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1"/>
  </p:handoutMasterIdLst>
  <p:sldIdLst>
    <p:sldId id="256" r:id="rId2"/>
    <p:sldId id="282" r:id="rId3"/>
    <p:sldId id="299" r:id="rId4"/>
    <p:sldId id="306" r:id="rId5"/>
    <p:sldId id="300" r:id="rId6"/>
    <p:sldId id="301" r:id="rId7"/>
    <p:sldId id="304" r:id="rId8"/>
    <p:sldId id="302" r:id="rId9"/>
    <p:sldId id="324" r:id="rId10"/>
    <p:sldId id="303" r:id="rId11"/>
    <p:sldId id="305" r:id="rId12"/>
    <p:sldId id="257" r:id="rId13"/>
    <p:sldId id="258" r:id="rId14"/>
    <p:sldId id="261" r:id="rId15"/>
    <p:sldId id="328" r:id="rId16"/>
    <p:sldId id="268" r:id="rId17"/>
    <p:sldId id="270" r:id="rId18"/>
    <p:sldId id="269" r:id="rId19"/>
    <p:sldId id="259" r:id="rId20"/>
    <p:sldId id="329" r:id="rId21"/>
    <p:sldId id="283" r:id="rId22"/>
    <p:sldId id="284" r:id="rId23"/>
    <p:sldId id="285" r:id="rId24"/>
    <p:sldId id="260" r:id="rId25"/>
    <p:sldId id="265" r:id="rId26"/>
    <p:sldId id="262" r:id="rId27"/>
    <p:sldId id="279" r:id="rId28"/>
    <p:sldId id="330" r:id="rId29"/>
    <p:sldId id="343" r:id="rId30"/>
    <p:sldId id="295" r:id="rId31"/>
    <p:sldId id="278" r:id="rId32"/>
    <p:sldId id="327" r:id="rId33"/>
    <p:sldId id="292" r:id="rId34"/>
    <p:sldId id="294" r:id="rId35"/>
    <p:sldId id="293" r:id="rId36"/>
    <p:sldId id="307" r:id="rId37"/>
    <p:sldId id="336" r:id="rId38"/>
    <p:sldId id="337" r:id="rId39"/>
    <p:sldId id="338" r:id="rId40"/>
    <p:sldId id="339" r:id="rId41"/>
    <p:sldId id="342" r:id="rId42"/>
    <p:sldId id="308" r:id="rId43"/>
    <p:sldId id="321" r:id="rId44"/>
    <p:sldId id="309" r:id="rId45"/>
    <p:sldId id="317" r:id="rId46"/>
    <p:sldId id="322" r:id="rId47"/>
    <p:sldId id="323" r:id="rId48"/>
    <p:sldId id="320" r:id="rId49"/>
    <p:sldId id="318" r:id="rId50"/>
    <p:sldId id="319" r:id="rId51"/>
    <p:sldId id="281" r:id="rId52"/>
    <p:sldId id="290" r:id="rId53"/>
    <p:sldId id="291" r:id="rId54"/>
    <p:sldId id="274" r:id="rId55"/>
    <p:sldId id="289" r:id="rId56"/>
    <p:sldId id="296" r:id="rId57"/>
    <p:sldId id="331" r:id="rId58"/>
    <p:sldId id="332" r:id="rId59"/>
    <p:sldId id="333" r:id="rId60"/>
    <p:sldId id="334" r:id="rId61"/>
    <p:sldId id="335" r:id="rId62"/>
    <p:sldId id="280" r:id="rId63"/>
    <p:sldId id="310" r:id="rId64"/>
    <p:sldId id="311" r:id="rId65"/>
    <p:sldId id="312" r:id="rId66"/>
    <p:sldId id="313" r:id="rId67"/>
    <p:sldId id="314" r:id="rId68"/>
    <p:sldId id="315" r:id="rId69"/>
    <p:sldId id="316" r:id="rId7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433" autoAdjust="0"/>
  </p:normalViewPr>
  <p:slideViewPr>
    <p:cSldViewPr snapToGrid="0">
      <p:cViewPr>
        <p:scale>
          <a:sx n="60" d="100"/>
          <a:sy n="60" d="100"/>
        </p:scale>
        <p:origin x="-882" y="-2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2"/>
            <a:ext cx="4028440" cy="351737"/>
          </a:xfrm>
          <a:prstGeom prst="rect">
            <a:avLst/>
          </a:prstGeom>
        </p:spPr>
        <p:txBody>
          <a:bodyPr vert="horz" lIns="93177" tIns="46589" rIns="93177" bIns="46589" rtlCol="0"/>
          <a:lstStyle>
            <a:lvl1pPr algn="r">
              <a:defRPr sz="1200"/>
            </a:lvl1pPr>
          </a:lstStyle>
          <a:p>
            <a:fld id="{790B4FE8-C67C-4242-8E5B-FF0BF39748F5}" type="datetimeFigureOut">
              <a:rPr lang="en-US" smtClean="0"/>
              <a:pPr/>
              <a:t>10/9/2019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F34C78A8-0715-46FD-9A8A-8307D25A4A65}" type="slidenum">
              <a:rPr lang="en-US" smtClean="0"/>
              <a:pPr/>
              <a:t>‹#›</a:t>
            </a:fld>
            <a:endParaRPr lang="en-US"/>
          </a:p>
        </p:txBody>
      </p:sp>
    </p:spTree>
    <p:extLst>
      <p:ext uri="{BB962C8B-B14F-4D97-AF65-F5344CB8AC3E}">
        <p14:creationId xmlns="" xmlns:p14="http://schemas.microsoft.com/office/powerpoint/2010/main" val="25398240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3A16B1-C0B9-44A4-83E7-AECE6A7F88ED}"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4510558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A16B1-C0B9-44A4-83E7-AECE6A7F88ED}"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9817471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A16B1-C0B9-44A4-83E7-AECE6A7F88ED}"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29071808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A16B1-C0B9-44A4-83E7-AECE6A7F88ED}"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309354686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A16B1-C0B9-44A4-83E7-AECE6A7F88ED}"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34418152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3A16B1-C0B9-44A4-83E7-AECE6A7F88ED}"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24078351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A16B1-C0B9-44A4-83E7-AECE6A7F88ED}" type="datetimeFigureOut">
              <a:rPr lang="en-US" smtClean="0"/>
              <a:pPr/>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3612802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3A16B1-C0B9-44A4-83E7-AECE6A7F88ED}" type="datetimeFigureOut">
              <a:rPr lang="en-US" smtClean="0"/>
              <a:pPr/>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15456805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A16B1-C0B9-44A4-83E7-AECE6A7F88ED}" type="datetimeFigureOut">
              <a:rPr lang="en-US" smtClean="0"/>
              <a:pPr/>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34210024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A16B1-C0B9-44A4-83E7-AECE6A7F88ED}"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28682849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A16B1-C0B9-44A4-83E7-AECE6A7F88ED}"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33294291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A16B1-C0B9-44A4-83E7-AECE6A7F88ED}" type="datetimeFigureOut">
              <a:rPr lang="en-US" smtClean="0"/>
              <a:pPr/>
              <a:t>10/9/2019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FFEBD-A9D5-4856-98F5-1CE0071FB48D}" type="slidenum">
              <a:rPr lang="en-US" smtClean="0"/>
              <a:pPr/>
              <a:t>‹#›</a:t>
            </a:fld>
            <a:endParaRPr lang="en-US"/>
          </a:p>
        </p:txBody>
      </p:sp>
    </p:spTree>
    <p:extLst>
      <p:ext uri="{BB962C8B-B14F-4D97-AF65-F5344CB8AC3E}">
        <p14:creationId xmlns="" xmlns:p14="http://schemas.microsoft.com/office/powerpoint/2010/main" val="295002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en.wikipedia.org/wiki/Database_management_system" TargetMode="External"/><Relationship Id="rId3" Type="http://schemas.openxmlformats.org/officeDocument/2006/relationships/hyperlink" Target="https://en.wikipedia.org/wiki/Authentication" TargetMode="External"/><Relationship Id="rId7" Type="http://schemas.openxmlformats.org/officeDocument/2006/relationships/hyperlink" Target="https://en.wikipedia.org/wiki/Face" TargetMode="External"/><Relationship Id="rId2" Type="http://schemas.openxmlformats.org/officeDocument/2006/relationships/hyperlink" Target="https://en.wikipedia.org/wiki/Identification_of_human_individuals" TargetMode="External"/><Relationship Id="rId1" Type="http://schemas.openxmlformats.org/officeDocument/2006/relationships/slideLayout" Target="../slideLayouts/slideLayout2.xml"/><Relationship Id="rId6" Type="http://schemas.openxmlformats.org/officeDocument/2006/relationships/hyperlink" Target="https://en.wikipedia.org/wiki/Video" TargetMode="External"/><Relationship Id="rId5" Type="http://schemas.openxmlformats.org/officeDocument/2006/relationships/hyperlink" Target="https://en.wikipedia.org/wiki/Film_frame" TargetMode="External"/><Relationship Id="rId4" Type="http://schemas.openxmlformats.org/officeDocument/2006/relationships/hyperlink" Target="https://en.wikipedia.org/wiki/Digital_imag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9888" y="2553526"/>
            <a:ext cx="9144000" cy="1655762"/>
          </a:xfrm>
        </p:spPr>
        <p:txBody>
          <a:bodyPr>
            <a:noAutofit/>
          </a:bodyPr>
          <a:lstStyle/>
          <a:p>
            <a:r>
              <a:rPr lang="en-US" sz="11500" dirty="0" err="1" smtClean="0">
                <a:latin typeface="Nikosh" panose="02000000000000000000" pitchFamily="2" charset="0"/>
                <a:cs typeface="Nikosh" panose="02000000000000000000" pitchFamily="2" charset="0"/>
              </a:rPr>
              <a:t>স্বাগতম</a:t>
            </a:r>
            <a:endParaRPr lang="en-US" sz="11500" dirty="0">
              <a:latin typeface="Nikosh" panose="02000000000000000000" pitchFamily="2" charset="0"/>
              <a:cs typeface="Nikosh" panose="02000000000000000000" pitchFamily="2" charset="0"/>
            </a:endParaRPr>
          </a:p>
        </p:txBody>
      </p:sp>
      <p:sp>
        <p:nvSpPr>
          <p:cNvPr id="4" name="Title 1"/>
          <p:cNvSpPr>
            <a:spLocks noGrp="1"/>
          </p:cNvSpPr>
          <p:nvPr>
            <p:ph type="ctrTitle"/>
          </p:nvPr>
        </p:nvSpPr>
        <p:spPr>
          <a:xfrm>
            <a:off x="326571" y="0"/>
            <a:ext cx="11351623" cy="2387600"/>
          </a:xfrm>
        </p:spPr>
        <p:txBody>
          <a:bodyPr>
            <a:noAutofit/>
          </a:bodyPr>
          <a:lstStyle/>
          <a:p>
            <a:r>
              <a:rPr lang="bn-IN" sz="6600" b="1" dirty="0" smtClean="0">
                <a:solidFill>
                  <a:schemeClr val="accent2">
                    <a:lumMod val="75000"/>
                  </a:schemeClr>
                </a:solidFill>
                <a:latin typeface="Nikosh" panose="02000000000000000000" pitchFamily="2" charset="0"/>
                <a:cs typeface="Nikosh" panose="02000000000000000000" pitchFamily="2" charset="0"/>
              </a:rPr>
              <a:t>অনলাইন ভূমি রেকর্ড ও জরিপ ব্যবস্থাপনা সফটওয়ার বিষয়ক উপস্থাপনায় </a:t>
            </a:r>
            <a:endParaRPr lang="en-US" sz="6600" b="1" dirty="0">
              <a:solidFill>
                <a:schemeClr val="accent2">
                  <a:lumMod val="75000"/>
                </a:schemeClr>
              </a:solidFill>
              <a:latin typeface="Nikosh" panose="02000000000000000000" pitchFamily="2" charset="0"/>
              <a:cs typeface="Nikosh" panose="02000000000000000000" pitchFamily="2" charset="0"/>
            </a:endParaRPr>
          </a:p>
        </p:txBody>
      </p:sp>
      <p:sp>
        <p:nvSpPr>
          <p:cNvPr id="5" name="Subtitle 2"/>
          <p:cNvSpPr txBox="1">
            <a:spLocks/>
          </p:cNvSpPr>
          <p:nvPr/>
        </p:nvSpPr>
        <p:spPr>
          <a:xfrm>
            <a:off x="3436402" y="4967107"/>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5400" b="1" dirty="0" smtClean="0">
                <a:solidFill>
                  <a:schemeClr val="accent2">
                    <a:lumMod val="50000"/>
                  </a:schemeClr>
                </a:solidFill>
                <a:latin typeface="Nikosh" panose="02000000000000000000" pitchFamily="2" charset="0"/>
                <a:cs typeface="Nikosh" panose="02000000000000000000" pitchFamily="2" charset="0"/>
              </a:rPr>
              <a:t>মো: মোমিনুর রশীদ</a:t>
            </a:r>
          </a:p>
          <a:p>
            <a:r>
              <a:rPr lang="bn-IN" sz="5400" b="1" dirty="0" smtClean="0">
                <a:solidFill>
                  <a:schemeClr val="accent2">
                    <a:lumMod val="50000"/>
                  </a:schemeClr>
                </a:solidFill>
                <a:latin typeface="Nikosh" panose="02000000000000000000" pitchFamily="2" charset="0"/>
                <a:cs typeface="Nikosh" panose="02000000000000000000" pitchFamily="2" charset="0"/>
              </a:rPr>
              <a:t>জোনাল সেটেলমেন্ট অফিসার, ঢাকা।</a:t>
            </a:r>
            <a:endParaRPr lang="en-US" sz="5400" b="1" dirty="0">
              <a:solidFill>
                <a:schemeClr val="accent2">
                  <a:lumMod val="50000"/>
                </a:schemeClr>
              </a:solidFill>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17166183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2" y="0"/>
            <a:ext cx="10515600" cy="1325563"/>
          </a:xfrm>
        </p:spPr>
        <p:txBody>
          <a:bodyPr>
            <a:normAutofit/>
          </a:bodyPr>
          <a:lstStyle/>
          <a:p>
            <a:r>
              <a:rPr lang="bn-BD" sz="6000" dirty="0" smtClean="0">
                <a:solidFill>
                  <a:srgbClr val="C00000"/>
                </a:solidFill>
                <a:latin typeface="Nikosh" panose="02000000000000000000" pitchFamily="2" charset="0"/>
                <a:cs typeface="Nikosh" panose="02000000000000000000" pitchFamily="2" charset="0"/>
              </a:rPr>
              <a:t>চূড়ান্ত প্রকাশনা</a:t>
            </a:r>
            <a:r>
              <a:rPr lang="bn-IN" sz="6000" dirty="0" smtClean="0">
                <a:solidFill>
                  <a:srgbClr val="C00000"/>
                </a:solidFill>
                <a:latin typeface="Nikosh" panose="02000000000000000000" pitchFamily="2" charset="0"/>
                <a:cs typeface="Nikosh" panose="02000000000000000000" pitchFamily="2" charset="0"/>
              </a:rPr>
              <a:t> (বিধি ৩২)</a:t>
            </a:r>
            <a:endParaRPr lang="en-US" sz="6000" dirty="0"/>
          </a:p>
        </p:txBody>
      </p:sp>
      <p:sp>
        <p:nvSpPr>
          <p:cNvPr id="3" name="Content Placeholder 2"/>
          <p:cNvSpPr>
            <a:spLocks noGrp="1"/>
          </p:cNvSpPr>
          <p:nvPr>
            <p:ph idx="1"/>
          </p:nvPr>
        </p:nvSpPr>
        <p:spPr>
          <a:xfrm>
            <a:off x="300446" y="1031962"/>
            <a:ext cx="11891554" cy="5120640"/>
          </a:xfrm>
        </p:spPr>
        <p:txBody>
          <a:bodyPr>
            <a:noAutofit/>
          </a:bodyPr>
          <a:lstStyle/>
          <a:p>
            <a:r>
              <a:rPr lang="bn-BD" sz="6000" dirty="0" smtClean="0">
                <a:latin typeface="Nikosh" panose="02000000000000000000" pitchFamily="2" charset="0"/>
                <a:cs typeface="Nikosh" panose="02000000000000000000" pitchFamily="2" charset="0"/>
              </a:rPr>
              <a:t>উল্লিখিত স্তরসমূহের কাজ সমাপ্তির পর </a:t>
            </a:r>
            <a:r>
              <a:rPr lang="bn-IN" sz="6000" dirty="0" smtClean="0">
                <a:latin typeface="Nikosh" panose="02000000000000000000" pitchFamily="2" charset="0"/>
                <a:cs typeface="Nikosh" panose="02000000000000000000" pitchFamily="2" charset="0"/>
              </a:rPr>
              <a:t>চূড়ান্ত যাঁচ, ফেয়ার কপি ও </a:t>
            </a:r>
            <a:r>
              <a:rPr lang="bn-BD" sz="6000" dirty="0" smtClean="0">
                <a:latin typeface="Nikosh" panose="02000000000000000000" pitchFamily="2" charset="0"/>
                <a:cs typeface="Nikosh" panose="02000000000000000000" pitchFamily="2" charset="0"/>
              </a:rPr>
              <a:t>আনুষঙ্গিক কার্যাদি সম্পন্ন করে পর্চা ও নক্শা মুদ্রণ করা হয়। </a:t>
            </a:r>
            <a:endParaRPr lang="en-US" sz="6000" dirty="0" smtClean="0">
              <a:latin typeface="Nikosh" panose="02000000000000000000" pitchFamily="2" charset="0"/>
              <a:cs typeface="Nikosh" panose="02000000000000000000" pitchFamily="2" charset="0"/>
            </a:endParaRPr>
          </a:p>
          <a:p>
            <a:r>
              <a:rPr lang="en-US" sz="6000" dirty="0" smtClean="0">
                <a:latin typeface="Nikosh" panose="02000000000000000000" pitchFamily="2" charset="0"/>
                <a:cs typeface="Nikosh" panose="02000000000000000000" pitchFamily="2" charset="0"/>
              </a:rPr>
              <a:t> ১ </a:t>
            </a:r>
            <a:r>
              <a:rPr lang="en-US" sz="6000" dirty="0" err="1" smtClean="0">
                <a:latin typeface="Nikosh" panose="02000000000000000000" pitchFamily="2" charset="0"/>
                <a:cs typeface="Nikosh" panose="02000000000000000000" pitchFamily="2" charset="0"/>
              </a:rPr>
              <a:t>মাস</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ব্যাপী</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মৌজাতে</a:t>
            </a:r>
            <a:r>
              <a:rPr lang="en-US" sz="6000" dirty="0" smtClean="0">
                <a:latin typeface="Nikosh" panose="02000000000000000000" pitchFamily="2" charset="0"/>
                <a:cs typeface="Nikosh" panose="02000000000000000000" pitchFamily="2" charset="0"/>
              </a:rPr>
              <a:t> </a:t>
            </a:r>
            <a:r>
              <a:rPr lang="bn-BD" sz="6000" dirty="0" smtClean="0">
                <a:latin typeface="Nikosh" panose="02000000000000000000" pitchFamily="2" charset="0"/>
                <a:cs typeface="Nikosh" panose="02000000000000000000" pitchFamily="2" charset="0"/>
              </a:rPr>
              <a:t>পর্চা ও নক্শা </a:t>
            </a:r>
            <a:r>
              <a:rPr lang="en-US" sz="6000" dirty="0" err="1" smtClean="0">
                <a:latin typeface="Nikosh" panose="02000000000000000000" pitchFamily="2" charset="0"/>
                <a:cs typeface="Nikosh" panose="02000000000000000000" pitchFamily="2" charset="0"/>
              </a:rPr>
              <a:t>বিক্রয়</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করা</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হয়</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এবং</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বিভিন্ন</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ভুল</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সংশোধনের</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পর</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গেজেট</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বিজ্ঞপ্তি</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প্রকাশনার</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পর</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জেলা</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প্রশাসক</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বরাবর</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হস্তান্তর</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করা</a:t>
            </a:r>
            <a:r>
              <a:rPr lang="en-US" sz="6000" dirty="0" smtClean="0">
                <a:latin typeface="Nikosh" panose="02000000000000000000" pitchFamily="2" charset="0"/>
                <a:cs typeface="Nikosh" panose="02000000000000000000" pitchFamily="2" charset="0"/>
              </a:rPr>
              <a:t> </a:t>
            </a:r>
            <a:r>
              <a:rPr lang="en-US" sz="6000" dirty="0" err="1" smtClean="0">
                <a:latin typeface="Nikosh" panose="02000000000000000000" pitchFamily="2" charset="0"/>
                <a:cs typeface="Nikosh" panose="02000000000000000000" pitchFamily="2" charset="0"/>
              </a:rPr>
              <a:t>হয়</a:t>
            </a:r>
            <a:r>
              <a:rPr lang="en-US" sz="6000" dirty="0" smtClean="0">
                <a:latin typeface="Nikosh" panose="02000000000000000000" pitchFamily="2" charset="0"/>
                <a:cs typeface="Nikosh" panose="02000000000000000000" pitchFamily="2" charset="0"/>
              </a:rPr>
              <a:t>।</a:t>
            </a:r>
          </a:p>
          <a:p>
            <a:endParaRPr lang="bn-IN" sz="6000" dirty="0" smtClean="0">
              <a:latin typeface="Nikosh" panose="02000000000000000000" pitchFamily="2" charset="0"/>
              <a:cs typeface="Nikosh" panose="02000000000000000000" pitchFamily="2" charset="0"/>
            </a:endParaRPr>
          </a:p>
          <a:p>
            <a:endParaRPr lang="en-US" sz="6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471" y="-151061"/>
            <a:ext cx="10515600" cy="1325563"/>
          </a:xfrm>
        </p:spPr>
        <p:txBody>
          <a:bodyPr>
            <a:normAutofit/>
          </a:bodyPr>
          <a:lstStyle/>
          <a:p>
            <a:pPr algn="ctr"/>
            <a:r>
              <a:rPr lang="bn-IN" sz="5400" dirty="0" smtClean="0">
                <a:solidFill>
                  <a:srgbClr val="C00000"/>
                </a:solidFill>
                <a:latin typeface="Nikosh" panose="02000000000000000000" pitchFamily="2" charset="0"/>
                <a:cs typeface="Nikosh" panose="02000000000000000000" pitchFamily="2" charset="0"/>
              </a:rPr>
              <a:t>চূড়ান্ত প্রকাশিত খতিয়ানের নমুনা</a:t>
            </a:r>
            <a:endParaRPr lang="en-US" sz="5400" dirty="0">
              <a:solidFill>
                <a:srgbClr val="C00000"/>
              </a:solidFill>
              <a:latin typeface="Nikosh" panose="02000000000000000000" pitchFamily="2" charset="0"/>
              <a:cs typeface="Nikosh" panose="02000000000000000000" pitchFamily="2" charset="0"/>
            </a:endParaRPr>
          </a:p>
        </p:txBody>
      </p:sp>
      <p:pic>
        <p:nvPicPr>
          <p:cNvPr id="11266" name="Picture 2" descr="Image result for khatian"/>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175543"/>
            <a:ext cx="12064181" cy="5592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57595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601673" y="-663403"/>
            <a:ext cx="18288000" cy="10287000"/>
          </a:xfrm>
          <a:prstGeom prst="rect">
            <a:avLst/>
          </a:prstGeom>
        </p:spPr>
      </p:pic>
      <p:sp>
        <p:nvSpPr>
          <p:cNvPr id="2" name="Title 1"/>
          <p:cNvSpPr>
            <a:spLocks noGrp="1"/>
          </p:cNvSpPr>
          <p:nvPr>
            <p:ph type="title"/>
          </p:nvPr>
        </p:nvSpPr>
        <p:spPr>
          <a:xfrm>
            <a:off x="2194421" y="0"/>
            <a:ext cx="6695812" cy="1325563"/>
          </a:xfrm>
          <a:solidFill>
            <a:schemeClr val="bg1"/>
          </a:solidFill>
        </p:spPr>
        <p:txBody>
          <a:bodyPr>
            <a:normAutofit/>
          </a:bodyPr>
          <a:lstStyle/>
          <a:p>
            <a:r>
              <a:rPr lang="bn-IN" sz="6600" dirty="0" smtClean="0">
                <a:solidFill>
                  <a:schemeClr val="accent2">
                    <a:lumMod val="75000"/>
                  </a:schemeClr>
                </a:solidFill>
                <a:latin typeface="Nikosh" panose="02000000000000000000" pitchFamily="2" charset="0"/>
                <a:cs typeface="Nikosh" panose="02000000000000000000" pitchFamily="2" charset="0"/>
              </a:rPr>
              <a:t>সফটওয়ারের বৈশিষ্টাবলী</a:t>
            </a:r>
            <a:endParaRPr lang="en-US" sz="6600" dirty="0">
              <a:solidFill>
                <a:schemeClr val="accent2">
                  <a:lumMod val="75000"/>
                </a:schemeClr>
              </a:solidFill>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1882354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937232" y="-1739666"/>
            <a:ext cx="18288000" cy="10287000"/>
          </a:xfrm>
          <a:prstGeom prst="rect">
            <a:avLst/>
          </a:prstGeom>
        </p:spPr>
      </p:pic>
      <p:sp>
        <p:nvSpPr>
          <p:cNvPr id="2" name="Title 1"/>
          <p:cNvSpPr>
            <a:spLocks noGrp="1"/>
          </p:cNvSpPr>
          <p:nvPr>
            <p:ph type="title"/>
          </p:nvPr>
        </p:nvSpPr>
        <p:spPr>
          <a:xfrm>
            <a:off x="1192955" y="5462737"/>
            <a:ext cx="10202091" cy="1325563"/>
          </a:xfrm>
        </p:spPr>
        <p:txBody>
          <a:bodyPr>
            <a:normAutofit fontScale="90000"/>
          </a:bodyPr>
          <a:lstStyle/>
          <a:p>
            <a:pPr algn="ctr"/>
            <a:r>
              <a:rPr lang="bn-IN" b="1" dirty="0" smtClean="0">
                <a:solidFill>
                  <a:srgbClr val="FFFF00"/>
                </a:solidFill>
                <a:latin typeface="Nikosh" panose="02000000000000000000" pitchFamily="2" charset="0"/>
                <a:cs typeface="Nikosh" panose="02000000000000000000" pitchFamily="2" charset="0"/>
              </a:rPr>
              <a:t>প্রতিটি ইউজারকে নিজ নিজ কম্পিউটারে সফটওয়ার ইনস্টল করার মাধ্যমে ইউজার ও পাসওয়ার্ড ভিত্তিক ব্যবস্থাপনা  (হ্যাকিং প্রতিরোধ)</a:t>
            </a:r>
            <a:br>
              <a:rPr lang="bn-IN" b="1" dirty="0" smtClean="0">
                <a:solidFill>
                  <a:srgbClr val="FFFF00"/>
                </a:solidFill>
                <a:latin typeface="Nikosh" panose="02000000000000000000" pitchFamily="2" charset="0"/>
                <a:cs typeface="Nikosh" panose="02000000000000000000" pitchFamily="2" charset="0"/>
              </a:rPr>
            </a:br>
            <a:endParaRPr lang="en-US" b="1" dirty="0">
              <a:solidFill>
                <a:srgbClr val="FFFF00"/>
              </a:solidFill>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25452779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95" y="-169264"/>
            <a:ext cx="10515600" cy="1325563"/>
          </a:xfrm>
        </p:spPr>
        <p:txBody>
          <a:bodyPr/>
          <a:lstStyle/>
          <a:p>
            <a:r>
              <a:rPr lang="bn-IN" dirty="0" smtClean="0">
                <a:latin typeface="Nikosh" panose="02000000000000000000" pitchFamily="2" charset="0"/>
                <a:cs typeface="Nikosh" panose="02000000000000000000" pitchFamily="2" charset="0"/>
              </a:rPr>
              <a:t>একই সিস্টেমে ম্যাপ ও খতিয়ান একত্রে ভিউ করার ব্যবস্থা</a:t>
            </a:r>
            <a:endParaRPr lang="en-US" dirty="0">
              <a:latin typeface="Nikosh" panose="02000000000000000000" pitchFamily="2" charset="0"/>
              <a:cs typeface="Nikosh" panose="02000000000000000000" pitchFamily="2" charset="0"/>
            </a:endParaRPr>
          </a:p>
        </p:txBody>
      </p:sp>
      <p:pic>
        <p:nvPicPr>
          <p:cNvPr id="4" name="Content Placeholder 3"/>
          <p:cNvPicPr>
            <a:picLocks noGrp="1" noChangeAspect="1"/>
          </p:cNvPicPr>
          <p:nvPr>
            <p:ph idx="1"/>
          </p:nvPr>
        </p:nvPicPr>
        <p:blipFill>
          <a:blip r:embed="rId2" cstate="print"/>
          <a:stretch>
            <a:fillRect/>
          </a:stretch>
        </p:blipFill>
        <p:spPr>
          <a:xfrm>
            <a:off x="0" y="760021"/>
            <a:ext cx="10840852" cy="6097979"/>
          </a:xfrm>
          <a:prstGeom prst="rect">
            <a:avLst/>
          </a:prstGeom>
        </p:spPr>
      </p:pic>
    </p:spTree>
    <p:extLst>
      <p:ext uri="{BB962C8B-B14F-4D97-AF65-F5344CB8AC3E}">
        <p14:creationId xmlns="" xmlns:p14="http://schemas.microsoft.com/office/powerpoint/2010/main" val="33045773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3048000" y="-204716"/>
            <a:ext cx="15603940" cy="8777216"/>
          </a:xfrm>
          <a:prstGeom prst="rect">
            <a:avLst/>
          </a:prstGeom>
        </p:spPr>
      </p:pic>
    </p:spTree>
    <p:extLst>
      <p:ext uri="{BB962C8B-B14F-4D97-AF65-F5344CB8AC3E}">
        <p14:creationId xmlns="" xmlns:p14="http://schemas.microsoft.com/office/powerpoint/2010/main" val="16176184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95001" y="0"/>
            <a:ext cx="12694724" cy="7140782"/>
          </a:xfrm>
          <a:prstGeom prst="rect">
            <a:avLst/>
          </a:prstGeom>
        </p:spPr>
      </p:pic>
    </p:spTree>
    <p:extLst>
      <p:ext uri="{BB962C8B-B14F-4D97-AF65-F5344CB8AC3E}">
        <p14:creationId xmlns="" xmlns:p14="http://schemas.microsoft.com/office/powerpoint/2010/main" val="29123255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11926389" cy="7315200"/>
          </a:xfrm>
          <a:prstGeom prst="rect">
            <a:avLst/>
          </a:prstGeom>
          <a:noFill/>
          <a:ln w="9525">
            <a:noFill/>
            <a:miter lim="800000"/>
            <a:headEnd/>
            <a:tailEnd/>
          </a:ln>
        </p:spPr>
      </p:pic>
    </p:spTree>
    <p:extLst>
      <p:ext uri="{BB962C8B-B14F-4D97-AF65-F5344CB8AC3E}">
        <p14:creationId xmlns="" xmlns:p14="http://schemas.microsoft.com/office/powerpoint/2010/main" val="28570131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 y="-1"/>
            <a:ext cx="12896603" cy="7254339"/>
          </a:xfrm>
          <a:prstGeom prst="rect">
            <a:avLst/>
          </a:prstGeom>
        </p:spPr>
      </p:pic>
    </p:spTree>
    <p:extLst>
      <p:ext uri="{BB962C8B-B14F-4D97-AF65-F5344CB8AC3E}">
        <p14:creationId xmlns="" xmlns:p14="http://schemas.microsoft.com/office/powerpoint/2010/main" val="26386086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IN" dirty="0" smtClean="0">
                <a:latin typeface="Nikosh" panose="02000000000000000000" pitchFamily="2" charset="0"/>
                <a:cs typeface="Nikosh" panose="02000000000000000000" pitchFamily="2" charset="0"/>
              </a:rPr>
              <a:t>প্রতিটি খতিয়ান ভিত্তিক একসেস প্রদান</a:t>
            </a:r>
            <a:br>
              <a:rPr lang="bn-IN" dirty="0" smtClean="0">
                <a:latin typeface="Nikosh" panose="02000000000000000000" pitchFamily="2" charset="0"/>
                <a:cs typeface="Nikosh" panose="02000000000000000000" pitchFamily="2" charset="0"/>
              </a:rPr>
            </a:br>
            <a:r>
              <a:rPr lang="bn-IN" dirty="0" smtClean="0">
                <a:latin typeface="Nikosh" panose="02000000000000000000" pitchFamily="2" charset="0"/>
                <a:cs typeface="Nikosh" panose="02000000000000000000" pitchFamily="2" charset="0"/>
              </a:rPr>
              <a:t>নির্দিষ্ট সময় শেষে একসেস ডিজ্যাবল হওয়া</a:t>
            </a:r>
            <a:br>
              <a:rPr lang="bn-IN" dirty="0" smtClean="0">
                <a:latin typeface="Nikosh" panose="02000000000000000000" pitchFamily="2" charset="0"/>
                <a:cs typeface="Nikosh" panose="02000000000000000000" pitchFamily="2" charset="0"/>
              </a:rPr>
            </a:br>
            <a:endParaRPr lang="en-US" dirty="0">
              <a:latin typeface="Nikosh" panose="02000000000000000000" pitchFamily="2" charset="0"/>
              <a:cs typeface="Nikosh" panose="02000000000000000000" pitchFamily="2" charset="0"/>
            </a:endParaRPr>
          </a:p>
        </p:txBody>
      </p:sp>
      <p:pic>
        <p:nvPicPr>
          <p:cNvPr id="4" name="Content Placeholder 3"/>
          <p:cNvPicPr>
            <a:picLocks noGrp="1" noChangeAspect="1"/>
          </p:cNvPicPr>
          <p:nvPr>
            <p:ph idx="1"/>
          </p:nvPr>
        </p:nvPicPr>
        <p:blipFill>
          <a:blip r:embed="rId2" cstate="print"/>
          <a:stretch>
            <a:fillRect/>
          </a:stretch>
        </p:blipFill>
        <p:spPr>
          <a:xfrm>
            <a:off x="838200" y="1332374"/>
            <a:ext cx="10084684" cy="5672635"/>
          </a:xfrm>
          <a:prstGeom prst="rect">
            <a:avLst/>
          </a:prstGeom>
        </p:spPr>
      </p:pic>
    </p:spTree>
    <p:extLst>
      <p:ext uri="{BB962C8B-B14F-4D97-AF65-F5344CB8AC3E}">
        <p14:creationId xmlns="" xmlns:p14="http://schemas.microsoft.com/office/powerpoint/2010/main" val="22085291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bn-IN" sz="6600" dirty="0" smtClean="0">
                <a:solidFill>
                  <a:schemeClr val="accent2">
                    <a:lumMod val="50000"/>
                  </a:schemeClr>
                </a:solidFill>
                <a:latin typeface="Nikosh" pitchFamily="2" charset="0"/>
                <a:cs typeface="Nikosh" pitchFamily="2" charset="0"/>
              </a:rPr>
              <a:t>কৃতজ্ঞতা স্বীকার</a:t>
            </a:r>
            <a:endParaRPr lang="en-US" sz="6600" dirty="0">
              <a:solidFill>
                <a:schemeClr val="accent2">
                  <a:lumMod val="50000"/>
                </a:schemeClr>
              </a:solidFill>
              <a:latin typeface="Nikosh" pitchFamily="2" charset="0"/>
              <a:cs typeface="Nikosh" pitchFamily="2" charset="0"/>
            </a:endParaRPr>
          </a:p>
        </p:txBody>
      </p:sp>
      <p:sp>
        <p:nvSpPr>
          <p:cNvPr id="3" name="Content Placeholder 2"/>
          <p:cNvSpPr>
            <a:spLocks noGrp="1"/>
          </p:cNvSpPr>
          <p:nvPr>
            <p:ph idx="1"/>
          </p:nvPr>
        </p:nvSpPr>
        <p:spPr>
          <a:xfrm>
            <a:off x="250370" y="1120230"/>
            <a:ext cx="11941630" cy="5737769"/>
          </a:xfrm>
        </p:spPr>
        <p:txBody>
          <a:bodyPr>
            <a:noAutofit/>
          </a:bodyPr>
          <a:lstStyle/>
          <a:p>
            <a:r>
              <a:rPr lang="bn-IN" sz="4800" dirty="0" smtClean="0">
                <a:latin typeface="Nikosh" pitchFamily="2" charset="0"/>
                <a:cs typeface="Nikosh" pitchFamily="2" charset="0"/>
              </a:rPr>
              <a:t>মাননীয় মন্ত্রী মহোদয়ের সেটেলমেন্ট ট্রেনিং এ প্রদত্ত বক্তব্যে উৎসাহিত হয়েছি (সিস্টেমটি প্রস্তুতকরণে)</a:t>
            </a:r>
            <a:endParaRPr lang="en-US" sz="4800" dirty="0" smtClean="0">
              <a:latin typeface="Nikosh" pitchFamily="2" charset="0"/>
              <a:cs typeface="Nikosh" pitchFamily="2" charset="0"/>
            </a:endParaRPr>
          </a:p>
          <a:p>
            <a:r>
              <a:rPr lang="bn-IN" sz="4800" dirty="0" smtClean="0">
                <a:latin typeface="Nikosh" pitchFamily="2" charset="0"/>
                <a:cs typeface="Nikosh" pitchFamily="2" charset="0"/>
              </a:rPr>
              <a:t>সচিব মহোদয় বিভিন্ন সময়ে প্রণোদনা দিয়েছেন এবং</a:t>
            </a:r>
          </a:p>
          <a:p>
            <a:r>
              <a:rPr lang="bn-IN" sz="4800" dirty="0" smtClean="0">
                <a:latin typeface="Nikosh" pitchFamily="2" charset="0"/>
                <a:cs typeface="Nikosh" pitchFamily="2" charset="0"/>
              </a:rPr>
              <a:t>সর্বোপরী বর্তমান মহাপরিচালক মহোদয়ের প্রতি যিনি</a:t>
            </a:r>
            <a:r>
              <a:rPr lang="en-US" sz="4800" dirty="0" smtClean="0">
                <a:latin typeface="Nikosh" pitchFamily="2" charset="0"/>
                <a:cs typeface="Nikosh" pitchFamily="2" charset="0"/>
              </a:rPr>
              <a:t> </a:t>
            </a:r>
            <a:r>
              <a:rPr lang="bn-IN" sz="4800" dirty="0" smtClean="0">
                <a:latin typeface="Nikosh" pitchFamily="2" charset="0"/>
                <a:cs typeface="Nikosh" pitchFamily="2" charset="0"/>
              </a:rPr>
              <a:t>অনলাইন সার্ভে ও সেটেলমেন্ট অটোমেশন সফটওয়ার প্রস্তুতির জন্য </a:t>
            </a:r>
            <a:r>
              <a:rPr lang="bn-IN" sz="4800" b="1" dirty="0" smtClean="0">
                <a:solidFill>
                  <a:schemeClr val="accent2">
                    <a:lumMod val="50000"/>
                  </a:schemeClr>
                </a:solidFill>
                <a:latin typeface="Nikosh" pitchFamily="2" charset="0"/>
                <a:cs typeface="Nikosh" pitchFamily="2" charset="0"/>
              </a:rPr>
              <a:t>প্রশাসনিক অনুমোদন ও আর্থিক বরাদ্দ </a:t>
            </a:r>
            <a:r>
              <a:rPr lang="bn-IN" sz="4800" dirty="0" smtClean="0">
                <a:latin typeface="Nikosh" pitchFamily="2" charset="0"/>
                <a:cs typeface="Nikosh" pitchFamily="2" charset="0"/>
              </a:rPr>
              <a:t>দিয়েছেন (আমার ইনোভেশনটি বাস্তবায়নের জন্য)</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cstate="print"/>
          <a:stretch>
            <a:fillRect/>
          </a:stretch>
        </p:blipFill>
        <p:spPr>
          <a:xfrm>
            <a:off x="495300" y="-418902"/>
            <a:ext cx="15716250" cy="8840391"/>
          </a:xfrm>
          <a:prstGeom prst="rect">
            <a:avLst/>
          </a:prstGeom>
        </p:spPr>
      </p:pic>
    </p:spTree>
    <p:extLst>
      <p:ext uri="{BB962C8B-B14F-4D97-AF65-F5344CB8AC3E}">
        <p14:creationId xmlns="" xmlns:p14="http://schemas.microsoft.com/office/powerpoint/2010/main" val="22562118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475" y="423292"/>
            <a:ext cx="11181057" cy="1325563"/>
          </a:xfrm>
        </p:spPr>
        <p:txBody>
          <a:bodyPr>
            <a:noAutofit/>
          </a:bodyPr>
          <a:lstStyle/>
          <a:p>
            <a:r>
              <a:rPr lang="bn-IN" sz="4000" dirty="0" smtClean="0">
                <a:latin typeface="Nikosh" panose="02000000000000000000" pitchFamily="2" charset="0"/>
                <a:cs typeface="Nikosh" panose="02000000000000000000" pitchFamily="2" charset="0"/>
              </a:rPr>
              <a:t>স্তর শেষে ঐ স্তরে এন্ট্রি লক হওয়া বিভিন্ন স্তরভিত্তিক এন্ট্রির তথ্য সংরক্ষণ এবং যে স্তরে যে কালিতে কারেকশন-এন্ট্রি হয়েছে সে স্তরের কারেকশন ভিউ করা</a:t>
            </a:r>
            <a:r>
              <a:rPr lang="en-US" sz="4000" dirty="0" smtClean="0">
                <a:latin typeface="Nikosh" panose="02000000000000000000" pitchFamily="2" charset="0"/>
                <a:cs typeface="Nikosh" panose="02000000000000000000" pitchFamily="2" charset="0"/>
              </a:rPr>
              <a:t> (</a:t>
            </a:r>
            <a:r>
              <a:rPr lang="bn-IN" sz="4000" dirty="0" smtClean="0">
                <a:latin typeface="Nikosh" panose="02000000000000000000" pitchFamily="2" charset="0"/>
                <a:cs typeface="Nikosh" panose="02000000000000000000" pitchFamily="2" charset="0"/>
              </a:rPr>
              <a:t>ওয়ার্কিং ভলিউম এর অনুরূপ</a:t>
            </a:r>
            <a:br>
              <a:rPr lang="bn-IN" sz="4000" dirty="0" smtClean="0">
                <a:latin typeface="Nikosh" panose="02000000000000000000" pitchFamily="2" charset="0"/>
                <a:cs typeface="Nikosh" panose="02000000000000000000" pitchFamily="2" charset="0"/>
              </a:rPr>
            </a:br>
            <a:endParaRPr lang="en-US" sz="4000" dirty="0">
              <a:latin typeface="Nikosh" panose="02000000000000000000" pitchFamily="2" charset="0"/>
              <a:cs typeface="Nikosh" panose="02000000000000000000" pitchFamily="2" charset="0"/>
            </a:endParaRPr>
          </a:p>
        </p:txBody>
      </p:sp>
      <p:pic>
        <p:nvPicPr>
          <p:cNvPr id="4" name="Content Placeholder 3"/>
          <p:cNvPicPr>
            <a:picLocks noGrp="1" noChangeAspect="1"/>
          </p:cNvPicPr>
          <p:nvPr>
            <p:ph idx="1"/>
          </p:nvPr>
        </p:nvPicPr>
        <p:blipFill>
          <a:blip r:embed="rId2" cstate="print"/>
          <a:stretch>
            <a:fillRect/>
          </a:stretch>
        </p:blipFill>
        <p:spPr>
          <a:xfrm>
            <a:off x="448111" y="1862200"/>
            <a:ext cx="10548439" cy="5933497"/>
          </a:xfrm>
          <a:prstGeom prst="rect">
            <a:avLst/>
          </a:prstGeom>
        </p:spPr>
      </p:pic>
    </p:spTree>
    <p:extLst>
      <p:ext uri="{BB962C8B-B14F-4D97-AF65-F5344CB8AC3E}">
        <p14:creationId xmlns="" xmlns:p14="http://schemas.microsoft.com/office/powerpoint/2010/main" val="21196552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extLst>
      <p:ext uri="{BB962C8B-B14F-4D97-AF65-F5344CB8AC3E}">
        <p14:creationId xmlns="" xmlns:p14="http://schemas.microsoft.com/office/powerpoint/2010/main" val="99823675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Nikosh" panose="02000000000000000000" pitchFamily="2" charset="0"/>
              <a:cs typeface="Nikosh" panose="02000000000000000000" pitchFamily="2" charset="0"/>
            </a:endParaRPr>
          </a:p>
        </p:txBody>
      </p:sp>
      <p:sp>
        <p:nvSpPr>
          <p:cNvPr id="5" name="Content Placeholder 4"/>
          <p:cNvSpPr>
            <a:spLocks noGrp="1"/>
          </p:cNvSpPr>
          <p:nvPr>
            <p:ph idx="1"/>
          </p:nvPr>
        </p:nvSpPr>
        <p:spPr/>
        <p:txBody>
          <a:bodyPr/>
          <a:lstStyle/>
          <a:p>
            <a:endParaRPr lang="en-US"/>
          </a:p>
        </p:txBody>
      </p:sp>
      <p:pic>
        <p:nvPicPr>
          <p:cNvPr id="3" name="Picture 2"/>
          <p:cNvPicPr>
            <a:picLocks noChangeAspect="1"/>
          </p:cNvPicPr>
          <p:nvPr/>
        </p:nvPicPr>
        <p:blipFill>
          <a:blip r:embed="rId2" cstate="print"/>
          <a:stretch>
            <a:fillRect/>
          </a:stretch>
        </p:blipFill>
        <p:spPr>
          <a:xfrm>
            <a:off x="-2324100" y="-1114425"/>
            <a:ext cx="15506700" cy="8722519"/>
          </a:xfrm>
          <a:prstGeom prst="rect">
            <a:avLst/>
          </a:prstGeom>
        </p:spPr>
      </p:pic>
    </p:spTree>
    <p:extLst>
      <p:ext uri="{BB962C8B-B14F-4D97-AF65-F5344CB8AC3E}">
        <p14:creationId xmlns="" xmlns:p14="http://schemas.microsoft.com/office/powerpoint/2010/main" val="121398520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228601" y="-762595"/>
            <a:ext cx="15630525" cy="879217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630621" y="-155913"/>
            <a:ext cx="14879487" cy="8369712"/>
          </a:xfrm>
          <a:prstGeom prst="rect">
            <a:avLst/>
          </a:prstGeom>
        </p:spPr>
      </p:pic>
    </p:spTree>
    <p:extLst>
      <p:ext uri="{BB962C8B-B14F-4D97-AF65-F5344CB8AC3E}">
        <p14:creationId xmlns="" xmlns:p14="http://schemas.microsoft.com/office/powerpoint/2010/main" val="320386202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srcRect/>
          <a:stretch>
            <a:fillRect/>
          </a:stretch>
        </p:blipFill>
        <p:spPr bwMode="auto">
          <a:xfrm>
            <a:off x="1524000" y="0"/>
            <a:ext cx="13011150" cy="7315200"/>
          </a:xfrm>
          <a:prstGeom prst="rect">
            <a:avLst/>
          </a:prstGeom>
          <a:noFill/>
          <a:ln w="9525">
            <a:noFill/>
            <a:miter lim="800000"/>
            <a:headEnd/>
            <a:tailEnd/>
          </a:ln>
        </p:spPr>
      </p:pic>
    </p:spTree>
    <p:extLst>
      <p:ext uri="{BB962C8B-B14F-4D97-AF65-F5344CB8AC3E}">
        <p14:creationId xmlns="" xmlns:p14="http://schemas.microsoft.com/office/powerpoint/2010/main" val="26401851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70" y="-270457"/>
            <a:ext cx="10515600" cy="1325563"/>
          </a:xfrm>
        </p:spPr>
        <p:txBody>
          <a:bodyPr>
            <a:normAutofit/>
          </a:bodyPr>
          <a:lstStyle/>
          <a:p>
            <a:pPr algn="ctr"/>
            <a:r>
              <a:rPr lang="bn-IN" sz="4800" dirty="0" smtClean="0">
                <a:solidFill>
                  <a:srgbClr val="C00000"/>
                </a:solidFill>
                <a:latin typeface="Nikosh" panose="02000000000000000000" pitchFamily="2" charset="0"/>
                <a:cs typeface="Nikosh" panose="02000000000000000000" pitchFamily="2" charset="0"/>
              </a:rPr>
              <a:t>ভূমি জরি</a:t>
            </a:r>
            <a:r>
              <a:rPr lang="en-US" sz="4800" dirty="0" smtClean="0">
                <a:solidFill>
                  <a:srgbClr val="C00000"/>
                </a:solidFill>
                <a:latin typeface="Nikosh" panose="02000000000000000000" pitchFamily="2" charset="0"/>
                <a:cs typeface="Nikosh" panose="02000000000000000000" pitchFamily="2" charset="0"/>
              </a:rPr>
              <a:t>প </a:t>
            </a:r>
            <a:r>
              <a:rPr lang="en-US" sz="4800" dirty="0" err="1" smtClean="0">
                <a:solidFill>
                  <a:srgbClr val="C00000"/>
                </a:solidFill>
                <a:latin typeface="Nikosh" panose="02000000000000000000" pitchFamily="2" charset="0"/>
                <a:cs typeface="Nikosh" panose="02000000000000000000" pitchFamily="2" charset="0"/>
              </a:rPr>
              <a:t>তথা</a:t>
            </a:r>
            <a:r>
              <a:rPr lang="en-US" sz="4800" dirty="0" smtClean="0">
                <a:solidFill>
                  <a:srgbClr val="C00000"/>
                </a:solidFill>
                <a:latin typeface="Nikosh" panose="02000000000000000000" pitchFamily="2" charset="0"/>
                <a:cs typeface="Nikosh" panose="02000000000000000000" pitchFamily="2" charset="0"/>
              </a:rPr>
              <a:t> </a:t>
            </a:r>
            <a:r>
              <a:rPr lang="en-US" sz="4800" dirty="0" err="1" smtClean="0">
                <a:solidFill>
                  <a:srgbClr val="C00000"/>
                </a:solidFill>
                <a:latin typeface="Nikosh" panose="02000000000000000000" pitchFamily="2" charset="0"/>
                <a:cs typeface="Nikosh" panose="02000000000000000000" pitchFamily="2" charset="0"/>
              </a:rPr>
              <a:t>নকশা</a:t>
            </a:r>
            <a:r>
              <a:rPr lang="en-US" sz="4800" dirty="0" smtClean="0">
                <a:solidFill>
                  <a:srgbClr val="C00000"/>
                </a:solidFill>
                <a:latin typeface="Nikosh" panose="02000000000000000000" pitchFamily="2" charset="0"/>
                <a:cs typeface="Nikosh" panose="02000000000000000000" pitchFamily="2" charset="0"/>
              </a:rPr>
              <a:t> ও </a:t>
            </a:r>
            <a:r>
              <a:rPr lang="en-US" sz="4800" dirty="0" err="1" smtClean="0">
                <a:solidFill>
                  <a:srgbClr val="C00000"/>
                </a:solidFill>
                <a:latin typeface="Nikosh" panose="02000000000000000000" pitchFamily="2" charset="0"/>
                <a:cs typeface="Nikosh" panose="02000000000000000000" pitchFamily="2" charset="0"/>
              </a:rPr>
              <a:t>খতিয়ান</a:t>
            </a:r>
            <a:r>
              <a:rPr lang="en-US" sz="4800" dirty="0" smtClean="0">
                <a:solidFill>
                  <a:srgbClr val="C00000"/>
                </a:solidFill>
                <a:latin typeface="Nikosh" panose="02000000000000000000" pitchFamily="2" charset="0"/>
                <a:cs typeface="Nikosh" panose="02000000000000000000" pitchFamily="2" charset="0"/>
              </a:rPr>
              <a:t> </a:t>
            </a:r>
            <a:r>
              <a:rPr lang="en-US" sz="4800" dirty="0" err="1" smtClean="0">
                <a:solidFill>
                  <a:srgbClr val="C00000"/>
                </a:solidFill>
                <a:latin typeface="Nikosh" panose="02000000000000000000" pitchFamily="2" charset="0"/>
                <a:cs typeface="Nikosh" panose="02000000000000000000" pitchFamily="2" charset="0"/>
              </a:rPr>
              <a:t>প্রস্তুতের</a:t>
            </a:r>
            <a:r>
              <a:rPr lang="bn-IN" sz="4800" dirty="0" smtClean="0">
                <a:solidFill>
                  <a:srgbClr val="C00000"/>
                </a:solidFill>
                <a:latin typeface="Nikosh" panose="02000000000000000000" pitchFamily="2" charset="0"/>
                <a:cs typeface="Nikosh" panose="02000000000000000000" pitchFamily="2" charset="0"/>
              </a:rPr>
              <a:t> স্তরসমূহ</a:t>
            </a:r>
            <a:endParaRPr lang="en-US" sz="4800" dirty="0">
              <a:solidFill>
                <a:srgbClr val="C00000"/>
              </a:solidFill>
              <a:latin typeface="Nikosh" panose="02000000000000000000" pitchFamily="2" charset="0"/>
              <a:cs typeface="Nikosh" panose="02000000000000000000" pitchFamily="2"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557875584"/>
              </p:ext>
            </p:extLst>
          </p:nvPr>
        </p:nvGraphicFramePr>
        <p:xfrm>
          <a:off x="168290" y="800646"/>
          <a:ext cx="5509839" cy="7120825"/>
        </p:xfrm>
        <a:graphic>
          <a:graphicData uri="http://schemas.openxmlformats.org/drawingml/2006/table">
            <a:tbl>
              <a:tblPr>
                <a:tableStyleId>{5C22544A-7EE6-4342-B048-85BDC9FD1C3A}</a:tableStyleId>
              </a:tblPr>
              <a:tblGrid>
                <a:gridCol w="5509839"/>
              </a:tblGrid>
              <a:tr h="692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Nikosh" panose="02000000000000000000" pitchFamily="2" charset="0"/>
                          <a:cs typeface="Nikosh" panose="02000000000000000000" pitchFamily="2" charset="0"/>
                        </a:rPr>
                        <a:t>১। </a:t>
                      </a:r>
                      <a:r>
                        <a:rPr lang="en-US" sz="2800" dirty="0" err="1" smtClean="0">
                          <a:effectLst/>
                          <a:latin typeface="Nikosh" panose="02000000000000000000" pitchFamily="2" charset="0"/>
                          <a:cs typeface="Nikosh" panose="02000000000000000000" pitchFamily="2" charset="0"/>
                        </a:rPr>
                        <a:t>জরিপ</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শুরুর</a:t>
                      </a:r>
                      <a:r>
                        <a:rPr lang="en-US" sz="2800" baseline="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গেজেট</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প্রকাশ</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এসএএন্ডটি</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এক্টের</a:t>
                      </a:r>
                      <a:r>
                        <a:rPr lang="en-US" sz="2800" baseline="0" dirty="0" smtClean="0">
                          <a:effectLst/>
                          <a:latin typeface="Nikosh" panose="02000000000000000000" pitchFamily="2" charset="0"/>
                          <a:cs typeface="Nikosh" panose="02000000000000000000" pitchFamily="2" charset="0"/>
                        </a:rPr>
                        <a:t> ১৪৪ </a:t>
                      </a:r>
                      <a:r>
                        <a:rPr lang="en-US" sz="2800" baseline="0" dirty="0" err="1" smtClean="0">
                          <a:effectLst/>
                          <a:latin typeface="Nikosh" panose="02000000000000000000" pitchFamily="2" charset="0"/>
                          <a:cs typeface="Nikosh" panose="02000000000000000000" pitchFamily="2" charset="0"/>
                        </a:rPr>
                        <a:t>ধারা</a:t>
                      </a:r>
                      <a:r>
                        <a:rPr lang="en-US" sz="2800" baseline="0" dirty="0" smtClean="0">
                          <a:effectLst/>
                          <a:latin typeface="Nikosh" panose="02000000000000000000" pitchFamily="2" charset="0"/>
                          <a:cs typeface="Nikosh" panose="02000000000000000000" pitchFamily="2" charset="0"/>
                        </a:rPr>
                        <a:t>)</a:t>
                      </a: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692645">
                <a:tc>
                  <a:txBody>
                    <a:bodyPr/>
                    <a:lstStyle/>
                    <a:p>
                      <a:pPr marL="0" marR="0" algn="just">
                        <a:spcBef>
                          <a:spcPts val="0"/>
                        </a:spcBef>
                        <a:spcAft>
                          <a:spcPts val="0"/>
                        </a:spcAft>
                      </a:pPr>
                      <a:r>
                        <a:rPr lang="en-US" sz="2800" dirty="0" smtClean="0">
                          <a:effectLst/>
                          <a:latin typeface="Nikosh" panose="02000000000000000000" pitchFamily="2" charset="0"/>
                          <a:cs typeface="Nikosh" panose="02000000000000000000" pitchFamily="2" charset="0"/>
                        </a:rPr>
                        <a:t>২</a:t>
                      </a:r>
                      <a:r>
                        <a:rPr lang="bn-IN"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নোটিশ</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জারি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সার্ভে</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এক্টের</a:t>
                      </a:r>
                      <a:r>
                        <a:rPr lang="en-US" sz="2800" baseline="0" dirty="0" smtClean="0">
                          <a:effectLst/>
                          <a:latin typeface="Nikosh" panose="02000000000000000000" pitchFamily="2" charset="0"/>
                          <a:cs typeface="Nikosh" panose="02000000000000000000" pitchFamily="2" charset="0"/>
                        </a:rPr>
                        <a:t> ৩ </a:t>
                      </a:r>
                      <a:r>
                        <a:rPr lang="en-US" sz="2800" baseline="0" dirty="0" err="1" smtClean="0">
                          <a:effectLst/>
                          <a:latin typeface="Nikosh" panose="02000000000000000000" pitchFamily="2" charset="0"/>
                          <a:cs typeface="Nikosh" panose="02000000000000000000" pitchFamily="2" charset="0"/>
                        </a:rPr>
                        <a:t>ধারা</a:t>
                      </a:r>
                      <a:r>
                        <a:rPr lang="en-US" sz="2800" baseline="0" dirty="0" smtClean="0">
                          <a:effectLst/>
                          <a:latin typeface="Nikosh" panose="02000000000000000000" pitchFamily="2" charset="0"/>
                          <a:cs typeface="Nikosh" panose="02000000000000000000" pitchFamily="2" charset="0"/>
                        </a:rPr>
                        <a:t>)</a:t>
                      </a: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692645">
                <a:tc>
                  <a:txBody>
                    <a:bodyPr/>
                    <a:lstStyle/>
                    <a:p>
                      <a:pPr marL="0" marR="0" algn="just">
                        <a:spcBef>
                          <a:spcPts val="0"/>
                        </a:spcBef>
                        <a:spcAft>
                          <a:spcPts val="0"/>
                        </a:spcAft>
                      </a:pPr>
                      <a:r>
                        <a:rPr lang="en-US" sz="2800" dirty="0" smtClean="0">
                          <a:effectLst/>
                          <a:latin typeface="Nikosh" panose="02000000000000000000" pitchFamily="2" charset="0"/>
                          <a:cs typeface="Nikosh" panose="02000000000000000000" pitchFamily="2" charset="0"/>
                        </a:rPr>
                        <a:t>৩</a:t>
                      </a:r>
                      <a:r>
                        <a:rPr lang="bn-IN" sz="2800" dirty="0" smtClean="0">
                          <a:effectLst/>
                          <a:latin typeface="Nikosh" panose="02000000000000000000" pitchFamily="2" charset="0"/>
                          <a:cs typeface="Nikosh" panose="02000000000000000000" pitchFamily="2" charset="0"/>
                        </a:rPr>
                        <a:t>।</a:t>
                      </a:r>
                      <a:r>
                        <a:rPr lang="en-US" sz="2800" baseline="0" dirty="0" smtClean="0">
                          <a:effectLst/>
                          <a:latin typeface="Nikosh" panose="02000000000000000000" pitchFamily="2" charset="0"/>
                          <a:cs typeface="Nikosh" panose="02000000000000000000" pitchFamily="2" charset="0"/>
                        </a:rPr>
                        <a:t> </a:t>
                      </a:r>
                      <a:r>
                        <a:rPr lang="bn-BD" sz="2800" dirty="0" smtClean="0">
                          <a:effectLst/>
                          <a:latin typeface="Nikosh" panose="02000000000000000000" pitchFamily="2" charset="0"/>
                          <a:cs typeface="Nikosh" panose="02000000000000000000" pitchFamily="2" charset="0"/>
                        </a:rPr>
                        <a:t>ট্রাভার্স</a:t>
                      </a:r>
                      <a:r>
                        <a:rPr lang="en-US" sz="2800" dirty="0" smtClean="0">
                          <a:effectLst/>
                          <a:latin typeface="Nikosh" panose="02000000000000000000" pitchFamily="2" charset="0"/>
                          <a:cs typeface="Nikosh" panose="02000000000000000000" pitchFamily="2" charset="0"/>
                        </a:rPr>
                        <a:t>  (</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টিনেন্সি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রুলসের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২৭বিধি</a:t>
                      </a:r>
                      <a:r>
                        <a:rPr lang="en-US" sz="2800" baseline="0" dirty="0" smtClean="0">
                          <a:effectLst/>
                          <a:latin typeface="Nikosh" panose="02000000000000000000" pitchFamily="2" charset="0"/>
                          <a:cs typeface="Nikosh" panose="02000000000000000000" pitchFamily="2" charset="0"/>
                        </a:rPr>
                        <a:t>)</a:t>
                      </a: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6926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Nikosh" panose="02000000000000000000" pitchFamily="2" charset="0"/>
                          <a:cs typeface="Nikosh" panose="02000000000000000000" pitchFamily="2" charset="0"/>
                        </a:rPr>
                        <a:t>৪</a:t>
                      </a:r>
                      <a:r>
                        <a:rPr lang="bn-IN" sz="2800" dirty="0" smtClean="0">
                          <a:effectLst/>
                          <a:latin typeface="Nikosh" panose="02000000000000000000" pitchFamily="2" charset="0"/>
                          <a:cs typeface="Nikosh" panose="02000000000000000000" pitchFamily="2" charset="0"/>
                        </a:rPr>
                        <a:t>। </a:t>
                      </a:r>
                      <a:r>
                        <a:rPr lang="bn-BD" sz="2800" dirty="0" smtClean="0">
                          <a:effectLst/>
                          <a:latin typeface="Nikosh" panose="02000000000000000000" pitchFamily="2" charset="0"/>
                          <a:cs typeface="Nikosh" panose="02000000000000000000" pitchFamily="2" charset="0"/>
                        </a:rPr>
                        <a:t>কিস্তোয়ার</a:t>
                      </a:r>
                      <a:r>
                        <a:rPr lang="en-US" sz="2800" dirty="0" smtClean="0">
                          <a:effectLst/>
                          <a:latin typeface="Nikosh" panose="02000000000000000000" pitchFamily="2" charset="0"/>
                          <a:cs typeface="Nikosh" panose="02000000000000000000" pitchFamily="2" charset="0"/>
                        </a:rPr>
                        <a:t>(</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টিনেন্সি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রুলসের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২৭এ</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বিধি</a:t>
                      </a:r>
                      <a:r>
                        <a:rPr lang="en-US" sz="2800" baseline="0" dirty="0" smtClean="0">
                          <a:effectLst/>
                          <a:latin typeface="Nikosh" panose="02000000000000000000" pitchFamily="2" charset="0"/>
                          <a:cs typeface="Nikosh" panose="02000000000000000000" pitchFamily="2" charset="0"/>
                        </a:rPr>
                        <a:t>)</a:t>
                      </a: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6926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Nikosh" panose="02000000000000000000" pitchFamily="2" charset="0"/>
                          <a:cs typeface="Nikosh" panose="02000000000000000000" pitchFamily="2" charset="0"/>
                        </a:rPr>
                        <a:t>৫</a:t>
                      </a:r>
                      <a:r>
                        <a:rPr lang="bn-IN" sz="2800" dirty="0" smtClean="0">
                          <a:effectLst/>
                          <a:latin typeface="Nikosh" panose="02000000000000000000" pitchFamily="2" charset="0"/>
                          <a:cs typeface="Nikosh" panose="02000000000000000000" pitchFamily="2" charset="0"/>
                        </a:rPr>
                        <a:t>।</a:t>
                      </a:r>
                      <a:r>
                        <a:rPr lang="bn-IN" sz="2800" baseline="0" dirty="0" smtClean="0">
                          <a:effectLst/>
                          <a:latin typeface="Nikosh" panose="02000000000000000000" pitchFamily="2" charset="0"/>
                          <a:cs typeface="Nikosh" panose="02000000000000000000" pitchFamily="2" charset="0"/>
                        </a:rPr>
                        <a:t> </a:t>
                      </a:r>
                      <a:r>
                        <a:rPr lang="bn-BD" sz="2800" dirty="0" smtClean="0">
                          <a:effectLst/>
                          <a:latin typeface="Nikosh" panose="02000000000000000000" pitchFamily="2" charset="0"/>
                          <a:cs typeface="Nikosh" panose="02000000000000000000" pitchFamily="2" charset="0"/>
                        </a:rPr>
                        <a:t>খানাপু</a:t>
                      </a:r>
                      <a:r>
                        <a:rPr lang="en-US" sz="2800" dirty="0" err="1" smtClean="0">
                          <a:effectLst/>
                          <a:latin typeface="Nikosh" panose="02000000000000000000" pitchFamily="2" charset="0"/>
                          <a:cs typeface="Nikosh" panose="02000000000000000000" pitchFamily="2" charset="0"/>
                        </a:rPr>
                        <a:t>রি</a:t>
                      </a:r>
                      <a:r>
                        <a:rPr lang="en-US" sz="2800" dirty="0" smtClean="0">
                          <a:effectLst/>
                          <a:latin typeface="Nikosh" panose="02000000000000000000" pitchFamily="2" charset="0"/>
                          <a:cs typeface="Nikosh" panose="02000000000000000000" pitchFamily="2" charset="0"/>
                        </a:rPr>
                        <a:t> (</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টিনেন্সি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রুলসের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২৭বিধি</a:t>
                      </a:r>
                      <a:r>
                        <a:rPr lang="en-US" sz="2800" baseline="0" dirty="0" smtClean="0">
                          <a:effectLst/>
                          <a:latin typeface="Nikosh" panose="02000000000000000000" pitchFamily="2" charset="0"/>
                          <a:cs typeface="Nikosh" panose="02000000000000000000" pitchFamily="2" charset="0"/>
                        </a:rPr>
                        <a:t>)</a:t>
                      </a: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6926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Nikosh" panose="02000000000000000000" pitchFamily="2" charset="0"/>
                          <a:cs typeface="Nikosh" panose="02000000000000000000" pitchFamily="2" charset="0"/>
                        </a:rPr>
                        <a:t>৬</a:t>
                      </a:r>
                      <a:r>
                        <a:rPr lang="bn-IN" sz="2800" dirty="0" smtClean="0">
                          <a:effectLst/>
                          <a:latin typeface="Nikosh" panose="02000000000000000000" pitchFamily="2" charset="0"/>
                          <a:cs typeface="Nikosh" panose="02000000000000000000" pitchFamily="2" charset="0"/>
                        </a:rPr>
                        <a:t>। </a:t>
                      </a:r>
                      <a:r>
                        <a:rPr lang="bn-BD" sz="2800" dirty="0" smtClean="0">
                          <a:effectLst/>
                          <a:latin typeface="Nikosh" panose="02000000000000000000" pitchFamily="2" charset="0"/>
                          <a:cs typeface="Nikosh" panose="02000000000000000000" pitchFamily="2" charset="0"/>
                        </a:rPr>
                        <a:t>বুঝারত</a:t>
                      </a:r>
                      <a:r>
                        <a:rPr lang="en-US" sz="2800" dirty="0" smtClean="0">
                          <a:effectLst/>
                          <a:latin typeface="Nikosh" panose="02000000000000000000" pitchFamily="2" charset="0"/>
                          <a:cs typeface="Nikosh" panose="02000000000000000000" pitchFamily="2" charset="0"/>
                        </a:rPr>
                        <a:t> (</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টিনেন্সি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রুলসের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২৭বিধি</a:t>
                      </a:r>
                      <a:r>
                        <a:rPr lang="en-US" sz="2800" baseline="0" dirty="0" smtClean="0">
                          <a:effectLst/>
                          <a:latin typeface="Nikosh" panose="02000000000000000000" pitchFamily="2" charset="0"/>
                          <a:cs typeface="Nikosh" panose="02000000000000000000" pitchFamily="2" charset="0"/>
                        </a:rPr>
                        <a:t>)</a:t>
                      </a: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6926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Nikosh" panose="02000000000000000000" pitchFamily="2" charset="0"/>
                          <a:cs typeface="Nikosh" panose="02000000000000000000" pitchFamily="2" charset="0"/>
                        </a:rPr>
                        <a:t>৭</a:t>
                      </a:r>
                      <a:r>
                        <a:rPr lang="bn-IN" sz="2800" dirty="0" smtClean="0">
                          <a:effectLst/>
                          <a:latin typeface="Nikosh" panose="02000000000000000000" pitchFamily="2" charset="0"/>
                          <a:cs typeface="Nikosh" panose="02000000000000000000" pitchFamily="2" charset="0"/>
                        </a:rPr>
                        <a:t>।</a:t>
                      </a:r>
                      <a:r>
                        <a:rPr lang="en-US" sz="2800" dirty="0" smtClean="0">
                          <a:effectLst/>
                          <a:latin typeface="Nikosh" panose="02000000000000000000" pitchFamily="2" charset="0"/>
                          <a:cs typeface="Nikosh" panose="02000000000000000000" pitchFamily="2" charset="0"/>
                        </a:rPr>
                        <a:t> </a:t>
                      </a:r>
                      <a:r>
                        <a:rPr lang="bn-BD" sz="2800" dirty="0" smtClean="0">
                          <a:effectLst/>
                          <a:latin typeface="Nikosh" panose="02000000000000000000" pitchFamily="2" charset="0"/>
                          <a:cs typeface="Nikosh" panose="02000000000000000000" pitchFamily="2" charset="0"/>
                        </a:rPr>
                        <a:t>তসদিক</a:t>
                      </a:r>
                      <a:r>
                        <a:rPr lang="en-US" sz="2800" dirty="0" smtClean="0">
                          <a:effectLst/>
                          <a:latin typeface="Nikosh" panose="02000000000000000000" pitchFamily="2" charset="0"/>
                          <a:cs typeface="Nikosh" panose="02000000000000000000" pitchFamily="2" charset="0"/>
                        </a:rPr>
                        <a:t> (</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টিনেন্সি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রুলসের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২৮বিধি</a:t>
                      </a:r>
                      <a:r>
                        <a:rPr lang="en-US" sz="2800" baseline="0" dirty="0" smtClean="0">
                          <a:effectLst/>
                          <a:latin typeface="Nikosh" panose="02000000000000000000" pitchFamily="2" charset="0"/>
                          <a:cs typeface="Nikosh" panose="02000000000000000000" pitchFamily="2" charset="0"/>
                        </a:rPr>
                        <a:t>)</a:t>
                      </a:r>
                      <a:endParaRPr lang="en-US" sz="2800" dirty="0" smtClean="0">
                        <a:effectLst/>
                        <a:latin typeface="Nikosh" panose="02000000000000000000" pitchFamily="2" charset="0"/>
                        <a:ea typeface="Times New Roman" panose="02020603050405020304" pitchFamily="18" charset="0"/>
                        <a:cs typeface="Nikosh" panose="02000000000000000000" pitchFamily="2" charset="0"/>
                      </a:endParaRPr>
                    </a:p>
                    <a:p>
                      <a:pPr marL="0" marR="0" algn="just">
                        <a:spcBef>
                          <a:spcPts val="0"/>
                        </a:spcBef>
                        <a:spcAft>
                          <a:spcPts val="0"/>
                        </a:spcAft>
                      </a:pPr>
                      <a:r>
                        <a:rPr lang="en-US" sz="2800" dirty="0" smtClean="0">
                          <a:effectLst/>
                          <a:latin typeface="Nikosh" panose="02000000000000000000" pitchFamily="2" charset="0"/>
                          <a:ea typeface="Times New Roman" panose="02020603050405020304" pitchFamily="18" charset="0"/>
                          <a:cs typeface="Nikosh" panose="02000000000000000000" pitchFamily="2" charset="0"/>
                        </a:rPr>
                        <a:t>৮। </a:t>
                      </a:r>
                      <a:r>
                        <a:rPr lang="en-US" sz="2800" dirty="0" err="1" smtClean="0">
                          <a:effectLst/>
                          <a:latin typeface="Nikosh" panose="02000000000000000000" pitchFamily="2" charset="0"/>
                          <a:ea typeface="Times New Roman" panose="02020603050405020304" pitchFamily="18" charset="0"/>
                          <a:cs typeface="Nikosh" panose="02000000000000000000" pitchFamily="2" charset="0"/>
                        </a:rPr>
                        <a:t>যাঁচ</a:t>
                      </a: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6926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Nikosh" panose="02000000000000000000" pitchFamily="2" charset="0"/>
                          <a:ea typeface="Times New Roman" panose="02020603050405020304" pitchFamily="18" charset="0"/>
                          <a:cs typeface="Nikosh" panose="02000000000000000000" pitchFamily="2" charset="0"/>
                        </a:rPr>
                        <a:t>৯। </a:t>
                      </a:r>
                      <a:r>
                        <a:rPr lang="bn-BD" sz="2800" dirty="0" smtClean="0">
                          <a:effectLst/>
                          <a:latin typeface="Nikosh" panose="02000000000000000000" pitchFamily="2" charset="0"/>
                          <a:cs typeface="Nikosh" panose="02000000000000000000" pitchFamily="2" charset="0"/>
                        </a:rPr>
                        <a:t>খসড়া প্রকাশনা (ডিপি)</a:t>
                      </a:r>
                      <a:r>
                        <a:rPr lang="en-US" sz="2800" dirty="0" smtClean="0">
                          <a:effectLst/>
                          <a:latin typeface="Nikosh" panose="02000000000000000000" pitchFamily="2" charset="0"/>
                          <a:cs typeface="Nikosh" panose="02000000000000000000" pitchFamily="2" charset="0"/>
                        </a:rPr>
                        <a:t>(</a:t>
                      </a:r>
                      <a:r>
                        <a:rPr lang="en-US" sz="2800" baseline="0" dirty="0" err="1" smtClean="0">
                          <a:effectLst/>
                          <a:latin typeface="Nikosh" panose="02000000000000000000" pitchFamily="2" charset="0"/>
                          <a:cs typeface="Nikosh" panose="02000000000000000000" pitchFamily="2" charset="0"/>
                        </a:rPr>
                        <a:t>টিনেন্সি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রুলসের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২৯বিধি</a:t>
                      </a:r>
                      <a:r>
                        <a:rPr lang="en-US" sz="2800" baseline="0" dirty="0" smtClean="0">
                          <a:effectLst/>
                          <a:latin typeface="Nikosh" panose="02000000000000000000" pitchFamily="2" charset="0"/>
                          <a:cs typeface="Nikosh" panose="02000000000000000000" pitchFamily="2" charset="0"/>
                        </a:rPr>
                        <a:t>)</a:t>
                      </a:r>
                      <a:endParaRPr lang="en-US" sz="2800" dirty="0" smtClean="0">
                        <a:effectLst/>
                        <a:latin typeface="Nikosh" panose="02000000000000000000" pitchFamily="2" charset="0"/>
                        <a:ea typeface="Times New Roman" panose="02020603050405020304" pitchFamily="18" charset="0"/>
                        <a:cs typeface="Nikosh" panose="02000000000000000000" pitchFamily="2"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dirty="0" smtClean="0">
                        <a:effectLst/>
                        <a:latin typeface="Nikosh" panose="02000000000000000000" pitchFamily="2" charset="0"/>
                        <a:ea typeface="Times New Roman" panose="02020603050405020304" pitchFamily="18" charset="0"/>
                        <a:cs typeface="Nikosh" panose="02000000000000000000" pitchFamily="2" charset="0"/>
                      </a:endParaRPr>
                    </a:p>
                    <a:p>
                      <a:pPr marL="0" marR="0" algn="just">
                        <a:spcBef>
                          <a:spcPts val="0"/>
                        </a:spcBef>
                        <a:spcAft>
                          <a:spcPts val="0"/>
                        </a:spcAft>
                      </a:pPr>
                      <a:endParaRPr lang="en-US" sz="44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2564989222"/>
              </p:ext>
            </p:extLst>
          </p:nvPr>
        </p:nvGraphicFramePr>
        <p:xfrm>
          <a:off x="5760720" y="804390"/>
          <a:ext cx="6288712" cy="7596679"/>
        </p:xfrm>
        <a:graphic>
          <a:graphicData uri="http://schemas.openxmlformats.org/drawingml/2006/table">
            <a:tbl>
              <a:tblPr>
                <a:tableStyleId>{5C22544A-7EE6-4342-B048-85BDC9FD1C3A}</a:tableStyleId>
              </a:tblPr>
              <a:tblGrid>
                <a:gridCol w="6288712"/>
              </a:tblGrid>
              <a:tr h="8415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Nikosh" panose="02000000000000000000" pitchFamily="2" charset="0"/>
                          <a:ea typeface="Times New Roman" panose="02020603050405020304" pitchFamily="18" charset="0"/>
                          <a:cs typeface="Nikosh" panose="02000000000000000000" pitchFamily="2" charset="0"/>
                        </a:rPr>
                        <a:t>১০।</a:t>
                      </a:r>
                      <a:r>
                        <a:rPr lang="en-US" sz="2800" baseline="0" dirty="0" smtClean="0">
                          <a:effectLst/>
                          <a:latin typeface="Nikosh" panose="02000000000000000000" pitchFamily="2" charset="0"/>
                          <a:ea typeface="Times New Roman" panose="02020603050405020304" pitchFamily="18" charset="0"/>
                          <a:cs typeface="Nikosh" panose="02000000000000000000" pitchFamily="2" charset="0"/>
                        </a:rPr>
                        <a:t> </a:t>
                      </a:r>
                      <a:r>
                        <a:rPr lang="bn-BD" sz="2800" dirty="0" smtClean="0">
                          <a:effectLst/>
                          <a:latin typeface="Nikosh" panose="02000000000000000000" pitchFamily="2" charset="0"/>
                          <a:cs typeface="Nikosh" panose="02000000000000000000" pitchFamily="2" charset="0"/>
                        </a:rPr>
                        <a:t>আপত্তি শুনানি</a:t>
                      </a:r>
                      <a:r>
                        <a:rPr lang="en-US" sz="2800" dirty="0" smtClean="0">
                          <a:effectLst/>
                          <a:latin typeface="Nikosh" panose="02000000000000000000" pitchFamily="2" charset="0"/>
                          <a:cs typeface="Nikosh" panose="02000000000000000000" pitchFamily="2" charset="0"/>
                        </a:rPr>
                        <a:t>(</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টিনেন্সি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রুলসের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৩০বিধি</a:t>
                      </a:r>
                      <a:r>
                        <a:rPr lang="en-US" sz="2800" baseline="0" dirty="0" smtClean="0">
                          <a:effectLst/>
                          <a:latin typeface="Nikosh" panose="02000000000000000000" pitchFamily="2" charset="0"/>
                          <a:cs typeface="Nikosh" panose="02000000000000000000" pitchFamily="2" charset="0"/>
                        </a:rPr>
                        <a:t>)</a:t>
                      </a:r>
                      <a:endParaRPr lang="en-US" sz="2800" dirty="0" smtClean="0">
                        <a:effectLst/>
                        <a:latin typeface="Nikosh" panose="02000000000000000000" pitchFamily="2" charset="0"/>
                        <a:cs typeface="Nikosh" panose="02000000000000000000" pitchFamily="2"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Nikosh" panose="02000000000000000000" pitchFamily="2" charset="0"/>
                          <a:ea typeface="Times New Roman" panose="02020603050405020304" pitchFamily="18" charset="0"/>
                          <a:cs typeface="Nikosh" panose="02000000000000000000" pitchFamily="2" charset="0"/>
                        </a:rPr>
                        <a:t>১১। </a:t>
                      </a:r>
                      <a:r>
                        <a:rPr lang="bn-BD" sz="2800" dirty="0" smtClean="0">
                          <a:effectLst/>
                          <a:latin typeface="Nikosh" panose="02000000000000000000" pitchFamily="2" charset="0"/>
                          <a:cs typeface="Nikosh" panose="02000000000000000000" pitchFamily="2" charset="0"/>
                        </a:rPr>
                        <a:t>আপীল শুনানি</a:t>
                      </a:r>
                      <a:r>
                        <a:rPr lang="en-US" sz="2800" dirty="0" smtClean="0">
                          <a:effectLst/>
                          <a:latin typeface="Nikosh" panose="02000000000000000000" pitchFamily="2" charset="0"/>
                          <a:cs typeface="Nikosh" panose="02000000000000000000" pitchFamily="2" charset="0"/>
                        </a:rPr>
                        <a:t>(</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টিনেন্সি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রুলসের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৩১বিধি</a:t>
                      </a:r>
                      <a:r>
                        <a:rPr lang="en-US" sz="2800" baseline="0" dirty="0" smtClean="0">
                          <a:effectLst/>
                          <a:latin typeface="Nikosh" panose="02000000000000000000" pitchFamily="2" charset="0"/>
                          <a:cs typeface="Nikosh" panose="02000000000000000000" pitchFamily="2" charset="0"/>
                        </a:rPr>
                        <a:t>)</a:t>
                      </a: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517045">
                <a:tc>
                  <a:txBody>
                    <a:bodyPr/>
                    <a:lstStyle/>
                    <a:p>
                      <a:pPr marL="0" marR="0" algn="just">
                        <a:spcBef>
                          <a:spcPts val="0"/>
                        </a:spcBef>
                        <a:spcAft>
                          <a:spcPts val="0"/>
                        </a:spcAft>
                      </a:pPr>
                      <a:r>
                        <a:rPr lang="en-US" sz="2800" dirty="0" smtClean="0">
                          <a:effectLst/>
                          <a:latin typeface="Nikosh" panose="02000000000000000000" pitchFamily="2" charset="0"/>
                          <a:cs typeface="Nikosh" panose="02000000000000000000" pitchFamily="2" charset="0"/>
                        </a:rPr>
                        <a:t>১২</a:t>
                      </a:r>
                      <a:r>
                        <a:rPr lang="bn-IN" sz="2800" dirty="0" smtClean="0">
                          <a:effectLst/>
                          <a:latin typeface="Nikosh" panose="02000000000000000000" pitchFamily="2" charset="0"/>
                          <a:cs typeface="Nikosh" panose="02000000000000000000" pitchFamily="2" charset="0"/>
                        </a:rPr>
                        <a:t>।</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ea typeface="Times New Roman" panose="02020603050405020304" pitchFamily="18" charset="0"/>
                          <a:cs typeface="Nikosh" panose="02000000000000000000" pitchFamily="2" charset="0"/>
                        </a:rPr>
                        <a:t>চূড়ান্ত</a:t>
                      </a:r>
                      <a:r>
                        <a:rPr lang="en-US" sz="2800" dirty="0" smtClean="0">
                          <a:effectLst/>
                          <a:latin typeface="Nikosh" panose="02000000000000000000" pitchFamily="2" charset="0"/>
                          <a:ea typeface="Times New Roman" panose="02020603050405020304" pitchFamily="18" charset="0"/>
                          <a:cs typeface="Nikosh" panose="02000000000000000000" pitchFamily="2" charset="0"/>
                        </a:rPr>
                        <a:t> </a:t>
                      </a:r>
                      <a:r>
                        <a:rPr lang="en-US" sz="2800" dirty="0" err="1" smtClean="0">
                          <a:effectLst/>
                          <a:latin typeface="Nikosh" panose="02000000000000000000" pitchFamily="2" charset="0"/>
                          <a:ea typeface="Times New Roman" panose="02020603050405020304" pitchFamily="18" charset="0"/>
                          <a:cs typeface="Nikosh" panose="02000000000000000000" pitchFamily="2" charset="0"/>
                        </a:rPr>
                        <a:t>যাঁচ</a:t>
                      </a:r>
                      <a:endParaRPr lang="en-US" sz="2800" dirty="0" smtClean="0">
                        <a:effectLst/>
                        <a:latin typeface="Nikosh" panose="02000000000000000000" pitchFamily="2" charset="0"/>
                        <a:ea typeface="Times New Roman" panose="02020603050405020304" pitchFamily="18" charset="0"/>
                        <a:cs typeface="Nikosh" panose="02000000000000000000" pitchFamily="2"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Nikosh" panose="02000000000000000000" pitchFamily="2" charset="0"/>
                          <a:ea typeface="Times New Roman" panose="02020603050405020304" pitchFamily="18" charset="0"/>
                          <a:cs typeface="Nikosh" panose="02000000000000000000" pitchFamily="2" charset="0"/>
                        </a:rPr>
                        <a:t>১৩। </a:t>
                      </a:r>
                      <a:r>
                        <a:rPr lang="en-US" sz="2800" dirty="0" err="1" smtClean="0">
                          <a:effectLst/>
                          <a:latin typeface="Nikosh" panose="02000000000000000000" pitchFamily="2" charset="0"/>
                          <a:ea typeface="Times New Roman" panose="02020603050405020304" pitchFamily="18" charset="0"/>
                          <a:cs typeface="Nikosh" panose="02000000000000000000" pitchFamily="2" charset="0"/>
                        </a:rPr>
                        <a:t>চূড়ান্ত</a:t>
                      </a:r>
                      <a:r>
                        <a:rPr lang="en-US" sz="2800" baseline="0" dirty="0" smtClean="0">
                          <a:effectLst/>
                          <a:latin typeface="Nikosh" panose="02000000000000000000" pitchFamily="2" charset="0"/>
                          <a:ea typeface="Times New Roman" panose="02020603050405020304" pitchFamily="18" charset="0"/>
                          <a:cs typeface="Nikosh" panose="02000000000000000000" pitchFamily="2" charset="0"/>
                        </a:rPr>
                        <a:t> </a:t>
                      </a:r>
                      <a:r>
                        <a:rPr lang="en-US" sz="2800" baseline="0" dirty="0" err="1" smtClean="0">
                          <a:effectLst/>
                          <a:latin typeface="Nikosh" panose="02000000000000000000" pitchFamily="2" charset="0"/>
                          <a:ea typeface="Times New Roman" panose="02020603050405020304" pitchFamily="18" charset="0"/>
                          <a:cs typeface="Nikosh" panose="02000000000000000000" pitchFamily="2" charset="0"/>
                        </a:rPr>
                        <a:t>রেকর্ড</a:t>
                      </a:r>
                      <a:r>
                        <a:rPr lang="en-US" sz="2800" baseline="0" dirty="0" smtClean="0">
                          <a:effectLst/>
                          <a:latin typeface="Nikosh" panose="02000000000000000000" pitchFamily="2" charset="0"/>
                          <a:ea typeface="Times New Roman" panose="02020603050405020304" pitchFamily="18" charset="0"/>
                          <a:cs typeface="Nikosh" panose="02000000000000000000" pitchFamily="2" charset="0"/>
                        </a:rPr>
                        <a:t> </a:t>
                      </a:r>
                      <a:r>
                        <a:rPr lang="en-US" sz="2800" baseline="0" dirty="0" err="1" smtClean="0">
                          <a:effectLst/>
                          <a:latin typeface="Nikosh" panose="02000000000000000000" pitchFamily="2" charset="0"/>
                          <a:ea typeface="Times New Roman" panose="02020603050405020304" pitchFamily="18" charset="0"/>
                          <a:cs typeface="Nikosh" panose="02000000000000000000" pitchFamily="2" charset="0"/>
                        </a:rPr>
                        <a:t>প্রস্তুত</a:t>
                      </a:r>
                      <a:r>
                        <a:rPr lang="en-US" sz="2800" baseline="0" dirty="0" smtClean="0">
                          <a:effectLst/>
                          <a:latin typeface="Nikosh" panose="02000000000000000000" pitchFamily="2" charset="0"/>
                          <a:ea typeface="Times New Roman" panose="02020603050405020304" pitchFamily="18" charset="0"/>
                          <a:cs typeface="Nikosh" panose="02000000000000000000" pitchFamily="2" charset="0"/>
                        </a:rPr>
                        <a:t> </a:t>
                      </a:r>
                      <a:r>
                        <a:rPr lang="en-US" sz="2800" dirty="0" smtClean="0">
                          <a:effectLst/>
                          <a:latin typeface="Nikosh" panose="02000000000000000000" pitchFamily="2" charset="0"/>
                          <a:cs typeface="Nikosh" panose="02000000000000000000" pitchFamily="2" charset="0"/>
                        </a:rPr>
                        <a:t>(</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টিনেন্সি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রুলসের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৩২বিধি</a:t>
                      </a:r>
                      <a:r>
                        <a:rPr lang="en-US" sz="2800" baseline="0" dirty="0" smtClean="0">
                          <a:effectLst/>
                          <a:latin typeface="Nikosh" panose="02000000000000000000" pitchFamily="2" charset="0"/>
                          <a:cs typeface="Nikosh" panose="02000000000000000000" pitchFamily="2" charset="0"/>
                        </a:rPr>
                        <a:t>)</a:t>
                      </a: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5979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Nikosh" panose="02000000000000000000" pitchFamily="2" charset="0"/>
                          <a:cs typeface="Nikosh" panose="02000000000000000000" pitchFamily="2" charset="0"/>
                        </a:rPr>
                        <a:t>১৪</a:t>
                      </a:r>
                      <a:r>
                        <a:rPr lang="bn-IN" sz="2800" dirty="0" smtClean="0">
                          <a:effectLst/>
                          <a:latin typeface="Nikosh" panose="02000000000000000000" pitchFamily="2" charset="0"/>
                          <a:cs typeface="Nikosh" panose="02000000000000000000" pitchFamily="2" charset="0"/>
                        </a:rPr>
                        <a:t>।</a:t>
                      </a:r>
                      <a:r>
                        <a:rPr lang="en-US" sz="280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ea typeface="Times New Roman" panose="02020603050405020304" pitchFamily="18" charset="0"/>
                          <a:cs typeface="Nikosh" panose="02000000000000000000" pitchFamily="2" charset="0"/>
                        </a:rPr>
                        <a:t>প্রিন্টিং</a:t>
                      </a:r>
                      <a:endParaRPr lang="en-US" sz="2800" dirty="0" smtClean="0">
                        <a:effectLst/>
                        <a:latin typeface="Nikosh" panose="02000000000000000000" pitchFamily="2" charset="0"/>
                        <a:ea typeface="Times New Roman" panose="02020603050405020304" pitchFamily="18" charset="0"/>
                        <a:cs typeface="Nikosh" panose="02000000000000000000" pitchFamily="2" charset="0"/>
                      </a:endParaRPr>
                    </a:p>
                    <a:p>
                      <a:pPr marL="0" marR="0" algn="just">
                        <a:spcBef>
                          <a:spcPts val="0"/>
                        </a:spcBef>
                        <a:spcAft>
                          <a:spcPts val="0"/>
                        </a:spcAft>
                      </a:pPr>
                      <a:r>
                        <a:rPr lang="en-US" sz="2800" dirty="0" smtClean="0">
                          <a:effectLst/>
                          <a:latin typeface="Nikosh" panose="02000000000000000000" pitchFamily="2" charset="0"/>
                          <a:cs typeface="Nikosh" panose="02000000000000000000" pitchFamily="2" charset="0"/>
                        </a:rPr>
                        <a:t>১৫। </a:t>
                      </a:r>
                      <a:r>
                        <a:rPr lang="en-US" sz="2800" dirty="0" err="1" smtClean="0">
                          <a:effectLst/>
                          <a:latin typeface="Nikosh" panose="02000000000000000000" pitchFamily="2" charset="0"/>
                          <a:cs typeface="Nikosh" panose="02000000000000000000" pitchFamily="2" charset="0"/>
                        </a:rPr>
                        <a:t>করণিক</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ভুল</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জালিয়াতি</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বা</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গুরুতর</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অনিয়মের</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ক্ষেত্রে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সংশোধন</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টিনেন্সি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রুলসের</a:t>
                      </a:r>
                      <a:r>
                        <a:rPr lang="en-US" sz="2800" baseline="0" dirty="0" smtClean="0">
                          <a:effectLst/>
                          <a:latin typeface="Nikosh" panose="02000000000000000000" pitchFamily="2" charset="0"/>
                          <a:cs typeface="Nikosh" panose="02000000000000000000" pitchFamily="2" charset="0"/>
                        </a:rPr>
                        <a:t> ৪২, ৪২ ক, ৪২ খ </a:t>
                      </a:r>
                      <a:r>
                        <a:rPr lang="en-US" sz="2800" baseline="0" dirty="0" err="1" smtClean="0">
                          <a:effectLst/>
                          <a:latin typeface="Nikosh" panose="02000000000000000000" pitchFamily="2" charset="0"/>
                          <a:cs typeface="Nikosh" panose="02000000000000000000" pitchFamily="2" charset="0"/>
                        </a:rPr>
                        <a:t>বিধি</a:t>
                      </a:r>
                      <a:r>
                        <a:rPr lang="en-US" sz="2800" baseline="0" dirty="0" smtClean="0">
                          <a:effectLst/>
                          <a:latin typeface="Nikosh" panose="02000000000000000000" pitchFamily="2" charset="0"/>
                          <a:cs typeface="Nikosh" panose="02000000000000000000" pitchFamily="2" charset="0"/>
                        </a:rPr>
                        <a:t>)</a:t>
                      </a:r>
                      <a:endParaRPr lang="en-US" sz="2800" dirty="0" smtClean="0">
                        <a:effectLst/>
                        <a:latin typeface="Nikosh" panose="02000000000000000000" pitchFamily="2" charset="0"/>
                        <a:cs typeface="Nikosh" panose="02000000000000000000" pitchFamily="2"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Nikosh" panose="02000000000000000000" pitchFamily="2" charset="0"/>
                          <a:ea typeface="Times New Roman" panose="02020603050405020304" pitchFamily="18" charset="0"/>
                          <a:cs typeface="Nikosh" panose="02000000000000000000" pitchFamily="2" charset="0"/>
                        </a:rPr>
                        <a:t>১৬। </a:t>
                      </a:r>
                      <a:r>
                        <a:rPr lang="bn-BD" sz="2800" dirty="0" smtClean="0">
                          <a:effectLst/>
                          <a:latin typeface="Nikosh" panose="02000000000000000000" pitchFamily="2" charset="0"/>
                          <a:cs typeface="Nikosh" panose="02000000000000000000" pitchFamily="2" charset="0"/>
                        </a:rPr>
                        <a:t>চূড়ান্ত প্রকাশনা</a:t>
                      </a:r>
                      <a:r>
                        <a:rPr lang="en-US" sz="2800" dirty="0" smtClean="0">
                          <a:effectLst/>
                          <a:latin typeface="Nikosh" panose="02000000000000000000" pitchFamily="2" charset="0"/>
                          <a:cs typeface="Nikosh" panose="02000000000000000000" pitchFamily="2" charset="0"/>
                        </a:rPr>
                        <a:t>(</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টিনেন্সি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রুলসের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৩৩বিধি</a:t>
                      </a:r>
                      <a:r>
                        <a:rPr lang="en-US" sz="2800" baseline="0" dirty="0" smtClean="0">
                          <a:effectLst/>
                          <a:latin typeface="Nikosh" panose="02000000000000000000" pitchFamily="2" charset="0"/>
                          <a:cs typeface="Nikosh" panose="02000000000000000000" pitchFamily="2" charset="0"/>
                        </a:rPr>
                        <a:t>)</a:t>
                      </a:r>
                      <a:endParaRPr lang="en-US" sz="2800" dirty="0" smtClean="0">
                        <a:effectLst/>
                        <a:latin typeface="Nikosh" panose="02000000000000000000" pitchFamily="2" charset="0"/>
                        <a:ea typeface="Times New Roman" panose="02020603050405020304" pitchFamily="18" charset="0"/>
                        <a:cs typeface="Nikosh" panose="02000000000000000000" pitchFamily="2" charset="0"/>
                      </a:endParaRPr>
                    </a:p>
                    <a:p>
                      <a:pPr marL="0" marR="0" algn="just">
                        <a:spcBef>
                          <a:spcPts val="0"/>
                        </a:spcBef>
                        <a:spcAft>
                          <a:spcPts val="0"/>
                        </a:spcAft>
                      </a:pPr>
                      <a:r>
                        <a:rPr lang="en-US" sz="2800" dirty="0" smtClean="0">
                          <a:effectLst/>
                          <a:latin typeface="Nikosh" panose="02000000000000000000" pitchFamily="2" charset="0"/>
                          <a:ea typeface="Times New Roman" panose="02020603050405020304" pitchFamily="18" charset="0"/>
                          <a:cs typeface="Nikosh" panose="02000000000000000000" pitchFamily="2" charset="0"/>
                        </a:rPr>
                        <a:t>১৭। </a:t>
                      </a:r>
                      <a:r>
                        <a:rPr lang="en-US" sz="2800" dirty="0" err="1" smtClean="0">
                          <a:effectLst/>
                          <a:latin typeface="Nikosh" panose="02000000000000000000" pitchFamily="2" charset="0"/>
                          <a:cs typeface="Nikosh" panose="02000000000000000000" pitchFamily="2" charset="0"/>
                        </a:rPr>
                        <a:t>করণিক</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ভুল</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জালিয়াতি</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বা</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গুরুতর</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অনিয়মের</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ক্ষেত্রে</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সংশোধন</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এসএস</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ম্যানুয়েলের</a:t>
                      </a:r>
                      <a:r>
                        <a:rPr lang="en-US" sz="2800" baseline="0" dirty="0" smtClean="0">
                          <a:effectLst/>
                          <a:latin typeface="Nikosh" panose="02000000000000000000" pitchFamily="2" charset="0"/>
                          <a:cs typeface="Nikosh" panose="02000000000000000000" pitchFamily="2" charset="0"/>
                        </a:rPr>
                        <a:t> ৫৩৩,৫৩৪ </a:t>
                      </a:r>
                      <a:r>
                        <a:rPr lang="en-US" sz="2800" baseline="0" dirty="0" err="1" smtClean="0">
                          <a:effectLst/>
                          <a:latin typeface="Nikosh" panose="02000000000000000000" pitchFamily="2" charset="0"/>
                          <a:cs typeface="Nikosh" panose="02000000000000000000" pitchFamily="2" charset="0"/>
                        </a:rPr>
                        <a:t>অনুচ্ছেদ</a:t>
                      </a:r>
                      <a:r>
                        <a:rPr lang="en-US" sz="2800" baseline="0" dirty="0" smtClean="0">
                          <a:effectLst/>
                          <a:latin typeface="Nikosh" panose="02000000000000000000" pitchFamily="2" charset="0"/>
                          <a:cs typeface="Nikosh" panose="02000000000000000000" pitchFamily="2" charset="0"/>
                        </a:rPr>
                        <a:t>)</a:t>
                      </a: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597940">
                <a:tc>
                  <a:txBody>
                    <a:bodyPr/>
                    <a:lstStyle/>
                    <a:p>
                      <a:pPr marL="0" marR="0" algn="just">
                        <a:spcBef>
                          <a:spcPts val="0"/>
                        </a:spcBef>
                        <a:spcAft>
                          <a:spcPts val="0"/>
                        </a:spcAft>
                      </a:pPr>
                      <a:r>
                        <a:rPr lang="bn-IN" sz="2800" dirty="0" smtClean="0">
                          <a:effectLst/>
                          <a:latin typeface="Nikosh" panose="02000000000000000000" pitchFamily="2" charset="0"/>
                          <a:cs typeface="Nikosh" panose="02000000000000000000" pitchFamily="2" charset="0"/>
                        </a:rPr>
                        <a:t>১</a:t>
                      </a:r>
                      <a:r>
                        <a:rPr lang="en-US" sz="2800" dirty="0" smtClean="0">
                          <a:effectLst/>
                          <a:latin typeface="Nikosh" panose="02000000000000000000" pitchFamily="2" charset="0"/>
                          <a:cs typeface="Nikosh" panose="02000000000000000000" pitchFamily="2" charset="0"/>
                        </a:rPr>
                        <a:t>৮</a:t>
                      </a:r>
                      <a:r>
                        <a:rPr lang="bn-IN" sz="2800" dirty="0" smtClean="0">
                          <a:effectLst/>
                          <a:latin typeface="Nikosh" panose="02000000000000000000" pitchFamily="2" charset="0"/>
                          <a:cs typeface="Nikosh" panose="02000000000000000000" pitchFamily="2" charset="0"/>
                        </a:rPr>
                        <a:t>।</a:t>
                      </a:r>
                      <a:r>
                        <a:rPr lang="en-US" sz="2800" baseline="0" dirty="0" smtClean="0">
                          <a:effectLst/>
                          <a:latin typeface="Nikosh" panose="02000000000000000000" pitchFamily="2" charset="0"/>
                          <a:cs typeface="Nikosh" panose="02000000000000000000" pitchFamily="2" charset="0"/>
                        </a:rPr>
                        <a:t> </a:t>
                      </a:r>
                      <a:r>
                        <a:rPr lang="bn-IN" sz="2800" dirty="0" smtClean="0">
                          <a:effectLst/>
                          <a:latin typeface="Nikosh" panose="02000000000000000000" pitchFamily="2" charset="0"/>
                          <a:cs typeface="Nikosh" panose="02000000000000000000" pitchFamily="2" charset="0"/>
                        </a:rPr>
                        <a:t>গেজেট </a:t>
                      </a:r>
                      <a:r>
                        <a:rPr lang="en-US" sz="2800" dirty="0" err="1" smtClean="0">
                          <a:effectLst/>
                          <a:latin typeface="Nikosh" panose="02000000000000000000" pitchFamily="2" charset="0"/>
                          <a:cs typeface="Nikosh" panose="02000000000000000000" pitchFamily="2" charset="0"/>
                        </a:rPr>
                        <a:t>প্রকাশ</a:t>
                      </a:r>
                      <a:r>
                        <a:rPr lang="en-US" sz="280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প্রজাস্বত্ব</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বিধিমালার</a:t>
                      </a:r>
                      <a:r>
                        <a:rPr lang="en-US" sz="2800" baseline="0" dirty="0" smtClean="0">
                          <a:effectLst/>
                          <a:latin typeface="Nikosh" panose="02000000000000000000" pitchFamily="2" charset="0"/>
                          <a:cs typeface="Nikosh" panose="02000000000000000000" pitchFamily="2" charset="0"/>
                        </a:rPr>
                        <a:t> ৩৪ </a:t>
                      </a:r>
                      <a:r>
                        <a:rPr lang="en-US" sz="2800" baseline="0" dirty="0" err="1" smtClean="0">
                          <a:effectLst/>
                          <a:latin typeface="Nikosh" panose="02000000000000000000" pitchFamily="2" charset="0"/>
                          <a:cs typeface="Nikosh" panose="02000000000000000000" pitchFamily="2" charset="0"/>
                        </a:rPr>
                        <a:t>বিধি</a:t>
                      </a:r>
                      <a:r>
                        <a:rPr lang="en-US" sz="2800" baseline="0" dirty="0" smtClean="0">
                          <a:effectLst/>
                          <a:latin typeface="Nikosh" panose="02000000000000000000" pitchFamily="2" charset="0"/>
                          <a:cs typeface="Nikosh" panose="02000000000000000000" pitchFamily="2" charset="0"/>
                        </a:rPr>
                        <a:t>)</a:t>
                      </a:r>
                    </a:p>
                    <a:p>
                      <a:pPr marL="0" marR="0" algn="just">
                        <a:spcBef>
                          <a:spcPts val="0"/>
                        </a:spcBef>
                        <a:spcAft>
                          <a:spcPts val="0"/>
                        </a:spcAft>
                      </a:pPr>
                      <a:r>
                        <a:rPr lang="en-US" sz="2800" baseline="0" dirty="0" smtClean="0">
                          <a:effectLst/>
                          <a:latin typeface="Nikosh" panose="02000000000000000000" pitchFamily="2" charset="0"/>
                          <a:ea typeface="Times New Roman" panose="02020603050405020304" pitchFamily="18" charset="0"/>
                          <a:cs typeface="Nikosh" panose="02000000000000000000" pitchFamily="2" charset="0"/>
                        </a:rPr>
                        <a:t>১৯। </a:t>
                      </a:r>
                      <a:r>
                        <a:rPr lang="en-US" sz="2800" baseline="0" dirty="0" err="1" smtClean="0">
                          <a:effectLst/>
                          <a:latin typeface="Nikosh" panose="02000000000000000000" pitchFamily="2" charset="0"/>
                          <a:ea typeface="Times New Roman" panose="02020603050405020304" pitchFamily="18" charset="0"/>
                          <a:cs typeface="Nikosh" panose="02000000000000000000" pitchFamily="2" charset="0"/>
                        </a:rPr>
                        <a:t>রেকর্ড</a:t>
                      </a:r>
                      <a:r>
                        <a:rPr lang="en-US" sz="2800" baseline="0" dirty="0" smtClean="0">
                          <a:effectLst/>
                          <a:latin typeface="Nikosh" panose="02000000000000000000" pitchFamily="2" charset="0"/>
                          <a:ea typeface="Times New Roman" panose="02020603050405020304" pitchFamily="18" charset="0"/>
                          <a:cs typeface="Nikosh" panose="02000000000000000000" pitchFamily="2" charset="0"/>
                        </a:rPr>
                        <a:t> </a:t>
                      </a:r>
                      <a:r>
                        <a:rPr lang="en-US" sz="2800" baseline="0" dirty="0" err="1" smtClean="0">
                          <a:effectLst/>
                          <a:latin typeface="Nikosh" panose="02000000000000000000" pitchFamily="2" charset="0"/>
                          <a:ea typeface="Times New Roman" panose="02020603050405020304" pitchFamily="18" charset="0"/>
                          <a:cs typeface="Nikosh" panose="02000000000000000000" pitchFamily="2" charset="0"/>
                        </a:rPr>
                        <a:t>হস্তান্তর</a:t>
                      </a: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1034090">
                <a:tc>
                  <a:txBody>
                    <a:bodyPr/>
                    <a:lstStyle/>
                    <a:p>
                      <a:pPr marL="0" marR="0" algn="just">
                        <a:spcBef>
                          <a:spcPts val="0"/>
                        </a:spcBef>
                        <a:spcAft>
                          <a:spcPts val="0"/>
                        </a:spcAft>
                      </a:pPr>
                      <a:r>
                        <a:rPr lang="en-US" sz="2800" dirty="0" smtClean="0">
                          <a:effectLst/>
                          <a:latin typeface="Nikosh" panose="02000000000000000000" pitchFamily="2" charset="0"/>
                          <a:cs typeface="Nikosh" panose="02000000000000000000" pitchFamily="2" charset="0"/>
                        </a:rPr>
                        <a:t>২০</a:t>
                      </a:r>
                      <a:r>
                        <a:rPr lang="bn-IN" sz="2800" dirty="0" smtClean="0">
                          <a:effectLst/>
                          <a:latin typeface="Nikosh" panose="02000000000000000000" pitchFamily="2" charset="0"/>
                          <a:cs typeface="Nikosh" panose="02000000000000000000" pitchFamily="2" charset="0"/>
                        </a:rPr>
                        <a:t>। </a:t>
                      </a:r>
                      <a:r>
                        <a:rPr lang="bn-BD" sz="2800" dirty="0" smtClean="0">
                          <a:effectLst/>
                          <a:latin typeface="Nikosh" panose="02000000000000000000" pitchFamily="2" charset="0"/>
                          <a:cs typeface="Nikosh" panose="02000000000000000000" pitchFamily="2" charset="0"/>
                        </a:rPr>
                        <a:t>ল্যান্ড </a:t>
                      </a:r>
                      <a:r>
                        <a:rPr lang="bn-BD" sz="2800" dirty="0">
                          <a:effectLst/>
                          <a:latin typeface="Nikosh" panose="02000000000000000000" pitchFamily="2" charset="0"/>
                          <a:cs typeface="Nikosh" panose="02000000000000000000" pitchFamily="2" charset="0"/>
                        </a:rPr>
                        <a:t>সার্ভে ট্রাইব্যুনাল ও আপীলেট </a:t>
                      </a:r>
                      <a:r>
                        <a:rPr lang="bn-BD" sz="2800" dirty="0" smtClean="0">
                          <a:effectLst/>
                          <a:latin typeface="Nikosh" panose="02000000000000000000" pitchFamily="2" charset="0"/>
                          <a:cs typeface="Nikosh" panose="02000000000000000000" pitchFamily="2" charset="0"/>
                        </a:rPr>
                        <a:t>ট্রাইব্যুনাল</a:t>
                      </a:r>
                      <a:r>
                        <a:rPr lang="en-US" sz="2800" dirty="0" smtClean="0">
                          <a:effectLst/>
                          <a:latin typeface="Nikosh" panose="02000000000000000000" pitchFamily="2" charset="0"/>
                          <a:cs typeface="Nikosh" panose="02000000000000000000" pitchFamily="2" charset="0"/>
                        </a:rPr>
                        <a:t> (</a:t>
                      </a:r>
                      <a:r>
                        <a:rPr lang="en-US" sz="2800" dirty="0" err="1" smtClean="0">
                          <a:effectLst/>
                          <a:latin typeface="Nikosh" panose="02000000000000000000" pitchFamily="2" charset="0"/>
                          <a:cs typeface="Nikosh" panose="02000000000000000000" pitchFamily="2" charset="0"/>
                        </a:rPr>
                        <a:t>এসএএন্ডটি</a:t>
                      </a:r>
                      <a:r>
                        <a:rPr lang="en-US" sz="2800" baseline="0" dirty="0" smtClean="0">
                          <a:effectLst/>
                          <a:latin typeface="Nikosh" panose="02000000000000000000" pitchFamily="2" charset="0"/>
                          <a:cs typeface="Nikosh" panose="02000000000000000000" pitchFamily="2" charset="0"/>
                        </a:rPr>
                        <a:t> </a:t>
                      </a:r>
                      <a:r>
                        <a:rPr lang="en-US" sz="2800" baseline="0" dirty="0" err="1" smtClean="0">
                          <a:effectLst/>
                          <a:latin typeface="Nikosh" panose="02000000000000000000" pitchFamily="2" charset="0"/>
                          <a:cs typeface="Nikosh" panose="02000000000000000000" pitchFamily="2" charset="0"/>
                        </a:rPr>
                        <a:t>এক্টের</a:t>
                      </a:r>
                      <a:r>
                        <a:rPr lang="en-US" sz="2800" baseline="0" dirty="0" smtClean="0">
                          <a:effectLst/>
                          <a:latin typeface="Nikosh" panose="02000000000000000000" pitchFamily="2" charset="0"/>
                          <a:cs typeface="Nikosh" panose="02000000000000000000" pitchFamily="2" charset="0"/>
                        </a:rPr>
                        <a:t> ১৪৪এ </a:t>
                      </a:r>
                      <a:r>
                        <a:rPr lang="en-US" sz="2800" baseline="0" dirty="0" err="1" smtClean="0">
                          <a:effectLst/>
                          <a:latin typeface="Nikosh" panose="02000000000000000000" pitchFamily="2" charset="0"/>
                          <a:cs typeface="Nikosh" panose="02000000000000000000" pitchFamily="2" charset="0"/>
                        </a:rPr>
                        <a:t>হতে</a:t>
                      </a:r>
                      <a:r>
                        <a:rPr lang="en-US" sz="2800" baseline="0" dirty="0" smtClean="0">
                          <a:effectLst/>
                          <a:latin typeface="Nikosh" panose="02000000000000000000" pitchFamily="2" charset="0"/>
                          <a:cs typeface="Nikosh" panose="02000000000000000000" pitchFamily="2" charset="0"/>
                        </a:rPr>
                        <a:t> ১৪৪ </a:t>
                      </a:r>
                      <a:r>
                        <a:rPr lang="en-US" sz="2800" baseline="0" dirty="0" err="1" smtClean="0">
                          <a:effectLst/>
                          <a:latin typeface="Nikosh" panose="02000000000000000000" pitchFamily="2" charset="0"/>
                          <a:cs typeface="Nikosh" panose="02000000000000000000" pitchFamily="2" charset="0"/>
                        </a:rPr>
                        <a:t>আই</a:t>
                      </a:r>
                      <a:r>
                        <a:rPr lang="en-US" sz="2800" baseline="0" dirty="0" smtClean="0">
                          <a:effectLst/>
                          <a:latin typeface="Nikosh" panose="02000000000000000000" pitchFamily="2" charset="0"/>
                          <a:cs typeface="Nikosh" panose="02000000000000000000" pitchFamily="2" charset="0"/>
                        </a:rPr>
                        <a:t>)।</a:t>
                      </a:r>
                      <a:endParaRPr lang="en-US" sz="2800" dirty="0" smtClean="0">
                        <a:effectLst/>
                        <a:latin typeface="Nikosh" panose="02000000000000000000" pitchFamily="2" charset="0"/>
                        <a:cs typeface="Nikosh" panose="02000000000000000000" pitchFamily="2" charset="0"/>
                      </a:endParaRPr>
                    </a:p>
                    <a:p>
                      <a:pPr marL="0" marR="0" algn="just">
                        <a:spcBef>
                          <a:spcPts val="0"/>
                        </a:spcBef>
                        <a:spcAft>
                          <a:spcPts val="0"/>
                        </a:spcAft>
                      </a:pPr>
                      <a:endParaRPr lang="en-US" sz="28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r h="1195879">
                <a:tc>
                  <a:txBody>
                    <a:bodyPr/>
                    <a:lstStyle/>
                    <a:p>
                      <a:pPr marL="0" marR="0" algn="just">
                        <a:spcBef>
                          <a:spcPts val="0"/>
                        </a:spcBef>
                        <a:spcAft>
                          <a:spcPts val="0"/>
                        </a:spcAft>
                      </a:pPr>
                      <a:endParaRPr lang="en-US" sz="4400" dirty="0">
                        <a:effectLst/>
                        <a:latin typeface="Nikosh" panose="02000000000000000000" pitchFamily="2" charset="0"/>
                        <a:ea typeface="Times New Roman" panose="02020603050405020304" pitchFamily="18" charset="0"/>
                        <a:cs typeface="Nikosh" panose="02000000000000000000" pitchFamily="2" charset="0"/>
                      </a:endParaRPr>
                    </a:p>
                  </a:txBody>
                  <a:tcPr marL="37068" marR="37068" marT="0" marB="0"/>
                </a:tc>
              </a:tr>
            </a:tbl>
          </a:graphicData>
        </a:graphic>
      </p:graphicFrame>
    </p:spTree>
    <p:extLst>
      <p:ext uri="{BB962C8B-B14F-4D97-AF65-F5344CB8AC3E}">
        <p14:creationId xmlns="" xmlns:p14="http://schemas.microsoft.com/office/powerpoint/2010/main" val="3628215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22068"/>
            <a:ext cx="11979184" cy="7315200"/>
          </a:xfrm>
          <a:prstGeom prst="rect">
            <a:avLst/>
          </a:prstGeom>
          <a:noFill/>
          <a:ln w="9525">
            <a:noFill/>
            <a:miter lim="800000"/>
            <a:headEnd/>
            <a:tailEnd/>
          </a:ln>
        </p:spPr>
      </p:pic>
      <p:sp>
        <p:nvSpPr>
          <p:cNvPr id="2" name="Title 1"/>
          <p:cNvSpPr>
            <a:spLocks noGrp="1"/>
          </p:cNvSpPr>
          <p:nvPr>
            <p:ph type="title"/>
          </p:nvPr>
        </p:nvSpPr>
        <p:spPr>
          <a:xfrm>
            <a:off x="574765" y="4492988"/>
            <a:ext cx="10515600" cy="1325563"/>
          </a:xfrm>
        </p:spPr>
        <p:txBody>
          <a:bodyPr>
            <a:noAutofit/>
          </a:bodyPr>
          <a:lstStyle/>
          <a:p>
            <a:pPr algn="ctr"/>
            <a:r>
              <a:rPr lang="en-US" sz="5400" b="1" dirty="0" err="1" smtClean="0">
                <a:solidFill>
                  <a:schemeClr val="accent2">
                    <a:lumMod val="75000"/>
                  </a:schemeClr>
                </a:solidFill>
                <a:latin typeface="Nikosh" pitchFamily="2" charset="0"/>
                <a:cs typeface="Nikosh" pitchFamily="2" charset="0"/>
              </a:rPr>
              <a:t>যেকোন</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প্রসেস</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করা</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ম্যাপ</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ফোল্ডার</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বা</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অনেক</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ফোল্ডার</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সমৃদ্ধ</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একটি</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ফোল্ডার</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সংরক্ষণ</a:t>
            </a:r>
            <a:r>
              <a:rPr lang="en-US" sz="5400" b="1" dirty="0" smtClean="0">
                <a:solidFill>
                  <a:schemeClr val="accent2">
                    <a:lumMod val="75000"/>
                  </a:schemeClr>
                </a:solidFill>
                <a:latin typeface="Nikosh" pitchFamily="2" charset="0"/>
                <a:cs typeface="Nikosh" pitchFamily="2" charset="0"/>
              </a:rPr>
              <a:t> ও </a:t>
            </a:r>
            <a:r>
              <a:rPr lang="en-US" sz="5400" b="1" dirty="0" err="1" smtClean="0">
                <a:solidFill>
                  <a:schemeClr val="accent2">
                    <a:lumMod val="75000"/>
                  </a:schemeClr>
                </a:solidFill>
                <a:latin typeface="Nikosh" pitchFamily="2" charset="0"/>
                <a:cs typeface="Nikosh" pitchFamily="2" charset="0"/>
              </a:rPr>
              <a:t>ডাউনলোডের</a:t>
            </a:r>
            <a:r>
              <a:rPr lang="en-US" sz="5400" b="1" dirty="0" smtClean="0">
                <a:solidFill>
                  <a:schemeClr val="accent2">
                    <a:lumMod val="75000"/>
                  </a:schemeClr>
                </a:solidFill>
                <a:latin typeface="Nikosh" pitchFamily="2" charset="0"/>
                <a:cs typeface="Nikosh" pitchFamily="2" charset="0"/>
              </a:rPr>
              <a:t> </a:t>
            </a:r>
            <a:r>
              <a:rPr lang="en-US" sz="5400" b="1" dirty="0" err="1" smtClean="0">
                <a:solidFill>
                  <a:schemeClr val="accent2">
                    <a:lumMod val="75000"/>
                  </a:schemeClr>
                </a:solidFill>
                <a:latin typeface="Nikosh" pitchFamily="2" charset="0"/>
                <a:cs typeface="Nikosh" pitchFamily="2" charset="0"/>
              </a:rPr>
              <a:t>ব্যবস্থা</a:t>
            </a:r>
            <a:endParaRPr lang="en-US" sz="5400" b="1" dirty="0">
              <a:solidFill>
                <a:schemeClr val="accent2">
                  <a:lumMod val="75000"/>
                </a:schemeClr>
              </a:solidFill>
              <a:latin typeface="Nikosh" pitchFamily="2" charset="0"/>
              <a:cs typeface="Nikosh" pitchFamily="2"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3" y="1932667"/>
            <a:ext cx="10515600" cy="1325563"/>
          </a:xfrm>
        </p:spPr>
        <p:txBody>
          <a:bodyPr>
            <a:noAutofit/>
          </a:bodyPr>
          <a:lstStyle/>
          <a:p>
            <a:pPr algn="ctr"/>
            <a:r>
              <a:rPr lang="en-US" sz="6000" dirty="0" err="1" smtClean="0">
                <a:latin typeface="Nikosh" pitchFamily="2" charset="0"/>
                <a:cs typeface="Nikosh" pitchFamily="2" charset="0"/>
              </a:rPr>
              <a:t>ডাইনামিক</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ওয়েব</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পোর্টালে</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জনগণের</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জন্য</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উন্মুক্তকরণ</a:t>
            </a:r>
            <a:r>
              <a:rPr lang="en-US" sz="6000" dirty="0" smtClean="0">
                <a:latin typeface="Nikosh" pitchFamily="2" charset="0"/>
                <a:cs typeface="Nikosh" pitchFamily="2" charset="0"/>
              </a:rPr>
              <a:t/>
            </a:r>
            <a:br>
              <a:rPr lang="en-US" sz="6000" dirty="0" smtClean="0">
                <a:latin typeface="Nikosh" pitchFamily="2" charset="0"/>
                <a:cs typeface="Nikosh" pitchFamily="2" charset="0"/>
              </a:rPr>
            </a:br>
            <a:r>
              <a:rPr lang="en-US" sz="6000" dirty="0" smtClean="0">
                <a:latin typeface="Nikosh" pitchFamily="2" charset="0"/>
                <a:cs typeface="Nikosh" pitchFamily="2" charset="0"/>
              </a:rPr>
              <a:t/>
            </a:r>
            <a:br>
              <a:rPr lang="en-US" sz="6000" dirty="0" smtClean="0">
                <a:latin typeface="Nikosh" pitchFamily="2" charset="0"/>
                <a:cs typeface="Nikosh" pitchFamily="2" charset="0"/>
              </a:rPr>
            </a:br>
            <a:r>
              <a:rPr lang="en-US" sz="6000" dirty="0" smtClean="0">
                <a:latin typeface="Nikosh" pitchFamily="2" charset="0"/>
                <a:cs typeface="Nikosh" pitchFamily="2" charset="0"/>
              </a:rPr>
              <a:t>www.settlement.gov.bd</a:t>
            </a:r>
            <a:endParaRPr lang="en-US" sz="6000" dirty="0">
              <a:latin typeface="Nikosh" pitchFamily="2" charset="0"/>
              <a:cs typeface="Nikosh" pitchFamily="2"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436227" y="365125"/>
            <a:ext cx="14661159" cy="9141481"/>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2442963" y="189931"/>
            <a:ext cx="19069603" cy="10726652"/>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2376881" y="-405817"/>
            <a:ext cx="18288000" cy="1028700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443" y="1133646"/>
            <a:ext cx="10515600" cy="4351338"/>
          </a:xfrm>
        </p:spPr>
        <p:txBody>
          <a:bodyPr>
            <a:normAutofit/>
          </a:bodyPr>
          <a:lstStyle/>
          <a:p>
            <a:pPr algn="ctr"/>
            <a:r>
              <a:rPr lang="en-US" sz="8000" dirty="0" err="1" smtClean="0">
                <a:solidFill>
                  <a:schemeClr val="accent2">
                    <a:lumMod val="75000"/>
                  </a:schemeClr>
                </a:solidFill>
                <a:latin typeface="Nikosh" pitchFamily="2" charset="0"/>
                <a:cs typeface="Nikosh" pitchFamily="2" charset="0"/>
              </a:rPr>
              <a:t>ট্রাডিশনাল</a:t>
            </a:r>
            <a:r>
              <a:rPr lang="en-US" sz="8000" dirty="0" smtClean="0">
                <a:solidFill>
                  <a:schemeClr val="accent2">
                    <a:lumMod val="75000"/>
                  </a:schemeClr>
                </a:solidFill>
                <a:latin typeface="Nikosh" pitchFamily="2" charset="0"/>
                <a:cs typeface="Nikosh" pitchFamily="2" charset="0"/>
              </a:rPr>
              <a:t> </a:t>
            </a:r>
            <a:r>
              <a:rPr lang="en-US" sz="8000" dirty="0" err="1" smtClean="0">
                <a:solidFill>
                  <a:schemeClr val="accent2">
                    <a:lumMod val="75000"/>
                  </a:schemeClr>
                </a:solidFill>
                <a:latin typeface="Nikosh" pitchFamily="2" charset="0"/>
                <a:cs typeface="Nikosh" pitchFamily="2" charset="0"/>
              </a:rPr>
              <a:t>পদ্ধতি</a:t>
            </a:r>
            <a:r>
              <a:rPr lang="bn-IN" sz="8000" dirty="0" smtClean="0">
                <a:solidFill>
                  <a:schemeClr val="accent2">
                    <a:lumMod val="75000"/>
                  </a:schemeClr>
                </a:solidFill>
                <a:latin typeface="Nikosh" pitchFamily="2" charset="0"/>
                <a:cs typeface="Nikosh" pitchFamily="2" charset="0"/>
              </a:rPr>
              <a:t> </a:t>
            </a:r>
            <a:r>
              <a:rPr lang="en-US" sz="8000" dirty="0" err="1" smtClean="0">
                <a:solidFill>
                  <a:schemeClr val="accent2">
                    <a:lumMod val="75000"/>
                  </a:schemeClr>
                </a:solidFill>
                <a:latin typeface="Nikosh" pitchFamily="2" charset="0"/>
                <a:cs typeface="Nikosh" pitchFamily="2" charset="0"/>
              </a:rPr>
              <a:t>এবং</a:t>
            </a:r>
            <a:r>
              <a:rPr lang="en-US" sz="8000" dirty="0" smtClean="0">
                <a:solidFill>
                  <a:schemeClr val="accent2">
                    <a:lumMod val="75000"/>
                  </a:schemeClr>
                </a:solidFill>
                <a:latin typeface="Nikosh" pitchFamily="2" charset="0"/>
                <a:cs typeface="Nikosh" pitchFamily="2" charset="0"/>
              </a:rPr>
              <a:t> </a:t>
            </a:r>
            <a:r>
              <a:rPr lang="en-US" sz="8000" dirty="0" err="1" smtClean="0">
                <a:solidFill>
                  <a:schemeClr val="accent2">
                    <a:lumMod val="75000"/>
                  </a:schemeClr>
                </a:solidFill>
                <a:latin typeface="Nikosh" pitchFamily="2" charset="0"/>
                <a:cs typeface="Nikosh" pitchFamily="2" charset="0"/>
              </a:rPr>
              <a:t>উদ্ভাবিত</a:t>
            </a:r>
            <a:r>
              <a:rPr lang="en-US" sz="8000" dirty="0" smtClean="0">
                <a:solidFill>
                  <a:schemeClr val="accent2">
                    <a:lumMod val="75000"/>
                  </a:schemeClr>
                </a:solidFill>
                <a:latin typeface="Nikosh" pitchFamily="2" charset="0"/>
                <a:cs typeface="Nikosh" pitchFamily="2" charset="0"/>
              </a:rPr>
              <a:t> </a:t>
            </a:r>
            <a:r>
              <a:rPr lang="en-US" sz="8000" dirty="0" err="1" smtClean="0">
                <a:solidFill>
                  <a:schemeClr val="accent2">
                    <a:lumMod val="75000"/>
                  </a:schemeClr>
                </a:solidFill>
                <a:latin typeface="Nikosh" pitchFamily="2" charset="0"/>
                <a:cs typeface="Nikosh" pitchFamily="2" charset="0"/>
              </a:rPr>
              <a:t>সফটওয়ার</a:t>
            </a:r>
            <a:r>
              <a:rPr lang="en-US" sz="8000" dirty="0" smtClean="0">
                <a:solidFill>
                  <a:schemeClr val="accent2">
                    <a:lumMod val="75000"/>
                  </a:schemeClr>
                </a:solidFill>
                <a:latin typeface="Nikosh" pitchFamily="2" charset="0"/>
                <a:cs typeface="Nikosh" pitchFamily="2" charset="0"/>
              </a:rPr>
              <a:t> </a:t>
            </a:r>
            <a:r>
              <a:rPr lang="en-US" sz="8000" dirty="0" err="1" smtClean="0">
                <a:solidFill>
                  <a:schemeClr val="accent2">
                    <a:lumMod val="75000"/>
                  </a:schemeClr>
                </a:solidFill>
                <a:latin typeface="Nikosh" pitchFamily="2" charset="0"/>
                <a:cs typeface="Nikosh" pitchFamily="2" charset="0"/>
              </a:rPr>
              <a:t>সিস্টেমের</a:t>
            </a:r>
            <a:r>
              <a:rPr lang="en-US" sz="8000" dirty="0" smtClean="0">
                <a:solidFill>
                  <a:schemeClr val="accent2">
                    <a:lumMod val="75000"/>
                  </a:schemeClr>
                </a:solidFill>
                <a:latin typeface="Nikosh" pitchFamily="2" charset="0"/>
                <a:cs typeface="Nikosh" pitchFamily="2" charset="0"/>
              </a:rPr>
              <a:t> </a:t>
            </a:r>
            <a:r>
              <a:rPr lang="en-US" sz="8000" dirty="0" err="1" smtClean="0">
                <a:solidFill>
                  <a:schemeClr val="accent2">
                    <a:lumMod val="75000"/>
                  </a:schemeClr>
                </a:solidFill>
                <a:latin typeface="Nikosh" pitchFamily="2" charset="0"/>
                <a:cs typeface="Nikosh" pitchFamily="2" charset="0"/>
              </a:rPr>
              <a:t>তুলণামূলক</a:t>
            </a:r>
            <a:r>
              <a:rPr lang="en-US" sz="8000" dirty="0" smtClean="0">
                <a:solidFill>
                  <a:schemeClr val="accent2">
                    <a:lumMod val="75000"/>
                  </a:schemeClr>
                </a:solidFill>
                <a:latin typeface="Nikosh" pitchFamily="2" charset="0"/>
                <a:cs typeface="Nikosh" pitchFamily="2" charset="0"/>
              </a:rPr>
              <a:t> </a:t>
            </a:r>
            <a:r>
              <a:rPr lang="en-US" sz="8000" dirty="0" err="1" smtClean="0">
                <a:solidFill>
                  <a:schemeClr val="accent2">
                    <a:lumMod val="75000"/>
                  </a:schemeClr>
                </a:solidFill>
                <a:latin typeface="Nikosh" pitchFamily="2" charset="0"/>
                <a:cs typeface="Nikosh" pitchFamily="2" charset="0"/>
              </a:rPr>
              <a:t>বিশ্লেষণ</a:t>
            </a:r>
            <a:endParaRPr lang="en-US" sz="8000" dirty="0">
              <a:solidFill>
                <a:schemeClr val="accent2">
                  <a:lumMod val="75000"/>
                </a:schemeClr>
              </a:solidFill>
              <a:latin typeface="Nikosh" pitchFamily="2" charset="0"/>
              <a:cs typeface="Nikosh" pitchFamily="2"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048339149"/>
              </p:ext>
            </p:extLst>
          </p:nvPr>
        </p:nvGraphicFramePr>
        <p:xfrm>
          <a:off x="0" y="0"/>
          <a:ext cx="12192000" cy="6669405"/>
        </p:xfrm>
        <a:graphic>
          <a:graphicData uri="http://schemas.openxmlformats.org/drawingml/2006/table">
            <a:tbl>
              <a:tblPr firstRow="1" bandRow="1">
                <a:tableStyleId>{5C22544A-7EE6-4342-B048-85BDC9FD1C3A}</a:tableStyleId>
              </a:tblPr>
              <a:tblGrid>
                <a:gridCol w="4775201"/>
                <a:gridCol w="756355"/>
                <a:gridCol w="5644443"/>
                <a:gridCol w="1016001"/>
              </a:tblGrid>
              <a:tr h="370840">
                <a:tc gridSpan="3">
                  <a:txBody>
                    <a:bodyPr/>
                    <a:lstStyle/>
                    <a:p>
                      <a:pPr algn="ctr" fontAlgn="t"/>
                      <a:r>
                        <a:rPr lang="as-IN" sz="3600" b="1" i="0" u="none" strike="noStrike" dirty="0">
                          <a:solidFill>
                            <a:srgbClr val="FFFF00"/>
                          </a:solidFill>
                          <a:latin typeface="NikoshBAN" pitchFamily="2" charset="0"/>
                          <a:cs typeface="NikoshBAN" pitchFamily="2" charset="0"/>
                        </a:rPr>
                        <a:t>তুলনামূলক </a:t>
                      </a:r>
                      <a:r>
                        <a:rPr lang="as-IN" sz="3600" b="1" i="0" u="none" strike="noStrike" dirty="0" smtClean="0">
                          <a:solidFill>
                            <a:srgbClr val="FFFF00"/>
                          </a:solidFill>
                          <a:latin typeface="NikoshBAN" pitchFamily="2" charset="0"/>
                          <a:cs typeface="NikoshBAN" pitchFamily="2" charset="0"/>
                        </a:rPr>
                        <a:t>চিত্র</a:t>
                      </a:r>
                      <a:r>
                        <a:rPr lang="en-US" sz="3600" b="1" i="0" u="none" strike="noStrike" dirty="0" smtClean="0">
                          <a:solidFill>
                            <a:srgbClr val="FFFF00"/>
                          </a:solidFill>
                          <a:latin typeface="NikoshBAN" pitchFamily="2" charset="0"/>
                          <a:cs typeface="NikoshBAN" pitchFamily="2" charset="0"/>
                        </a:rPr>
                        <a:t> -1</a:t>
                      </a:r>
                      <a:endParaRPr lang="as-IN" sz="3600" b="1" i="0" u="none" strike="noStrike" dirty="0">
                        <a:solidFill>
                          <a:srgbClr val="FFFF00"/>
                        </a:solidFill>
                        <a:latin typeface="NikoshBAN" pitchFamily="2" charset="0"/>
                        <a:cs typeface="NikoshBAN" pitchFamily="2" charset="0"/>
                      </a:endParaRPr>
                    </a:p>
                  </a:txBody>
                  <a:tcPr marL="9525" marR="9525" marT="9525" marB="0"/>
                </a:tc>
                <a:tc hMerge="1">
                  <a:txBody>
                    <a:bodyPr/>
                    <a:lstStyle/>
                    <a:p>
                      <a:endParaRPr lang="en-US"/>
                    </a:p>
                  </a:txBody>
                  <a:tcPr/>
                </a:tc>
                <a:tc hMerge="1">
                  <a:txBody>
                    <a:bodyPr/>
                    <a:lstStyle/>
                    <a:p>
                      <a:endParaRPr lang="en-US"/>
                    </a:p>
                  </a:txBody>
                  <a:tcPr/>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dirty="0">
                          <a:solidFill>
                            <a:srgbClr val="FF0000"/>
                          </a:solidFill>
                          <a:latin typeface="NikoshBAN" pitchFamily="2" charset="0"/>
                          <a:cs typeface="NikoshBAN" pitchFamily="2" charset="0"/>
                        </a:rPr>
                        <a:t>জরিপের পূর্বের স্তর সমূহ</a:t>
                      </a:r>
                    </a:p>
                  </a:txBody>
                  <a:tcPr marL="9525" marR="9525" marT="9525" marB="0"/>
                </a:tc>
                <a:tc>
                  <a:txBody>
                    <a:bodyPr/>
                    <a:lstStyle/>
                    <a:p>
                      <a:pPr algn="ctr" fontAlgn="t"/>
                      <a:r>
                        <a:rPr lang="en-US" sz="3600" b="0" i="0" u="none" strike="noStrike" dirty="0" err="1" smtClean="0">
                          <a:solidFill>
                            <a:srgbClr val="FF0000"/>
                          </a:solidFill>
                          <a:latin typeface="NikoshBAN" pitchFamily="2" charset="0"/>
                          <a:cs typeface="NikoshBAN" pitchFamily="2" charset="0"/>
                        </a:rPr>
                        <a:t>স্তর</a:t>
                      </a:r>
                      <a:r>
                        <a:rPr lang="en-US" sz="3600" b="0" i="0" u="none" strike="noStrike" dirty="0" smtClean="0">
                          <a:solidFill>
                            <a:srgbClr val="FF0000"/>
                          </a:solidFill>
                          <a:latin typeface="NikoshBAN" pitchFamily="2" charset="0"/>
                          <a:cs typeface="NikoshBAN" pitchFamily="2" charset="0"/>
                        </a:rPr>
                        <a:t> </a:t>
                      </a:r>
                      <a:r>
                        <a:rPr lang="en-US" sz="3600" b="0" i="0" u="none" strike="noStrike" dirty="0" err="1" smtClean="0">
                          <a:solidFill>
                            <a:srgbClr val="FF0000"/>
                          </a:solidFill>
                          <a:latin typeface="NikoshBAN" pitchFamily="2" charset="0"/>
                          <a:cs typeface="NikoshBAN" pitchFamily="2" charset="0"/>
                        </a:rPr>
                        <a:t>ক্রম</a:t>
                      </a:r>
                      <a:endParaRPr lang="en-US" sz="3600" b="0" i="0" u="none" strike="noStrike" dirty="0">
                        <a:solidFill>
                          <a:srgbClr val="FF0000"/>
                        </a:solidFill>
                        <a:latin typeface="NikoshBAN" pitchFamily="2" charset="0"/>
                        <a:cs typeface="NikoshBAN" pitchFamily="2" charset="0"/>
                      </a:endParaRPr>
                    </a:p>
                  </a:txBody>
                  <a:tcPr marL="9525" marR="9525" marT="9525" marB="0"/>
                </a:tc>
                <a:tc>
                  <a:txBody>
                    <a:bodyPr/>
                    <a:lstStyle/>
                    <a:p>
                      <a:pPr algn="ctr" fontAlgn="t"/>
                      <a:r>
                        <a:rPr lang="as-IN" sz="3600" b="0" i="0" u="none" strike="noStrike">
                          <a:solidFill>
                            <a:srgbClr val="FF0000"/>
                          </a:solidFill>
                          <a:latin typeface="NikoshBAN" pitchFamily="2" charset="0"/>
                          <a:cs typeface="NikoshBAN" pitchFamily="2" charset="0"/>
                        </a:rPr>
                        <a:t>বর্তমান সফটওয়ার সিস্টেমে ব্যবহারের পর জরিপের স্তর সমূহ</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মন্তব্য</a:t>
                      </a:r>
                    </a:p>
                  </a:txBody>
                  <a:tcPr marL="9525" marR="9525" marT="9525" marB="0"/>
                </a:tc>
              </a:tr>
              <a:tr h="370840">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dirty="0">
                          <a:solidFill>
                            <a:srgbClr val="000000"/>
                          </a:solidFill>
                          <a:latin typeface="NikoshBAN" pitchFamily="2" charset="0"/>
                          <a:cs typeface="NikoshBAN" pitchFamily="2" charset="0"/>
                        </a:rPr>
                        <a:t>কিস্তোয়ার জরিপ </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১</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কিস্তোয়ার জরিপ </a:t>
                      </a: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r h="370840">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a:solidFill>
                            <a:srgbClr val="000000"/>
                          </a:solidFill>
                          <a:latin typeface="NikoshBAN" pitchFamily="2" charset="0"/>
                          <a:cs typeface="NikoshBAN" pitchFamily="2" charset="0"/>
                        </a:rPr>
                        <a:t>ম্যাপ প্রস্তত</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২</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ম্যাপ প্রস্তত</a:t>
                      </a: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r>
              <a:tr h="370840">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a:solidFill>
                            <a:srgbClr val="000000"/>
                          </a:solidFill>
                          <a:latin typeface="NikoshBAN" pitchFamily="2" charset="0"/>
                          <a:cs typeface="NikoshBAN" pitchFamily="2" charset="0"/>
                        </a:rPr>
                        <a:t>খানাপুরি-বুঝারত-তসদিক  (হাতে লিখে ভূমি মালিকদের খতিয়ান সরবরাহ)</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৩</a:t>
                      </a:r>
                    </a:p>
                  </a:txBody>
                  <a:tcPr marL="9525" marR="9525" marT="9525" marB="0"/>
                </a:tc>
                <a:tc>
                  <a:txBody>
                    <a:bodyPr/>
                    <a:lstStyle/>
                    <a:p>
                      <a:pPr algn="ctr" fontAlgn="t"/>
                      <a:r>
                        <a:rPr lang="as-IN" sz="3600" b="0" i="0" u="none" strike="noStrike" dirty="0">
                          <a:solidFill>
                            <a:srgbClr val="000000"/>
                          </a:solidFill>
                          <a:latin typeface="NikoshBAN" pitchFamily="2" charset="0"/>
                          <a:cs typeface="NikoshBAN" pitchFamily="2" charset="0"/>
                        </a:rPr>
                        <a:t>খানাপুরি-বুঝারত-তসদিক (কম্পিউটার সফটওয়ারে ডাটা এন্ট্রির মাধ্যমে ভূমি মালিকদের প্রিন্টেড খতিয়ান সরবরাহ)</a:t>
                      </a: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r h="370840">
                <a:tc>
                  <a:txBody>
                    <a:bodyPr/>
                    <a:lstStyle/>
                    <a:p>
                      <a:pPr algn="ctr" fontAlgn="t"/>
                      <a:endParaRPr lang="as-IN" sz="3600" b="0" i="0" u="none" strike="noStrike" dirty="0">
                        <a:solidFill>
                          <a:srgbClr val="000000"/>
                        </a:solidFill>
                        <a:latin typeface="NikoshBAN" pitchFamily="2" charset="0"/>
                        <a:cs typeface="NikoshBAN" pitchFamily="2" charset="0"/>
                      </a:endParaRPr>
                    </a:p>
                  </a:txBody>
                  <a:tcPr marL="9525" marR="9525" marT="9525" marB="0"/>
                </a:tc>
                <a:tc>
                  <a:txBody>
                    <a:bodyPr/>
                    <a:lstStyle/>
                    <a:p>
                      <a:pPr algn="ctr" fontAlgn="t"/>
                      <a:endParaRPr lang="as-IN"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as-IN" sz="3600" b="0" i="0" u="none" strike="noStrike" dirty="0">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bl>
          </a:graphicData>
        </a:graphic>
      </p:graphicFrame>
    </p:spTree>
    <p:extLst>
      <p:ext uri="{BB962C8B-B14F-4D97-AF65-F5344CB8AC3E}">
        <p14:creationId xmlns="" xmlns:p14="http://schemas.microsoft.com/office/powerpoint/2010/main" val="68890674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785066509"/>
              </p:ext>
            </p:extLst>
          </p:nvPr>
        </p:nvGraphicFramePr>
        <p:xfrm>
          <a:off x="1" y="152401"/>
          <a:ext cx="12191999" cy="6204585"/>
        </p:xfrm>
        <a:graphic>
          <a:graphicData uri="http://schemas.openxmlformats.org/drawingml/2006/table">
            <a:tbl>
              <a:tblPr firstRow="1" bandRow="1">
                <a:tableStyleId>{5C22544A-7EE6-4342-B048-85BDC9FD1C3A}</a:tableStyleId>
              </a:tblPr>
              <a:tblGrid>
                <a:gridCol w="4555523"/>
                <a:gridCol w="772073"/>
                <a:gridCol w="5744057"/>
                <a:gridCol w="1120346"/>
              </a:tblGrid>
              <a:tr h="370840">
                <a:tc gridSpan="3">
                  <a:txBody>
                    <a:bodyPr/>
                    <a:lstStyle/>
                    <a:p>
                      <a:pPr algn="ctr" fontAlgn="t"/>
                      <a:r>
                        <a:rPr lang="as-IN" sz="4400" b="1" i="0" u="none" strike="noStrike" dirty="0">
                          <a:solidFill>
                            <a:srgbClr val="FFFF00"/>
                          </a:solidFill>
                          <a:latin typeface="NikoshBAN" pitchFamily="2" charset="0"/>
                          <a:cs typeface="NikoshBAN" pitchFamily="2" charset="0"/>
                        </a:rPr>
                        <a:t>তুলনামূলক </a:t>
                      </a:r>
                      <a:r>
                        <a:rPr lang="as-IN" sz="4400" b="1" i="0" u="none" strike="noStrike" dirty="0" smtClean="0">
                          <a:solidFill>
                            <a:srgbClr val="FFFF00"/>
                          </a:solidFill>
                          <a:latin typeface="NikoshBAN" pitchFamily="2" charset="0"/>
                          <a:cs typeface="NikoshBAN" pitchFamily="2" charset="0"/>
                        </a:rPr>
                        <a:t>চিত্র</a:t>
                      </a:r>
                      <a:r>
                        <a:rPr lang="en-US" sz="4400" b="1" i="0" u="none" strike="noStrike" dirty="0" smtClean="0">
                          <a:solidFill>
                            <a:srgbClr val="FFFF00"/>
                          </a:solidFill>
                          <a:latin typeface="NikoshBAN" pitchFamily="2" charset="0"/>
                          <a:cs typeface="NikoshBAN" pitchFamily="2" charset="0"/>
                        </a:rPr>
                        <a:t>-2</a:t>
                      </a:r>
                      <a:endParaRPr lang="as-IN" sz="4400" b="1" i="0" u="none" strike="noStrike" dirty="0">
                        <a:solidFill>
                          <a:srgbClr val="FFFF00"/>
                        </a:solidFill>
                        <a:latin typeface="NikoshBAN" pitchFamily="2" charset="0"/>
                        <a:cs typeface="NikoshBAN" pitchFamily="2" charset="0"/>
                      </a:endParaRPr>
                    </a:p>
                  </a:txBody>
                  <a:tcPr marL="9525" marR="9525" marT="9525" marB="0"/>
                </a:tc>
                <a:tc hMerge="1">
                  <a:txBody>
                    <a:bodyPr/>
                    <a:lstStyle/>
                    <a:p>
                      <a:endParaRPr lang="en-US"/>
                    </a:p>
                  </a:txBody>
                  <a:tcPr/>
                </a:tc>
                <a:tc hMerge="1">
                  <a:txBody>
                    <a:bodyPr/>
                    <a:lstStyle/>
                    <a:p>
                      <a:endParaRPr lang="en-US"/>
                    </a:p>
                  </a:txBody>
                  <a:tcPr/>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a:solidFill>
                            <a:srgbClr val="FF0000"/>
                          </a:solidFill>
                          <a:latin typeface="NikoshBAN" pitchFamily="2" charset="0"/>
                          <a:cs typeface="NikoshBAN" pitchFamily="2" charset="0"/>
                        </a:rPr>
                        <a:t>জরিপের পূর্বের স্তর সমূহ</a:t>
                      </a: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3600" b="0" i="0" u="none" strike="noStrike" dirty="0" err="1" smtClean="0">
                          <a:solidFill>
                            <a:srgbClr val="FF0000"/>
                          </a:solidFill>
                          <a:latin typeface="NikoshBAN" pitchFamily="2" charset="0"/>
                          <a:cs typeface="NikoshBAN" pitchFamily="2" charset="0"/>
                        </a:rPr>
                        <a:t>স্তর</a:t>
                      </a:r>
                      <a:r>
                        <a:rPr lang="en-US" sz="3600" b="0" i="0" u="none" strike="noStrike" dirty="0" smtClean="0">
                          <a:solidFill>
                            <a:srgbClr val="FF0000"/>
                          </a:solidFill>
                          <a:latin typeface="NikoshBAN" pitchFamily="2" charset="0"/>
                          <a:cs typeface="NikoshBAN" pitchFamily="2" charset="0"/>
                        </a:rPr>
                        <a:t> </a:t>
                      </a:r>
                      <a:r>
                        <a:rPr lang="en-US" sz="3600" b="0" i="0" u="none" strike="noStrike" dirty="0" err="1" smtClean="0">
                          <a:solidFill>
                            <a:srgbClr val="FF0000"/>
                          </a:solidFill>
                          <a:latin typeface="NikoshBAN" pitchFamily="2" charset="0"/>
                          <a:cs typeface="NikoshBAN" pitchFamily="2" charset="0"/>
                        </a:rPr>
                        <a:t>ক্রম</a:t>
                      </a:r>
                      <a:endParaRPr lang="en-US" sz="3600" b="0" i="0" u="none" strike="noStrike" dirty="0" smtClean="0">
                        <a:solidFill>
                          <a:srgbClr val="FF0000"/>
                        </a:solidFill>
                        <a:latin typeface="NikoshBAN" pitchFamily="2" charset="0"/>
                        <a:cs typeface="NikoshBAN" pitchFamily="2" charset="0"/>
                      </a:endParaRPr>
                    </a:p>
                    <a:p>
                      <a:pPr algn="ctr" fontAlgn="t"/>
                      <a:endParaRPr lang="en-US" sz="3600" b="0" i="0" u="none" strike="noStrike" dirty="0">
                        <a:solidFill>
                          <a:srgbClr val="FF0000"/>
                        </a:solidFill>
                        <a:latin typeface="NikoshBAN" pitchFamily="2" charset="0"/>
                        <a:cs typeface="NikoshBAN" pitchFamily="2" charset="0"/>
                      </a:endParaRPr>
                    </a:p>
                  </a:txBody>
                  <a:tcPr marL="9525" marR="9525" marT="9525" marB="0"/>
                </a:tc>
                <a:tc>
                  <a:txBody>
                    <a:bodyPr/>
                    <a:lstStyle/>
                    <a:p>
                      <a:pPr algn="ctr" fontAlgn="t"/>
                      <a:r>
                        <a:rPr lang="as-IN" sz="3600" b="0" i="0" u="none" strike="noStrike">
                          <a:solidFill>
                            <a:srgbClr val="FF0000"/>
                          </a:solidFill>
                          <a:latin typeface="NikoshBAN" pitchFamily="2" charset="0"/>
                          <a:cs typeface="NikoshBAN" pitchFamily="2" charset="0"/>
                        </a:rPr>
                        <a:t>বর্তমান সফটওয়ার সিস্টেমে ব্যবহারের পর জরিপের স্তর সমূহ</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মন্তব্য</a:t>
                      </a:r>
                    </a:p>
                  </a:txBody>
                  <a:tcPr marL="9525" marR="9525" marT="9525" marB="0"/>
                </a:tc>
              </a:tr>
              <a:tr h="370840">
                <a:tc>
                  <a:txBody>
                    <a:bodyPr/>
                    <a:lstStyle/>
                    <a:p>
                      <a:pPr algn="ctr" fontAlgn="t"/>
                      <a:r>
                        <a:rPr lang="as-IN" sz="3600" b="0" i="0" u="none" strike="noStrike" dirty="0">
                          <a:solidFill>
                            <a:srgbClr val="000000"/>
                          </a:solidFill>
                          <a:latin typeface="NikoshBAN" pitchFamily="2" charset="0"/>
                          <a:cs typeface="NikoshBAN" pitchFamily="2" charset="0"/>
                        </a:rPr>
                        <a:t>খসড়া যাচ (ভূল/ত্রুটি ধরা/ সংশোধন/ নামের অদ্যক্ষর অনুযায়ী সাজানো (প্রায় ২ মাস সময় লাগে)</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৪</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খসড়া যাচ (ভূল/ত্রুটি ধরা/ সংশোধন/ নামের অদ্যক্ষর অনুযায়ী সাজানো (প্রায় ১/২ দিন সময় লাগে)</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প্রায় ৫৫ দিন সাশ্রয়</a:t>
                      </a:r>
                    </a:p>
                  </a:txBody>
                  <a:tcPr marL="9525" marR="9525" marT="9525" marB="0"/>
                </a:tc>
              </a:tr>
              <a:tr h="370840">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dirty="0">
                          <a:solidFill>
                            <a:srgbClr val="000000"/>
                          </a:solidFill>
                          <a:latin typeface="NikoshBAN" pitchFamily="2" charset="0"/>
                          <a:cs typeface="NikoshBAN" pitchFamily="2" charset="0"/>
                        </a:rPr>
                        <a:t>খসড়া প্রকাশনা (হাতে লিখা খতিয়ান)</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৫</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খসড়া প্রকাশনা (কম্পিউটার প্রিন্টেড খতিয়ান)</a:t>
                      </a: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bl>
          </a:graphicData>
        </a:graphic>
      </p:graphicFrame>
    </p:spTree>
    <p:extLst>
      <p:ext uri="{BB962C8B-B14F-4D97-AF65-F5344CB8AC3E}">
        <p14:creationId xmlns="" xmlns:p14="http://schemas.microsoft.com/office/powerpoint/2010/main" val="424720236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768020621"/>
              </p:ext>
            </p:extLst>
          </p:nvPr>
        </p:nvGraphicFramePr>
        <p:xfrm>
          <a:off x="0" y="1"/>
          <a:ext cx="12192000" cy="6204585"/>
        </p:xfrm>
        <a:graphic>
          <a:graphicData uri="http://schemas.openxmlformats.org/drawingml/2006/table">
            <a:tbl>
              <a:tblPr firstRow="1" bandRow="1">
                <a:tableStyleId>{5C22544A-7EE6-4342-B048-85BDC9FD1C3A}</a:tableStyleId>
              </a:tblPr>
              <a:tblGrid>
                <a:gridCol w="4267200"/>
                <a:gridCol w="634314"/>
                <a:gridCol w="6060101"/>
                <a:gridCol w="1230385"/>
              </a:tblGrid>
              <a:tr h="370840">
                <a:tc gridSpan="3">
                  <a:txBody>
                    <a:bodyPr/>
                    <a:lstStyle/>
                    <a:p>
                      <a:pPr algn="ctr" fontAlgn="t"/>
                      <a:r>
                        <a:rPr lang="as-IN" sz="4400" b="1" i="0" u="none" strike="noStrike" dirty="0">
                          <a:solidFill>
                            <a:srgbClr val="FFFF00"/>
                          </a:solidFill>
                          <a:latin typeface="NikoshBAN" pitchFamily="2" charset="0"/>
                          <a:cs typeface="NikoshBAN" pitchFamily="2" charset="0"/>
                        </a:rPr>
                        <a:t>তুলনামূলক </a:t>
                      </a:r>
                      <a:r>
                        <a:rPr lang="as-IN" sz="4400" b="1" i="0" u="none" strike="noStrike" dirty="0" smtClean="0">
                          <a:solidFill>
                            <a:srgbClr val="FFFF00"/>
                          </a:solidFill>
                          <a:latin typeface="NikoshBAN" pitchFamily="2" charset="0"/>
                          <a:cs typeface="NikoshBAN" pitchFamily="2" charset="0"/>
                        </a:rPr>
                        <a:t>চিত্র</a:t>
                      </a:r>
                      <a:r>
                        <a:rPr lang="en-US" sz="4400" b="1" i="0" u="none" strike="noStrike" dirty="0" smtClean="0">
                          <a:solidFill>
                            <a:srgbClr val="FFFF00"/>
                          </a:solidFill>
                          <a:latin typeface="NikoshBAN" pitchFamily="2" charset="0"/>
                          <a:cs typeface="NikoshBAN" pitchFamily="2" charset="0"/>
                        </a:rPr>
                        <a:t>-3</a:t>
                      </a:r>
                      <a:endParaRPr lang="as-IN" sz="4400" b="1" i="0" u="none" strike="noStrike" dirty="0">
                        <a:solidFill>
                          <a:srgbClr val="FFFF00"/>
                        </a:solidFill>
                        <a:latin typeface="NikoshBAN" pitchFamily="2" charset="0"/>
                        <a:cs typeface="NikoshBAN" pitchFamily="2" charset="0"/>
                      </a:endParaRPr>
                    </a:p>
                  </a:txBody>
                  <a:tcPr marL="9525" marR="9525" marT="9525" marB="0"/>
                </a:tc>
                <a:tc hMerge="1">
                  <a:txBody>
                    <a:bodyPr/>
                    <a:lstStyle/>
                    <a:p>
                      <a:endParaRPr lang="en-US"/>
                    </a:p>
                  </a:txBody>
                  <a:tcPr/>
                </a:tc>
                <a:tc hMerge="1">
                  <a:txBody>
                    <a:bodyPr/>
                    <a:lstStyle/>
                    <a:p>
                      <a:endParaRPr lang="en-US"/>
                    </a:p>
                  </a:txBody>
                  <a:tcPr/>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dirty="0">
                          <a:solidFill>
                            <a:srgbClr val="FF0000"/>
                          </a:solidFill>
                          <a:latin typeface="NikoshBAN" pitchFamily="2" charset="0"/>
                          <a:cs typeface="NikoshBAN" pitchFamily="2" charset="0"/>
                        </a:rPr>
                        <a:t>জরিপের পূর্বের স্তর সমূহ</a:t>
                      </a:r>
                    </a:p>
                  </a:txBody>
                  <a:tcPr marL="9525" marR="9525" marT="9525" marB="0"/>
                </a:tc>
                <a:tc>
                  <a:txBody>
                    <a:bodyPr/>
                    <a:lstStyle/>
                    <a:p>
                      <a:pPr algn="ctr" fontAlgn="t"/>
                      <a:r>
                        <a:rPr lang="en-US" sz="3600" b="0" i="0" u="none" strike="noStrike" dirty="0" err="1" smtClean="0">
                          <a:solidFill>
                            <a:srgbClr val="FF0000"/>
                          </a:solidFill>
                          <a:latin typeface="NikoshBAN" pitchFamily="2" charset="0"/>
                          <a:cs typeface="NikoshBAN" pitchFamily="2" charset="0"/>
                        </a:rPr>
                        <a:t>স্তর</a:t>
                      </a:r>
                      <a:r>
                        <a:rPr lang="en-US" sz="3600" b="0" i="0" u="none" strike="noStrike" dirty="0" smtClean="0">
                          <a:solidFill>
                            <a:srgbClr val="FF0000"/>
                          </a:solidFill>
                          <a:latin typeface="NikoshBAN" pitchFamily="2" charset="0"/>
                          <a:cs typeface="NikoshBAN" pitchFamily="2" charset="0"/>
                        </a:rPr>
                        <a:t> </a:t>
                      </a:r>
                      <a:r>
                        <a:rPr lang="en-US" sz="3600" b="0" i="0" u="none" strike="noStrike" dirty="0" err="1" smtClean="0">
                          <a:solidFill>
                            <a:srgbClr val="FF0000"/>
                          </a:solidFill>
                          <a:latin typeface="NikoshBAN" pitchFamily="2" charset="0"/>
                          <a:cs typeface="NikoshBAN" pitchFamily="2" charset="0"/>
                        </a:rPr>
                        <a:t>ক্রম</a:t>
                      </a:r>
                      <a:endParaRPr lang="en-US" sz="3600" b="0" i="0" u="none" strike="noStrike" dirty="0">
                        <a:solidFill>
                          <a:srgbClr val="FF0000"/>
                        </a:solidFill>
                        <a:latin typeface="NikoshBAN" pitchFamily="2" charset="0"/>
                        <a:cs typeface="NikoshBAN" pitchFamily="2" charset="0"/>
                      </a:endParaRPr>
                    </a:p>
                  </a:txBody>
                  <a:tcPr marL="9525" marR="9525" marT="9525" marB="0"/>
                </a:tc>
                <a:tc>
                  <a:txBody>
                    <a:bodyPr/>
                    <a:lstStyle/>
                    <a:p>
                      <a:pPr algn="ctr" fontAlgn="t"/>
                      <a:r>
                        <a:rPr lang="as-IN" sz="3600" b="0" i="0" u="none" strike="noStrike">
                          <a:solidFill>
                            <a:srgbClr val="FF0000"/>
                          </a:solidFill>
                          <a:latin typeface="NikoshBAN" pitchFamily="2" charset="0"/>
                          <a:cs typeface="NikoshBAN" pitchFamily="2" charset="0"/>
                        </a:rPr>
                        <a:t>বর্তমান সফটওয়ার সিস্টেমে ব্যবহারের পর জরিপের স্তর সমূহ</a:t>
                      </a:r>
                    </a:p>
                  </a:txBody>
                  <a:tcPr marL="9525" marR="9525" marT="9525" marB="0"/>
                </a:tc>
                <a:tc>
                  <a:txBody>
                    <a:bodyPr/>
                    <a:lstStyle/>
                    <a:p>
                      <a:pPr algn="ctr" fontAlgn="t"/>
                      <a:r>
                        <a:rPr lang="as-IN" sz="3600" b="0" i="0" u="none" strike="noStrike" dirty="0">
                          <a:solidFill>
                            <a:srgbClr val="000000"/>
                          </a:solidFill>
                          <a:latin typeface="NikoshBAN" pitchFamily="2" charset="0"/>
                          <a:cs typeface="NikoshBAN" pitchFamily="2" charset="0"/>
                        </a:rPr>
                        <a:t>মন্তব্য</a:t>
                      </a:r>
                    </a:p>
                  </a:txBody>
                  <a:tcPr marL="9525" marR="9525" marT="9525" marB="0"/>
                </a:tc>
              </a:tr>
              <a:tr h="370840">
                <a:tc>
                  <a:txBody>
                    <a:bodyPr/>
                    <a:lstStyle/>
                    <a:p>
                      <a:pPr algn="ctr" fontAlgn="t"/>
                      <a:r>
                        <a:rPr lang="as-IN" sz="3600" b="0" i="0" u="none" strike="noStrike" dirty="0">
                          <a:solidFill>
                            <a:srgbClr val="000000"/>
                          </a:solidFill>
                          <a:latin typeface="NikoshBAN" pitchFamily="2" charset="0"/>
                          <a:cs typeface="NikoshBAN" pitchFamily="2" charset="0"/>
                        </a:rPr>
                        <a:t>আপত্তি ও আপীল মামলা দায়ের ও নিষ্পত্তি</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৬</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আপত্তি ও আপীল মামলা দায়ের ও নিষ্পত্তি (কম্পিউটার সফটওয়ারে তামিল ও প্রিন্টেড খতিয়ান সরবরাহ)</a:t>
                      </a: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r h="370840">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a:solidFill>
                            <a:srgbClr val="000000"/>
                          </a:solidFill>
                          <a:latin typeface="NikoshBAN" pitchFamily="2" charset="0"/>
                          <a:cs typeface="NikoshBAN" pitchFamily="2" charset="0"/>
                        </a:rPr>
                        <a:t>চূড়ান্ত যাচ  (৫/৬ মাস সময় লাগে)</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৭</a:t>
                      </a:r>
                    </a:p>
                  </a:txBody>
                  <a:tcPr marL="9525" marR="9525" marT="9525" marB="0"/>
                </a:tc>
                <a:tc>
                  <a:txBody>
                    <a:bodyPr/>
                    <a:lstStyle/>
                    <a:p>
                      <a:pPr algn="ctr" fontAlgn="t"/>
                      <a:r>
                        <a:rPr lang="as-IN" sz="3600" b="0" i="0" u="none" strike="noStrike" dirty="0">
                          <a:solidFill>
                            <a:srgbClr val="000000"/>
                          </a:solidFill>
                          <a:latin typeface="NikoshBAN" pitchFamily="2" charset="0"/>
                          <a:cs typeface="NikoshBAN" pitchFamily="2" charset="0"/>
                        </a:rPr>
                        <a:t>চূড়ান্ত যাচ (৫-১০ দিন সময় লাগবে)</a:t>
                      </a:r>
                    </a:p>
                  </a:txBody>
                  <a:tcPr marL="9525" marR="9525" marT="9525" marB="0"/>
                </a:tc>
                <a:tc>
                  <a:txBody>
                    <a:bodyPr/>
                    <a:lstStyle/>
                    <a:p>
                      <a:pPr algn="ctr" fontAlgn="t"/>
                      <a:r>
                        <a:rPr lang="as-IN" sz="3600" b="0" i="0" u="none" strike="noStrike" dirty="0">
                          <a:solidFill>
                            <a:srgbClr val="000000"/>
                          </a:solidFill>
                          <a:latin typeface="NikoshBAN" pitchFamily="2" charset="0"/>
                          <a:cs typeface="NikoshBAN" pitchFamily="2" charset="0"/>
                        </a:rPr>
                        <a:t>৫ মাসের অধিক সাশ্রয়</a:t>
                      </a:r>
                    </a:p>
                  </a:txBody>
                  <a:tcPr marL="9525" marR="9525" marT="9525" marB="0"/>
                </a:tc>
              </a:tr>
            </a:tbl>
          </a:graphicData>
        </a:graphic>
      </p:graphicFrame>
    </p:spTree>
    <p:extLst>
      <p:ext uri="{BB962C8B-B14F-4D97-AF65-F5344CB8AC3E}">
        <p14:creationId xmlns="" xmlns:p14="http://schemas.microsoft.com/office/powerpoint/2010/main" val="18882019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62" y="64676"/>
            <a:ext cx="10515600" cy="838835"/>
          </a:xfrm>
        </p:spPr>
        <p:txBody>
          <a:bodyPr>
            <a:normAutofit/>
          </a:bodyPr>
          <a:lstStyle/>
          <a:p>
            <a:pPr algn="ctr"/>
            <a:r>
              <a:rPr lang="en-US" b="1" dirty="0" err="1" smtClean="0">
                <a:solidFill>
                  <a:srgbClr val="C00000"/>
                </a:solidFill>
                <a:latin typeface="Nikosh" panose="02000000000000000000" pitchFamily="2" charset="0"/>
                <a:cs typeface="Nikosh" panose="02000000000000000000" pitchFamily="2" charset="0"/>
              </a:rPr>
              <a:t>জরিপের</a:t>
            </a:r>
            <a:r>
              <a:rPr lang="en-US" b="1" dirty="0" smtClean="0">
                <a:solidFill>
                  <a:srgbClr val="C00000"/>
                </a:solidFill>
                <a:latin typeface="Nikosh" panose="02000000000000000000" pitchFamily="2" charset="0"/>
                <a:cs typeface="Nikosh" panose="02000000000000000000" pitchFamily="2" charset="0"/>
              </a:rPr>
              <a:t> </a:t>
            </a:r>
            <a:r>
              <a:rPr lang="en-US" b="1" dirty="0" err="1" smtClean="0">
                <a:solidFill>
                  <a:srgbClr val="C00000"/>
                </a:solidFill>
                <a:latin typeface="Nikosh" panose="02000000000000000000" pitchFamily="2" charset="0"/>
                <a:cs typeface="Nikosh" panose="02000000000000000000" pitchFamily="2" charset="0"/>
              </a:rPr>
              <a:t>স্তরভিত্তিক</a:t>
            </a:r>
            <a:r>
              <a:rPr lang="en-US" b="1" dirty="0" smtClean="0">
                <a:solidFill>
                  <a:srgbClr val="C00000"/>
                </a:solidFill>
                <a:latin typeface="Nikosh" panose="02000000000000000000" pitchFamily="2" charset="0"/>
                <a:cs typeface="Nikosh" panose="02000000000000000000" pitchFamily="2" charset="0"/>
              </a:rPr>
              <a:t> </a:t>
            </a:r>
            <a:r>
              <a:rPr lang="en-US" b="1" dirty="0" err="1" smtClean="0">
                <a:solidFill>
                  <a:srgbClr val="C00000"/>
                </a:solidFill>
                <a:latin typeface="Nikosh" panose="02000000000000000000" pitchFamily="2" charset="0"/>
                <a:cs typeface="Nikosh" panose="02000000000000000000" pitchFamily="2" charset="0"/>
              </a:rPr>
              <a:t>সময়সীমা</a:t>
            </a:r>
            <a:endParaRPr lang="en-US" dirty="0">
              <a:solidFill>
                <a:srgbClr val="C00000"/>
              </a:solidFill>
            </a:endParaRPr>
          </a:p>
        </p:txBody>
      </p:sp>
      <p:sp>
        <p:nvSpPr>
          <p:cNvPr id="3" name="Content Placeholder 2"/>
          <p:cNvSpPr>
            <a:spLocks noGrp="1"/>
          </p:cNvSpPr>
          <p:nvPr>
            <p:ph idx="1"/>
          </p:nvPr>
        </p:nvSpPr>
        <p:spPr>
          <a:xfrm>
            <a:off x="195944" y="777237"/>
            <a:ext cx="11831300" cy="5977790"/>
          </a:xfrm>
        </p:spPr>
        <p:txBody>
          <a:bodyPr>
            <a:noAutofit/>
          </a:bodyPr>
          <a:lstStyle/>
          <a:p>
            <a:r>
              <a:rPr lang="en-US" sz="4000" dirty="0" err="1" smtClean="0">
                <a:latin typeface="Nikosh" panose="02000000000000000000" pitchFamily="2" charset="0"/>
                <a:cs typeface="Nikosh" panose="02000000000000000000" pitchFamily="2" charset="0"/>
              </a:rPr>
              <a:t>সম্পূর্ণ</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জরিপ</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কার্যক্রমটি</a:t>
            </a:r>
            <a:r>
              <a:rPr lang="en-US" sz="4000" dirty="0" smtClean="0">
                <a:latin typeface="Nikosh" panose="02000000000000000000" pitchFamily="2" charset="0"/>
                <a:cs typeface="Nikosh" panose="02000000000000000000" pitchFamily="2" charset="0"/>
              </a:rPr>
              <a:t> ৫ </a:t>
            </a:r>
            <a:r>
              <a:rPr lang="en-US" sz="4000" dirty="0" err="1" smtClean="0">
                <a:latin typeface="Nikosh" panose="02000000000000000000" pitchFamily="2" charset="0"/>
                <a:cs typeface="Nikosh" panose="02000000000000000000" pitchFamily="2" charset="0"/>
              </a:rPr>
              <a:t>বছরে</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সমাপ্ত</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হবে</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এসএস</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ম্যানুয়ালের</a:t>
            </a:r>
            <a:r>
              <a:rPr lang="en-US" sz="4000" dirty="0" smtClean="0">
                <a:latin typeface="Nikosh" panose="02000000000000000000" pitchFamily="2" charset="0"/>
                <a:cs typeface="Nikosh" panose="02000000000000000000" pitchFamily="2" charset="0"/>
              </a:rPr>
              <a:t> ২৯৪ </a:t>
            </a:r>
            <a:r>
              <a:rPr lang="en-US" sz="4000" dirty="0" err="1" smtClean="0">
                <a:latin typeface="Nikosh" panose="02000000000000000000" pitchFamily="2" charset="0"/>
                <a:cs typeface="Nikosh" panose="02000000000000000000" pitchFamily="2" charset="0"/>
              </a:rPr>
              <a:t>অনুচ্ছেদ</a:t>
            </a:r>
            <a:r>
              <a:rPr lang="en-US" sz="4000" dirty="0" smtClean="0">
                <a:latin typeface="Nikosh" panose="02000000000000000000" pitchFamily="2" charset="0"/>
                <a:cs typeface="Nikosh" panose="02000000000000000000" pitchFamily="2" charset="0"/>
              </a:rPr>
              <a:t>)</a:t>
            </a:r>
          </a:p>
          <a:p>
            <a:r>
              <a:rPr lang="en-US" sz="4000" dirty="0" err="1" smtClean="0">
                <a:latin typeface="Nikosh" panose="02000000000000000000" pitchFamily="2" charset="0"/>
                <a:cs typeface="Nikosh" panose="02000000000000000000" pitchFamily="2" charset="0"/>
              </a:rPr>
              <a:t>ট্রাভার্স</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টীম</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প্রতিদিন</a:t>
            </a:r>
            <a:r>
              <a:rPr lang="en-US" sz="4000" dirty="0" smtClean="0">
                <a:latin typeface="Nikosh" panose="02000000000000000000" pitchFamily="2" charset="0"/>
                <a:cs typeface="Nikosh" panose="02000000000000000000" pitchFamily="2" charset="0"/>
              </a:rPr>
              <a:t> ২০ </a:t>
            </a:r>
            <a:r>
              <a:rPr lang="en-US" sz="4000" dirty="0" err="1" smtClean="0">
                <a:latin typeface="Nikosh" panose="02000000000000000000" pitchFamily="2" charset="0"/>
                <a:cs typeface="Nikosh" panose="02000000000000000000" pitchFamily="2" charset="0"/>
              </a:rPr>
              <a:t>টি</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ট্রাভার্স</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পয়েন্ট</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বা</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খুঁটি</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বসাবে</a:t>
            </a:r>
            <a:endParaRPr lang="en-US" sz="4000" dirty="0" smtClean="0">
              <a:latin typeface="Nikosh" panose="02000000000000000000" pitchFamily="2" charset="0"/>
              <a:cs typeface="Nikosh" panose="02000000000000000000" pitchFamily="2" charset="0"/>
            </a:endParaRPr>
          </a:p>
          <a:p>
            <a:r>
              <a:rPr lang="en-US" sz="4000" dirty="0" err="1" smtClean="0">
                <a:latin typeface="Nikosh" panose="02000000000000000000" pitchFamily="2" charset="0"/>
                <a:cs typeface="Nikosh" panose="02000000000000000000" pitchFamily="2" charset="0"/>
              </a:rPr>
              <a:t>কিস্তোয়ার</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টীম</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প্রতিদিন</a:t>
            </a:r>
            <a:r>
              <a:rPr lang="en-US" sz="4000" dirty="0" smtClean="0">
                <a:latin typeface="Nikosh" panose="02000000000000000000" pitchFamily="2" charset="0"/>
                <a:cs typeface="Nikosh" panose="02000000000000000000" pitchFamily="2" charset="0"/>
              </a:rPr>
              <a:t> ১৫ </a:t>
            </a:r>
            <a:r>
              <a:rPr lang="en-US" sz="4000" dirty="0" err="1" smtClean="0">
                <a:latin typeface="Nikosh" panose="02000000000000000000" pitchFamily="2" charset="0"/>
                <a:cs typeface="Nikosh" panose="02000000000000000000" pitchFamily="2" charset="0"/>
              </a:rPr>
              <a:t>একর</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কিস্তোয়ার</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করবে</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ডিজিটাল</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জরিপে</a:t>
            </a:r>
            <a:r>
              <a:rPr lang="en-US" sz="4000" dirty="0" smtClean="0">
                <a:latin typeface="Nikosh" panose="02000000000000000000" pitchFamily="2" charset="0"/>
                <a:cs typeface="Nikosh" panose="02000000000000000000" pitchFamily="2" charset="0"/>
              </a:rPr>
              <a:t> ৫০ </a:t>
            </a:r>
            <a:r>
              <a:rPr lang="en-US" sz="4000" dirty="0" err="1" smtClean="0">
                <a:latin typeface="Nikosh" panose="02000000000000000000" pitchFamily="2" charset="0"/>
                <a:cs typeface="Nikosh" panose="02000000000000000000" pitchFamily="2" charset="0"/>
              </a:rPr>
              <a:t>টি</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প্লটের</a:t>
            </a:r>
            <a:r>
              <a:rPr lang="en-US" sz="4000" dirty="0" smtClean="0">
                <a:latin typeface="Nikosh" panose="02000000000000000000" pitchFamily="2" charset="0"/>
                <a:cs typeface="Nikosh" panose="02000000000000000000" pitchFamily="2" charset="0"/>
              </a:rPr>
              <a:t> ২০০ </a:t>
            </a:r>
            <a:r>
              <a:rPr lang="en-US" sz="4000" dirty="0" err="1" smtClean="0">
                <a:latin typeface="Nikosh" panose="02000000000000000000" pitchFamily="2" charset="0"/>
                <a:cs typeface="Nikosh" panose="02000000000000000000" pitchFamily="2" charset="0"/>
              </a:rPr>
              <a:t>টি</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অফসেট</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নেবে</a:t>
            </a:r>
            <a:r>
              <a:rPr lang="en-US" sz="4000" dirty="0" smtClean="0">
                <a:latin typeface="Nikosh" panose="02000000000000000000" pitchFamily="2" charset="0"/>
                <a:cs typeface="Nikosh" panose="02000000000000000000" pitchFamily="2" charset="0"/>
              </a:rPr>
              <a:t>।</a:t>
            </a:r>
          </a:p>
          <a:p>
            <a:r>
              <a:rPr lang="en-US" sz="4000" dirty="0" err="1" smtClean="0">
                <a:latin typeface="Nikosh" panose="02000000000000000000" pitchFamily="2" charset="0"/>
                <a:cs typeface="Nikosh" panose="02000000000000000000" pitchFamily="2" charset="0"/>
              </a:rPr>
              <a:t>খানাপুরি</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বুঝারত</a:t>
            </a:r>
            <a:r>
              <a:rPr lang="en-US" sz="4000" dirty="0" smtClean="0">
                <a:latin typeface="Nikosh" panose="02000000000000000000" pitchFamily="2" charset="0"/>
                <a:cs typeface="Nikosh" panose="02000000000000000000" pitchFamily="2" charset="0"/>
              </a:rPr>
              <a:t> ও </a:t>
            </a:r>
            <a:r>
              <a:rPr lang="en-US" sz="4000" dirty="0" err="1" smtClean="0">
                <a:latin typeface="Nikosh" panose="02000000000000000000" pitchFamily="2" charset="0"/>
                <a:cs typeface="Nikosh" panose="02000000000000000000" pitchFamily="2" charset="0"/>
              </a:rPr>
              <a:t>এটেস্টেশনে</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দৈনিক</a:t>
            </a:r>
            <a:r>
              <a:rPr lang="en-US" sz="4000" dirty="0" smtClean="0">
                <a:latin typeface="Nikosh" panose="02000000000000000000" pitchFamily="2" charset="0"/>
                <a:cs typeface="Nikosh" panose="02000000000000000000" pitchFamily="2" charset="0"/>
              </a:rPr>
              <a:t> ৮০টি </a:t>
            </a:r>
            <a:r>
              <a:rPr lang="en-US" sz="4000" dirty="0" err="1" smtClean="0">
                <a:latin typeface="Nikosh" panose="02000000000000000000" pitchFamily="2" charset="0"/>
                <a:cs typeface="Nikosh" panose="02000000000000000000" pitchFamily="2" charset="0"/>
              </a:rPr>
              <a:t>খতিয়ান</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নিষ্পত্তি</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করবে</a:t>
            </a:r>
            <a:r>
              <a:rPr lang="en-US" sz="4000" dirty="0" smtClean="0">
                <a:latin typeface="Nikosh" panose="02000000000000000000" pitchFamily="2" charset="0"/>
                <a:cs typeface="Nikosh" panose="02000000000000000000" pitchFamily="2" charset="0"/>
              </a:rPr>
              <a:t>।</a:t>
            </a:r>
          </a:p>
          <a:p>
            <a:r>
              <a:rPr lang="en-US" sz="4000" dirty="0" err="1" smtClean="0">
                <a:latin typeface="Nikosh" panose="02000000000000000000" pitchFamily="2" charset="0"/>
                <a:cs typeface="Nikosh" panose="02000000000000000000" pitchFamily="2" charset="0"/>
              </a:rPr>
              <a:t>আপত্তি</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স্তরে</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দৈনিক</a:t>
            </a:r>
            <a:r>
              <a:rPr lang="en-US" sz="4000" dirty="0" smtClean="0">
                <a:latin typeface="Nikosh" panose="02000000000000000000" pitchFamily="2" charset="0"/>
                <a:cs typeface="Nikosh" panose="02000000000000000000" pitchFamily="2" charset="0"/>
              </a:rPr>
              <a:t> ২৫ </a:t>
            </a:r>
            <a:r>
              <a:rPr lang="en-US" sz="4000" dirty="0" err="1" smtClean="0">
                <a:latin typeface="Nikosh" panose="02000000000000000000" pitchFamily="2" charset="0"/>
                <a:cs typeface="Nikosh" panose="02000000000000000000" pitchFamily="2" charset="0"/>
              </a:rPr>
              <a:t>টি</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আপত্তি</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নিষ্পত্তি</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করবে</a:t>
            </a:r>
            <a:r>
              <a:rPr lang="en-US" sz="4000" dirty="0" smtClean="0">
                <a:latin typeface="Nikosh" panose="02000000000000000000" pitchFamily="2" charset="0"/>
                <a:cs typeface="Nikosh" panose="02000000000000000000" pitchFamily="2" charset="0"/>
              </a:rPr>
              <a:t>।</a:t>
            </a:r>
          </a:p>
          <a:p>
            <a:r>
              <a:rPr lang="en-US" sz="4000" dirty="0" err="1" smtClean="0">
                <a:latin typeface="Nikosh" panose="02000000000000000000" pitchFamily="2" charset="0"/>
                <a:cs typeface="Nikosh" panose="02000000000000000000" pitchFamily="2" charset="0"/>
              </a:rPr>
              <a:t>আপীল</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স্তরে</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দৈনিক</a:t>
            </a:r>
            <a:r>
              <a:rPr lang="en-US" sz="4000" dirty="0" smtClean="0">
                <a:latin typeface="Nikosh" panose="02000000000000000000" pitchFamily="2" charset="0"/>
                <a:cs typeface="Nikosh" panose="02000000000000000000" pitchFamily="2" charset="0"/>
              </a:rPr>
              <a:t> ১৫ </a:t>
            </a:r>
            <a:r>
              <a:rPr lang="en-US" sz="4000" dirty="0" err="1" smtClean="0">
                <a:latin typeface="Nikosh" panose="02000000000000000000" pitchFamily="2" charset="0"/>
                <a:cs typeface="Nikosh" panose="02000000000000000000" pitchFamily="2" charset="0"/>
              </a:rPr>
              <a:t>টি</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আপীল</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নিষ্পত্তি</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করবে</a:t>
            </a:r>
            <a:r>
              <a:rPr lang="en-US" sz="4000" dirty="0" smtClean="0">
                <a:latin typeface="Nikosh" panose="02000000000000000000" pitchFamily="2" charset="0"/>
                <a:cs typeface="Nikosh" panose="02000000000000000000" pitchFamily="2" charset="0"/>
              </a:rPr>
              <a:t>।</a:t>
            </a:r>
          </a:p>
          <a:p>
            <a:r>
              <a:rPr lang="en-US" sz="4000" dirty="0" err="1" smtClean="0">
                <a:latin typeface="Nikosh" panose="02000000000000000000" pitchFamily="2" charset="0"/>
                <a:cs typeface="Nikosh" panose="02000000000000000000" pitchFamily="2" charset="0"/>
              </a:rPr>
              <a:t>যাঁচ</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স্তরে</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দৈনিক</a:t>
            </a:r>
            <a:r>
              <a:rPr lang="en-US" sz="4000" dirty="0" smtClean="0">
                <a:latin typeface="Nikosh" panose="02000000000000000000" pitchFamily="2" charset="0"/>
                <a:cs typeface="Nikosh" panose="02000000000000000000" pitchFamily="2" charset="0"/>
              </a:rPr>
              <a:t> ১০০ </a:t>
            </a:r>
            <a:r>
              <a:rPr lang="en-US" sz="4000" dirty="0" err="1" smtClean="0">
                <a:latin typeface="Nikosh" panose="02000000000000000000" pitchFamily="2" charset="0"/>
                <a:cs typeface="Nikosh" panose="02000000000000000000" pitchFamily="2" charset="0"/>
              </a:rPr>
              <a:t>টি</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খতিয়ান</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যাঁচ</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করবে</a:t>
            </a:r>
            <a:r>
              <a:rPr lang="en-US" sz="4000" dirty="0" smtClean="0">
                <a:latin typeface="Nikosh" panose="02000000000000000000" pitchFamily="2" charset="0"/>
                <a:cs typeface="Nikosh" panose="02000000000000000000" pitchFamily="2" charset="0"/>
              </a:rPr>
              <a:t>।</a:t>
            </a:r>
          </a:p>
          <a:p>
            <a:endParaRPr lang="en-US"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237496309"/>
              </p:ext>
            </p:extLst>
          </p:nvPr>
        </p:nvGraphicFramePr>
        <p:xfrm>
          <a:off x="8238" y="1"/>
          <a:ext cx="12175524" cy="10650855"/>
        </p:xfrm>
        <a:graphic>
          <a:graphicData uri="http://schemas.openxmlformats.org/drawingml/2006/table">
            <a:tbl>
              <a:tblPr firstRow="1" bandRow="1">
                <a:tableStyleId>{5C22544A-7EE6-4342-B048-85BDC9FD1C3A}</a:tableStyleId>
              </a:tblPr>
              <a:tblGrid>
                <a:gridCol w="5395784"/>
                <a:gridCol w="733923"/>
                <a:gridCol w="4933709"/>
                <a:gridCol w="1112108"/>
              </a:tblGrid>
              <a:tr h="370840">
                <a:tc gridSpan="3">
                  <a:txBody>
                    <a:bodyPr/>
                    <a:lstStyle/>
                    <a:p>
                      <a:pPr algn="ctr" fontAlgn="t"/>
                      <a:r>
                        <a:rPr lang="as-IN" sz="4400" b="1" i="0" u="none" strike="noStrike" dirty="0">
                          <a:solidFill>
                            <a:srgbClr val="FFFF00"/>
                          </a:solidFill>
                          <a:latin typeface="NikoshBAN" pitchFamily="2" charset="0"/>
                          <a:cs typeface="NikoshBAN" pitchFamily="2" charset="0"/>
                        </a:rPr>
                        <a:t>তুলনামূলক </a:t>
                      </a:r>
                      <a:r>
                        <a:rPr lang="as-IN" sz="4400" b="1" i="0" u="none" strike="noStrike" dirty="0" smtClean="0">
                          <a:solidFill>
                            <a:srgbClr val="FFFF00"/>
                          </a:solidFill>
                          <a:latin typeface="NikoshBAN" pitchFamily="2" charset="0"/>
                          <a:cs typeface="NikoshBAN" pitchFamily="2" charset="0"/>
                        </a:rPr>
                        <a:t>চিত্র</a:t>
                      </a:r>
                      <a:r>
                        <a:rPr lang="en-US" sz="4400" b="1" i="0" u="none" strike="noStrike" dirty="0" smtClean="0">
                          <a:solidFill>
                            <a:srgbClr val="FFFF00"/>
                          </a:solidFill>
                          <a:latin typeface="NikoshBAN" pitchFamily="2" charset="0"/>
                          <a:cs typeface="NikoshBAN" pitchFamily="2" charset="0"/>
                        </a:rPr>
                        <a:t>-4</a:t>
                      </a:r>
                      <a:endParaRPr lang="as-IN" sz="4400" b="1" i="0" u="none" strike="noStrike" dirty="0">
                        <a:solidFill>
                          <a:srgbClr val="FFFF00"/>
                        </a:solidFill>
                        <a:latin typeface="NikoshBAN" pitchFamily="2" charset="0"/>
                        <a:cs typeface="NikoshBAN" pitchFamily="2" charset="0"/>
                      </a:endParaRPr>
                    </a:p>
                  </a:txBody>
                  <a:tcPr marL="9525" marR="9525" marT="9525" marB="0"/>
                </a:tc>
                <a:tc hMerge="1">
                  <a:txBody>
                    <a:bodyPr/>
                    <a:lstStyle/>
                    <a:p>
                      <a:endParaRPr lang="en-US"/>
                    </a:p>
                  </a:txBody>
                  <a:tcPr/>
                </a:tc>
                <a:tc hMerge="1">
                  <a:txBody>
                    <a:bodyPr/>
                    <a:lstStyle/>
                    <a:p>
                      <a:endParaRPr lang="en-US"/>
                    </a:p>
                  </a:txBody>
                  <a:tcPr/>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dirty="0">
                          <a:solidFill>
                            <a:srgbClr val="FF0000"/>
                          </a:solidFill>
                          <a:latin typeface="NikoshBAN" pitchFamily="2" charset="0"/>
                          <a:cs typeface="NikoshBAN" pitchFamily="2" charset="0"/>
                        </a:rPr>
                        <a:t>জরিপের পূর্বের স্তর সমূহ</a:t>
                      </a:r>
                    </a:p>
                  </a:txBody>
                  <a:tcPr marL="9525" marR="9525" marT="9525" marB="0"/>
                </a:tc>
                <a:tc>
                  <a:txBody>
                    <a:bodyPr/>
                    <a:lstStyle/>
                    <a:p>
                      <a:pPr algn="ctr" fontAlgn="t"/>
                      <a:r>
                        <a:rPr lang="en-US" sz="3600" b="0" i="0" u="none" strike="noStrike" dirty="0" err="1" smtClean="0">
                          <a:solidFill>
                            <a:srgbClr val="FF0000"/>
                          </a:solidFill>
                          <a:latin typeface="NikoshBAN" pitchFamily="2" charset="0"/>
                          <a:cs typeface="NikoshBAN" pitchFamily="2" charset="0"/>
                        </a:rPr>
                        <a:t>স্তর</a:t>
                      </a:r>
                      <a:r>
                        <a:rPr lang="en-US" sz="3600" b="0" i="0" u="none" strike="noStrike" dirty="0" smtClean="0">
                          <a:solidFill>
                            <a:srgbClr val="FF0000"/>
                          </a:solidFill>
                          <a:latin typeface="NikoshBAN" pitchFamily="2" charset="0"/>
                          <a:cs typeface="NikoshBAN" pitchFamily="2" charset="0"/>
                        </a:rPr>
                        <a:t> </a:t>
                      </a:r>
                      <a:r>
                        <a:rPr lang="en-US" sz="3600" b="0" i="0" u="none" strike="noStrike" dirty="0" err="1" smtClean="0">
                          <a:solidFill>
                            <a:srgbClr val="FF0000"/>
                          </a:solidFill>
                          <a:latin typeface="NikoshBAN" pitchFamily="2" charset="0"/>
                          <a:cs typeface="NikoshBAN" pitchFamily="2" charset="0"/>
                        </a:rPr>
                        <a:t>ক্রম</a:t>
                      </a:r>
                      <a:endParaRPr lang="en-US" sz="3600" b="0" i="0" u="none" strike="noStrike" dirty="0">
                        <a:solidFill>
                          <a:srgbClr val="FF0000"/>
                        </a:solidFill>
                        <a:latin typeface="NikoshBAN" pitchFamily="2" charset="0"/>
                        <a:cs typeface="NikoshBAN" pitchFamily="2" charset="0"/>
                      </a:endParaRPr>
                    </a:p>
                  </a:txBody>
                  <a:tcPr marL="9525" marR="9525" marT="9525" marB="0"/>
                </a:tc>
                <a:tc>
                  <a:txBody>
                    <a:bodyPr/>
                    <a:lstStyle/>
                    <a:p>
                      <a:pPr algn="ctr" fontAlgn="t"/>
                      <a:r>
                        <a:rPr lang="as-IN" sz="3600" b="0" i="0" u="none" strike="noStrike">
                          <a:solidFill>
                            <a:srgbClr val="FF0000"/>
                          </a:solidFill>
                          <a:latin typeface="NikoshBAN" pitchFamily="2" charset="0"/>
                          <a:cs typeface="NikoshBAN" pitchFamily="2" charset="0"/>
                        </a:rPr>
                        <a:t>বর্তমান সফটওয়ার সিস্টেমে ব্যবহারের পর জরিপের স্তর সমূহ</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মন্তব্য</a:t>
                      </a:r>
                    </a:p>
                  </a:txBody>
                  <a:tcPr marL="9525" marR="9525" marT="9525" marB="0"/>
                </a:tc>
              </a:tr>
              <a:tr h="370840">
                <a:tc>
                  <a:txBody>
                    <a:bodyPr/>
                    <a:lstStyle/>
                    <a:p>
                      <a:pPr algn="ctr" fontAlgn="t"/>
                      <a:r>
                        <a:rPr lang="as-IN" sz="3600" b="0" i="0" u="none" strike="noStrike" dirty="0">
                          <a:solidFill>
                            <a:srgbClr val="000000"/>
                          </a:solidFill>
                          <a:latin typeface="NikoshBAN" pitchFamily="2" charset="0"/>
                          <a:cs typeface="NikoshBAN" pitchFamily="2" charset="0"/>
                        </a:rPr>
                        <a:t>খতিয়ানের ফেয়ার কপিকরণ (১/২ বছর লাগে)</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৮</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স্তর লাগবে না</a:t>
                      </a:r>
                    </a:p>
                  </a:txBody>
                  <a:tcPr marL="9525" marR="9525" marT="9525" marB="0"/>
                </a:tc>
                <a:tc>
                  <a:txBody>
                    <a:bodyPr/>
                    <a:lstStyle/>
                    <a:p>
                      <a:pPr algn="ctr" fontAlgn="t"/>
                      <a:r>
                        <a:rPr lang="as-IN" sz="3600" b="0" i="0" u="none" strike="noStrike" dirty="0">
                          <a:solidFill>
                            <a:srgbClr val="000000"/>
                          </a:solidFill>
                          <a:latin typeface="NikoshBAN" pitchFamily="2" charset="0"/>
                          <a:cs typeface="NikoshBAN" pitchFamily="2" charset="0"/>
                        </a:rPr>
                        <a:t>১/২ বছর সাশ্রয়</a:t>
                      </a:r>
                    </a:p>
                  </a:txBody>
                  <a:tcPr marL="9525" marR="9525" marT="9525" marB="0"/>
                </a:tc>
              </a:tr>
              <a:tr h="370840">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dirty="0">
                          <a:solidFill>
                            <a:srgbClr val="000000"/>
                          </a:solidFill>
                          <a:latin typeface="NikoshBAN" pitchFamily="2" charset="0"/>
                          <a:cs typeface="NikoshBAN" pitchFamily="2" charset="0"/>
                        </a:rPr>
                        <a:t>মুদ্রণের জন্য সেটেলমেন্ট প্রেসে প্রেরণ ও মুদ্রণের পর প্রাপ্তি (২/৩ বছর সময় লাগে)</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৯</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নতুন করে ডাটা এন্ট্রি করা লাগবে না প্রিন্ট করতে ১/২ দিন সময় লাগবে</a:t>
                      </a:r>
                    </a:p>
                  </a:txBody>
                  <a:tcPr marL="9525" marR="9525" marT="9525" marB="0"/>
                </a:tc>
                <a:tc>
                  <a:txBody>
                    <a:bodyPr/>
                    <a:lstStyle/>
                    <a:p>
                      <a:pPr algn="ctr" fontAlgn="t"/>
                      <a:r>
                        <a:rPr lang="as-IN" sz="3600" b="0" i="0" u="none" strike="noStrike" dirty="0">
                          <a:solidFill>
                            <a:srgbClr val="000000"/>
                          </a:solidFill>
                          <a:latin typeface="NikoshBAN" pitchFamily="2" charset="0"/>
                          <a:cs typeface="NikoshBAN" pitchFamily="2" charset="0"/>
                        </a:rPr>
                        <a:t>২/৩ বছর সাশ্রয়</a:t>
                      </a:r>
                    </a:p>
                  </a:txBody>
                  <a:tcPr marL="9525" marR="9525" marT="9525" marB="0"/>
                </a:tc>
              </a:tr>
              <a:tr h="370840">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a:solidFill>
                            <a:srgbClr val="000000"/>
                          </a:solidFill>
                          <a:latin typeface="NikoshBAN" pitchFamily="2" charset="0"/>
                          <a:cs typeface="NikoshBAN" pitchFamily="2" charset="0"/>
                        </a:rPr>
                        <a:t>চূড়ান্ত প্রকাশনা</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১০</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চূড়ান্ত প্রকাশনা</a:t>
                      </a: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r h="370840">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a:solidFill>
                            <a:srgbClr val="000000"/>
                          </a:solidFill>
                          <a:latin typeface="NikoshBAN" pitchFamily="2" charset="0"/>
                          <a:cs typeface="NikoshBAN" pitchFamily="2" charset="0"/>
                        </a:rPr>
                        <a:t>গাণিতিক ভুল, করণীক ভুল ত্রুটি নিরসন</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১১</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স্তর লাগবে না (খসড়া প্রকাশনা স্তরের পূর্বেই ঠিক হয়ে যাবে)</a:t>
                      </a:r>
                    </a:p>
                  </a:txBody>
                  <a:tcPr marL="9525" marR="9525" marT="9525" marB="0"/>
                </a:tc>
                <a:tc>
                  <a:txBody>
                    <a:bodyPr/>
                    <a:lstStyle/>
                    <a:p>
                      <a:pPr algn="ctr" fontAlgn="t"/>
                      <a:r>
                        <a:rPr lang="as-IN" sz="3600" b="0" i="0" u="none" strike="noStrike" dirty="0">
                          <a:solidFill>
                            <a:srgbClr val="000000"/>
                          </a:solidFill>
                          <a:latin typeface="NikoshBAN" pitchFamily="2" charset="0"/>
                          <a:cs typeface="NikoshBAN" pitchFamily="2" charset="0"/>
                        </a:rPr>
                        <a:t>দ্রুত হস্তান্তর উপযোগী হবে</a:t>
                      </a:r>
                    </a:p>
                  </a:txBody>
                  <a:tcPr marL="9525" marR="9525" marT="9525" marB="0"/>
                </a:tc>
              </a:tr>
              <a:tr h="370840">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a:solidFill>
                          <a:srgbClr val="000000"/>
                        </a:solidFill>
                        <a:latin typeface="NikoshBAN" pitchFamily="2" charset="0"/>
                        <a:cs typeface="NikoshBAN" pitchFamily="2" charset="0"/>
                      </a:endParaRP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3600" b="0" i="0" u="none" strike="noStrike">
                          <a:solidFill>
                            <a:srgbClr val="000000"/>
                          </a:solidFill>
                          <a:latin typeface="NikoshBAN" pitchFamily="2" charset="0"/>
                          <a:cs typeface="NikoshBAN" pitchFamily="2" charset="0"/>
                        </a:rPr>
                        <a:t>গেজেট বিজ্ঞপ্তি প্রকাশ ও হস্তান্তর</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১২</a:t>
                      </a:r>
                    </a:p>
                  </a:txBody>
                  <a:tcPr marL="9525" marR="9525" marT="9525" marB="0"/>
                </a:tc>
                <a:tc>
                  <a:txBody>
                    <a:bodyPr/>
                    <a:lstStyle/>
                    <a:p>
                      <a:pPr algn="ctr" fontAlgn="t"/>
                      <a:r>
                        <a:rPr lang="as-IN" sz="3600" b="0" i="0" u="none" strike="noStrike">
                          <a:solidFill>
                            <a:srgbClr val="000000"/>
                          </a:solidFill>
                          <a:latin typeface="NikoshBAN" pitchFamily="2" charset="0"/>
                          <a:cs typeface="NikoshBAN" pitchFamily="2" charset="0"/>
                        </a:rPr>
                        <a:t>গেজেট বিজ্ঞপ্তি প্রকাশ ও হস্তান্তর</a:t>
                      </a:r>
                    </a:p>
                  </a:txBody>
                  <a:tcPr marL="9525" marR="9525" marT="9525" marB="0"/>
                </a:tc>
                <a:tc>
                  <a:txBody>
                    <a:bodyPr/>
                    <a:lstStyle/>
                    <a:p>
                      <a:pPr algn="ctr" fontAlgn="t"/>
                      <a:endParaRPr lang="en-US" sz="3600" b="0" i="0" u="none" strike="noStrike" dirty="0">
                        <a:solidFill>
                          <a:srgbClr val="000000"/>
                        </a:solidFill>
                        <a:latin typeface="NikoshBAN" pitchFamily="2" charset="0"/>
                        <a:cs typeface="NikoshBAN" pitchFamily="2" charset="0"/>
                      </a:endParaRPr>
                    </a:p>
                  </a:txBody>
                  <a:tcPr marL="9525" marR="9525" marT="9525" marB="0"/>
                </a:tc>
              </a:tr>
            </a:tbl>
          </a:graphicData>
        </a:graphic>
      </p:graphicFrame>
    </p:spTree>
    <p:extLst>
      <p:ext uri="{BB962C8B-B14F-4D97-AF65-F5344CB8AC3E}">
        <p14:creationId xmlns="" xmlns:p14="http://schemas.microsoft.com/office/powerpoint/2010/main" val="1875055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06216410"/>
              </p:ext>
            </p:extLst>
          </p:nvPr>
        </p:nvGraphicFramePr>
        <p:xfrm>
          <a:off x="0" y="66675"/>
          <a:ext cx="12192000" cy="6134100"/>
        </p:xfrm>
        <a:graphic>
          <a:graphicData uri="http://schemas.openxmlformats.org/drawingml/2006/table">
            <a:tbl>
              <a:tblPr firstRow="1" bandRow="1">
                <a:tableStyleId>{5C22544A-7EE6-4342-B048-85BDC9FD1C3A}</a:tableStyleId>
              </a:tblPr>
              <a:tblGrid>
                <a:gridCol w="4110681"/>
                <a:gridCol w="969319"/>
                <a:gridCol w="4978400"/>
                <a:gridCol w="2133600"/>
              </a:tblGrid>
              <a:tr h="370840">
                <a:tc gridSpan="3">
                  <a:txBody>
                    <a:bodyPr/>
                    <a:lstStyle/>
                    <a:p>
                      <a:pPr algn="ctr" fontAlgn="t"/>
                      <a:r>
                        <a:rPr lang="as-IN" sz="4800" b="1" i="0" u="none" strike="noStrike" dirty="0">
                          <a:solidFill>
                            <a:srgbClr val="FFFF00"/>
                          </a:solidFill>
                          <a:latin typeface="NikoshBAN" pitchFamily="2" charset="0"/>
                          <a:cs typeface="NikoshBAN" pitchFamily="2" charset="0"/>
                        </a:rPr>
                        <a:t>তুলনামূলক </a:t>
                      </a:r>
                      <a:r>
                        <a:rPr lang="as-IN" sz="4800" b="1" i="0" u="none" strike="noStrike" dirty="0" smtClean="0">
                          <a:solidFill>
                            <a:srgbClr val="FFFF00"/>
                          </a:solidFill>
                          <a:latin typeface="NikoshBAN" pitchFamily="2" charset="0"/>
                          <a:cs typeface="NikoshBAN" pitchFamily="2" charset="0"/>
                        </a:rPr>
                        <a:t>চিত্র</a:t>
                      </a:r>
                      <a:r>
                        <a:rPr lang="en-US" sz="4800" b="1" i="0" u="none" strike="noStrike" dirty="0" smtClean="0">
                          <a:solidFill>
                            <a:srgbClr val="FFFF00"/>
                          </a:solidFill>
                          <a:latin typeface="NikoshBAN" pitchFamily="2" charset="0"/>
                          <a:cs typeface="NikoshBAN" pitchFamily="2" charset="0"/>
                        </a:rPr>
                        <a:t>-7</a:t>
                      </a:r>
                      <a:endParaRPr lang="as-IN" sz="4800" b="1" i="0" u="none" strike="noStrike" dirty="0">
                        <a:solidFill>
                          <a:srgbClr val="FFFF00"/>
                        </a:solidFill>
                        <a:latin typeface="NikoshBAN" pitchFamily="2" charset="0"/>
                        <a:cs typeface="NikoshBAN" pitchFamily="2" charset="0"/>
                      </a:endParaRPr>
                    </a:p>
                  </a:txBody>
                  <a:tcPr marL="9525" marR="9525" marT="9525" marB="0"/>
                </a:tc>
                <a:tc hMerge="1">
                  <a:txBody>
                    <a:bodyPr/>
                    <a:lstStyle/>
                    <a:p>
                      <a:endParaRPr lang="en-US"/>
                    </a:p>
                  </a:txBody>
                  <a:tcPr/>
                </a:tc>
                <a:tc hMerge="1">
                  <a:txBody>
                    <a:bodyPr/>
                    <a:lstStyle/>
                    <a:p>
                      <a:endParaRPr lang="en-US"/>
                    </a:p>
                  </a:txBody>
                  <a:tcPr/>
                </a:tc>
                <a:tc>
                  <a:txBody>
                    <a:bodyPr/>
                    <a:lstStyle/>
                    <a:p>
                      <a:pPr algn="ctr" fontAlgn="t"/>
                      <a:endParaRPr lang="en-US" sz="4400" b="0" i="0" u="none" strike="noStrike">
                        <a:solidFill>
                          <a:srgbClr val="000000"/>
                        </a:solidFill>
                        <a:latin typeface="NikoshBAN" pitchFamily="2" charset="0"/>
                        <a:cs typeface="NikoshBAN" pitchFamily="2" charset="0"/>
                      </a:endParaRPr>
                    </a:p>
                  </a:txBody>
                  <a:tcPr marL="9525" marR="9525" marT="9525" marB="0"/>
                </a:tc>
              </a:tr>
              <a:tr h="370840">
                <a:tc>
                  <a:txBody>
                    <a:bodyPr/>
                    <a:lstStyle/>
                    <a:p>
                      <a:pPr algn="ctr" fontAlgn="t"/>
                      <a:r>
                        <a:rPr lang="as-IN" sz="4400" b="0" i="0" u="none" strike="noStrike" dirty="0">
                          <a:solidFill>
                            <a:srgbClr val="FF0000"/>
                          </a:solidFill>
                          <a:latin typeface="NikoshBAN" pitchFamily="2" charset="0"/>
                          <a:cs typeface="NikoshBAN" pitchFamily="2" charset="0"/>
                        </a:rPr>
                        <a:t>জরিপের পূর্বের স্তর সমূহ</a:t>
                      </a:r>
                    </a:p>
                  </a:txBody>
                  <a:tcPr marL="9525" marR="9525" marT="9525" marB="0"/>
                </a:tc>
                <a:tc>
                  <a:txBody>
                    <a:bodyPr/>
                    <a:lstStyle/>
                    <a:p>
                      <a:pPr algn="ctr" fontAlgn="t"/>
                      <a:r>
                        <a:rPr lang="en-US" sz="4400" b="0" i="0" u="none" strike="noStrike" dirty="0" err="1" smtClean="0">
                          <a:solidFill>
                            <a:srgbClr val="FF0000"/>
                          </a:solidFill>
                          <a:latin typeface="NikoshBAN" pitchFamily="2" charset="0"/>
                          <a:cs typeface="NikoshBAN" pitchFamily="2" charset="0"/>
                        </a:rPr>
                        <a:t>স্তর</a:t>
                      </a:r>
                      <a:r>
                        <a:rPr lang="en-US" sz="4400" b="0" i="0" u="none" strike="noStrike" dirty="0" smtClean="0">
                          <a:solidFill>
                            <a:srgbClr val="FF0000"/>
                          </a:solidFill>
                          <a:latin typeface="NikoshBAN" pitchFamily="2" charset="0"/>
                          <a:cs typeface="NikoshBAN" pitchFamily="2" charset="0"/>
                        </a:rPr>
                        <a:t> </a:t>
                      </a:r>
                      <a:r>
                        <a:rPr lang="en-US" sz="4400" b="0" i="0" u="none" strike="noStrike" dirty="0" err="1" smtClean="0">
                          <a:solidFill>
                            <a:srgbClr val="FF0000"/>
                          </a:solidFill>
                          <a:latin typeface="NikoshBAN" pitchFamily="2" charset="0"/>
                          <a:cs typeface="NikoshBAN" pitchFamily="2" charset="0"/>
                        </a:rPr>
                        <a:t>ক্রম</a:t>
                      </a:r>
                      <a:endParaRPr lang="en-US" sz="4400" b="0" i="0" u="none" strike="noStrike" dirty="0">
                        <a:solidFill>
                          <a:srgbClr val="FF0000"/>
                        </a:solidFill>
                        <a:latin typeface="NikoshBAN" pitchFamily="2" charset="0"/>
                        <a:cs typeface="NikoshBAN" pitchFamily="2" charset="0"/>
                      </a:endParaRPr>
                    </a:p>
                  </a:txBody>
                  <a:tcPr marL="9525" marR="9525" marT="9525" marB="0"/>
                </a:tc>
                <a:tc>
                  <a:txBody>
                    <a:bodyPr/>
                    <a:lstStyle/>
                    <a:p>
                      <a:pPr algn="ctr" fontAlgn="t"/>
                      <a:r>
                        <a:rPr lang="as-IN" sz="4400" b="0" i="0" u="none" strike="noStrike">
                          <a:solidFill>
                            <a:srgbClr val="FF0000"/>
                          </a:solidFill>
                          <a:latin typeface="NikoshBAN" pitchFamily="2" charset="0"/>
                          <a:cs typeface="NikoshBAN" pitchFamily="2" charset="0"/>
                        </a:rPr>
                        <a:t>বর্তমান সফটওয়ার সিস্টেমে ব্যবহারের পর জরিপের স্তর সমূহ</a:t>
                      </a:r>
                    </a:p>
                  </a:txBody>
                  <a:tcPr marL="9525" marR="9525" marT="9525" marB="0"/>
                </a:tc>
                <a:tc>
                  <a:txBody>
                    <a:bodyPr/>
                    <a:lstStyle/>
                    <a:p>
                      <a:pPr algn="ctr" fontAlgn="t"/>
                      <a:r>
                        <a:rPr lang="as-IN" sz="4400" b="0" i="0" u="none" strike="noStrike">
                          <a:solidFill>
                            <a:srgbClr val="000000"/>
                          </a:solidFill>
                          <a:latin typeface="NikoshBAN" pitchFamily="2" charset="0"/>
                          <a:cs typeface="NikoshBAN" pitchFamily="2" charset="0"/>
                        </a:rPr>
                        <a:t>মন্তব্য</a:t>
                      </a:r>
                    </a:p>
                  </a:txBody>
                  <a:tcPr marL="9525" marR="9525" marT="9525" marB="0"/>
                </a:tc>
              </a:tr>
              <a:tr h="370840">
                <a:tc>
                  <a:txBody>
                    <a:bodyPr/>
                    <a:lstStyle/>
                    <a:p>
                      <a:pPr algn="ctr" fontAlgn="t"/>
                      <a:r>
                        <a:rPr lang="as-IN" sz="4400" b="0" i="0" u="none" strike="noStrike" dirty="0">
                          <a:solidFill>
                            <a:srgbClr val="000000"/>
                          </a:solidFill>
                          <a:latin typeface="NikoshBAN" pitchFamily="2" charset="0"/>
                          <a:cs typeface="NikoshBAN" pitchFamily="2" charset="0"/>
                        </a:rPr>
                        <a:t>গাণিতিক ভুল, </a:t>
                      </a:r>
                      <a:r>
                        <a:rPr lang="as-IN" sz="4400" b="0" i="0" u="none" strike="noStrike" dirty="0" smtClean="0">
                          <a:solidFill>
                            <a:srgbClr val="000000"/>
                          </a:solidFill>
                          <a:latin typeface="NikoshBAN" pitchFamily="2" charset="0"/>
                          <a:cs typeface="NikoshBAN" pitchFamily="2" charset="0"/>
                        </a:rPr>
                        <a:t>করণ</a:t>
                      </a:r>
                      <a:r>
                        <a:rPr lang="en-US" sz="4400" b="0" i="0" u="none" strike="noStrike" dirty="0" smtClean="0">
                          <a:solidFill>
                            <a:srgbClr val="000000"/>
                          </a:solidFill>
                          <a:latin typeface="NikoshBAN" pitchFamily="2" charset="0"/>
                          <a:cs typeface="NikoshBAN" pitchFamily="2" charset="0"/>
                        </a:rPr>
                        <a:t>ি</a:t>
                      </a:r>
                      <a:r>
                        <a:rPr lang="as-IN" sz="4400" b="0" i="0" u="none" strike="noStrike" dirty="0" smtClean="0">
                          <a:solidFill>
                            <a:srgbClr val="000000"/>
                          </a:solidFill>
                          <a:latin typeface="NikoshBAN" pitchFamily="2" charset="0"/>
                          <a:cs typeface="NikoshBAN" pitchFamily="2" charset="0"/>
                        </a:rPr>
                        <a:t>ক </a:t>
                      </a:r>
                      <a:r>
                        <a:rPr lang="as-IN" sz="4400" b="0" i="0" u="none" strike="noStrike" dirty="0">
                          <a:solidFill>
                            <a:srgbClr val="000000"/>
                          </a:solidFill>
                          <a:latin typeface="NikoshBAN" pitchFamily="2" charset="0"/>
                          <a:cs typeface="NikoshBAN" pitchFamily="2" charset="0"/>
                        </a:rPr>
                        <a:t>ভুল ত্রুটি নিরসন</a:t>
                      </a:r>
                    </a:p>
                  </a:txBody>
                  <a:tcPr marL="9525" marR="9525" marT="9525" marB="0"/>
                </a:tc>
                <a:tc>
                  <a:txBody>
                    <a:bodyPr/>
                    <a:lstStyle/>
                    <a:p>
                      <a:pPr algn="ctr" fontAlgn="t"/>
                      <a:r>
                        <a:rPr lang="as-IN" sz="4400" b="0" i="0" u="none" strike="noStrike" dirty="0">
                          <a:solidFill>
                            <a:srgbClr val="000000"/>
                          </a:solidFill>
                          <a:latin typeface="NikoshBAN" pitchFamily="2" charset="0"/>
                          <a:cs typeface="NikoshBAN" pitchFamily="2" charset="0"/>
                        </a:rPr>
                        <a:t>১১</a:t>
                      </a:r>
                    </a:p>
                  </a:txBody>
                  <a:tcPr marL="9525" marR="9525" marT="9525" marB="0"/>
                </a:tc>
                <a:tc>
                  <a:txBody>
                    <a:bodyPr/>
                    <a:lstStyle/>
                    <a:p>
                      <a:pPr algn="ctr" fontAlgn="t"/>
                      <a:r>
                        <a:rPr lang="as-IN" sz="4400" b="0" i="0" u="none" strike="noStrike" dirty="0">
                          <a:solidFill>
                            <a:srgbClr val="000000"/>
                          </a:solidFill>
                          <a:latin typeface="NikoshBAN" pitchFamily="2" charset="0"/>
                          <a:cs typeface="NikoshBAN" pitchFamily="2" charset="0"/>
                        </a:rPr>
                        <a:t>স্তর লাগবে না (খসড়া প্রকাশনা স্তরের পূর্বেই ঠিক হয়ে যাবে)</a:t>
                      </a:r>
                    </a:p>
                  </a:txBody>
                  <a:tcPr marL="9525" marR="9525" marT="9525" marB="0"/>
                </a:tc>
                <a:tc>
                  <a:txBody>
                    <a:bodyPr/>
                    <a:lstStyle/>
                    <a:p>
                      <a:pPr algn="ctr" fontAlgn="t"/>
                      <a:r>
                        <a:rPr lang="as-IN" sz="4400" b="0" i="0" u="none" strike="noStrike" dirty="0">
                          <a:solidFill>
                            <a:srgbClr val="000000"/>
                          </a:solidFill>
                          <a:latin typeface="NikoshBAN" pitchFamily="2" charset="0"/>
                          <a:cs typeface="NikoshBAN" pitchFamily="2" charset="0"/>
                        </a:rPr>
                        <a:t>দ্রুত হস্তান্তর উপযোগী হবে</a:t>
                      </a:r>
                    </a:p>
                  </a:txBody>
                  <a:tcPr marL="9525" marR="9525" marT="9525" marB="0"/>
                </a:tc>
              </a:tr>
              <a:tr h="370840">
                <a:tc>
                  <a:txBody>
                    <a:bodyPr/>
                    <a:lstStyle/>
                    <a:p>
                      <a:pPr algn="ctr" fontAlgn="t"/>
                      <a:r>
                        <a:rPr lang="as-IN" sz="4400" b="0" i="0" u="none" strike="noStrike" dirty="0">
                          <a:solidFill>
                            <a:srgbClr val="000000"/>
                          </a:solidFill>
                          <a:latin typeface="NikoshBAN" pitchFamily="2" charset="0"/>
                          <a:cs typeface="NikoshBAN" pitchFamily="2" charset="0"/>
                        </a:rPr>
                        <a:t>গেজেট বিজ্ঞপ্তি প্রকাশ ও হস্তান্তর</a:t>
                      </a:r>
                    </a:p>
                  </a:txBody>
                  <a:tcPr marL="9525" marR="9525" marT="9525" marB="0"/>
                </a:tc>
                <a:tc>
                  <a:txBody>
                    <a:bodyPr/>
                    <a:lstStyle/>
                    <a:p>
                      <a:pPr algn="ctr" fontAlgn="t"/>
                      <a:r>
                        <a:rPr lang="as-IN" sz="4400" b="0" i="0" u="none" strike="noStrike">
                          <a:solidFill>
                            <a:srgbClr val="000000"/>
                          </a:solidFill>
                          <a:latin typeface="NikoshBAN" pitchFamily="2" charset="0"/>
                          <a:cs typeface="NikoshBAN" pitchFamily="2" charset="0"/>
                        </a:rPr>
                        <a:t>১২</a:t>
                      </a:r>
                    </a:p>
                  </a:txBody>
                  <a:tcPr marL="9525" marR="9525" marT="9525" marB="0"/>
                </a:tc>
                <a:tc>
                  <a:txBody>
                    <a:bodyPr/>
                    <a:lstStyle/>
                    <a:p>
                      <a:pPr algn="ctr" fontAlgn="t"/>
                      <a:r>
                        <a:rPr lang="as-IN" sz="4400" b="0" i="0" u="none" strike="noStrike" dirty="0">
                          <a:solidFill>
                            <a:srgbClr val="000000"/>
                          </a:solidFill>
                          <a:latin typeface="NikoshBAN" pitchFamily="2" charset="0"/>
                          <a:cs typeface="NikoshBAN" pitchFamily="2" charset="0"/>
                        </a:rPr>
                        <a:t>গেজেট বিজ্ঞপ্তি প্রকাশ ও হস্তান্তর</a:t>
                      </a:r>
                    </a:p>
                  </a:txBody>
                  <a:tcPr marL="9525" marR="9525" marT="9525" marB="0"/>
                </a:tc>
                <a:tc>
                  <a:txBody>
                    <a:bodyPr/>
                    <a:lstStyle/>
                    <a:p>
                      <a:pPr algn="ctr" fontAlgn="t"/>
                      <a:endParaRPr lang="en-US" sz="4400" b="0" i="0" u="none" strike="noStrike" dirty="0">
                        <a:solidFill>
                          <a:srgbClr val="000000"/>
                        </a:solidFill>
                        <a:latin typeface="NikoshBAN" pitchFamily="2" charset="0"/>
                        <a:cs typeface="NikoshBAN" pitchFamily="2" charset="0"/>
                      </a:endParaRPr>
                    </a:p>
                  </a:txBody>
                  <a:tcPr marL="9525" marR="9525" marT="9525" marB="0"/>
                </a:tc>
              </a:tr>
            </a:tbl>
          </a:graphicData>
        </a:graphic>
      </p:graphicFrame>
    </p:spTree>
    <p:extLst>
      <p:ext uri="{BB962C8B-B14F-4D97-AF65-F5344CB8AC3E}">
        <p14:creationId xmlns="" xmlns:p14="http://schemas.microsoft.com/office/powerpoint/2010/main" val="316181415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0"/>
            <a:ext cx="10515600" cy="1325563"/>
          </a:xfrm>
        </p:spPr>
        <p:txBody>
          <a:bodyPr>
            <a:normAutofit/>
          </a:bodyPr>
          <a:lstStyle/>
          <a:p>
            <a:r>
              <a:rPr lang="en-US" sz="6000" dirty="0" err="1" smtClean="0">
                <a:latin typeface="Nikosh" pitchFamily="2" charset="0"/>
                <a:cs typeface="Nikosh" pitchFamily="2" charset="0"/>
              </a:rPr>
              <a:t>সুবিধাদি</a:t>
            </a:r>
            <a:endParaRPr lang="en-US" sz="6000" dirty="0">
              <a:latin typeface="Nikosh" pitchFamily="2" charset="0"/>
              <a:cs typeface="Nikosh" pitchFamily="2" charset="0"/>
            </a:endParaRPr>
          </a:p>
        </p:txBody>
      </p:sp>
      <p:sp>
        <p:nvSpPr>
          <p:cNvPr id="3" name="Content Placeholder 2"/>
          <p:cNvSpPr>
            <a:spLocks noGrp="1"/>
          </p:cNvSpPr>
          <p:nvPr>
            <p:ph idx="1"/>
          </p:nvPr>
        </p:nvSpPr>
        <p:spPr>
          <a:xfrm>
            <a:off x="367936" y="976539"/>
            <a:ext cx="11824064" cy="5228318"/>
          </a:xfrm>
        </p:spPr>
        <p:txBody>
          <a:bodyPr>
            <a:noAutofit/>
          </a:bodyPr>
          <a:lstStyle/>
          <a:p>
            <a:r>
              <a:rPr lang="en-US" sz="5400" dirty="0" err="1" smtClean="0">
                <a:latin typeface="Nikosh" pitchFamily="2" charset="0"/>
                <a:cs typeface="Nikosh" pitchFamily="2" charset="0"/>
              </a:rPr>
              <a:t>যে</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কোন</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সময়</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ম্যাপ</a:t>
            </a:r>
            <a:r>
              <a:rPr lang="en-US" sz="5400" dirty="0" smtClean="0">
                <a:latin typeface="Nikosh" pitchFamily="2" charset="0"/>
                <a:cs typeface="Nikosh" pitchFamily="2" charset="0"/>
              </a:rPr>
              <a:t> ও </a:t>
            </a:r>
            <a:r>
              <a:rPr lang="en-US" sz="5400" dirty="0" err="1" smtClean="0">
                <a:latin typeface="Nikosh" pitchFamily="2" charset="0"/>
                <a:cs typeface="Nikosh" pitchFamily="2" charset="0"/>
              </a:rPr>
              <a:t>খতিয়ান</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তথ্য</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দেখার</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সুবিধা</a:t>
            </a:r>
            <a:endParaRPr lang="en-US" sz="5400" dirty="0" smtClean="0">
              <a:latin typeface="Nikosh" pitchFamily="2" charset="0"/>
              <a:cs typeface="Nikosh" pitchFamily="2" charset="0"/>
            </a:endParaRPr>
          </a:p>
          <a:p>
            <a:r>
              <a:rPr lang="en-US" sz="5400" dirty="0" err="1" smtClean="0">
                <a:latin typeface="Nikosh" panose="02000000000000000000" pitchFamily="2" charset="0"/>
                <a:cs typeface="Nikosh" panose="02000000000000000000" pitchFamily="2" charset="0"/>
              </a:rPr>
              <a:t>মাঠ</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স্তরেই</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খতিয়ান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ডাটা</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কম্পিউটারে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এন্ট্রি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হয়ে</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যাবে</a:t>
            </a:r>
            <a:r>
              <a:rPr lang="en-US" sz="5400" dirty="0" smtClean="0">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চূড়ান্ত</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যাচ</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স্তরের</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পর</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মুদ্রণের</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জন্য</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ফেয়ার</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কপি</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করা</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লাগবে</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না</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এবং</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প্রেসে</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মুদ্রণ</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করা</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লাগবে</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না</a:t>
            </a:r>
            <a:r>
              <a:rPr lang="en-US" sz="5400" dirty="0" smtClean="0">
                <a:solidFill>
                  <a:srgbClr val="FF0000"/>
                </a:solidFill>
                <a:latin typeface="Nikosh" panose="02000000000000000000" pitchFamily="2" charset="0"/>
                <a:cs typeface="Nikosh" panose="02000000000000000000" pitchFamily="2" charset="0"/>
              </a:rPr>
              <a:t>)</a:t>
            </a:r>
          </a:p>
          <a:p>
            <a:r>
              <a:rPr lang="en-US" sz="5400" dirty="0" err="1" smtClean="0">
                <a:latin typeface="Nikosh" pitchFamily="2" charset="0"/>
                <a:cs typeface="Nikosh" pitchFamily="2" charset="0"/>
              </a:rPr>
              <a:t>এক</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ক্লিকে</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ভুল</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ত্রূটি</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ধরা</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যায়</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যাচ</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এবং</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সংশোধনের</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সুবিধা</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যাকে</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অনুমতি</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দেয়া</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হবে</a:t>
            </a:r>
            <a:r>
              <a:rPr lang="en-US" sz="5400" dirty="0" smtClean="0">
                <a:latin typeface="Nikosh" pitchFamily="2" charset="0"/>
                <a:cs typeface="Nikosh" pitchFamily="2" charset="0"/>
              </a:rPr>
              <a:t>)</a:t>
            </a:r>
          </a:p>
          <a:p>
            <a:r>
              <a:rPr lang="en-US" sz="5400" dirty="0" err="1" smtClean="0">
                <a:latin typeface="Nikosh" pitchFamily="2" charset="0"/>
                <a:cs typeface="Nikosh" pitchFamily="2" charset="0"/>
              </a:rPr>
              <a:t>জনবল</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সাশ্রয়ী</a:t>
            </a:r>
            <a:endParaRPr lang="en-US" sz="5400" dirty="0" smtClean="0">
              <a:latin typeface="Nikosh" pitchFamily="2" charset="0"/>
              <a:cs typeface="Nikosh" pitchFamily="2" charset="0"/>
            </a:endParaRPr>
          </a:p>
          <a:p>
            <a:endParaRPr lang="en-US" sz="5400" dirty="0">
              <a:latin typeface="Nikosh" pitchFamily="2" charset="0"/>
              <a:cs typeface="Nikosh" pitchFamily="2"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178" y="273686"/>
            <a:ext cx="10052222" cy="392756"/>
          </a:xfrm>
        </p:spPr>
        <p:txBody>
          <a:bodyPr>
            <a:noAutofit/>
          </a:bodyPr>
          <a:lstStyle/>
          <a:p>
            <a:r>
              <a:rPr lang="en-US" sz="5400" dirty="0" err="1" smtClean="0">
                <a:solidFill>
                  <a:schemeClr val="accent2">
                    <a:lumMod val="75000"/>
                  </a:schemeClr>
                </a:solidFill>
                <a:latin typeface="Nikosh" panose="02000000000000000000" pitchFamily="2" charset="0"/>
                <a:cs typeface="Nikosh" panose="02000000000000000000" pitchFamily="2" charset="0"/>
              </a:rPr>
              <a:t>সুবিধাদি</a:t>
            </a:r>
            <a:endParaRPr lang="en-US" sz="5400" dirty="0">
              <a:solidFill>
                <a:schemeClr val="accent2">
                  <a:lumMod val="75000"/>
                </a:schemeClr>
              </a:solidFill>
              <a:latin typeface="Nikosh" panose="02000000000000000000" pitchFamily="2" charset="0"/>
              <a:cs typeface="Nikosh" panose="02000000000000000000" pitchFamily="2" charset="0"/>
            </a:endParaRPr>
          </a:p>
        </p:txBody>
      </p:sp>
      <p:sp>
        <p:nvSpPr>
          <p:cNvPr id="3" name="Content Placeholder 2"/>
          <p:cNvSpPr>
            <a:spLocks noGrp="1"/>
          </p:cNvSpPr>
          <p:nvPr>
            <p:ph idx="1"/>
          </p:nvPr>
        </p:nvSpPr>
        <p:spPr>
          <a:xfrm>
            <a:off x="343930" y="756470"/>
            <a:ext cx="11848070" cy="5670455"/>
          </a:xfrm>
        </p:spPr>
        <p:txBody>
          <a:bodyPr>
            <a:noAutofit/>
          </a:bodyPr>
          <a:lstStyle/>
          <a:p>
            <a:r>
              <a:rPr lang="en-US" sz="5400" dirty="0" err="1" smtClean="0">
                <a:latin typeface="Nikosh" panose="02000000000000000000" pitchFamily="2" charset="0"/>
                <a:cs typeface="Nikosh" panose="02000000000000000000" pitchFamily="2" charset="0"/>
              </a:rPr>
              <a:t>টেম্পারিং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এর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সুযোগ</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নেই</a:t>
            </a:r>
            <a:r>
              <a:rPr lang="en-US" sz="5400" dirty="0" smtClean="0">
                <a:latin typeface="Nikosh" panose="02000000000000000000" pitchFamily="2" charset="0"/>
                <a:cs typeface="Nikosh" panose="02000000000000000000" pitchFamily="2" charset="0"/>
              </a:rPr>
              <a:t> </a:t>
            </a:r>
            <a:r>
              <a:rPr lang="en-US" sz="5400" dirty="0" smtClean="0">
                <a:solidFill>
                  <a:srgbClr val="FF0000"/>
                </a:solidFill>
                <a:latin typeface="Nikosh" panose="02000000000000000000" pitchFamily="2" charset="0"/>
                <a:cs typeface="Nikosh" panose="02000000000000000000" pitchFamily="2" charset="0"/>
              </a:rPr>
              <a:t>(</a:t>
            </a:r>
            <a:r>
              <a:rPr lang="en-US" sz="5400" dirty="0" err="1" smtClean="0">
                <a:solidFill>
                  <a:srgbClr val="FF0000"/>
                </a:solidFill>
                <a:latin typeface="Nikosh" panose="02000000000000000000" pitchFamily="2" charset="0"/>
                <a:cs typeface="Nikosh" panose="02000000000000000000" pitchFamily="2" charset="0"/>
              </a:rPr>
              <a:t>খসড়া</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প্রকাশনা</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আপত্তি</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আপীল</a:t>
            </a:r>
            <a:r>
              <a:rPr lang="en-US" sz="5400" dirty="0" smtClean="0">
                <a:solidFill>
                  <a:srgbClr val="FF0000"/>
                </a:solidFill>
                <a:latin typeface="Nikosh" panose="02000000000000000000" pitchFamily="2" charset="0"/>
                <a:cs typeface="Nikosh" panose="02000000000000000000" pitchFamily="2" charset="0"/>
              </a:rPr>
              <a:t>,</a:t>
            </a:r>
            <a:r>
              <a:rPr lang="en-US" sz="5400" dirty="0">
                <a:solidFill>
                  <a:srgbClr val="FF0000"/>
                </a:solidFill>
                <a:latin typeface="Nikosh" panose="02000000000000000000" pitchFamily="2" charset="0"/>
                <a:cs typeface="Nikosh" panose="02000000000000000000" pitchFamily="2" charset="0"/>
              </a:rPr>
              <a:t> </a:t>
            </a:r>
            <a:r>
              <a:rPr lang="en-US" sz="5400" dirty="0" err="1">
                <a:solidFill>
                  <a:srgbClr val="FF0000"/>
                </a:solidFill>
                <a:latin typeface="Nikosh" panose="02000000000000000000" pitchFamily="2" charset="0"/>
                <a:cs typeface="Nikosh" panose="02000000000000000000" pitchFamily="2" charset="0"/>
              </a:rPr>
              <a:t>চূড়ান্ত</a:t>
            </a:r>
            <a:r>
              <a:rPr lang="en-US" sz="5400" dirty="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যাচ</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ফেয়ার</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কপিকরণ</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মুদ্রণ</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স্তরে</a:t>
            </a:r>
            <a:r>
              <a:rPr lang="en-US" sz="5400" dirty="0" smtClean="0">
                <a:solidFill>
                  <a:srgbClr val="FF0000"/>
                </a:solidFill>
                <a:latin typeface="Nikosh" panose="02000000000000000000" pitchFamily="2" charset="0"/>
                <a:cs typeface="Nikosh" panose="02000000000000000000" pitchFamily="2" charset="0"/>
              </a:rPr>
              <a:t>  </a:t>
            </a:r>
            <a:r>
              <a:rPr lang="en-US" sz="5400" dirty="0" err="1">
                <a:solidFill>
                  <a:srgbClr val="FF0000"/>
                </a:solidFill>
                <a:latin typeface="Nikosh" panose="02000000000000000000" pitchFamily="2" charset="0"/>
                <a:cs typeface="Nikosh" panose="02000000000000000000" pitchFamily="2" charset="0"/>
              </a:rPr>
              <a:t>টেম্পারিং</a:t>
            </a:r>
            <a:r>
              <a:rPr lang="en-US" sz="5400" dirty="0">
                <a:solidFill>
                  <a:srgbClr val="FF0000"/>
                </a:solidFill>
                <a:latin typeface="Nikosh" panose="02000000000000000000" pitchFamily="2" charset="0"/>
                <a:cs typeface="Nikosh" panose="02000000000000000000" pitchFamily="2" charset="0"/>
              </a:rPr>
              <a:t> </a:t>
            </a:r>
            <a:r>
              <a:rPr lang="en-US" sz="5400" dirty="0" err="1">
                <a:solidFill>
                  <a:srgbClr val="FF0000"/>
                </a:solidFill>
                <a:latin typeface="Nikosh" panose="02000000000000000000" pitchFamily="2" charset="0"/>
                <a:cs typeface="Nikosh" panose="02000000000000000000" pitchFamily="2" charset="0"/>
              </a:rPr>
              <a:t>ঘ</a:t>
            </a:r>
            <a:r>
              <a:rPr lang="en-US" sz="5400" dirty="0" err="1" smtClean="0">
                <a:solidFill>
                  <a:srgbClr val="FF0000"/>
                </a:solidFill>
                <a:latin typeface="Nikosh" panose="02000000000000000000" pitchFamily="2" charset="0"/>
                <a:cs typeface="Nikosh" panose="02000000000000000000" pitchFamily="2" charset="0"/>
              </a:rPr>
              <a:t>টে</a:t>
            </a:r>
            <a:r>
              <a:rPr lang="en-US" sz="5400" dirty="0" smtClean="0">
                <a:solidFill>
                  <a:srgbClr val="FF0000"/>
                </a:solidFill>
                <a:latin typeface="Nikosh" panose="02000000000000000000" pitchFamily="2" charset="0"/>
                <a:cs typeface="Nikosh" panose="02000000000000000000" pitchFamily="2" charset="0"/>
              </a:rPr>
              <a:t>)</a:t>
            </a:r>
          </a:p>
          <a:p>
            <a:r>
              <a:rPr lang="en-US" sz="5400" dirty="0" err="1" smtClean="0">
                <a:latin typeface="Nikosh" pitchFamily="2" charset="0"/>
                <a:cs typeface="Nikosh" pitchFamily="2" charset="0"/>
              </a:rPr>
              <a:t>এক</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স্তর</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থেকে</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অন্য</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স্তরে</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গেলে</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পূর্বের</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ব্যবহারকারী</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অটোমেটিক</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লকড</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হয়ে</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যায়</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ফলে</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একসেস</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না</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থাকায়</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টেম্পারিং</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করতে</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পারেন</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না</a:t>
            </a:r>
            <a:r>
              <a:rPr lang="en-US" sz="5400" dirty="0" smtClean="0">
                <a:latin typeface="Nikosh" pitchFamily="2" charset="0"/>
                <a:cs typeface="Nikosh" pitchFamily="2" charset="0"/>
              </a:rPr>
              <a:t>। </a:t>
            </a:r>
          </a:p>
          <a:p>
            <a:r>
              <a:rPr lang="en-US" sz="5400" dirty="0" err="1" smtClean="0">
                <a:latin typeface="Nikosh" panose="02000000000000000000" pitchFamily="2" charset="0"/>
                <a:cs typeface="Nikosh" panose="02000000000000000000" pitchFamily="2" charset="0"/>
              </a:rPr>
              <a:t>খসড়া</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প্রকাশনা</a:t>
            </a:r>
            <a:r>
              <a:rPr lang="en-US" sz="5400" dirty="0" smtClean="0">
                <a:latin typeface="Nikosh" panose="02000000000000000000" pitchFamily="2" charset="0"/>
                <a:cs typeface="Nikosh" panose="02000000000000000000" pitchFamily="2" charset="0"/>
              </a:rPr>
              <a:t> (১/২ </a:t>
            </a:r>
            <a:r>
              <a:rPr lang="en-US" sz="5400" dirty="0" err="1" smtClean="0">
                <a:latin typeface="Nikosh" panose="02000000000000000000" pitchFamily="2" charset="0"/>
                <a:cs typeface="Nikosh" panose="02000000000000000000" pitchFamily="2" charset="0"/>
              </a:rPr>
              <a:t>মাস</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লাগে</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যা</a:t>
            </a:r>
            <a:r>
              <a:rPr lang="en-US" sz="5400" dirty="0" smtClean="0">
                <a:latin typeface="Nikosh" panose="02000000000000000000" pitchFamily="2" charset="0"/>
                <a:cs typeface="Nikosh" panose="02000000000000000000" pitchFamily="2" charset="0"/>
              </a:rPr>
              <a:t> ২ </a:t>
            </a:r>
            <a:r>
              <a:rPr lang="en-US" sz="5400" dirty="0" err="1" smtClean="0">
                <a:latin typeface="Nikosh" panose="02000000000000000000" pitchFamily="2" charset="0"/>
                <a:cs typeface="Nikosh" panose="02000000000000000000" pitchFamily="2" charset="0"/>
              </a:rPr>
              <a:t>মিনিটের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মধ্যে</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সম্ভব</a:t>
            </a:r>
            <a:r>
              <a:rPr lang="en-US" sz="5400" dirty="0" smtClean="0">
                <a:latin typeface="Nikosh" panose="02000000000000000000" pitchFamily="2" charset="0"/>
                <a:cs typeface="Nikosh" panose="02000000000000000000" pitchFamily="2" charset="0"/>
              </a:rPr>
              <a:t>) </a:t>
            </a:r>
          </a:p>
        </p:txBody>
      </p:sp>
    </p:spTree>
    <p:extLst>
      <p:ext uri="{BB962C8B-B14F-4D97-AF65-F5344CB8AC3E}">
        <p14:creationId xmlns="" xmlns:p14="http://schemas.microsoft.com/office/powerpoint/2010/main" val="228634087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0"/>
            <a:ext cx="10515600" cy="1325563"/>
          </a:xfrm>
        </p:spPr>
        <p:txBody>
          <a:bodyPr>
            <a:normAutofit/>
          </a:bodyPr>
          <a:lstStyle/>
          <a:p>
            <a:r>
              <a:rPr lang="en-US" sz="6000" dirty="0" err="1" smtClean="0">
                <a:latin typeface="Nikosh" pitchFamily="2" charset="0"/>
                <a:cs typeface="Nikosh" pitchFamily="2" charset="0"/>
              </a:rPr>
              <a:t>সুবিধাদি</a:t>
            </a:r>
            <a:endParaRPr lang="en-US" sz="6000" dirty="0"/>
          </a:p>
        </p:txBody>
      </p:sp>
      <p:sp>
        <p:nvSpPr>
          <p:cNvPr id="3" name="Content Placeholder 2"/>
          <p:cNvSpPr>
            <a:spLocks noGrp="1"/>
          </p:cNvSpPr>
          <p:nvPr>
            <p:ph idx="1"/>
          </p:nvPr>
        </p:nvSpPr>
        <p:spPr>
          <a:xfrm>
            <a:off x="391885" y="1280160"/>
            <a:ext cx="11390811" cy="5133703"/>
          </a:xfrm>
        </p:spPr>
        <p:txBody>
          <a:bodyPr>
            <a:normAutofit/>
          </a:bodyPr>
          <a:lstStyle/>
          <a:p>
            <a:r>
              <a:rPr lang="en-US" sz="5400" dirty="0" err="1" smtClean="0">
                <a:latin typeface="Nikosh" panose="02000000000000000000" pitchFamily="2" charset="0"/>
                <a:cs typeface="Nikosh" panose="02000000000000000000" pitchFamily="2" charset="0"/>
              </a:rPr>
              <a:t>এছাড়া</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চূড়ান্ত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যাচ</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ফেয়ার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কপিকরণ</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মুদ্রণ</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স্তরের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সময়</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সাশ্রয়</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হবে</a:t>
            </a:r>
            <a:r>
              <a:rPr lang="en-US" sz="5400" dirty="0" smtClean="0">
                <a:latin typeface="Nikosh" panose="02000000000000000000" pitchFamily="2" charset="0"/>
                <a:cs typeface="Nikosh" panose="02000000000000000000" pitchFamily="2" charset="0"/>
              </a:rPr>
              <a:t> </a:t>
            </a:r>
            <a:r>
              <a:rPr lang="en-US" sz="5400" dirty="0" smtClean="0">
                <a:solidFill>
                  <a:srgbClr val="FF0000"/>
                </a:solidFill>
                <a:latin typeface="Nikosh" panose="02000000000000000000" pitchFamily="2" charset="0"/>
                <a:cs typeface="Nikosh" panose="02000000000000000000" pitchFamily="2" charset="0"/>
              </a:rPr>
              <a:t>(</a:t>
            </a:r>
            <a:r>
              <a:rPr lang="en-US" sz="5400" dirty="0" err="1" smtClean="0">
                <a:solidFill>
                  <a:srgbClr val="FF0000"/>
                </a:solidFill>
                <a:latin typeface="Nikosh" panose="02000000000000000000" pitchFamily="2" charset="0"/>
                <a:cs typeface="Nikosh" panose="02000000000000000000" pitchFamily="2" charset="0"/>
              </a:rPr>
              <a:t>নিরস</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কাজ</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বছরের</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পর</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বছর</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মৌজা</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ফেলে</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solidFill>
                  <a:srgbClr val="FF0000"/>
                </a:solidFill>
                <a:latin typeface="Nikosh" panose="02000000000000000000" pitchFamily="2" charset="0"/>
                <a:cs typeface="Nikosh" panose="02000000000000000000" pitchFamily="2" charset="0"/>
              </a:rPr>
              <a:t>রাখে</a:t>
            </a:r>
            <a:r>
              <a:rPr lang="en-US" sz="5400" dirty="0" smtClean="0">
                <a:solidFill>
                  <a:srgbClr val="FF0000"/>
                </a:solidFill>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ফলে</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সময়ের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সাশ্রয়</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হবে</a:t>
            </a:r>
            <a:r>
              <a:rPr lang="en-US" sz="5400" dirty="0" smtClean="0">
                <a:latin typeface="Nikosh" panose="02000000000000000000" pitchFamily="2" charset="0"/>
                <a:cs typeface="Nikosh" panose="02000000000000000000" pitchFamily="2" charset="0"/>
              </a:rPr>
              <a:t> (১-৩ </a:t>
            </a:r>
            <a:r>
              <a:rPr lang="en-US" sz="5400" dirty="0" err="1" smtClean="0">
                <a:latin typeface="Nikosh" panose="02000000000000000000" pitchFamily="2" charset="0"/>
                <a:cs typeface="Nikosh" panose="02000000000000000000" pitchFamily="2" charset="0"/>
              </a:rPr>
              <a:t>বছরের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মধ্যে</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চূড়ান্ত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প্রকাশনা</a:t>
            </a:r>
            <a:r>
              <a:rPr lang="en-US" sz="5400" dirty="0" smtClean="0">
                <a:latin typeface="Nikosh" panose="02000000000000000000" pitchFamily="2" charset="0"/>
                <a:cs typeface="Nikosh" panose="02000000000000000000" pitchFamily="2" charset="0"/>
              </a:rPr>
              <a:t> ও </a:t>
            </a:r>
            <a:r>
              <a:rPr lang="en-US" sz="5400" dirty="0" err="1" smtClean="0">
                <a:latin typeface="Nikosh" panose="02000000000000000000" pitchFamily="2" charset="0"/>
                <a:cs typeface="Nikosh" panose="02000000000000000000" pitchFamily="2" charset="0"/>
              </a:rPr>
              <a:t>হস্তান্তর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সম্ভব</a:t>
            </a:r>
            <a:r>
              <a:rPr lang="en-US" sz="5400" dirty="0" smtClean="0">
                <a:latin typeface="Nikosh" panose="02000000000000000000" pitchFamily="2" charset="0"/>
                <a:cs typeface="Nikosh" panose="02000000000000000000" pitchFamily="2" charset="0"/>
              </a:rPr>
              <a:t>) </a:t>
            </a:r>
          </a:p>
          <a:p>
            <a:r>
              <a:rPr lang="en-US" sz="5400" dirty="0" err="1" smtClean="0">
                <a:latin typeface="Nikosh" pitchFamily="2" charset="0"/>
                <a:cs typeface="Nikosh" pitchFamily="2" charset="0"/>
              </a:rPr>
              <a:t>কে</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কখন</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সিস্টেমে</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ডাটা</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এন্ট্রি</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করেছে</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তার</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অডিট</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ট্রেইল</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দেখার</a:t>
            </a:r>
            <a:r>
              <a:rPr lang="en-US" sz="5400" dirty="0" smtClean="0">
                <a:latin typeface="Nikosh" pitchFamily="2" charset="0"/>
                <a:cs typeface="Nikosh" pitchFamily="2" charset="0"/>
              </a:rPr>
              <a:t> </a:t>
            </a:r>
            <a:r>
              <a:rPr lang="en-US" sz="5400" dirty="0" err="1" smtClean="0">
                <a:latin typeface="Nikosh" pitchFamily="2" charset="0"/>
                <a:cs typeface="Nikosh" pitchFamily="2" charset="0"/>
              </a:rPr>
              <a:t>ব্যবস্থা</a:t>
            </a:r>
            <a:endParaRPr lang="en-US" sz="5400" dirty="0" smtClean="0">
              <a:latin typeface="Nikosh" pitchFamily="2" charset="0"/>
              <a:cs typeface="Nikosh"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7" y="525529"/>
            <a:ext cx="10515600" cy="875846"/>
          </a:xfrm>
        </p:spPr>
        <p:txBody>
          <a:bodyPr>
            <a:noAutofit/>
          </a:bodyPr>
          <a:lstStyle/>
          <a:p>
            <a:r>
              <a:rPr lang="en-US" sz="4800" b="1" dirty="0" err="1" smtClean="0">
                <a:latin typeface="Nikosh" panose="02000000000000000000" pitchFamily="2" charset="0"/>
                <a:cs typeface="Nikosh" panose="02000000000000000000" pitchFamily="2" charset="0"/>
              </a:rPr>
              <a:t>সুবিধাদি</a:t>
            </a:r>
            <a:r>
              <a:rPr lang="en-US" sz="4800" b="1" dirty="0" smtClean="0">
                <a:latin typeface="Nikosh" panose="02000000000000000000" pitchFamily="2" charset="0"/>
                <a:cs typeface="Nikosh" panose="02000000000000000000" pitchFamily="2" charset="0"/>
              </a:rPr>
              <a:t> </a:t>
            </a:r>
            <a:r>
              <a:rPr lang="en-US" sz="4800" dirty="0" smtClean="0">
                <a:latin typeface="Nikosh" panose="02000000000000000000" pitchFamily="2" charset="0"/>
                <a:cs typeface="Nikosh" panose="02000000000000000000" pitchFamily="2" charset="0"/>
              </a:rPr>
              <a:t/>
            </a:r>
            <a:br>
              <a:rPr lang="en-US" sz="4800" dirty="0" smtClean="0">
                <a:latin typeface="Nikosh" panose="02000000000000000000" pitchFamily="2" charset="0"/>
                <a:cs typeface="Nikosh" panose="02000000000000000000" pitchFamily="2" charset="0"/>
              </a:rPr>
            </a:br>
            <a:endParaRPr lang="en-US" sz="4800" dirty="0"/>
          </a:p>
        </p:txBody>
      </p:sp>
      <p:sp>
        <p:nvSpPr>
          <p:cNvPr id="3" name="Content Placeholder 2"/>
          <p:cNvSpPr>
            <a:spLocks noGrp="1"/>
          </p:cNvSpPr>
          <p:nvPr>
            <p:ph idx="1"/>
          </p:nvPr>
        </p:nvSpPr>
        <p:spPr>
          <a:xfrm>
            <a:off x="424249" y="963452"/>
            <a:ext cx="10896600" cy="4831489"/>
          </a:xfrm>
        </p:spPr>
        <p:txBody>
          <a:bodyPr>
            <a:noAutofit/>
          </a:bodyPr>
          <a:lstStyle/>
          <a:p>
            <a:r>
              <a:rPr lang="bn-IN" sz="4800" dirty="0" smtClean="0">
                <a:latin typeface="Nikosh" panose="02000000000000000000" pitchFamily="2" charset="0"/>
                <a:cs typeface="Nikosh" panose="02000000000000000000" pitchFamily="2" charset="0"/>
              </a:rPr>
              <a:t>জেলা প্রশাসক বরাবর রেকর্ড ভলিউম হস্তান্তর করার সময়ে প্রদানযোগ্য বিভিন্ন রিপোর্ট (যেমন: দাগের সূচীর রিপোর্ট, ছুট, বাটা, রিট খতিয়ানের হিসাব, মোট খতিয়ানে</a:t>
            </a:r>
            <a:r>
              <a:rPr lang="en-US" sz="4800" dirty="0" smtClean="0">
                <a:latin typeface="Nikosh" panose="02000000000000000000" pitchFamily="2" charset="0"/>
                <a:cs typeface="Nikosh" panose="02000000000000000000" pitchFamily="2" charset="0"/>
              </a:rPr>
              <a:t>র</a:t>
            </a:r>
            <a:r>
              <a:rPr lang="bn-IN" sz="4800" dirty="0" smtClean="0">
                <a:latin typeface="Nikosh" panose="02000000000000000000" pitchFamily="2" charset="0"/>
                <a:cs typeface="Nikosh" panose="02000000000000000000" pitchFamily="2" charset="0"/>
              </a:rPr>
              <a:t> হিসাব, সাধারণের ব্যবহার্য তালিকার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বিস্তারিত</a:t>
            </a:r>
            <a:r>
              <a:rPr lang="bn-IN" sz="4800" dirty="0" smtClean="0">
                <a:latin typeface="Nikosh" panose="02000000000000000000" pitchFamily="2" charset="0"/>
                <a:cs typeface="Nikosh" panose="02000000000000000000" pitchFamily="2" charset="0"/>
              </a:rPr>
              <a:t> রিপোর্ট ইত্যাদি)</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অটোমেটিক</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তৈরী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হয়</a:t>
            </a:r>
            <a:r>
              <a:rPr lang="en-US" sz="4800" dirty="0" smtClean="0">
                <a:latin typeface="Nikosh" panose="02000000000000000000" pitchFamily="2" charset="0"/>
                <a:cs typeface="Nikosh" panose="02000000000000000000" pitchFamily="2" charset="0"/>
              </a:rPr>
              <a:t>।</a:t>
            </a:r>
          </a:p>
          <a:p>
            <a:r>
              <a:rPr lang="en-US" sz="4800" dirty="0" err="1" smtClean="0">
                <a:latin typeface="Nikosh" panose="02000000000000000000" pitchFamily="2" charset="0"/>
                <a:cs typeface="Nikosh" panose="02000000000000000000" pitchFamily="2" charset="0"/>
              </a:rPr>
              <a:t>ট্রাডিশনাল</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সিস্টেমে</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প্রচুর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সময়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লাগে</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হাতে</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প্রস্তুতির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জন্য</a:t>
            </a:r>
            <a:endParaRPr lang="en-US" sz="4800" dirty="0" smtClean="0">
              <a:latin typeface="Nikosh" panose="02000000000000000000" pitchFamily="2" charset="0"/>
              <a:cs typeface="Nikosh" panose="02000000000000000000" pitchFamily="2" charset="0"/>
            </a:endParaRPr>
          </a:p>
          <a:p>
            <a:endParaRPr lang="en-US" sz="48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696" y="977128"/>
            <a:ext cx="11732741" cy="5440148"/>
          </a:xfrm>
        </p:spPr>
        <p:txBody>
          <a:bodyPr>
            <a:normAutofit/>
          </a:bodyPr>
          <a:lstStyle/>
          <a:p>
            <a:r>
              <a:rPr lang="en-US" sz="5400" dirty="0" err="1" smtClean="0">
                <a:latin typeface="Nikosh" panose="02000000000000000000" pitchFamily="2" charset="0"/>
                <a:cs typeface="Nikosh" panose="02000000000000000000" pitchFamily="2" charset="0"/>
              </a:rPr>
              <a:t>যে</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ব্যক্তি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তার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জমি</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নামে</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ভুক্ত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হয়েছে</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জানতে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পারবেন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এবং</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প্রতিকারের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জন্য</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সুযোগ</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নিতে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পারবেন</a:t>
            </a:r>
            <a:r>
              <a:rPr lang="en-US" sz="5400" dirty="0" smtClean="0">
                <a:latin typeface="Nikosh" panose="02000000000000000000" pitchFamily="2" charset="0"/>
                <a:cs typeface="Nikosh" panose="02000000000000000000" pitchFamily="2" charset="0"/>
              </a:rPr>
              <a:t>।</a:t>
            </a:r>
          </a:p>
          <a:p>
            <a:r>
              <a:rPr lang="en-US" sz="5400" dirty="0" err="1" smtClean="0">
                <a:latin typeface="Nikosh" panose="02000000000000000000" pitchFamily="2" charset="0"/>
                <a:cs typeface="Nikosh" panose="02000000000000000000" pitchFamily="2" charset="0"/>
              </a:rPr>
              <a:t>অফিসের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জন্য</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মানুষকে</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প্রতিকার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দেয়া</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সহজ</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হবে</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যেহেতু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প্রতিকার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প্রদানের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জন্য</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ম্যাপ</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সমূহোর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ওভারলে</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ছাড়াই</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পূর্বের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প্লটের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জমি</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বর্তমানে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প্লটে</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ভুক্ত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হয়েছে</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জানা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যাবে</a:t>
            </a:r>
            <a:r>
              <a:rPr lang="en-US" sz="5400" dirty="0" smtClean="0">
                <a:latin typeface="Nikosh" panose="02000000000000000000" pitchFamily="2" charset="0"/>
                <a:cs typeface="Nikosh" panose="02000000000000000000" pitchFamily="2" charset="0"/>
              </a:rPr>
              <a:t>)।</a:t>
            </a:r>
          </a:p>
          <a:p>
            <a:endParaRPr lang="en-US" sz="5400" dirty="0" smtClean="0">
              <a:latin typeface="Nikosh" panose="02000000000000000000" pitchFamily="2" charset="0"/>
              <a:cs typeface="Nikosh" panose="02000000000000000000" pitchFamily="2" charset="0"/>
            </a:endParaRPr>
          </a:p>
          <a:p>
            <a:endParaRPr lang="en-US" sz="5400" dirty="0" smtClean="0">
              <a:latin typeface="Nikosh" panose="02000000000000000000" pitchFamily="2" charset="0"/>
              <a:cs typeface="Nikosh" panose="02000000000000000000" pitchFamily="2" charset="0"/>
            </a:endParaRPr>
          </a:p>
          <a:p>
            <a:endParaRPr lang="en-US" sz="5400" dirty="0" smtClean="0">
              <a:latin typeface="Nikosh" panose="02000000000000000000" pitchFamily="2" charset="0"/>
              <a:cs typeface="Nikosh" panose="02000000000000000000" pitchFamily="2" charset="0"/>
            </a:endParaRPr>
          </a:p>
          <a:p>
            <a:endParaRPr lang="en-US" sz="5400" dirty="0">
              <a:latin typeface="Nikosh" panose="02000000000000000000" pitchFamily="2" charset="0"/>
              <a:cs typeface="Nikosh" panose="02000000000000000000" pitchFamily="2" charset="0"/>
            </a:endParaRPr>
          </a:p>
        </p:txBody>
      </p:sp>
      <p:sp>
        <p:nvSpPr>
          <p:cNvPr id="4" name="Title 1"/>
          <p:cNvSpPr>
            <a:spLocks noGrp="1"/>
          </p:cNvSpPr>
          <p:nvPr>
            <p:ph type="title"/>
          </p:nvPr>
        </p:nvSpPr>
        <p:spPr>
          <a:xfrm>
            <a:off x="700686" y="273686"/>
            <a:ext cx="10052222" cy="392756"/>
          </a:xfrm>
        </p:spPr>
        <p:txBody>
          <a:bodyPr>
            <a:noAutofit/>
          </a:bodyPr>
          <a:lstStyle/>
          <a:p>
            <a:r>
              <a:rPr lang="en-US" sz="5400" dirty="0" err="1" smtClean="0">
                <a:latin typeface="Nikosh" pitchFamily="2" charset="0"/>
                <a:cs typeface="Nikosh" pitchFamily="2" charset="0"/>
              </a:rPr>
              <a:t>সুবিধাদি</a:t>
            </a:r>
            <a:endParaRPr lang="en-US" sz="5400" dirty="0">
              <a:solidFill>
                <a:schemeClr val="accent2">
                  <a:lumMod val="75000"/>
                </a:schemeClr>
              </a:solidFill>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95045738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81" y="997935"/>
            <a:ext cx="11565925" cy="5577017"/>
          </a:xfrm>
        </p:spPr>
        <p:txBody>
          <a:bodyPr>
            <a:normAutofit/>
          </a:bodyPr>
          <a:lstStyle/>
          <a:p>
            <a:r>
              <a:rPr lang="en-US" sz="5400" dirty="0" err="1" smtClean="0">
                <a:latin typeface="Nikosh" panose="02000000000000000000" pitchFamily="2" charset="0"/>
                <a:cs typeface="Nikosh" panose="02000000000000000000" pitchFamily="2" charset="0"/>
              </a:rPr>
              <a:t>যে</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ব্যক্তি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সব</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সময়ই</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তার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রেকর্ড</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সম্পর্কে</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অনলাইনের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মাধ্যমে</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জানতে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পারবেন</a:t>
            </a:r>
            <a:r>
              <a:rPr lang="en-US" sz="5400" dirty="0" smtClean="0">
                <a:latin typeface="Nikosh" panose="02000000000000000000" pitchFamily="2" charset="0"/>
                <a:cs typeface="Nikosh" panose="02000000000000000000" pitchFamily="2" charset="0"/>
              </a:rPr>
              <a:t>।</a:t>
            </a:r>
          </a:p>
          <a:p>
            <a:r>
              <a:rPr lang="en-US" sz="5400" dirty="0" err="1" smtClean="0">
                <a:latin typeface="Nikosh" panose="02000000000000000000" pitchFamily="2" charset="0"/>
                <a:cs typeface="Nikosh" panose="02000000000000000000" pitchFamily="2" charset="0"/>
              </a:rPr>
              <a:t>সাবেক</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দাগ</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সিএস</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আরএস</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বর্তমান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দাগে</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রূপান্তর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হয়েছে</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জানা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যাবে</a:t>
            </a:r>
            <a:r>
              <a:rPr lang="en-US" sz="5400" dirty="0" smtClean="0">
                <a:latin typeface="Nikosh" panose="02000000000000000000" pitchFamily="2" charset="0"/>
                <a:cs typeface="Nikosh" panose="02000000000000000000" pitchFamily="2" charset="0"/>
              </a:rPr>
              <a:t>।</a:t>
            </a:r>
          </a:p>
          <a:p>
            <a:r>
              <a:rPr lang="en-US" sz="5400" dirty="0" err="1" smtClean="0">
                <a:latin typeface="Nikosh" panose="02000000000000000000" pitchFamily="2" charset="0"/>
                <a:cs typeface="Nikosh" panose="02000000000000000000" pitchFamily="2" charset="0"/>
              </a:rPr>
              <a:t>সর্বোচ্চ</a:t>
            </a:r>
            <a:r>
              <a:rPr lang="en-US" sz="5400" dirty="0" smtClean="0">
                <a:latin typeface="Nikosh" panose="02000000000000000000" pitchFamily="2" charset="0"/>
                <a:cs typeface="Nikosh" panose="02000000000000000000" pitchFamily="2" charset="0"/>
              </a:rPr>
              <a:t> ৩ </a:t>
            </a:r>
            <a:r>
              <a:rPr lang="en-US" sz="5400" dirty="0" err="1" smtClean="0">
                <a:latin typeface="Nikosh" panose="02000000000000000000" pitchFamily="2" charset="0"/>
                <a:cs typeface="Nikosh" panose="02000000000000000000" pitchFamily="2" charset="0"/>
              </a:rPr>
              <a:t>বছরের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মধ্যে</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মৌজার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চূড়ান্ত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প্রকাশনা</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দেয়া</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সম্ভব</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হবে</a:t>
            </a:r>
            <a:r>
              <a:rPr lang="en-US" sz="5400" dirty="0" smtClean="0">
                <a:latin typeface="Nikosh" panose="02000000000000000000" pitchFamily="2" charset="0"/>
                <a:cs typeface="Nikosh" panose="02000000000000000000" pitchFamily="2" charset="0"/>
              </a:rPr>
              <a:t>।</a:t>
            </a:r>
          </a:p>
          <a:p>
            <a:endParaRPr lang="en-US" sz="5400" dirty="0" smtClean="0">
              <a:latin typeface="Nikosh" panose="02000000000000000000" pitchFamily="2" charset="0"/>
              <a:cs typeface="Nikosh" panose="02000000000000000000" pitchFamily="2" charset="0"/>
            </a:endParaRPr>
          </a:p>
          <a:p>
            <a:endParaRPr lang="en-US" sz="5400" dirty="0">
              <a:latin typeface="Nikosh" panose="02000000000000000000" pitchFamily="2" charset="0"/>
              <a:cs typeface="Nikosh" panose="02000000000000000000" pitchFamily="2" charset="0"/>
            </a:endParaRPr>
          </a:p>
        </p:txBody>
      </p:sp>
      <p:sp>
        <p:nvSpPr>
          <p:cNvPr id="4" name="Title 1"/>
          <p:cNvSpPr>
            <a:spLocks noGrp="1"/>
          </p:cNvSpPr>
          <p:nvPr>
            <p:ph type="title"/>
          </p:nvPr>
        </p:nvSpPr>
        <p:spPr>
          <a:xfrm>
            <a:off x="714631" y="109752"/>
            <a:ext cx="10515600" cy="574675"/>
          </a:xfrm>
        </p:spPr>
        <p:txBody>
          <a:bodyPr>
            <a:noAutofit/>
          </a:bodyPr>
          <a:lstStyle/>
          <a:p>
            <a:r>
              <a:rPr lang="en-US" sz="5400" dirty="0" err="1" smtClean="0">
                <a:solidFill>
                  <a:schemeClr val="accent2">
                    <a:lumMod val="75000"/>
                  </a:schemeClr>
                </a:solidFill>
                <a:latin typeface="Nikosh" panose="02000000000000000000" pitchFamily="2" charset="0"/>
                <a:cs typeface="Nikosh" panose="02000000000000000000" pitchFamily="2" charset="0"/>
              </a:rPr>
              <a:t>সুবিধাদি</a:t>
            </a:r>
            <a:endParaRPr lang="en-US" sz="5400" dirty="0">
              <a:solidFill>
                <a:schemeClr val="accent2">
                  <a:lumMod val="75000"/>
                </a:schemeClr>
              </a:solidFill>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309030050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269"/>
            <a:ext cx="10515600" cy="1325563"/>
          </a:xfrm>
        </p:spPr>
        <p:txBody>
          <a:bodyPr>
            <a:normAutofit/>
          </a:bodyPr>
          <a:lstStyle/>
          <a:p>
            <a:r>
              <a:rPr lang="en-US" sz="6000" dirty="0" err="1" smtClean="0">
                <a:solidFill>
                  <a:schemeClr val="accent2">
                    <a:lumMod val="75000"/>
                  </a:schemeClr>
                </a:solidFill>
                <a:latin typeface="Nikosh" pitchFamily="2" charset="0"/>
                <a:cs typeface="Nikosh" pitchFamily="2" charset="0"/>
              </a:rPr>
              <a:t>সফটওয়ার</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এর</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ভিত্তিতে</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চলমান</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কার্যক্রম</a:t>
            </a:r>
            <a:endParaRPr lang="en-US" sz="6000" dirty="0">
              <a:solidFill>
                <a:schemeClr val="accent2">
                  <a:lumMod val="75000"/>
                </a:schemeClr>
              </a:solidFill>
              <a:latin typeface="Nikosh" pitchFamily="2" charset="0"/>
              <a:cs typeface="Nikosh" pitchFamily="2" charset="0"/>
            </a:endParaRPr>
          </a:p>
        </p:txBody>
      </p:sp>
      <p:sp>
        <p:nvSpPr>
          <p:cNvPr id="3" name="Content Placeholder 2"/>
          <p:cNvSpPr>
            <a:spLocks noGrp="1"/>
          </p:cNvSpPr>
          <p:nvPr>
            <p:ph idx="1"/>
          </p:nvPr>
        </p:nvSpPr>
        <p:spPr>
          <a:xfrm>
            <a:off x="352697" y="1146357"/>
            <a:ext cx="11482252" cy="5450386"/>
          </a:xfrm>
        </p:spPr>
        <p:txBody>
          <a:bodyPr>
            <a:noAutofit/>
          </a:bodyPr>
          <a:lstStyle/>
          <a:p>
            <a:r>
              <a:rPr lang="en-US" sz="4800" dirty="0" err="1" smtClean="0">
                <a:latin typeface="Nikosh" pitchFamily="2" charset="0"/>
                <a:cs typeface="Nikosh" pitchFamily="2" charset="0"/>
              </a:rPr>
              <a:t>বর্তমানে</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গাজীপুর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জেলায়</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গাজীপুর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সদর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উপজেলায়</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চলমান</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জরিপ</a:t>
            </a:r>
            <a:r>
              <a:rPr lang="en-US" sz="4800" dirty="0" smtClean="0">
                <a:latin typeface="Nikosh" pitchFamily="2" charset="0"/>
                <a:cs typeface="Nikosh" pitchFamily="2" charset="0"/>
              </a:rPr>
              <a:t> (২ </a:t>
            </a:r>
            <a:r>
              <a:rPr lang="en-US" sz="4800" dirty="0" err="1" smtClean="0">
                <a:latin typeface="Nikosh" pitchFamily="2" charset="0"/>
                <a:cs typeface="Nikosh" pitchFamily="2" charset="0"/>
              </a:rPr>
              <a:t>টি</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মৌজার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খানাপুরি-বুঝারত-তসদিক</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শেষ</a:t>
            </a:r>
            <a:r>
              <a:rPr lang="en-US" sz="4800" dirty="0" smtClean="0">
                <a:latin typeface="Nikosh" pitchFamily="2" charset="0"/>
                <a:cs typeface="Nikosh" pitchFamily="2" charset="0"/>
              </a:rPr>
              <a:t>) ১টি </a:t>
            </a:r>
            <a:r>
              <a:rPr lang="en-US" sz="4800" dirty="0" err="1" smtClean="0">
                <a:latin typeface="Nikosh" pitchFamily="2" charset="0"/>
                <a:cs typeface="Nikosh" pitchFamily="2" charset="0"/>
              </a:rPr>
              <a:t>মৌজার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খসড়া</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প্রকাশনা</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শেষ</a:t>
            </a:r>
            <a:r>
              <a:rPr lang="en-US" sz="4800" dirty="0" smtClean="0">
                <a:latin typeface="Nikosh" pitchFamily="2" charset="0"/>
                <a:cs typeface="Nikosh" pitchFamily="2" charset="0"/>
              </a:rPr>
              <a:t>।</a:t>
            </a:r>
          </a:p>
          <a:p>
            <a:r>
              <a:rPr lang="en-US" sz="4800" dirty="0" err="1" smtClean="0">
                <a:latin typeface="Nikosh" pitchFamily="2" charset="0"/>
                <a:cs typeface="Nikosh" pitchFamily="2" charset="0"/>
              </a:rPr>
              <a:t>বর্তমানে</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মানিকগঞ্জ</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জেলায়</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সিংগাইর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উপজেলায়</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চলমান</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জরিপ</a:t>
            </a:r>
            <a:r>
              <a:rPr lang="en-US" sz="4800" dirty="0" smtClean="0">
                <a:latin typeface="Nikosh" pitchFamily="2" charset="0"/>
                <a:cs typeface="Nikosh" pitchFamily="2" charset="0"/>
              </a:rPr>
              <a:t> (২ </a:t>
            </a:r>
            <a:r>
              <a:rPr lang="en-US" sz="4800" dirty="0" err="1" smtClean="0">
                <a:latin typeface="Nikosh" pitchFamily="2" charset="0"/>
                <a:cs typeface="Nikosh" pitchFamily="2" charset="0"/>
              </a:rPr>
              <a:t>টি</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মৌজার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খানাপুরি-বুঝারত-তসদিক</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শেষ</a:t>
            </a:r>
            <a:r>
              <a:rPr lang="en-US" sz="4800" dirty="0" smtClean="0">
                <a:latin typeface="Nikosh" pitchFamily="2" charset="0"/>
                <a:cs typeface="Nikosh" pitchFamily="2" charset="0"/>
              </a:rPr>
              <a:t>) ১টি </a:t>
            </a:r>
            <a:r>
              <a:rPr lang="en-US" sz="4800" dirty="0" err="1" smtClean="0">
                <a:latin typeface="Nikosh" pitchFamily="2" charset="0"/>
                <a:cs typeface="Nikosh" pitchFamily="2" charset="0"/>
              </a:rPr>
              <a:t>মৌজার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খসড়া</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প্রকাশনা</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শেষ</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এবং</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সাটুরিয়া</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উপজেলায়</a:t>
            </a:r>
            <a:r>
              <a:rPr lang="en-US" sz="4800" dirty="0" smtClean="0">
                <a:latin typeface="Nikosh" pitchFamily="2" charset="0"/>
                <a:cs typeface="Nikosh" pitchFamily="2" charset="0"/>
              </a:rPr>
              <a:t> (১ </a:t>
            </a:r>
            <a:r>
              <a:rPr lang="en-US" sz="4800" dirty="0" err="1" smtClean="0">
                <a:latin typeface="Nikosh" pitchFamily="2" charset="0"/>
                <a:cs typeface="Nikosh" pitchFamily="2" charset="0"/>
              </a:rPr>
              <a:t>টি</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মৌজার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খানাপুরি-বুঝারত-তসদিক</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প্রায়</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শেষ</a:t>
            </a:r>
            <a:r>
              <a:rPr lang="en-US" sz="4800" dirty="0" smtClean="0">
                <a:latin typeface="Nikosh" pitchFamily="2" charset="0"/>
                <a:cs typeface="Nikosh" pitchFamily="2" charset="0"/>
              </a:rPr>
              <a:t>) </a:t>
            </a:r>
          </a:p>
          <a:p>
            <a:endParaRPr lang="en-US" sz="4800" dirty="0" smtClean="0">
              <a:latin typeface="Nikosh" pitchFamily="2" charset="0"/>
              <a:cs typeface="Nikosh" pitchFamily="2" charset="0"/>
            </a:endParaRPr>
          </a:p>
          <a:p>
            <a:endParaRPr lang="en-US" sz="4800" dirty="0" smtClean="0">
              <a:latin typeface="Nikosh" pitchFamily="2" charset="0"/>
              <a:cs typeface="Nikosh" pitchFamily="2" charset="0"/>
            </a:endParaRPr>
          </a:p>
          <a:p>
            <a:endParaRPr lang="en-US" sz="4800" dirty="0">
              <a:latin typeface="Nikosh" pitchFamily="2" charset="0"/>
              <a:cs typeface="Nikosh" pitchFamily="2"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19416"/>
            <a:ext cx="11913326" cy="5218198"/>
          </a:xfrm>
        </p:spPr>
        <p:txBody>
          <a:bodyPr>
            <a:noAutofit/>
          </a:bodyPr>
          <a:lstStyle/>
          <a:p>
            <a:r>
              <a:rPr lang="bn-IN" sz="4800" dirty="0" smtClean="0">
                <a:latin typeface="Nikosh" panose="02000000000000000000" pitchFamily="2" charset="0"/>
                <a:cs typeface="Nikosh" panose="02000000000000000000" pitchFamily="2" charset="0"/>
              </a:rPr>
              <a:t>যে</a:t>
            </a:r>
            <a:r>
              <a:rPr lang="en-US" sz="4800" dirty="0" smtClean="0">
                <a:latin typeface="Nikosh" panose="02000000000000000000" pitchFamily="2" charset="0"/>
                <a:cs typeface="Nikosh" panose="02000000000000000000" pitchFamily="2" charset="0"/>
              </a:rPr>
              <a:t> </a:t>
            </a:r>
            <a:r>
              <a:rPr lang="bn-IN" sz="4800" dirty="0" smtClean="0">
                <a:latin typeface="Nikosh" panose="02000000000000000000" pitchFamily="2" charset="0"/>
                <a:cs typeface="Nikosh" panose="02000000000000000000" pitchFamily="2" charset="0"/>
              </a:rPr>
              <a:t>কোন ল্যাপটপ</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অনুমোদিত</a:t>
            </a:r>
            <a:r>
              <a:rPr lang="en-US" sz="4800" dirty="0" smtClean="0">
                <a:latin typeface="Nikosh" panose="02000000000000000000" pitchFamily="2" charset="0"/>
                <a:cs typeface="Nikosh" panose="02000000000000000000" pitchFamily="2" charset="0"/>
              </a:rPr>
              <a:t>)</a:t>
            </a:r>
            <a:r>
              <a:rPr lang="bn-IN" sz="4800" dirty="0" smtClean="0">
                <a:latin typeface="Nikosh" panose="02000000000000000000" pitchFamily="2" charset="0"/>
                <a:cs typeface="Nikosh" panose="02000000000000000000" pitchFamily="2" charset="0"/>
              </a:rPr>
              <a:t> </a:t>
            </a:r>
            <a:r>
              <a:rPr lang="bn-IN" sz="4800" dirty="0">
                <a:latin typeface="Nikosh" panose="02000000000000000000" pitchFamily="2" charset="0"/>
                <a:cs typeface="Nikosh" panose="02000000000000000000" pitchFamily="2" charset="0"/>
              </a:rPr>
              <a:t>দিয়ে খতিয়ান ডাটা এন্ট্রি দিলেই তা সার্ভারে অটোমেটিকভাবে জমা হয়।</a:t>
            </a:r>
            <a:endParaRPr lang="en-US" sz="4800" dirty="0">
              <a:latin typeface="Nikosh" panose="02000000000000000000" pitchFamily="2" charset="0"/>
              <a:cs typeface="Nikosh" panose="02000000000000000000" pitchFamily="2" charset="0"/>
            </a:endParaRPr>
          </a:p>
          <a:p>
            <a:r>
              <a:rPr lang="bn-IN" sz="4800" dirty="0" smtClean="0">
                <a:latin typeface="Nikosh" panose="02000000000000000000" pitchFamily="2" charset="0"/>
                <a:cs typeface="Nikosh" panose="02000000000000000000" pitchFamily="2" charset="0"/>
              </a:rPr>
              <a:t>স্তরভিত্তিক </a:t>
            </a:r>
            <a:r>
              <a:rPr lang="bn-IN" sz="4800" dirty="0">
                <a:latin typeface="Nikosh" panose="02000000000000000000" pitchFamily="2" charset="0"/>
                <a:cs typeface="Nikosh" panose="02000000000000000000" pitchFamily="2" charset="0"/>
              </a:rPr>
              <a:t>রেকর্ড জনগণের জন্য তথা ভূমি মালিকদের দেখার সুযোগ করার জন্য ওয়েব </a:t>
            </a:r>
            <a:r>
              <a:rPr lang="bn-IN" sz="4800" dirty="0" smtClean="0">
                <a:latin typeface="Nikosh" panose="02000000000000000000" pitchFamily="2" charset="0"/>
                <a:cs typeface="Nikosh" panose="02000000000000000000" pitchFamily="2" charset="0"/>
              </a:rPr>
              <a:t>সাইট</a:t>
            </a:r>
            <a:r>
              <a:rPr lang="en-US" sz="4800" dirty="0" smtClean="0">
                <a:latin typeface="Nikosh" panose="02000000000000000000" pitchFamily="2" charset="0"/>
                <a:cs typeface="Nikosh" panose="02000000000000000000" pitchFamily="2" charset="0"/>
              </a:rPr>
              <a:t> (Settlement.gov.bd)</a:t>
            </a:r>
            <a:r>
              <a:rPr lang="bn-IN" sz="4800" dirty="0" smtClean="0">
                <a:latin typeface="Nikosh" panose="02000000000000000000" pitchFamily="2" charset="0"/>
                <a:cs typeface="Nikosh" panose="02000000000000000000" pitchFamily="2" charset="0"/>
              </a:rPr>
              <a:t> </a:t>
            </a:r>
            <a:r>
              <a:rPr lang="bn-IN" sz="4800" dirty="0">
                <a:latin typeface="Nikosh" panose="02000000000000000000" pitchFamily="2" charset="0"/>
                <a:cs typeface="Nikosh" panose="02000000000000000000" pitchFamily="2" charset="0"/>
              </a:rPr>
              <a:t>প্রস্তুত করা হয়েছে যা সকলের জন্য </a:t>
            </a:r>
            <a:r>
              <a:rPr lang="bn-IN" sz="4800" dirty="0" smtClean="0">
                <a:latin typeface="Nikosh" panose="02000000000000000000" pitchFamily="2" charset="0"/>
                <a:cs typeface="Nikosh" panose="02000000000000000000" pitchFamily="2" charset="0"/>
              </a:rPr>
              <a:t>উন্মুক্তকরণ করা হয়েছে</a:t>
            </a:r>
            <a:r>
              <a:rPr lang="en-US" sz="4800" dirty="0" smtClean="0">
                <a:latin typeface="Nikosh" panose="02000000000000000000" pitchFamily="2" charset="0"/>
                <a:cs typeface="Nikosh" panose="02000000000000000000" pitchFamily="2" charset="0"/>
              </a:rPr>
              <a:t> </a:t>
            </a:r>
            <a:r>
              <a:rPr lang="bn-IN" sz="4800" dirty="0" smtClean="0">
                <a:latin typeface="Nikosh" panose="02000000000000000000" pitchFamily="2" charset="0"/>
                <a:cs typeface="Nikosh" panose="02000000000000000000" pitchFamily="2" charset="0"/>
              </a:rPr>
              <a:t>।</a:t>
            </a:r>
            <a:endParaRPr lang="en-US" sz="4800" dirty="0">
              <a:latin typeface="Nikosh" panose="02000000000000000000" pitchFamily="2" charset="0"/>
              <a:cs typeface="Nikosh" panose="02000000000000000000" pitchFamily="2" charset="0"/>
            </a:endParaRPr>
          </a:p>
          <a:p>
            <a:endParaRPr lang="en-US" sz="4800" dirty="0">
              <a:latin typeface="Nikosh" panose="02000000000000000000" pitchFamily="2" charset="0"/>
              <a:cs typeface="Nikosh" panose="02000000000000000000" pitchFamily="2" charset="0"/>
            </a:endParaRPr>
          </a:p>
        </p:txBody>
      </p:sp>
      <p:sp>
        <p:nvSpPr>
          <p:cNvPr id="4" name="Title 1"/>
          <p:cNvSpPr>
            <a:spLocks noGrp="1"/>
          </p:cNvSpPr>
          <p:nvPr>
            <p:ph type="title"/>
          </p:nvPr>
        </p:nvSpPr>
        <p:spPr>
          <a:xfrm>
            <a:off x="838200" y="-131269"/>
            <a:ext cx="10515600" cy="1325563"/>
          </a:xfrm>
        </p:spPr>
        <p:txBody>
          <a:bodyPr>
            <a:normAutofit/>
          </a:bodyPr>
          <a:lstStyle/>
          <a:p>
            <a:r>
              <a:rPr lang="en-US" sz="6000" dirty="0" err="1" smtClean="0">
                <a:solidFill>
                  <a:schemeClr val="accent2">
                    <a:lumMod val="75000"/>
                  </a:schemeClr>
                </a:solidFill>
                <a:latin typeface="Nikosh" pitchFamily="2" charset="0"/>
                <a:cs typeface="Nikosh" pitchFamily="2" charset="0"/>
              </a:rPr>
              <a:t>সফটওয়ার</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এর</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ভিত্তিতে</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চলমান</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কার্যক্রম</a:t>
            </a:r>
            <a:endParaRPr lang="en-US" sz="6000" dirty="0">
              <a:solidFill>
                <a:schemeClr val="accent2">
                  <a:lumMod val="75000"/>
                </a:schemeClr>
              </a:solidFill>
              <a:latin typeface="Nikosh" pitchFamily="2" charset="0"/>
              <a:cs typeface="Nikosh" pitchFamily="2" charset="0"/>
            </a:endParaRPr>
          </a:p>
        </p:txBody>
      </p:sp>
    </p:spTree>
    <p:extLst>
      <p:ext uri="{BB962C8B-B14F-4D97-AF65-F5344CB8AC3E}">
        <p14:creationId xmlns="" xmlns:p14="http://schemas.microsoft.com/office/powerpoint/2010/main" val="375245066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94" y="0"/>
            <a:ext cx="10515600" cy="745218"/>
          </a:xfrm>
        </p:spPr>
        <p:txBody>
          <a:bodyPr/>
          <a:lstStyle/>
          <a:p>
            <a:r>
              <a:rPr lang="en-US" dirty="0" err="1" smtClean="0">
                <a:solidFill>
                  <a:srgbClr val="C00000"/>
                </a:solidFill>
                <a:latin typeface="Nikosh" panose="02000000000000000000" pitchFamily="2" charset="0"/>
                <a:cs typeface="Nikosh" panose="02000000000000000000" pitchFamily="2" charset="0"/>
              </a:rPr>
              <a:t>খতিয়ান</a:t>
            </a:r>
            <a:r>
              <a:rPr lang="en-US" dirty="0" smtClean="0">
                <a:solidFill>
                  <a:srgbClr val="C00000"/>
                </a:solidFill>
                <a:latin typeface="Nikosh" panose="02000000000000000000" pitchFamily="2" charset="0"/>
                <a:cs typeface="Nikosh" panose="02000000000000000000" pitchFamily="2" charset="0"/>
              </a:rPr>
              <a:t> </a:t>
            </a:r>
            <a:r>
              <a:rPr lang="en-US" dirty="0" err="1" smtClean="0">
                <a:solidFill>
                  <a:srgbClr val="C00000"/>
                </a:solidFill>
                <a:latin typeface="Nikosh" panose="02000000000000000000" pitchFamily="2" charset="0"/>
                <a:cs typeface="Nikosh" panose="02000000000000000000" pitchFamily="2" charset="0"/>
              </a:rPr>
              <a:t>প্রস্তুতের</a:t>
            </a:r>
            <a:r>
              <a:rPr lang="bn-IN" dirty="0" smtClean="0">
                <a:solidFill>
                  <a:srgbClr val="C00000"/>
                </a:solidFill>
                <a:latin typeface="Nikosh" panose="02000000000000000000" pitchFamily="2" charset="0"/>
                <a:cs typeface="Nikosh" panose="02000000000000000000" pitchFamily="2" charset="0"/>
              </a:rPr>
              <a:t> স্তরসমূহ</a:t>
            </a:r>
            <a:endParaRPr lang="en-US" dirty="0"/>
          </a:p>
        </p:txBody>
      </p:sp>
      <p:sp>
        <p:nvSpPr>
          <p:cNvPr id="3" name="Content Placeholder 2"/>
          <p:cNvSpPr>
            <a:spLocks noGrp="1"/>
          </p:cNvSpPr>
          <p:nvPr>
            <p:ph idx="1"/>
          </p:nvPr>
        </p:nvSpPr>
        <p:spPr>
          <a:xfrm>
            <a:off x="195943" y="767532"/>
            <a:ext cx="11795760" cy="5594078"/>
          </a:xfrm>
        </p:spPr>
        <p:txBody>
          <a:bodyPr>
            <a:noAutofit/>
          </a:bodyPr>
          <a:lstStyle/>
          <a:p>
            <a:r>
              <a:rPr lang="bn-BD" sz="4400" dirty="0" smtClean="0">
                <a:latin typeface="Nikosh" panose="02000000000000000000" pitchFamily="2" charset="0"/>
                <a:cs typeface="Nikosh" panose="02000000000000000000" pitchFamily="2" charset="0"/>
              </a:rPr>
              <a:t>খানাপুরী</a:t>
            </a:r>
            <a:r>
              <a:rPr lang="en-US" sz="4400" dirty="0" smtClean="0">
                <a:latin typeface="Nikosh" panose="02000000000000000000" pitchFamily="2" charset="0"/>
                <a:cs typeface="Nikosh" panose="02000000000000000000" pitchFamily="2" charset="0"/>
              </a:rPr>
              <a:t>:</a:t>
            </a:r>
            <a:r>
              <a:rPr lang="bn-BD" sz="4400" dirty="0" smtClean="0">
                <a:latin typeface="Nikosh" panose="02000000000000000000" pitchFamily="2" charset="0"/>
                <a:cs typeface="Nikosh" panose="02000000000000000000" pitchFamily="2" charset="0"/>
              </a:rPr>
              <a:t> কিস্তোয়ার স্তরে অঙ্কিত </a:t>
            </a:r>
            <a:r>
              <a:rPr lang="en-US" sz="4400" dirty="0" err="1" smtClean="0">
                <a:latin typeface="Nikosh" pitchFamily="2" charset="0"/>
                <a:cs typeface="Nikosh" pitchFamily="2" charset="0"/>
              </a:rPr>
              <a:t>পরিচ্ছন্ন</a:t>
            </a:r>
            <a:r>
              <a:rPr lang="en-US" sz="4400" dirty="0" smtClean="0">
                <a:latin typeface="Nikosh" pitchFamily="2" charset="0"/>
                <a:cs typeface="Nikosh" pitchFamily="2" charset="0"/>
              </a:rPr>
              <a:t> </a:t>
            </a:r>
            <a:r>
              <a:rPr lang="bn-BD" sz="4400" dirty="0" smtClean="0">
                <a:latin typeface="Nikosh" panose="02000000000000000000" pitchFamily="2" charset="0"/>
                <a:cs typeface="Nikosh" panose="02000000000000000000" pitchFamily="2" charset="0"/>
              </a:rPr>
              <a:t>নক্শার প্রত্যেকটি দাগে সরেজমিন উপস্থিত হয়ে </a:t>
            </a:r>
            <a:r>
              <a:rPr lang="en-US" sz="4400" dirty="0" err="1" smtClean="0">
                <a:latin typeface="Nikosh" panose="02000000000000000000" pitchFamily="2" charset="0"/>
                <a:cs typeface="Nikosh" panose="02000000000000000000" pitchFamily="2" charset="0"/>
              </a:rPr>
              <a:t>সার্ভেয়ার</a:t>
            </a:r>
            <a:r>
              <a:rPr lang="en-US" sz="4400" dirty="0" smtClean="0">
                <a:latin typeface="Nikosh" panose="02000000000000000000" pitchFamily="2" charset="0"/>
                <a:cs typeface="Nikosh" panose="02000000000000000000" pitchFamily="2" charset="0"/>
              </a:rPr>
              <a:t> </a:t>
            </a:r>
            <a:r>
              <a:rPr lang="bn-BD" sz="4400" dirty="0" smtClean="0">
                <a:latin typeface="Nikosh" panose="02000000000000000000" pitchFamily="2" charset="0"/>
                <a:cs typeface="Nikosh" panose="02000000000000000000" pitchFamily="2" charset="0"/>
              </a:rPr>
              <a:t>মালিকের রেকর্ড, দলিলপত্র ও দখল যাঁচাই করে প্রাথমিকভাবে মালিকের নাম, ঠিকানা ও অন্যান্য প্রয়োজনীয় তথ্য খতিয়ানে লিপিবদ্ধ (খানাপুরী) করেন। </a:t>
            </a:r>
            <a:r>
              <a:rPr lang="en-US" sz="4400" dirty="0" err="1" smtClean="0">
                <a:latin typeface="Nikosh" panose="02000000000000000000" pitchFamily="2" charset="0"/>
                <a:cs typeface="Nikosh" panose="02000000000000000000" pitchFamily="2" charset="0"/>
              </a:rPr>
              <a:t>টিনেন্সি</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রুলসের</a:t>
            </a:r>
            <a:r>
              <a:rPr lang="en-US" sz="4400" dirty="0" smtClean="0">
                <a:latin typeface="Nikosh" panose="02000000000000000000" pitchFamily="2" charset="0"/>
                <a:cs typeface="Nikosh" panose="02000000000000000000" pitchFamily="2" charset="0"/>
              </a:rPr>
              <a:t> ২৬ </a:t>
            </a:r>
            <a:r>
              <a:rPr lang="en-US" sz="4400" dirty="0" err="1" smtClean="0">
                <a:latin typeface="Nikosh" panose="02000000000000000000" pitchFamily="2" charset="0"/>
                <a:cs typeface="Nikosh" panose="02000000000000000000" pitchFamily="2" charset="0"/>
              </a:rPr>
              <a:t>বিধিমতে</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খতিয়ানে</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এসব</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তথ্য</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লিপিবদ্ধ</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হয়</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এবং</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তা</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কোবাল্ট</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ব্লু</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কালিতে</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করা</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হয়</a:t>
            </a:r>
            <a:r>
              <a:rPr lang="en-US" sz="4400" dirty="0" smtClean="0">
                <a:latin typeface="Nikosh" panose="02000000000000000000" pitchFamily="2" charset="0"/>
                <a:cs typeface="Nikosh" panose="02000000000000000000" pitchFamily="2" charset="0"/>
              </a:rPr>
              <a:t>।</a:t>
            </a:r>
          </a:p>
          <a:p>
            <a:r>
              <a:rPr lang="bn-BD" sz="4400" dirty="0" smtClean="0">
                <a:latin typeface="Nikosh" panose="02000000000000000000" pitchFamily="2" charset="0"/>
                <a:cs typeface="Nikosh" panose="02000000000000000000" pitchFamily="2" charset="0"/>
              </a:rPr>
              <a:t>বুঝারত</a:t>
            </a:r>
            <a:r>
              <a:rPr lang="en-US" sz="4400" dirty="0" smtClean="0">
                <a:latin typeface="Nikosh" panose="02000000000000000000" pitchFamily="2" charset="0"/>
                <a:cs typeface="Nikosh" panose="02000000000000000000" pitchFamily="2" charset="0"/>
              </a:rPr>
              <a:t>:</a:t>
            </a:r>
            <a:r>
              <a:rPr lang="bn-BD" sz="4400" dirty="0" smtClean="0">
                <a:latin typeface="Nikosh" panose="02000000000000000000" pitchFamily="2" charset="0"/>
                <a:cs typeface="Nikosh" panose="02000000000000000000" pitchFamily="2" charset="0"/>
              </a:rPr>
              <a:t> এ স্তরে </a:t>
            </a:r>
            <a:r>
              <a:rPr lang="en-US" sz="4400" dirty="0" err="1" smtClean="0">
                <a:latin typeface="Nikosh" panose="02000000000000000000" pitchFamily="2" charset="0"/>
                <a:cs typeface="Nikosh" panose="02000000000000000000" pitchFamily="2" charset="0"/>
              </a:rPr>
              <a:t>সার্ভেয়ারগণ</a:t>
            </a:r>
            <a:r>
              <a:rPr lang="en-US" sz="4400" dirty="0" smtClean="0">
                <a:latin typeface="Nikosh" panose="02000000000000000000" pitchFamily="2" charset="0"/>
                <a:cs typeface="Nikosh" panose="02000000000000000000" pitchFamily="2" charset="0"/>
              </a:rPr>
              <a:t> </a:t>
            </a:r>
            <a:r>
              <a:rPr lang="bn-BD" sz="4400" dirty="0" smtClean="0">
                <a:latin typeface="Nikosh" panose="02000000000000000000" pitchFamily="2" charset="0"/>
                <a:cs typeface="Nikosh" panose="02000000000000000000" pitchFamily="2" charset="0"/>
              </a:rPr>
              <a:t>কর্তৃক খতিয়ান বা পর্চায় জমির পরিমাণ উল্লেখ করে বিনামূল্যে উক্ত পর্চা জমির মালিককে সরবরাহ (বুঝারত) করা হয়, যা ‘‘মাঠ পর্চা’’ নামে পরিচিত। </a:t>
            </a:r>
            <a:r>
              <a:rPr lang="en-US" sz="4400" dirty="0" err="1" smtClean="0">
                <a:latin typeface="Nikosh" panose="02000000000000000000" pitchFamily="2" charset="0"/>
                <a:cs typeface="Nikosh" panose="02000000000000000000" pitchFamily="2" charset="0"/>
              </a:rPr>
              <a:t>সবুজ</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কালিতে</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তা</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করা</a:t>
            </a:r>
            <a:r>
              <a:rPr lang="en-US" sz="4400" dirty="0" smtClean="0">
                <a:latin typeface="Nikosh" panose="02000000000000000000" pitchFamily="2" charset="0"/>
                <a:cs typeface="Nikosh" panose="02000000000000000000" pitchFamily="2" charset="0"/>
              </a:rPr>
              <a:t> </a:t>
            </a:r>
            <a:r>
              <a:rPr lang="en-US" sz="4400" dirty="0" err="1" smtClean="0">
                <a:latin typeface="Nikosh" panose="02000000000000000000" pitchFamily="2" charset="0"/>
                <a:cs typeface="Nikosh" panose="02000000000000000000" pitchFamily="2" charset="0"/>
              </a:rPr>
              <a:t>হয়</a:t>
            </a:r>
            <a:r>
              <a:rPr lang="en-US" sz="4400" dirty="0" smtClean="0">
                <a:latin typeface="Nikosh" panose="02000000000000000000" pitchFamily="2" charset="0"/>
                <a:cs typeface="Nikosh" panose="02000000000000000000" pitchFamily="2" charset="0"/>
              </a:rPr>
              <a:t>।</a:t>
            </a:r>
            <a:endParaRPr lang="bn-IN" sz="4400" dirty="0" smtClean="0">
              <a:latin typeface="Nikosh" panose="02000000000000000000" pitchFamily="2" charset="0"/>
              <a:cs typeface="Nikosh" panose="02000000000000000000" pitchFamily="2" charset="0"/>
            </a:endParaRPr>
          </a:p>
          <a:p>
            <a:endParaRPr lang="en-US" sz="44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12" y="1970668"/>
            <a:ext cx="11639004" cy="4520749"/>
          </a:xfrm>
        </p:spPr>
        <p:txBody>
          <a:bodyPr>
            <a:noAutofit/>
          </a:bodyPr>
          <a:lstStyle/>
          <a:p>
            <a:r>
              <a:rPr lang="bn-IN" sz="4800" dirty="0" smtClean="0">
                <a:latin typeface="Nikosh" panose="02000000000000000000" pitchFamily="2" charset="0"/>
                <a:cs typeface="Nikosh" panose="02000000000000000000" pitchFamily="2" charset="0"/>
              </a:rPr>
              <a:t>সকল </a:t>
            </a:r>
            <a:r>
              <a:rPr lang="bn-IN" sz="4800" dirty="0">
                <a:latin typeface="Nikosh" panose="02000000000000000000" pitchFamily="2" charset="0"/>
                <a:cs typeface="Nikosh" panose="02000000000000000000" pitchFamily="2" charset="0"/>
              </a:rPr>
              <a:t>মডিউল সম্বলিত সমন্বিত সফটওয়ারটি নিম্নস্বাক্ষরকারীর </a:t>
            </a:r>
            <a:r>
              <a:rPr lang="bn-IN" sz="4800" dirty="0" smtClean="0">
                <a:latin typeface="Nikosh" panose="02000000000000000000" pitchFamily="2" charset="0"/>
                <a:cs typeface="Nikosh" panose="02000000000000000000" pitchFamily="2" charset="0"/>
              </a:rPr>
              <a:t>কার্যালয়ের </a:t>
            </a:r>
            <a:r>
              <a:rPr lang="bn-IN" sz="4800" dirty="0">
                <a:latin typeface="Nikosh" panose="02000000000000000000" pitchFamily="2" charset="0"/>
                <a:cs typeface="Nikosh" panose="02000000000000000000" pitchFamily="2" charset="0"/>
              </a:rPr>
              <a:t>সার্ভারে স্থাপন করা হয়েছে এবং সার্ভারের ব্যাকআপ </a:t>
            </a:r>
            <a:r>
              <a:rPr lang="bn-IN" sz="4800" dirty="0" smtClean="0">
                <a:latin typeface="Nikosh" panose="02000000000000000000" pitchFamily="2" charset="0"/>
                <a:cs typeface="Nikosh" panose="02000000000000000000" pitchFamily="2" charset="0"/>
              </a:rPr>
              <a:t>সার্ভারও </a:t>
            </a:r>
            <a:r>
              <a:rPr lang="bn-IN" sz="4800" dirty="0">
                <a:latin typeface="Nikosh" panose="02000000000000000000" pitchFamily="2" charset="0"/>
                <a:cs typeface="Nikosh" panose="02000000000000000000" pitchFamily="2" charset="0"/>
              </a:rPr>
              <a:t>স্থাপন করা হয়েছে</a:t>
            </a:r>
            <a:r>
              <a:rPr lang="bn-IN" sz="4800" dirty="0" smtClean="0">
                <a:latin typeface="Nikosh" panose="02000000000000000000" pitchFamily="2" charset="0"/>
                <a:cs typeface="Nikosh" panose="02000000000000000000" pitchFamily="2" charset="0"/>
              </a:rPr>
              <a:t>।</a:t>
            </a:r>
          </a:p>
          <a:p>
            <a:r>
              <a:rPr lang="bn-IN" sz="4800" dirty="0" smtClean="0">
                <a:latin typeface="Nikosh" panose="02000000000000000000" pitchFamily="2" charset="0"/>
                <a:cs typeface="Nikosh" panose="02000000000000000000" pitchFamily="2" charset="0"/>
              </a:rPr>
              <a:t>মাঠ </a:t>
            </a:r>
            <a:r>
              <a:rPr lang="bn-IN" sz="4800" dirty="0">
                <a:latin typeface="Nikosh" panose="02000000000000000000" pitchFamily="2" charset="0"/>
                <a:cs typeface="Nikosh" panose="02000000000000000000" pitchFamily="2" charset="0"/>
              </a:rPr>
              <a:t>হতে খতিয়ান প্রস্তুতির জন্য </a:t>
            </a:r>
            <a:r>
              <a:rPr lang="en-US" sz="4800" dirty="0" smtClean="0">
                <a:latin typeface="Nikosh" panose="02000000000000000000" pitchFamily="2" charset="0"/>
                <a:cs typeface="Nikosh" panose="02000000000000000000" pitchFamily="2" charset="0"/>
              </a:rPr>
              <a:t>৩</a:t>
            </a:r>
            <a:r>
              <a:rPr lang="bn-IN" sz="4800" dirty="0" smtClean="0">
                <a:latin typeface="Nikosh" panose="02000000000000000000" pitchFamily="2" charset="0"/>
                <a:cs typeface="Nikosh" panose="02000000000000000000" pitchFamily="2" charset="0"/>
              </a:rPr>
              <a:t>৮টি </a:t>
            </a:r>
            <a:r>
              <a:rPr lang="bn-IN" sz="4800" dirty="0">
                <a:latin typeface="Nikosh" panose="02000000000000000000" pitchFamily="2" charset="0"/>
                <a:cs typeface="Nikosh" panose="02000000000000000000" pitchFamily="2" charset="0"/>
              </a:rPr>
              <a:t>ল্যাপটপ (কোর আই থ্রি প্রসেসর সম্বলিত) ক্রয় করা </a:t>
            </a:r>
            <a:r>
              <a:rPr lang="bn-IN" sz="4800" dirty="0" smtClean="0">
                <a:latin typeface="Nikosh" panose="02000000000000000000" pitchFamily="2" charset="0"/>
                <a:cs typeface="Nikosh" panose="02000000000000000000" pitchFamily="2" charset="0"/>
              </a:rPr>
              <a:t>হয়েছে</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এবং</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মাঠ</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হতেই</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প্রিন্টেড</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খতিয়ান</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বিতরণ</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করা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হচ্ছে</a:t>
            </a:r>
            <a:r>
              <a:rPr lang="bn-IN" sz="4800" dirty="0" smtClean="0">
                <a:latin typeface="Nikosh" panose="02000000000000000000" pitchFamily="2" charset="0"/>
                <a:cs typeface="Nikosh" panose="02000000000000000000" pitchFamily="2" charset="0"/>
              </a:rPr>
              <a:t>।</a:t>
            </a:r>
            <a:endParaRPr lang="en-US" sz="4800" dirty="0">
              <a:latin typeface="Nikosh" panose="02000000000000000000" pitchFamily="2" charset="0"/>
              <a:cs typeface="Nikosh" panose="02000000000000000000" pitchFamily="2" charset="0"/>
            </a:endParaRPr>
          </a:p>
          <a:p>
            <a:endParaRPr lang="en-US" sz="4800" dirty="0">
              <a:latin typeface="Nikosh" panose="02000000000000000000" pitchFamily="2" charset="0"/>
              <a:cs typeface="Nikosh" panose="02000000000000000000" pitchFamily="2" charset="0"/>
            </a:endParaRPr>
          </a:p>
        </p:txBody>
      </p:sp>
      <p:sp>
        <p:nvSpPr>
          <p:cNvPr id="4" name="Title 1"/>
          <p:cNvSpPr>
            <a:spLocks noGrp="1"/>
          </p:cNvSpPr>
          <p:nvPr>
            <p:ph type="title"/>
          </p:nvPr>
        </p:nvSpPr>
        <p:spPr>
          <a:xfrm>
            <a:off x="368643" y="0"/>
            <a:ext cx="10515600" cy="1325563"/>
          </a:xfrm>
        </p:spPr>
        <p:txBody>
          <a:bodyPr>
            <a:normAutofit/>
          </a:bodyPr>
          <a:lstStyle/>
          <a:p>
            <a:r>
              <a:rPr lang="en-US" sz="6000" dirty="0" err="1" smtClean="0">
                <a:solidFill>
                  <a:schemeClr val="accent2">
                    <a:lumMod val="75000"/>
                  </a:schemeClr>
                </a:solidFill>
                <a:latin typeface="Nikosh" pitchFamily="2" charset="0"/>
                <a:cs typeface="Nikosh" pitchFamily="2" charset="0"/>
              </a:rPr>
              <a:t>সফটওয়ার</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এর</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ভিত্তিতে</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চলমান</a:t>
            </a:r>
            <a:r>
              <a:rPr lang="en-US" sz="6000" dirty="0" smtClean="0">
                <a:solidFill>
                  <a:schemeClr val="accent2">
                    <a:lumMod val="75000"/>
                  </a:schemeClr>
                </a:solidFill>
                <a:latin typeface="Nikosh" pitchFamily="2" charset="0"/>
                <a:cs typeface="Nikosh" pitchFamily="2" charset="0"/>
              </a:rPr>
              <a:t> </a:t>
            </a:r>
            <a:r>
              <a:rPr lang="en-US" sz="6000" dirty="0" err="1" smtClean="0">
                <a:solidFill>
                  <a:schemeClr val="accent2">
                    <a:lumMod val="75000"/>
                  </a:schemeClr>
                </a:solidFill>
                <a:latin typeface="Nikosh" pitchFamily="2" charset="0"/>
                <a:cs typeface="Nikosh" pitchFamily="2" charset="0"/>
              </a:rPr>
              <a:t>কার্যক্রম</a:t>
            </a:r>
            <a:endParaRPr lang="en-US" sz="6000" dirty="0">
              <a:solidFill>
                <a:schemeClr val="accent2">
                  <a:lumMod val="75000"/>
                </a:schemeClr>
              </a:solidFill>
              <a:latin typeface="Nikosh" pitchFamily="2" charset="0"/>
              <a:cs typeface="Nikosh" pitchFamily="2" charset="0"/>
            </a:endParaRPr>
          </a:p>
        </p:txBody>
      </p:sp>
    </p:spTree>
    <p:extLst>
      <p:ext uri="{BB962C8B-B14F-4D97-AF65-F5344CB8AC3E}">
        <p14:creationId xmlns="" xmlns:p14="http://schemas.microsoft.com/office/powerpoint/2010/main" val="269774143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35" y="-222071"/>
            <a:ext cx="10515600" cy="1325563"/>
          </a:xfrm>
        </p:spPr>
        <p:txBody>
          <a:bodyPr>
            <a:normAutofit/>
          </a:bodyPr>
          <a:lstStyle/>
          <a:p>
            <a:r>
              <a:rPr lang="bn-IN" sz="6000" dirty="0" smtClean="0">
                <a:solidFill>
                  <a:schemeClr val="accent2">
                    <a:lumMod val="50000"/>
                  </a:schemeClr>
                </a:solidFill>
                <a:latin typeface="Nikosh" pitchFamily="2" charset="0"/>
                <a:cs typeface="Nikosh" pitchFamily="2" charset="0"/>
              </a:rPr>
              <a:t>পরবর্তী করণীয়</a:t>
            </a:r>
            <a:endParaRPr lang="en-US" sz="6000" dirty="0">
              <a:solidFill>
                <a:schemeClr val="accent2">
                  <a:lumMod val="50000"/>
                </a:schemeClr>
              </a:solidFill>
              <a:latin typeface="Nikosh" pitchFamily="2" charset="0"/>
              <a:cs typeface="Nikosh" pitchFamily="2" charset="0"/>
            </a:endParaRPr>
          </a:p>
        </p:txBody>
      </p:sp>
      <p:sp>
        <p:nvSpPr>
          <p:cNvPr id="3" name="Content Placeholder 2"/>
          <p:cNvSpPr>
            <a:spLocks noGrp="1"/>
          </p:cNvSpPr>
          <p:nvPr>
            <p:ph idx="1"/>
          </p:nvPr>
        </p:nvSpPr>
        <p:spPr>
          <a:xfrm>
            <a:off x="0" y="715279"/>
            <a:ext cx="12192000" cy="5319758"/>
          </a:xfrm>
        </p:spPr>
        <p:txBody>
          <a:bodyPr>
            <a:noAutofit/>
          </a:bodyPr>
          <a:lstStyle/>
          <a:p>
            <a:r>
              <a:rPr lang="bn-IN" sz="5400" dirty="0" smtClean="0">
                <a:latin typeface="Nikosh" panose="02000000000000000000" pitchFamily="2" charset="0"/>
                <a:cs typeface="Nikosh" panose="02000000000000000000" pitchFamily="2" charset="0"/>
              </a:rPr>
              <a:t>সিস্টেমটি অধিক সুরক্ষিত এবং সবসময় </a:t>
            </a:r>
            <a:r>
              <a:rPr lang="bn-IN" sz="5400" b="1" dirty="0" smtClean="0">
                <a:solidFill>
                  <a:schemeClr val="accent2">
                    <a:lumMod val="50000"/>
                  </a:schemeClr>
                </a:solidFill>
                <a:latin typeface="Nikosh" panose="02000000000000000000" pitchFamily="2" charset="0"/>
                <a:cs typeface="Nikosh" panose="02000000000000000000" pitchFamily="2" charset="0"/>
              </a:rPr>
              <a:t>(২৪/৭)</a:t>
            </a:r>
            <a:r>
              <a:rPr lang="bn-IN" sz="5400" dirty="0" smtClean="0">
                <a:latin typeface="Nikosh" panose="02000000000000000000" pitchFamily="2" charset="0"/>
                <a:cs typeface="Nikosh" panose="02000000000000000000" pitchFamily="2" charset="0"/>
              </a:rPr>
              <a:t> কর্মক্ষম রাখার জন্য </a:t>
            </a:r>
            <a:r>
              <a:rPr lang="en-US" sz="5400" b="1" dirty="0" smtClean="0">
                <a:solidFill>
                  <a:schemeClr val="accent2">
                    <a:lumMod val="75000"/>
                  </a:schemeClr>
                </a:solidFill>
                <a:latin typeface="Nikosh" panose="02000000000000000000" pitchFamily="2" charset="0"/>
                <a:cs typeface="Nikosh" panose="02000000000000000000" pitchFamily="2" charset="0"/>
              </a:rPr>
              <a:t>National Data Center এ </a:t>
            </a:r>
            <a:r>
              <a:rPr lang="bn-IN" sz="5400" dirty="0" smtClean="0">
                <a:latin typeface="Nikosh" panose="02000000000000000000" pitchFamily="2" charset="0"/>
                <a:cs typeface="Nikosh" panose="02000000000000000000" pitchFamily="2" charset="0"/>
              </a:rPr>
              <a:t>হোস্টিং করা প্রয়োজন।</a:t>
            </a:r>
            <a:endParaRPr lang="en-US" sz="5400" dirty="0" smtClean="0">
              <a:latin typeface="Nikosh" panose="02000000000000000000" pitchFamily="2" charset="0"/>
              <a:cs typeface="Nikosh" panose="02000000000000000000" pitchFamily="2" charset="0"/>
            </a:endParaRPr>
          </a:p>
          <a:p>
            <a:r>
              <a:rPr lang="en-US" sz="5400" dirty="0" smtClean="0">
                <a:latin typeface="Nikosh" panose="02000000000000000000" pitchFamily="2" charset="0"/>
                <a:cs typeface="Nikosh" panose="02000000000000000000" pitchFamily="2" charset="0"/>
              </a:rPr>
              <a:t>Dedicated Service Providing Peoples </a:t>
            </a:r>
            <a:r>
              <a:rPr lang="en-US" sz="3200" dirty="0" smtClean="0">
                <a:latin typeface="Nikosh" panose="02000000000000000000" pitchFamily="2" charset="0"/>
                <a:cs typeface="Nikosh" panose="02000000000000000000" pitchFamily="2" charset="0"/>
              </a:rPr>
              <a:t>(System Maintenance and Trouble Shooting) </a:t>
            </a:r>
            <a:r>
              <a:rPr lang="bn-IN" sz="5400" dirty="0" smtClean="0">
                <a:latin typeface="Nikosh" panose="02000000000000000000" pitchFamily="2" charset="0"/>
                <a:cs typeface="Nikosh" panose="02000000000000000000" pitchFamily="2" charset="0"/>
              </a:rPr>
              <a:t>নিয়োগ করা প্রয়োজন (যেমন সফটওয়ার ইঞ্জিনিয়ার, মেইনটেন্যান্স ইঞ্জিনিয়ার, জিআইএস বিশেষজ্ঞ </a:t>
            </a:r>
            <a:r>
              <a:rPr lang="en-US" sz="5400" dirty="0" smtClean="0">
                <a:latin typeface="Nikosh" panose="02000000000000000000" pitchFamily="2" charset="0"/>
                <a:cs typeface="Nikosh" panose="02000000000000000000" pitchFamily="2" charset="0"/>
              </a:rPr>
              <a:t>(IBAS </a:t>
            </a:r>
            <a:r>
              <a:rPr lang="bn-IN" sz="5400" dirty="0" smtClean="0">
                <a:latin typeface="Nikosh" panose="02000000000000000000" pitchFamily="2" charset="0"/>
                <a:cs typeface="Nikosh" panose="02000000000000000000" pitchFamily="2" charset="0"/>
              </a:rPr>
              <a:t>প্রকল্পের অনুরূপ</a:t>
            </a:r>
            <a:r>
              <a:rPr lang="en-US" sz="5400" dirty="0" smtClean="0">
                <a:latin typeface="Nikosh" panose="02000000000000000000" pitchFamily="2" charset="0"/>
                <a:cs typeface="Nikosh" panose="02000000000000000000" pitchFamily="2" charset="0"/>
              </a:rPr>
              <a:t>)</a:t>
            </a:r>
            <a:r>
              <a:rPr lang="bn-IN" sz="5400" dirty="0" smtClean="0">
                <a:latin typeface="Nikosh" panose="02000000000000000000" pitchFamily="2" charset="0"/>
                <a:cs typeface="Nikosh" panose="02000000000000000000" pitchFamily="2" charset="0"/>
              </a:rPr>
              <a:t>।</a:t>
            </a:r>
            <a:endParaRPr lang="en-US" sz="5400"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39" y="65903"/>
            <a:ext cx="10515600" cy="1325563"/>
          </a:xfrm>
        </p:spPr>
        <p:txBody>
          <a:bodyPr>
            <a:normAutofit/>
          </a:bodyPr>
          <a:lstStyle/>
          <a:p>
            <a:r>
              <a:rPr lang="bn-IN" sz="6000" b="1" dirty="0" smtClean="0">
                <a:solidFill>
                  <a:schemeClr val="accent2">
                    <a:lumMod val="50000"/>
                  </a:schemeClr>
                </a:solidFill>
                <a:latin typeface="Nikosh" pitchFamily="2" charset="0"/>
                <a:cs typeface="Nikosh" pitchFamily="2" charset="0"/>
              </a:rPr>
              <a:t>পরবর্তী করণীয়</a:t>
            </a:r>
            <a:endParaRPr lang="en-US" sz="6000" b="1" dirty="0"/>
          </a:p>
        </p:txBody>
      </p:sp>
      <p:sp>
        <p:nvSpPr>
          <p:cNvPr id="3" name="Content Placeholder 2"/>
          <p:cNvSpPr>
            <a:spLocks noGrp="1"/>
          </p:cNvSpPr>
          <p:nvPr>
            <p:ph idx="1"/>
          </p:nvPr>
        </p:nvSpPr>
        <p:spPr>
          <a:xfrm>
            <a:off x="123567" y="1670281"/>
            <a:ext cx="12192000" cy="4833257"/>
          </a:xfrm>
        </p:spPr>
        <p:txBody>
          <a:bodyPr>
            <a:noAutofit/>
          </a:bodyPr>
          <a:lstStyle/>
          <a:p>
            <a:r>
              <a:rPr lang="bn-IN" sz="4800" dirty="0" smtClean="0">
                <a:latin typeface="Nikosh" pitchFamily="2" charset="0"/>
                <a:cs typeface="Nikosh" pitchFamily="2" charset="0"/>
              </a:rPr>
              <a:t>সকল পর্যায়ে এবং সকলের বাধ্যতামূলক ব্যবহারের জন্য </a:t>
            </a:r>
            <a:r>
              <a:rPr lang="bn-IN" sz="4800" b="1" dirty="0" smtClean="0">
                <a:solidFill>
                  <a:schemeClr val="accent2">
                    <a:lumMod val="50000"/>
                  </a:schemeClr>
                </a:solidFill>
                <a:latin typeface="Nikosh" pitchFamily="2" charset="0"/>
                <a:cs typeface="Nikosh" pitchFamily="2" charset="0"/>
              </a:rPr>
              <a:t>নির্দেশনা</a:t>
            </a:r>
            <a:r>
              <a:rPr lang="bn-IN" sz="4800" dirty="0" smtClean="0">
                <a:latin typeface="Nikosh" pitchFamily="2" charset="0"/>
                <a:cs typeface="Nikosh" pitchFamily="2" charset="0"/>
              </a:rPr>
              <a:t> প্রদান</a:t>
            </a:r>
            <a:r>
              <a:rPr lang="en-US" sz="4800" dirty="0" smtClean="0">
                <a:latin typeface="Nikosh" pitchFamily="2" charset="0"/>
                <a:cs typeface="Nikosh" pitchFamily="2" charset="0"/>
              </a:rPr>
              <a:t>;</a:t>
            </a:r>
            <a:endParaRPr lang="bn-IN" sz="4800" dirty="0" smtClean="0">
              <a:latin typeface="Nikosh" pitchFamily="2" charset="0"/>
              <a:cs typeface="Nikosh" pitchFamily="2" charset="0"/>
            </a:endParaRPr>
          </a:p>
          <a:p>
            <a:r>
              <a:rPr lang="bn-IN" sz="4800" dirty="0" smtClean="0">
                <a:latin typeface="Nikosh" pitchFamily="2" charset="0"/>
                <a:cs typeface="Nikosh" pitchFamily="2" charset="0"/>
              </a:rPr>
              <a:t>ডিএলএমএস সিস্টেমে প্রবর্তিত ম্যাপিং কনটেন্ট টি এ সিস্টেমে অন্তর্ভুক্তকরণ</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ম্যাপিং</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কনটেন্ট</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প্রবর্তনের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সুযোগ</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করে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দেয়া</a:t>
            </a:r>
            <a:r>
              <a:rPr lang="en-US" sz="4800" dirty="0" smtClean="0">
                <a:latin typeface="Nikosh" pitchFamily="2" charset="0"/>
                <a:cs typeface="Nikosh" pitchFamily="2" charset="0"/>
              </a:rPr>
              <a:t>। </a:t>
            </a:r>
            <a:r>
              <a:rPr lang="bn-IN" sz="4800" dirty="0" smtClean="0">
                <a:latin typeface="Nikosh" pitchFamily="2" charset="0"/>
                <a:cs typeface="Nikosh" pitchFamily="2" charset="0"/>
              </a:rPr>
              <a:t>এ</a:t>
            </a:r>
            <a:r>
              <a:rPr lang="en-US" sz="4800" dirty="0" smtClean="0">
                <a:latin typeface="Nikosh" pitchFamily="2" charset="0"/>
                <a:cs typeface="Nikosh" pitchFamily="2" charset="0"/>
              </a:rPr>
              <a:t>র </a:t>
            </a:r>
            <a:r>
              <a:rPr lang="en-US" sz="4800" dirty="0" err="1" smtClean="0">
                <a:latin typeface="Nikosh" pitchFamily="2" charset="0"/>
                <a:cs typeface="Nikosh" pitchFamily="2" charset="0"/>
              </a:rPr>
              <a:t>মাধ্যমে</a:t>
            </a:r>
            <a:r>
              <a:rPr lang="bn-IN" sz="4800" dirty="0" smtClean="0">
                <a:latin typeface="Nikosh" pitchFamily="2" charset="0"/>
                <a:cs typeface="Nikosh" pitchFamily="2" charset="0"/>
              </a:rPr>
              <a:t> ভূমি ব্যবস্থাপনা অটোমেশন হবে</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প্লট</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একত্রিকরণ</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বিভক্তিকরণ</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করা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যাবে</a:t>
            </a:r>
            <a:r>
              <a:rPr lang="en-US" sz="4800" dirty="0" smtClean="0">
                <a:latin typeface="Nikosh" pitchFamily="2" charset="0"/>
                <a:cs typeface="Nikosh" pitchFamily="2" charset="0"/>
              </a:rPr>
              <a:t>)</a:t>
            </a:r>
            <a:endParaRPr lang="en-US" sz="4800" dirty="0">
              <a:latin typeface="Nikosh" pitchFamily="2" charset="0"/>
              <a:cs typeface="Nikosh" pitchFamily="2"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4" y="0"/>
            <a:ext cx="10515600" cy="1325563"/>
          </a:xfrm>
        </p:spPr>
        <p:txBody>
          <a:bodyPr>
            <a:normAutofit/>
          </a:bodyPr>
          <a:lstStyle/>
          <a:p>
            <a:r>
              <a:rPr lang="bn-IN" sz="7200" b="1" dirty="0" smtClean="0">
                <a:solidFill>
                  <a:schemeClr val="accent2">
                    <a:lumMod val="50000"/>
                  </a:schemeClr>
                </a:solidFill>
                <a:latin typeface="Nikosh" pitchFamily="2" charset="0"/>
                <a:cs typeface="Nikosh" pitchFamily="2" charset="0"/>
              </a:rPr>
              <a:t>পরবর্তী করণীয়</a:t>
            </a:r>
            <a:endParaRPr lang="en-US" sz="7200" dirty="0"/>
          </a:p>
        </p:txBody>
      </p:sp>
      <p:sp>
        <p:nvSpPr>
          <p:cNvPr id="3" name="Content Placeholder 2"/>
          <p:cNvSpPr>
            <a:spLocks noGrp="1"/>
          </p:cNvSpPr>
          <p:nvPr>
            <p:ph idx="1"/>
          </p:nvPr>
        </p:nvSpPr>
        <p:spPr>
          <a:xfrm>
            <a:off x="197708" y="1240971"/>
            <a:ext cx="11767868" cy="5172892"/>
          </a:xfrm>
        </p:spPr>
        <p:txBody>
          <a:bodyPr>
            <a:noAutofit/>
          </a:bodyPr>
          <a:lstStyle/>
          <a:p>
            <a:r>
              <a:rPr lang="bn-IN" sz="6000" dirty="0" smtClean="0">
                <a:latin typeface="Nikosh" pitchFamily="2" charset="0"/>
                <a:cs typeface="Nikosh" pitchFamily="2" charset="0"/>
              </a:rPr>
              <a:t>জেলা প্রশাসক বরাবর</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রেকর্ড-পত্রাদি</a:t>
            </a:r>
            <a:r>
              <a:rPr lang="bn-IN" sz="6000" dirty="0" smtClean="0">
                <a:latin typeface="Nikosh" pitchFamily="2" charset="0"/>
                <a:cs typeface="Nikosh" pitchFamily="2" charset="0"/>
              </a:rPr>
              <a:t> হস্ত</a:t>
            </a:r>
            <a:r>
              <a:rPr lang="en-US" sz="6000" dirty="0" smtClean="0">
                <a:latin typeface="Nikosh" pitchFamily="2" charset="0"/>
                <a:cs typeface="Nikosh" pitchFamily="2" charset="0"/>
              </a:rPr>
              <a:t>া</a:t>
            </a:r>
            <a:r>
              <a:rPr lang="bn-IN" sz="6000" dirty="0" smtClean="0">
                <a:latin typeface="Nikosh" pitchFamily="2" charset="0"/>
                <a:cs typeface="Nikosh" pitchFamily="2" charset="0"/>
              </a:rPr>
              <a:t>ন্তরের </a:t>
            </a:r>
            <a:r>
              <a:rPr lang="en-US" sz="6000" dirty="0" err="1" smtClean="0">
                <a:latin typeface="Nikosh" pitchFamily="2" charset="0"/>
                <a:cs typeface="Nikosh" pitchFamily="2" charset="0"/>
              </a:rPr>
              <a:t>মডিউল</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প্রণয়নের</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সুযোগ</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সৃষ্টি</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করা</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যা</a:t>
            </a:r>
            <a:r>
              <a:rPr lang="en-US" sz="6000" dirty="0" smtClean="0">
                <a:latin typeface="Nikosh" pitchFamily="2" charset="0"/>
                <a:cs typeface="Nikosh" pitchFamily="2" charset="0"/>
              </a:rPr>
              <a:t> </a:t>
            </a:r>
            <a:r>
              <a:rPr lang="bn-IN" sz="6000" dirty="0" smtClean="0">
                <a:latin typeface="Nikosh" pitchFamily="2" charset="0"/>
                <a:cs typeface="Nikosh" pitchFamily="2" charset="0"/>
              </a:rPr>
              <a:t>অটোমেটিক ইন্টিগ্রেটেড হবে। </a:t>
            </a:r>
            <a:r>
              <a:rPr lang="en-US" sz="6000" dirty="0" err="1" smtClean="0">
                <a:latin typeface="Nikosh" pitchFamily="2" charset="0"/>
                <a:cs typeface="Nikosh" pitchFamily="2" charset="0"/>
              </a:rPr>
              <a:t>ফলে</a:t>
            </a:r>
            <a:r>
              <a:rPr lang="en-US" sz="6000" dirty="0" smtClean="0">
                <a:latin typeface="Nikosh" pitchFamily="2" charset="0"/>
                <a:cs typeface="Nikosh" pitchFamily="2" charset="0"/>
              </a:rPr>
              <a:t> </a:t>
            </a:r>
            <a:r>
              <a:rPr lang="bn-IN" sz="6000" dirty="0" smtClean="0">
                <a:latin typeface="Nikosh" pitchFamily="2" charset="0"/>
                <a:cs typeface="Nikosh" pitchFamily="2" charset="0"/>
              </a:rPr>
              <a:t>সফটওয়ার সিস্টেম হতে </a:t>
            </a:r>
            <a:r>
              <a:rPr lang="en-US" sz="6000" dirty="0" err="1" smtClean="0">
                <a:latin typeface="Nikosh" pitchFamily="2" charset="0"/>
                <a:cs typeface="Nikosh" pitchFamily="2" charset="0"/>
              </a:rPr>
              <a:t>ডাটা</a:t>
            </a:r>
            <a:r>
              <a:rPr lang="en-US" sz="6000" dirty="0" smtClean="0">
                <a:latin typeface="Nikosh" pitchFamily="2" charset="0"/>
                <a:cs typeface="Nikosh" pitchFamily="2" charset="0"/>
              </a:rPr>
              <a:t> এ</a:t>
            </a:r>
            <a:r>
              <a:rPr lang="bn-IN" sz="6000" dirty="0" smtClean="0">
                <a:latin typeface="Nikosh" pitchFamily="2" charset="0"/>
                <a:cs typeface="Nikosh" pitchFamily="2" charset="0"/>
              </a:rPr>
              <a:t>ক ক্লিকে সেট</a:t>
            </a:r>
            <a:r>
              <a:rPr lang="en-US" sz="6000" dirty="0" smtClean="0">
                <a:latin typeface="Nikosh" pitchFamily="2" charset="0"/>
                <a:cs typeface="Nikosh" pitchFamily="2" charset="0"/>
              </a:rPr>
              <a:t>ে</a:t>
            </a:r>
            <a:r>
              <a:rPr lang="bn-IN" sz="6000" dirty="0" smtClean="0">
                <a:latin typeface="Nikosh" pitchFamily="2" charset="0"/>
                <a:cs typeface="Nikosh" pitchFamily="2" charset="0"/>
              </a:rPr>
              <a:t>লমেন্ট</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বিভাগ</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হতে</a:t>
            </a:r>
            <a:r>
              <a:rPr lang="bn-IN" sz="6000" dirty="0" smtClean="0">
                <a:latin typeface="Nikosh" pitchFamily="2" charset="0"/>
                <a:cs typeface="Nikosh" pitchFamily="2" charset="0"/>
              </a:rPr>
              <a:t> ম্যানেজমেন্ট </a:t>
            </a:r>
            <a:r>
              <a:rPr lang="en-US" sz="6000" dirty="0" err="1" smtClean="0">
                <a:latin typeface="Nikosh" pitchFamily="2" charset="0"/>
                <a:cs typeface="Nikosh" pitchFamily="2" charset="0"/>
              </a:rPr>
              <a:t>বিভাগে</a:t>
            </a:r>
            <a:r>
              <a:rPr lang="en-US" sz="6000" dirty="0" smtClean="0">
                <a:latin typeface="Nikosh" pitchFamily="2" charset="0"/>
                <a:cs typeface="Nikosh" pitchFamily="2" charset="0"/>
              </a:rPr>
              <a:t> </a:t>
            </a:r>
            <a:r>
              <a:rPr lang="bn-IN" sz="6000" dirty="0" smtClean="0">
                <a:latin typeface="Nikosh" pitchFamily="2" charset="0"/>
                <a:cs typeface="Nikosh" pitchFamily="2" charset="0"/>
              </a:rPr>
              <a:t>স্থানান্তর হবে</a:t>
            </a:r>
            <a:r>
              <a:rPr lang="en-US" sz="6000" dirty="0" smtClean="0">
                <a:latin typeface="Nikosh" pitchFamily="2" charset="0"/>
                <a:cs typeface="Nikosh" pitchFamily="2" charset="0"/>
              </a:rPr>
              <a:t> (</a:t>
            </a:r>
            <a:r>
              <a:rPr lang="bn-IN" sz="6000" dirty="0" smtClean="0">
                <a:latin typeface="Nikosh" pitchFamily="2" charset="0"/>
                <a:cs typeface="Nikosh" pitchFamily="2" charset="0"/>
              </a:rPr>
              <a:t>ম্যানেজমেন্ট</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বিভাগের</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ব্যবহার</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উপযোগী</a:t>
            </a:r>
            <a:r>
              <a:rPr lang="en-US" sz="6000" dirty="0" smtClean="0">
                <a:latin typeface="Nikosh" pitchFamily="2" charset="0"/>
                <a:cs typeface="Nikosh" pitchFamily="2" charset="0"/>
              </a:rPr>
              <a:t> </a:t>
            </a:r>
            <a:r>
              <a:rPr lang="en-US" sz="6000" dirty="0" err="1" smtClean="0">
                <a:latin typeface="Nikosh" pitchFamily="2" charset="0"/>
                <a:cs typeface="Nikosh" pitchFamily="2" charset="0"/>
              </a:rPr>
              <a:t>হবে</a:t>
            </a:r>
            <a:r>
              <a:rPr lang="en-US" sz="6000" dirty="0" smtClean="0">
                <a:latin typeface="Nikosh" pitchFamily="2" charset="0"/>
                <a:cs typeface="Nikosh" pitchFamily="2" charset="0"/>
              </a:rPr>
              <a:t>)।</a:t>
            </a:r>
            <a:endParaRPr lang="bn-IN" sz="6000" dirty="0" smtClean="0">
              <a:latin typeface="Nikosh" pitchFamily="2" charset="0"/>
              <a:cs typeface="Nikosh" pitchFamily="2" charset="0"/>
            </a:endParaRPr>
          </a:p>
          <a:p>
            <a:endParaRPr lang="en-US" sz="60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689" y="91440"/>
            <a:ext cx="11878491" cy="6518365"/>
          </a:xfrm>
        </p:spPr>
        <p:txBody>
          <a:bodyPr>
            <a:noAutofit/>
          </a:bodyPr>
          <a:lstStyle/>
          <a:p>
            <a:pPr algn="just">
              <a:buNone/>
            </a:pPr>
            <a:r>
              <a:rPr lang="bn-IN" sz="7200" b="1" dirty="0" smtClean="0">
                <a:solidFill>
                  <a:schemeClr val="accent2">
                    <a:lumMod val="75000"/>
                  </a:schemeClr>
                </a:solidFill>
                <a:latin typeface="Nikosh" panose="02000000000000000000" pitchFamily="2" charset="0"/>
                <a:cs typeface="Nikosh" panose="02000000000000000000" pitchFamily="2" charset="0"/>
              </a:rPr>
              <a:t>নিরাপত্তা </a:t>
            </a:r>
            <a:r>
              <a:rPr lang="bn-IN" sz="7200" b="1" dirty="0">
                <a:solidFill>
                  <a:schemeClr val="accent2">
                    <a:lumMod val="75000"/>
                  </a:schemeClr>
                </a:solidFill>
                <a:latin typeface="Nikosh" panose="02000000000000000000" pitchFamily="2" charset="0"/>
                <a:cs typeface="Nikosh" panose="02000000000000000000" pitchFamily="2" charset="0"/>
              </a:rPr>
              <a:t>বিষয়ক</a:t>
            </a:r>
            <a:r>
              <a:rPr lang="en-US" sz="7200" b="1" dirty="0">
                <a:solidFill>
                  <a:schemeClr val="accent2">
                    <a:lumMod val="75000"/>
                  </a:schemeClr>
                </a:solidFill>
                <a:latin typeface="Nikosh" panose="02000000000000000000" pitchFamily="2" charset="0"/>
                <a:cs typeface="Nikosh" panose="02000000000000000000" pitchFamily="2" charset="0"/>
              </a:rPr>
              <a:t>:</a:t>
            </a:r>
            <a:r>
              <a:rPr lang="bn-IN" sz="7200" dirty="0">
                <a:solidFill>
                  <a:schemeClr val="accent2">
                    <a:lumMod val="75000"/>
                  </a:schemeClr>
                </a:solidFill>
                <a:latin typeface="Nikosh" panose="02000000000000000000" pitchFamily="2" charset="0"/>
                <a:cs typeface="Nikosh" panose="02000000000000000000" pitchFamily="2" charset="0"/>
              </a:rPr>
              <a:t> </a:t>
            </a:r>
            <a:endParaRPr lang="en-US" sz="7200" dirty="0">
              <a:solidFill>
                <a:schemeClr val="accent2">
                  <a:lumMod val="75000"/>
                </a:schemeClr>
              </a:solidFill>
              <a:latin typeface="Nikosh" panose="02000000000000000000" pitchFamily="2" charset="0"/>
              <a:cs typeface="Nikosh" panose="02000000000000000000" pitchFamily="2" charset="0"/>
            </a:endParaRPr>
          </a:p>
          <a:p>
            <a:pPr algn="just"/>
            <a:r>
              <a:rPr lang="bn-IN" sz="5400" dirty="0">
                <a:latin typeface="Nikosh" panose="02000000000000000000" pitchFamily="2" charset="0"/>
                <a:cs typeface="Nikosh" panose="02000000000000000000" pitchFamily="2" charset="0"/>
              </a:rPr>
              <a:t>সিস্টেমটি নিজস্ব সার্ভারে হোস্টিং করা হয়েছে এবং যাকে একসেস প্রদান করা হবে তার কম্পিউটারে </a:t>
            </a:r>
            <a:r>
              <a:rPr lang="bn-IN" sz="5400" dirty="0" smtClean="0">
                <a:latin typeface="Nikosh" panose="02000000000000000000" pitchFamily="2" charset="0"/>
                <a:cs typeface="Nikosh" panose="02000000000000000000" pitchFamily="2" charset="0"/>
              </a:rPr>
              <a:t>সিস্টেম </a:t>
            </a:r>
            <a:r>
              <a:rPr lang="bn-IN" sz="5400" dirty="0">
                <a:latin typeface="Nikosh" panose="02000000000000000000" pitchFamily="2" charset="0"/>
                <a:cs typeface="Nikosh" panose="02000000000000000000" pitchFamily="2" charset="0"/>
              </a:rPr>
              <a:t>সফটওয়ারটি ইনস্টল করে দিতে হবে এবং ইউজার আইডি, পাসওয়ার্ড শুধু থাকলেই হবেনা তাকে নির্দিষ্ট মৌজার নির্দিষ্ট খতিয়ানে প্রবেশাধিকার না দেয়া পর্যন্ত কেহ কোন প্রকার এন্ট্রি প্রদান করতে পারবেন না</a:t>
            </a:r>
            <a:r>
              <a:rPr lang="bn-IN" sz="5400" dirty="0" smtClean="0">
                <a:latin typeface="Nikosh" panose="02000000000000000000" pitchFamily="2" charset="0"/>
                <a:cs typeface="Nikosh" panose="02000000000000000000" pitchFamily="2" charset="0"/>
              </a:rPr>
              <a:t>।</a:t>
            </a:r>
            <a:endParaRPr lang="en-US" sz="48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291384294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230983"/>
          </a:xfrm>
        </p:spPr>
        <p:txBody>
          <a:bodyPr>
            <a:noAutofit/>
          </a:bodyPr>
          <a:lstStyle/>
          <a:p>
            <a:r>
              <a:rPr lang="bn-IN" sz="5400" b="1" dirty="0" smtClean="0">
                <a:solidFill>
                  <a:schemeClr val="accent2">
                    <a:lumMod val="75000"/>
                  </a:schemeClr>
                </a:solidFill>
                <a:latin typeface="Nikosh" panose="02000000000000000000" pitchFamily="2" charset="0"/>
                <a:cs typeface="Nikosh" panose="02000000000000000000" pitchFamily="2" charset="0"/>
              </a:rPr>
              <a:t>নিরাপত্তা বিষয়ক</a:t>
            </a:r>
            <a:r>
              <a:rPr lang="en-US" sz="5400" b="1" dirty="0" smtClean="0">
                <a:solidFill>
                  <a:schemeClr val="accent2">
                    <a:lumMod val="75000"/>
                  </a:schemeClr>
                </a:solidFill>
                <a:latin typeface="Nikosh" panose="02000000000000000000" pitchFamily="2" charset="0"/>
                <a:cs typeface="Nikosh" panose="02000000000000000000" pitchFamily="2" charset="0"/>
              </a:rPr>
              <a:t>:</a:t>
            </a:r>
            <a:r>
              <a:rPr lang="bn-IN" sz="5400" dirty="0" smtClean="0">
                <a:solidFill>
                  <a:schemeClr val="accent2">
                    <a:lumMod val="75000"/>
                  </a:schemeClr>
                </a:solidFill>
                <a:latin typeface="Nikosh" panose="02000000000000000000" pitchFamily="2" charset="0"/>
                <a:cs typeface="Nikosh" panose="02000000000000000000" pitchFamily="2" charset="0"/>
              </a:rPr>
              <a:t> </a:t>
            </a:r>
            <a:endParaRPr lang="en-US" sz="5400" dirty="0" smtClean="0">
              <a:solidFill>
                <a:schemeClr val="accent2">
                  <a:lumMod val="75000"/>
                </a:schemeClr>
              </a:solidFill>
              <a:latin typeface="Nikosh" panose="02000000000000000000" pitchFamily="2" charset="0"/>
              <a:cs typeface="Nikosh" panose="02000000000000000000" pitchFamily="2" charset="0"/>
            </a:endParaRPr>
          </a:p>
          <a:p>
            <a:pPr algn="just"/>
            <a:r>
              <a:rPr lang="bn-IN" sz="5400" dirty="0" smtClean="0">
                <a:latin typeface="Nikosh" panose="02000000000000000000" pitchFamily="2" charset="0"/>
                <a:cs typeface="Nikosh" panose="02000000000000000000" pitchFamily="2" charset="0"/>
              </a:rPr>
              <a:t>ডিজিটাল ব্যবস্থায় পৃথিবীর অন্যতম ডিজাস্টার এখন সাইবার ক্রাইম (সম্ভবত ৪র্থ) এবং প্রতিবছর কয়েক হাজার কোটি টাকা সাইবার হ্যাকাররা হ্যাকিং করে নিয়ে নিচ্ছেন</a:t>
            </a:r>
            <a:r>
              <a:rPr lang="hi-IN" sz="5400" dirty="0" smtClean="0">
                <a:latin typeface="Nikosh" panose="02000000000000000000" pitchFamily="2" charset="0"/>
                <a:cs typeface="Nikosh" panose="02000000000000000000" pitchFamily="2" charset="0"/>
              </a:rPr>
              <a:t>।</a:t>
            </a:r>
            <a:r>
              <a:rPr lang="bn-IN" sz="5400" dirty="0" smtClean="0">
                <a:latin typeface="Nikosh" panose="02000000000000000000" pitchFamily="2" charset="0"/>
                <a:cs typeface="Nikosh" panose="02000000000000000000" pitchFamily="2" charset="0"/>
              </a:rPr>
              <a:t> </a:t>
            </a:r>
          </a:p>
          <a:p>
            <a:pPr algn="just"/>
            <a:r>
              <a:rPr lang="bn-IN" sz="5400" dirty="0" smtClean="0">
                <a:latin typeface="Nikosh" panose="02000000000000000000" pitchFamily="2" charset="0"/>
                <a:cs typeface="Nikosh" panose="02000000000000000000" pitchFamily="2" charset="0"/>
              </a:rPr>
              <a:t>তবে কোন হ্যাকার সার্ভার হ্যাক করতে পারবেন কিনা তা নিশ্চিত করে বলা নিম্নস্বাক্ষরকারীর পক্ষে অসম্ভব।</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তবে</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হ্যাকিং</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হলেই</a:t>
            </a:r>
            <a:r>
              <a:rPr lang="en-US" sz="5400" dirty="0" smtClean="0">
                <a:latin typeface="Nikosh" panose="02000000000000000000" pitchFamily="2" charset="0"/>
                <a:cs typeface="Nikosh" panose="02000000000000000000" pitchFamily="2" charset="0"/>
              </a:rPr>
              <a:t> ১৫/২০ </a:t>
            </a:r>
            <a:r>
              <a:rPr lang="en-US" sz="5400" dirty="0" err="1" smtClean="0">
                <a:latin typeface="Nikosh" panose="02000000000000000000" pitchFamily="2" charset="0"/>
                <a:cs typeface="Nikosh" panose="02000000000000000000" pitchFamily="2" charset="0"/>
              </a:rPr>
              <a:t>মিনিটের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মধ্যে</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সিস্টেম</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পুনরিজ্জিত</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সম্ভব</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হবে</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ব্যাক</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আপ</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সার্ভার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হতে</a:t>
            </a:r>
            <a:r>
              <a:rPr lang="en-US" sz="5400" dirty="0" smtClean="0">
                <a:latin typeface="Nikosh" panose="02000000000000000000" pitchFamily="2" charset="0"/>
                <a:cs typeface="Nikosh" panose="02000000000000000000" pitchFamily="2" charset="0"/>
              </a:rPr>
              <a:t>)।</a:t>
            </a:r>
            <a:endParaRPr lang="en-US" sz="54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n-IN" sz="6000" b="1" dirty="0" smtClean="0">
                <a:solidFill>
                  <a:schemeClr val="accent2">
                    <a:lumMod val="75000"/>
                  </a:schemeClr>
                </a:solidFill>
                <a:latin typeface="Nikosh" panose="02000000000000000000" pitchFamily="2" charset="0"/>
                <a:cs typeface="Nikosh" panose="02000000000000000000" pitchFamily="2" charset="0"/>
              </a:rPr>
              <a:t>নিরাপত্তা বিষয়ক</a:t>
            </a:r>
            <a:r>
              <a:rPr lang="en-US" sz="6000" b="1" dirty="0" smtClean="0">
                <a:solidFill>
                  <a:schemeClr val="accent2">
                    <a:lumMod val="75000"/>
                  </a:schemeClr>
                </a:solidFill>
                <a:latin typeface="Nikosh" panose="02000000000000000000" pitchFamily="2" charset="0"/>
                <a:cs typeface="Nikosh" panose="02000000000000000000" pitchFamily="2" charset="0"/>
              </a:rPr>
              <a:t>:</a:t>
            </a:r>
            <a:r>
              <a:rPr lang="bn-IN" sz="6000" dirty="0" smtClean="0">
                <a:solidFill>
                  <a:schemeClr val="accent2">
                    <a:lumMod val="75000"/>
                  </a:schemeClr>
                </a:solidFill>
                <a:latin typeface="Nikosh" panose="02000000000000000000" pitchFamily="2" charset="0"/>
                <a:cs typeface="Nikosh" panose="02000000000000000000" pitchFamily="2" charset="0"/>
              </a:rPr>
              <a:t> </a:t>
            </a:r>
            <a:r>
              <a:rPr lang="en-US" sz="6000" dirty="0" smtClean="0">
                <a:solidFill>
                  <a:schemeClr val="accent2">
                    <a:lumMod val="75000"/>
                  </a:schemeClr>
                </a:solidFill>
                <a:latin typeface="Nikosh" panose="02000000000000000000" pitchFamily="2" charset="0"/>
                <a:cs typeface="Nikosh" panose="02000000000000000000" pitchFamily="2" charset="0"/>
              </a:rPr>
              <a:t/>
            </a:r>
            <a:br>
              <a:rPr lang="en-US" sz="6000" dirty="0" smtClean="0">
                <a:solidFill>
                  <a:schemeClr val="accent2">
                    <a:lumMod val="75000"/>
                  </a:schemeClr>
                </a:solidFill>
                <a:latin typeface="Nikosh" panose="02000000000000000000" pitchFamily="2" charset="0"/>
                <a:cs typeface="Nikosh" panose="02000000000000000000" pitchFamily="2" charset="0"/>
              </a:rPr>
            </a:br>
            <a:endParaRPr lang="en-US" sz="6000" dirty="0"/>
          </a:p>
        </p:txBody>
      </p:sp>
      <p:sp>
        <p:nvSpPr>
          <p:cNvPr id="3" name="Content Placeholder 2"/>
          <p:cNvSpPr>
            <a:spLocks noGrp="1"/>
          </p:cNvSpPr>
          <p:nvPr>
            <p:ph idx="1"/>
          </p:nvPr>
        </p:nvSpPr>
        <p:spPr/>
        <p:txBody>
          <a:bodyPr>
            <a:noAutofit/>
          </a:bodyPr>
          <a:lstStyle/>
          <a:p>
            <a:r>
              <a:rPr lang="bn-IN" sz="5400" dirty="0" smtClean="0">
                <a:latin typeface="Nikosh" panose="02000000000000000000" pitchFamily="2" charset="0"/>
                <a:cs typeface="Nikosh" panose="02000000000000000000" pitchFamily="2" charset="0"/>
              </a:rPr>
              <a:t>সেক্ষেত্রে ডাটা রিকোভারীর জন্য ব্যাকআপ সার্ভার সহায়তা করবে এবং প্রতিটি খতিয়ানের সফটকপির পাশাপাশি প্রচলিত পদ্ধতির ন্যায় হার্ডকপি সংরক্ষণের ব্যবস্থা করা হচ্ছে এবং ভবিষ্যতেও করতে হবে।</a:t>
            </a:r>
            <a:endParaRPr lang="en-US" sz="54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76276"/>
            <a:ext cx="6789061" cy="9336955"/>
          </a:xfrm>
          <a:prstGeom prst="rect">
            <a:avLst/>
          </a:prstGeom>
        </p:spPr>
      </p:pic>
    </p:spTree>
    <p:extLst>
      <p:ext uri="{BB962C8B-B14F-4D97-AF65-F5344CB8AC3E}">
        <p14:creationId xmlns="" xmlns:p14="http://schemas.microsoft.com/office/powerpoint/2010/main" val="231617464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71475" y="247650"/>
            <a:ext cx="11753850" cy="6448425"/>
          </a:xfrm>
        </p:spPr>
        <p:txBody>
          <a:bodyPr>
            <a:normAutofit fontScale="70000" lnSpcReduction="20000"/>
          </a:bodyPr>
          <a:lstStyle/>
          <a:p>
            <a:pPr marL="0" indent="0">
              <a:buNone/>
            </a:pPr>
            <a:r>
              <a:rPr lang="en-US" b="1" u="sng" dirty="0">
                <a:solidFill>
                  <a:schemeClr val="accent2">
                    <a:lumMod val="75000"/>
                  </a:schemeClr>
                </a:solidFill>
              </a:rPr>
              <a:t>Security System for Land Survey Management Software</a:t>
            </a:r>
            <a:endParaRPr lang="en-US" dirty="0">
              <a:solidFill>
                <a:schemeClr val="accent2">
                  <a:lumMod val="75000"/>
                </a:schemeClr>
              </a:solidFill>
            </a:endParaRPr>
          </a:p>
          <a:p>
            <a:r>
              <a:rPr lang="en-US" dirty="0"/>
              <a:t>Online security and data protection is critical in this modern world and has become a key priority for digital businesses. Generally, there are four kinds of security system using for any software which can also be implemented for Land Survey Management Software. These are as follows -</a:t>
            </a:r>
          </a:p>
          <a:p>
            <a:r>
              <a:rPr lang="en-US" dirty="0"/>
              <a:t> </a:t>
            </a:r>
          </a:p>
          <a:p>
            <a:pPr lvl="0"/>
            <a:r>
              <a:rPr lang="en-US" b="1" dirty="0"/>
              <a:t>End User Security.		3.  Network Security.</a:t>
            </a:r>
            <a:endParaRPr lang="en-US" dirty="0"/>
          </a:p>
          <a:p>
            <a:pPr lvl="0"/>
            <a:r>
              <a:rPr lang="en-US" b="1" dirty="0"/>
              <a:t>Application Security.	4.  Database Security.</a:t>
            </a:r>
            <a:endParaRPr lang="en-US" dirty="0"/>
          </a:p>
          <a:p>
            <a:r>
              <a:rPr lang="en-US" b="1" dirty="0"/>
              <a:t> </a:t>
            </a:r>
            <a:endParaRPr lang="en-US" dirty="0"/>
          </a:p>
          <a:p>
            <a:pPr lvl="0"/>
            <a:r>
              <a:rPr lang="en-US" b="1" dirty="0"/>
              <a:t>End User Security:</a:t>
            </a:r>
            <a:endParaRPr lang="en-US" dirty="0"/>
          </a:p>
          <a:p>
            <a:pPr lvl="0"/>
            <a:r>
              <a:rPr lang="en-US" b="1" dirty="0"/>
              <a:t>User PC restricted (User role): </a:t>
            </a:r>
            <a:r>
              <a:rPr lang="en-US" dirty="0"/>
              <a:t> User PC restricted refers to technology used to secure PCs, laptop and other personal device on a network. Pc security deals with both public a privet computer network. Any unauthorized and illegitimate access is restricted from infecting any virtual information equipment and services.</a:t>
            </a:r>
          </a:p>
          <a:p>
            <a:r>
              <a:rPr lang="en-US" dirty="0">
                <a:effectLst>
                  <a:outerShdw blurRad="38100" dist="19050" dir="2700000" algn="tl">
                    <a:schemeClr val="dk1">
                      <a:alpha val="40000"/>
                    </a:schemeClr>
                  </a:outerShdw>
                </a:effectLst>
              </a:rPr>
              <a:t> </a:t>
            </a:r>
            <a:endParaRPr lang="en-US" dirty="0"/>
          </a:p>
          <a:p>
            <a:pPr lvl="0"/>
            <a:r>
              <a:rPr lang="en-US" b="1" dirty="0"/>
              <a:t>Antivirus Update:</a:t>
            </a:r>
            <a:r>
              <a:rPr lang="en-US" dirty="0"/>
              <a:t> It is important to constantly update the anti-virus software on a computer because computers are regularly threatened by new viruses. The anti-virus updates contain the latest files needed to combat new viruses and protect your computer.</a:t>
            </a:r>
          </a:p>
          <a:p>
            <a:r>
              <a:rPr lang="en-US" dirty="0">
                <a:effectLst>
                  <a:outerShdw blurRad="38100" dist="19050" dir="2700000" algn="tl">
                    <a:schemeClr val="dk1">
                      <a:alpha val="40000"/>
                    </a:schemeClr>
                  </a:outerShdw>
                </a:effectLst>
              </a:rPr>
              <a:t> </a:t>
            </a:r>
            <a:endParaRPr lang="en-US" dirty="0"/>
          </a:p>
          <a:p>
            <a:pPr lvl="0"/>
            <a:r>
              <a:rPr lang="en-US" b="1" dirty="0"/>
              <a:t>Port Block:</a:t>
            </a:r>
            <a:r>
              <a:rPr lang="en-US" dirty="0"/>
              <a:t> Data moves around the internet through ports. When a port is blocked, data can't move through it. There are certain ports that aren't necessary for everyday internet use, but they are commonly used for network attacks.  Blocking these ports helps to protect our users from security threats.</a:t>
            </a:r>
          </a:p>
          <a:p>
            <a:endParaRPr lang="en-US" dirty="0"/>
          </a:p>
        </p:txBody>
      </p:sp>
    </p:spTree>
    <p:extLst>
      <p:ext uri="{BB962C8B-B14F-4D97-AF65-F5344CB8AC3E}">
        <p14:creationId xmlns="" xmlns:p14="http://schemas.microsoft.com/office/powerpoint/2010/main" val="139280899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5725" y="76200"/>
            <a:ext cx="11896725" cy="6534150"/>
          </a:xfrm>
        </p:spPr>
        <p:txBody>
          <a:bodyPr>
            <a:normAutofit fontScale="85000" lnSpcReduction="20000"/>
          </a:bodyPr>
          <a:lstStyle/>
          <a:p>
            <a:pPr marL="0" lvl="0" indent="0">
              <a:buNone/>
            </a:pPr>
            <a:r>
              <a:rPr lang="en-US" b="1" dirty="0">
                <a:solidFill>
                  <a:schemeClr val="accent2">
                    <a:lumMod val="75000"/>
                  </a:schemeClr>
                </a:solidFill>
              </a:rPr>
              <a:t>Application Security:</a:t>
            </a:r>
            <a:endParaRPr lang="en-US" dirty="0">
              <a:solidFill>
                <a:schemeClr val="accent2">
                  <a:lumMod val="75000"/>
                </a:schemeClr>
              </a:solidFill>
            </a:endParaRPr>
          </a:p>
          <a:p>
            <a:pPr lvl="0"/>
            <a:r>
              <a:rPr lang="en-US" b="1" dirty="0"/>
              <a:t>Software Install for Authentic Machine (Register by admin):</a:t>
            </a:r>
            <a:r>
              <a:rPr lang="en-US" dirty="0"/>
              <a:t> If your PC has multiple users (for example, if everyone in your household logs into their own account when using the computer), not all user accounts (or "profiles") will have permission to install new software on the computer. Only an account with administrative rights will be able to install programs.</a:t>
            </a:r>
          </a:p>
          <a:p>
            <a:r>
              <a:rPr lang="en-US" dirty="0">
                <a:effectLst>
                  <a:outerShdw blurRad="38100" dist="19050" dir="2700000" algn="tl">
                    <a:schemeClr val="dk1">
                      <a:alpha val="40000"/>
                    </a:schemeClr>
                  </a:outerShdw>
                </a:effectLst>
              </a:rPr>
              <a:t> </a:t>
            </a:r>
            <a:endParaRPr lang="en-US" dirty="0"/>
          </a:p>
          <a:p>
            <a:pPr lvl="0"/>
            <a:r>
              <a:rPr lang="en-US" b="1" dirty="0"/>
              <a:t>User- OTP (One Time Password) Login:</a:t>
            </a:r>
            <a:r>
              <a:rPr lang="en-US" dirty="0"/>
              <a:t> Two Factor Authentication is an</a:t>
            </a:r>
            <a:r>
              <a:rPr lang="en-US" b="1" dirty="0"/>
              <a:t> </a:t>
            </a:r>
            <a:r>
              <a:rPr lang="en-US" dirty="0"/>
              <a:t>additional layer of security to overcome the vulnerabilities of a standard password system. One Time Passwords are an easy and reliable form of 2FA (two factor authentication), and are used to add a second layer of authentication. The risk of fraud is drastically reduced if the user doesn’t only have to fill in his user name and password. </a:t>
            </a:r>
          </a:p>
          <a:p>
            <a:r>
              <a:rPr lang="en-US" dirty="0">
                <a:effectLst>
                  <a:outerShdw blurRad="38100" dist="19050" dir="2700000" algn="tl">
                    <a:schemeClr val="dk1">
                      <a:alpha val="40000"/>
                    </a:schemeClr>
                  </a:outerShdw>
                </a:effectLst>
              </a:rPr>
              <a:t> </a:t>
            </a:r>
            <a:endParaRPr lang="en-US" dirty="0"/>
          </a:p>
          <a:p>
            <a:pPr lvl="0"/>
            <a:r>
              <a:rPr lang="en-US" b="1" dirty="0"/>
              <a:t>Admin login through fingerprint:</a:t>
            </a:r>
            <a:r>
              <a:rPr lang="en-US" dirty="0"/>
              <a:t> Fingerprint Authentication System Software is developed by Bio-Enable Technologies. It is used for Registration, Verification and Identification of Fingerprint biometric data.</a:t>
            </a:r>
          </a:p>
          <a:p>
            <a:r>
              <a:rPr lang="en-US" dirty="0">
                <a:effectLst>
                  <a:outerShdw blurRad="38100" dist="19050" dir="2700000" algn="tl">
                    <a:schemeClr val="dk1">
                      <a:alpha val="40000"/>
                    </a:schemeClr>
                  </a:outerShdw>
                </a:effectLst>
              </a:rPr>
              <a:t> </a:t>
            </a:r>
            <a:endParaRPr lang="en-US" dirty="0"/>
          </a:p>
          <a:p>
            <a:pPr lvl="0"/>
            <a:r>
              <a:rPr lang="en-US" b="1" dirty="0"/>
              <a:t>Super admin login through face detection: </a:t>
            </a:r>
            <a:r>
              <a:rPr lang="en-US" dirty="0"/>
              <a:t>A facial recognition system is a technology capable   of </a:t>
            </a:r>
            <a:r>
              <a:rPr lang="en-US" dirty="0">
                <a:hlinkClick r:id="rId2" tooltip="Identification of human individuals"/>
              </a:rPr>
              <a:t>identifying</a:t>
            </a:r>
            <a:r>
              <a:rPr lang="en-US" dirty="0"/>
              <a:t> or </a:t>
            </a:r>
            <a:r>
              <a:rPr lang="en-US" dirty="0">
                <a:hlinkClick r:id="rId3" tooltip="Authentication"/>
              </a:rPr>
              <a:t>verifying</a:t>
            </a:r>
            <a:r>
              <a:rPr lang="en-US" dirty="0"/>
              <a:t> a person from a </a:t>
            </a:r>
            <a:r>
              <a:rPr lang="en-US" dirty="0">
                <a:hlinkClick r:id="rId4" tooltip="Digital image"/>
              </a:rPr>
              <a:t>digital image</a:t>
            </a:r>
            <a:r>
              <a:rPr lang="en-US" dirty="0"/>
              <a:t> or a </a:t>
            </a:r>
            <a:r>
              <a:rPr lang="en-US" dirty="0">
                <a:hlinkClick r:id="rId5" tooltip="Film frame"/>
              </a:rPr>
              <a:t>video frame</a:t>
            </a:r>
            <a:r>
              <a:rPr lang="en-US" dirty="0"/>
              <a:t> from a </a:t>
            </a:r>
            <a:r>
              <a:rPr lang="en-US" dirty="0">
                <a:hlinkClick r:id="rId6" tooltip="Video"/>
              </a:rPr>
              <a:t>video</a:t>
            </a:r>
            <a:r>
              <a:rPr lang="en-US" dirty="0"/>
              <a:t> source. There are multiple methods in which facial recognition systems work, but in general, they work by comparing selected </a:t>
            </a:r>
            <a:r>
              <a:rPr lang="en-US" dirty="0">
                <a:hlinkClick r:id="rId7" tooltip="Face"/>
              </a:rPr>
              <a:t>facial features</a:t>
            </a:r>
            <a:r>
              <a:rPr lang="en-US" dirty="0"/>
              <a:t> from given image with faces within a </a:t>
            </a:r>
            <a:r>
              <a:rPr lang="en-US" dirty="0">
                <a:hlinkClick r:id="rId8" tooltip="Database management system"/>
              </a:rPr>
              <a:t>database</a:t>
            </a:r>
            <a:r>
              <a:rPr lang="en-US" dirty="0"/>
              <a:t>.</a:t>
            </a:r>
          </a:p>
          <a:p>
            <a:endParaRPr lang="en-US" dirty="0"/>
          </a:p>
        </p:txBody>
      </p:sp>
    </p:spTree>
    <p:extLst>
      <p:ext uri="{BB962C8B-B14F-4D97-AF65-F5344CB8AC3E}">
        <p14:creationId xmlns="" xmlns:p14="http://schemas.microsoft.com/office/powerpoint/2010/main" val="40391390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0"/>
            <a:ext cx="10515600" cy="1325563"/>
          </a:xfrm>
        </p:spPr>
        <p:txBody>
          <a:bodyPr>
            <a:normAutofit/>
          </a:bodyPr>
          <a:lstStyle/>
          <a:p>
            <a:r>
              <a:rPr lang="en-US" sz="5400" dirty="0" err="1" smtClean="0">
                <a:solidFill>
                  <a:srgbClr val="C00000"/>
                </a:solidFill>
                <a:latin typeface="Nikosh" panose="02000000000000000000" pitchFamily="2" charset="0"/>
                <a:cs typeface="Nikosh" panose="02000000000000000000" pitchFamily="2" charset="0"/>
              </a:rPr>
              <a:t>খতিয়ান</a:t>
            </a:r>
            <a:r>
              <a:rPr lang="en-US" sz="5400" dirty="0" smtClean="0">
                <a:solidFill>
                  <a:srgbClr val="C00000"/>
                </a:solidFill>
                <a:latin typeface="Nikosh" panose="02000000000000000000" pitchFamily="2" charset="0"/>
                <a:cs typeface="Nikosh" panose="02000000000000000000" pitchFamily="2" charset="0"/>
              </a:rPr>
              <a:t> </a:t>
            </a:r>
            <a:r>
              <a:rPr lang="en-US" sz="5400" dirty="0" err="1" smtClean="0">
                <a:solidFill>
                  <a:srgbClr val="C00000"/>
                </a:solidFill>
                <a:latin typeface="Nikosh" panose="02000000000000000000" pitchFamily="2" charset="0"/>
                <a:cs typeface="Nikosh" panose="02000000000000000000" pitchFamily="2" charset="0"/>
              </a:rPr>
              <a:t>প্রস্তুতের</a:t>
            </a:r>
            <a:r>
              <a:rPr lang="bn-IN" sz="5400" dirty="0" smtClean="0">
                <a:solidFill>
                  <a:srgbClr val="C00000"/>
                </a:solidFill>
                <a:latin typeface="Nikosh" panose="02000000000000000000" pitchFamily="2" charset="0"/>
                <a:cs typeface="Nikosh" panose="02000000000000000000" pitchFamily="2" charset="0"/>
              </a:rPr>
              <a:t> স্তরসমূহ</a:t>
            </a:r>
            <a:endParaRPr lang="en-US" sz="5400" dirty="0"/>
          </a:p>
        </p:txBody>
      </p:sp>
      <p:sp>
        <p:nvSpPr>
          <p:cNvPr id="3" name="Content Placeholder 2"/>
          <p:cNvSpPr>
            <a:spLocks noGrp="1"/>
          </p:cNvSpPr>
          <p:nvPr>
            <p:ph idx="1"/>
          </p:nvPr>
        </p:nvSpPr>
        <p:spPr>
          <a:xfrm>
            <a:off x="326571" y="1172481"/>
            <a:ext cx="11639006" cy="5424261"/>
          </a:xfrm>
        </p:spPr>
        <p:txBody>
          <a:bodyPr>
            <a:normAutofit fontScale="92500"/>
          </a:bodyPr>
          <a:lstStyle/>
          <a:p>
            <a:r>
              <a:rPr lang="bn-BD" sz="5400" dirty="0" smtClean="0">
                <a:latin typeface="Nikosh" panose="02000000000000000000" pitchFamily="2" charset="0"/>
                <a:cs typeface="Nikosh" panose="02000000000000000000" pitchFamily="2" charset="0"/>
              </a:rPr>
              <a:t>তসদিক</a:t>
            </a:r>
            <a:r>
              <a:rPr lang="en-US" sz="5400" dirty="0" smtClean="0">
                <a:latin typeface="Nikosh" panose="02000000000000000000" pitchFamily="2" charset="0"/>
                <a:cs typeface="Nikosh" panose="02000000000000000000" pitchFamily="2" charset="0"/>
              </a:rPr>
              <a:t>:</a:t>
            </a:r>
            <a:r>
              <a:rPr lang="bn-BD" sz="5400" dirty="0" smtClean="0">
                <a:latin typeface="Nikosh" panose="02000000000000000000" pitchFamily="2" charset="0"/>
                <a:cs typeface="Nikosh" panose="02000000000000000000" pitchFamily="2" charset="0"/>
              </a:rPr>
              <a:t> বুঝারত স্তরের মালিকানা সংক্রান্ত সকল কাগজপত্র ও প্রমাণাদি যাঁচাই করে প্রতিটি খতিয়ান সত্যায়ন করেন তসদিক অফিসার। </a:t>
            </a:r>
            <a:r>
              <a:rPr lang="en-US" sz="5400" dirty="0" err="1" smtClean="0">
                <a:latin typeface="Nikosh" panose="02000000000000000000" pitchFamily="2" charset="0"/>
                <a:cs typeface="Nikosh" panose="02000000000000000000" pitchFamily="2" charset="0"/>
              </a:rPr>
              <a:t>তসদিক</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করা</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হয়</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লাল</a:t>
            </a:r>
            <a:r>
              <a:rPr lang="en-US" sz="5400" dirty="0" smtClean="0">
                <a:latin typeface="Nikosh" panose="02000000000000000000" pitchFamily="2" charset="0"/>
                <a:cs typeface="Nikosh" panose="02000000000000000000" pitchFamily="2" charset="0"/>
              </a:rPr>
              <a:t> </a:t>
            </a:r>
            <a:r>
              <a:rPr lang="en-US" sz="5400" dirty="0" err="1" smtClean="0">
                <a:latin typeface="Nikosh" panose="02000000000000000000" pitchFamily="2" charset="0"/>
                <a:cs typeface="Nikosh" panose="02000000000000000000" pitchFamily="2" charset="0"/>
              </a:rPr>
              <a:t>কালিতে</a:t>
            </a:r>
            <a:r>
              <a:rPr lang="en-US" sz="5400" dirty="0" smtClean="0">
                <a:latin typeface="Nikosh" panose="02000000000000000000" pitchFamily="2" charset="0"/>
                <a:cs typeface="Nikosh" panose="02000000000000000000" pitchFamily="2" charset="0"/>
              </a:rPr>
              <a:t>।</a:t>
            </a:r>
          </a:p>
          <a:p>
            <a:r>
              <a:rPr lang="bn-BD" sz="5400" dirty="0" smtClean="0">
                <a:latin typeface="Nikosh" panose="02000000000000000000" pitchFamily="2" charset="0"/>
                <a:cs typeface="Nikosh" panose="02000000000000000000" pitchFamily="2" charset="0"/>
              </a:rPr>
              <a:t>খসড়া প্রকাশনা (ডিপি)</a:t>
            </a:r>
            <a:r>
              <a:rPr lang="en-US" sz="5400" dirty="0" smtClean="0">
                <a:latin typeface="Nikosh" panose="02000000000000000000" pitchFamily="2" charset="0"/>
                <a:cs typeface="Nikosh" panose="02000000000000000000" pitchFamily="2" charset="0"/>
              </a:rPr>
              <a:t>: </a:t>
            </a:r>
            <a:r>
              <a:rPr lang="bn-BD" sz="5400" dirty="0" smtClean="0">
                <a:latin typeface="Nikosh" panose="02000000000000000000" pitchFamily="2" charset="0"/>
                <a:cs typeface="Nikosh" panose="02000000000000000000" pitchFamily="2" charset="0"/>
              </a:rPr>
              <a:t>তসদিক সমাপ্তির পর কোন এলাকার জমির প্রণীত রেকর্ড [খসড়া প্রকাশনা (ডিপি)] সর্বসাধারণের প্রদর্শনের জন্য মৌজাভিত্তিক ৩০ দিন উন্মুক্ত রাখা হয়।</a:t>
            </a:r>
            <a:endParaRPr lang="en-US" sz="5400" dirty="0" smtClean="0">
              <a:latin typeface="Nikosh" panose="02000000000000000000" pitchFamily="2" charset="0"/>
              <a:cs typeface="Nikosh" panose="02000000000000000000" pitchFamily="2" charset="0"/>
            </a:endParaRPr>
          </a:p>
          <a:p>
            <a:endParaRPr lang="en-US" sz="5400" dirty="0" smtClean="0">
              <a:latin typeface="Nikosh" panose="02000000000000000000" pitchFamily="2" charset="0"/>
              <a:cs typeface="Nikosh" panose="02000000000000000000" pitchFamily="2" charset="0"/>
            </a:endParaRPr>
          </a:p>
          <a:p>
            <a:endParaRPr lang="bn-IN" sz="5400" dirty="0" smtClean="0">
              <a:latin typeface="Nikosh" panose="02000000000000000000" pitchFamily="2" charset="0"/>
              <a:cs typeface="Nikosh" panose="02000000000000000000" pitchFamily="2" charset="0"/>
            </a:endParaRPr>
          </a:p>
          <a:p>
            <a:endParaRPr lang="en-US" sz="54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 y="76200"/>
            <a:ext cx="12087225" cy="6572250"/>
          </a:xfrm>
        </p:spPr>
        <p:txBody>
          <a:bodyPr>
            <a:normAutofit fontScale="92500" lnSpcReduction="20000"/>
          </a:bodyPr>
          <a:lstStyle/>
          <a:p>
            <a:pPr marL="0" lvl="0" indent="0">
              <a:buNone/>
            </a:pPr>
            <a:r>
              <a:rPr lang="en-US" b="1" dirty="0">
                <a:solidFill>
                  <a:schemeClr val="accent2">
                    <a:lumMod val="75000"/>
                  </a:schemeClr>
                </a:solidFill>
              </a:rPr>
              <a:t>Network Security:</a:t>
            </a:r>
            <a:endParaRPr lang="en-US" dirty="0">
              <a:solidFill>
                <a:schemeClr val="accent2">
                  <a:lumMod val="75000"/>
                </a:schemeClr>
              </a:solidFill>
            </a:endParaRPr>
          </a:p>
          <a:p>
            <a:pPr lvl="0"/>
            <a:r>
              <a:rPr lang="en-US" b="1" dirty="0"/>
              <a:t>Firewall Security: </a:t>
            </a:r>
            <a:r>
              <a:rPr lang="en-US" dirty="0"/>
              <a:t>The word firewall originally referred literally to a wall, which was constructed to halt the spread of a fire. In the world of computer firewall protection, a firewall refers to a network device which blocks certain kinds of network traffic, forming a barrier between a trusted and an untrusted network.</a:t>
            </a:r>
          </a:p>
          <a:p>
            <a:r>
              <a:rPr lang="en-US" dirty="0"/>
              <a:t> </a:t>
            </a:r>
          </a:p>
          <a:p>
            <a:pPr lvl="0"/>
            <a:r>
              <a:rPr lang="en-US" b="1" dirty="0"/>
              <a:t>Cryptography (Data Passing System in Secret key): </a:t>
            </a:r>
            <a:r>
              <a:rPr lang="en-US" dirty="0"/>
              <a:t> In computer science, cryptography refers to secure information and communication techniques derived from mathematical concepts and a set of rule-based calculations called algorithms to transform messages in ways that are hard to decipher.</a:t>
            </a:r>
          </a:p>
          <a:p>
            <a:r>
              <a:rPr lang="en-US" dirty="0"/>
              <a:t> </a:t>
            </a:r>
          </a:p>
          <a:p>
            <a:pPr lvl="0"/>
            <a:r>
              <a:rPr lang="en-US" b="1" dirty="0"/>
              <a:t>Port base or IP base Security:</a:t>
            </a:r>
            <a:r>
              <a:rPr lang="en-US" dirty="0"/>
              <a:t> Organizations of all sizes are migrating from analog to IP-based physical access control solutions, drawn by increased security, increased operational efficiency and better availability. The shift to IP reflects what’s already happened in voice communications and, more recently, in video surveillance.</a:t>
            </a:r>
          </a:p>
          <a:p>
            <a:r>
              <a:rPr lang="en-US" dirty="0"/>
              <a:t> </a:t>
            </a:r>
          </a:p>
          <a:p>
            <a:pPr lvl="0"/>
            <a:r>
              <a:rPr lang="en-US" b="1" dirty="0"/>
              <a:t>Server Access only Authorize IP:</a:t>
            </a:r>
            <a:r>
              <a:rPr lang="en-US" dirty="0"/>
              <a:t> An access server is a networked computer that is setup and responsible for giving rights to other computers that are not a member of its network.</a:t>
            </a:r>
          </a:p>
          <a:p>
            <a:endParaRPr lang="en-US" dirty="0"/>
          </a:p>
        </p:txBody>
      </p:sp>
    </p:spTree>
    <p:extLst>
      <p:ext uri="{BB962C8B-B14F-4D97-AF65-F5344CB8AC3E}">
        <p14:creationId xmlns="" xmlns:p14="http://schemas.microsoft.com/office/powerpoint/2010/main" val="199268984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12192000" cy="6781800"/>
          </a:xfrm>
        </p:spPr>
        <p:txBody>
          <a:bodyPr>
            <a:normAutofit fontScale="77500" lnSpcReduction="20000"/>
          </a:bodyPr>
          <a:lstStyle/>
          <a:p>
            <a:pPr marL="0" lvl="0" indent="0">
              <a:buNone/>
            </a:pPr>
            <a:r>
              <a:rPr lang="en-US" b="1" dirty="0">
                <a:solidFill>
                  <a:schemeClr val="accent2">
                    <a:lumMod val="75000"/>
                  </a:schemeClr>
                </a:solidFill>
              </a:rPr>
              <a:t>Database Security:</a:t>
            </a:r>
            <a:endParaRPr lang="en-US" dirty="0">
              <a:solidFill>
                <a:schemeClr val="accent2">
                  <a:lumMod val="75000"/>
                </a:schemeClr>
              </a:solidFill>
            </a:endParaRPr>
          </a:p>
          <a:p>
            <a:pPr lvl="0"/>
            <a:r>
              <a:rPr lang="en-US" b="1" dirty="0"/>
              <a:t>Store Procedure Encryption: </a:t>
            </a:r>
            <a:r>
              <a:rPr lang="en-US" dirty="0"/>
              <a:t>You may come across situation where you have to hide or encrypt </a:t>
            </a:r>
            <a:r>
              <a:rPr lang="en-US" b="1" dirty="0"/>
              <a:t>stored procedures</a:t>
            </a:r>
            <a:r>
              <a:rPr lang="en-US" dirty="0"/>
              <a:t>, </a:t>
            </a:r>
            <a:r>
              <a:rPr lang="en-US" b="1" dirty="0"/>
              <a:t>views</a:t>
            </a:r>
            <a:r>
              <a:rPr lang="en-US" dirty="0"/>
              <a:t> and user defined </a:t>
            </a:r>
            <a:r>
              <a:rPr lang="en-US" b="1" dirty="0"/>
              <a:t>functions</a:t>
            </a:r>
            <a:r>
              <a:rPr lang="en-US" dirty="0"/>
              <a:t> in SQL Server.</a:t>
            </a:r>
          </a:p>
          <a:p>
            <a:r>
              <a:rPr lang="en-US" dirty="0"/>
              <a:t> </a:t>
            </a:r>
          </a:p>
          <a:p>
            <a:pPr lvl="0"/>
            <a:r>
              <a:rPr lang="en-US" b="1" dirty="0"/>
              <a:t>Can’t push SQL injection:</a:t>
            </a:r>
            <a:r>
              <a:rPr lang="en-US" dirty="0"/>
              <a:t> SQL injection, also known as SQLI, is a common attack vector that uses malicious SQL code for backend database manipulation to access information that was not intended to be displayed. This information may include any number of items, including sensitive company data, user lists or private customer details.</a:t>
            </a:r>
          </a:p>
          <a:p>
            <a:r>
              <a:rPr lang="en-US" dirty="0"/>
              <a:t> </a:t>
            </a:r>
          </a:p>
          <a:p>
            <a:pPr lvl="0"/>
            <a:r>
              <a:rPr lang="en-US" b="1" dirty="0"/>
              <a:t>Connect central Server to Data Center using Tunneling:</a:t>
            </a:r>
            <a:r>
              <a:rPr lang="en-US" dirty="0"/>
              <a:t> Serial tunneling is a technique that is used to connect two or more serial devices over a network. It allows you to escape the constraints of physical cable length and connect serial devices through the Ethernet no matter where in the world they are located. By using the tunneling method of serial connectivity the devices perform as if they were in close proximity without the need for any intermediary device such as a computer or tablet.</a:t>
            </a:r>
          </a:p>
          <a:p>
            <a:r>
              <a:rPr lang="en-US" dirty="0"/>
              <a:t> </a:t>
            </a:r>
          </a:p>
          <a:p>
            <a:pPr lvl="0"/>
            <a:r>
              <a:rPr lang="en-US" b="1" dirty="0"/>
              <a:t>Method (Privet network) or Block Chain method:</a:t>
            </a:r>
            <a:r>
              <a:rPr lang="en-US" dirty="0"/>
              <a:t> The block-chain is used for the secure transfer of items like money, property, contracts, etc. without requiring a third-party intermediary like bank or government. Once a data is recorded inside a block-chain, it is very difficult to change it.</a:t>
            </a:r>
          </a:p>
          <a:p>
            <a:r>
              <a:rPr lang="en-US" dirty="0"/>
              <a:t> </a:t>
            </a:r>
          </a:p>
          <a:p>
            <a:r>
              <a:rPr lang="en-US" dirty="0"/>
              <a:t>Any other suitable security options like regular auditing, users’ journey path, users’ entry, edit, update, delete etc. log records can be kept separately for further verification purpose.</a:t>
            </a:r>
          </a:p>
          <a:p>
            <a:endParaRPr lang="en-US" dirty="0"/>
          </a:p>
        </p:txBody>
      </p:sp>
    </p:spTree>
    <p:extLst>
      <p:ext uri="{BB962C8B-B14F-4D97-AF65-F5344CB8AC3E}">
        <p14:creationId xmlns="" xmlns:p14="http://schemas.microsoft.com/office/powerpoint/2010/main" val="243125978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308436"/>
            <a:ext cx="10515600" cy="2960559"/>
          </a:xfrm>
        </p:spPr>
        <p:txBody>
          <a:bodyPr>
            <a:normAutofit/>
          </a:bodyPr>
          <a:lstStyle/>
          <a:p>
            <a:pPr algn="ctr">
              <a:buNone/>
            </a:pPr>
            <a:r>
              <a:rPr lang="bn-IN" sz="8800" dirty="0" smtClean="0">
                <a:solidFill>
                  <a:schemeClr val="accent2">
                    <a:lumMod val="50000"/>
                  </a:schemeClr>
                </a:solidFill>
                <a:latin typeface="Nikosh" pitchFamily="2" charset="0"/>
                <a:cs typeface="Nikosh" pitchFamily="2" charset="0"/>
              </a:rPr>
              <a:t>ধন্যবাদ</a:t>
            </a:r>
            <a:endParaRPr lang="en-US" sz="8800" dirty="0">
              <a:solidFill>
                <a:schemeClr val="accent2">
                  <a:lumMod val="50000"/>
                </a:schemeClr>
              </a:solidFill>
              <a:latin typeface="Nikosh" pitchFamily="2" charset="0"/>
              <a:cs typeface="Nikosh" pitchFamily="2"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88" y="0"/>
            <a:ext cx="10515600" cy="1325563"/>
          </a:xfrm>
        </p:spPr>
        <p:txBody>
          <a:bodyPr>
            <a:normAutofit/>
          </a:bodyPr>
          <a:lstStyle/>
          <a:p>
            <a:pPr algn="ctr"/>
            <a:r>
              <a:rPr lang="bn-IN" sz="6600" b="1" dirty="0" smtClean="0">
                <a:latin typeface="Nikosh" pitchFamily="2" charset="0"/>
                <a:cs typeface="Nikosh" pitchFamily="2" charset="0"/>
              </a:rPr>
              <a:t>সিস্টেমের বৈশিষ্ঠাবলী</a:t>
            </a:r>
            <a:endParaRPr lang="en-US" sz="6600" b="1" dirty="0">
              <a:latin typeface="Nikosh" pitchFamily="2" charset="0"/>
              <a:cs typeface="Nikosh" pitchFamily="2" charset="0"/>
            </a:endParaRPr>
          </a:p>
        </p:txBody>
      </p:sp>
      <p:sp>
        <p:nvSpPr>
          <p:cNvPr id="3" name="Content Placeholder 2"/>
          <p:cNvSpPr>
            <a:spLocks noGrp="1"/>
          </p:cNvSpPr>
          <p:nvPr>
            <p:ph idx="1"/>
          </p:nvPr>
        </p:nvSpPr>
        <p:spPr>
          <a:xfrm>
            <a:off x="326571" y="1629681"/>
            <a:ext cx="11521440" cy="4967062"/>
          </a:xfrm>
        </p:spPr>
        <p:txBody>
          <a:bodyPr>
            <a:noAutofit/>
          </a:bodyPr>
          <a:lstStyle/>
          <a:p>
            <a:r>
              <a:rPr lang="bn-IN" sz="4800" dirty="0" smtClean="0">
                <a:latin typeface="Nikosh" pitchFamily="2" charset="0"/>
                <a:cs typeface="Nikosh" pitchFamily="2" charset="0"/>
              </a:rPr>
              <a:t>কর্মকর্তা-কর্মচারী মডিউল</a:t>
            </a:r>
          </a:p>
          <a:p>
            <a:r>
              <a:rPr lang="bn-IN" sz="4800" dirty="0" smtClean="0">
                <a:latin typeface="Nikosh" pitchFamily="2" charset="0"/>
                <a:cs typeface="Nikosh" pitchFamily="2" charset="0"/>
              </a:rPr>
              <a:t>কর্মকর্তা-কর্মচারীদের খতিয়ানে অনুমতি/ একসেস বিষয়ক মডিউল</a:t>
            </a:r>
          </a:p>
          <a:p>
            <a:r>
              <a:rPr lang="bn-IN" sz="4800" dirty="0" smtClean="0">
                <a:latin typeface="Nikosh" pitchFamily="2" charset="0"/>
                <a:cs typeface="Nikosh" pitchFamily="2" charset="0"/>
              </a:rPr>
              <a:t>ভূমির শ্রেণিবিন্যাশ বিষয়ক মডিউল</a:t>
            </a:r>
          </a:p>
          <a:p>
            <a:r>
              <a:rPr lang="bn-IN" sz="4800" dirty="0" smtClean="0">
                <a:latin typeface="Nikosh" pitchFamily="2" charset="0"/>
                <a:cs typeface="Nikosh" pitchFamily="2" charset="0"/>
              </a:rPr>
              <a:t>ম্যাপ সম্পর্কিত মডিউল</a:t>
            </a:r>
          </a:p>
          <a:p>
            <a:r>
              <a:rPr lang="bn-IN" sz="4800" dirty="0" smtClean="0">
                <a:latin typeface="Nikosh" pitchFamily="2" charset="0"/>
                <a:cs typeface="Nikosh" pitchFamily="2" charset="0"/>
              </a:rPr>
              <a:t>স্তর ভিত্তিক কালার সমৃদ্ধ মডিউল</a:t>
            </a:r>
          </a:p>
          <a:p>
            <a:endParaRPr lang="bn-IN" sz="4800" dirty="0" smtClean="0">
              <a:latin typeface="Nikosh" pitchFamily="2" charset="0"/>
              <a:cs typeface="Nikosh" pitchFamily="2" charset="0"/>
            </a:endParaRPr>
          </a:p>
          <a:p>
            <a:endParaRPr lang="bn-IN" sz="4800" dirty="0" smtClean="0">
              <a:latin typeface="Nikosh" pitchFamily="2" charset="0"/>
              <a:cs typeface="Nikosh" pitchFamily="2"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0"/>
            <a:ext cx="10515600" cy="1325563"/>
          </a:xfrm>
        </p:spPr>
        <p:txBody>
          <a:bodyPr>
            <a:normAutofit/>
          </a:bodyPr>
          <a:lstStyle/>
          <a:p>
            <a:pPr algn="ctr"/>
            <a:r>
              <a:rPr lang="bn-IN" sz="6000" b="1" dirty="0" smtClean="0">
                <a:latin typeface="Nikosh" pitchFamily="2" charset="0"/>
                <a:cs typeface="Nikosh" pitchFamily="2" charset="0"/>
              </a:rPr>
              <a:t>সিস্টেমের বৈশিষ্ঠাবলী</a:t>
            </a:r>
            <a:endParaRPr lang="en-US" sz="6000" b="1" dirty="0">
              <a:latin typeface="Nikosh" pitchFamily="2" charset="0"/>
              <a:cs typeface="Nikosh" pitchFamily="2" charset="0"/>
            </a:endParaRPr>
          </a:p>
        </p:txBody>
      </p:sp>
      <p:sp>
        <p:nvSpPr>
          <p:cNvPr id="3" name="Content Placeholder 2"/>
          <p:cNvSpPr>
            <a:spLocks noGrp="1"/>
          </p:cNvSpPr>
          <p:nvPr>
            <p:ph idx="1"/>
          </p:nvPr>
        </p:nvSpPr>
        <p:spPr>
          <a:xfrm>
            <a:off x="535577" y="1002665"/>
            <a:ext cx="10792097" cy="5084625"/>
          </a:xfrm>
        </p:spPr>
        <p:txBody>
          <a:bodyPr>
            <a:noAutofit/>
          </a:bodyPr>
          <a:lstStyle/>
          <a:p>
            <a:r>
              <a:rPr lang="bn-IN" sz="4800" dirty="0" smtClean="0">
                <a:latin typeface="Nikosh" pitchFamily="2" charset="0"/>
                <a:cs typeface="Nikosh" pitchFamily="2" charset="0"/>
              </a:rPr>
              <a:t>বুঝারত খতিয়ান প্রণয়ন মডিউল (ব্লু কালার)</a:t>
            </a:r>
          </a:p>
          <a:p>
            <a:r>
              <a:rPr lang="bn-IN" sz="4800" dirty="0" smtClean="0">
                <a:latin typeface="Nikosh" pitchFamily="2" charset="0"/>
                <a:cs typeface="Nikosh" pitchFamily="2" charset="0"/>
              </a:rPr>
              <a:t>তসদিক/ এটেস্টেশন মডিউল (লাল কালার)</a:t>
            </a:r>
          </a:p>
          <a:p>
            <a:r>
              <a:rPr lang="bn-IN" sz="4800" dirty="0" smtClean="0">
                <a:latin typeface="Nikosh" pitchFamily="2" charset="0"/>
                <a:cs typeface="Nikosh" pitchFamily="2" charset="0"/>
              </a:rPr>
              <a:t>খসড়া প্রকাশনা বিষয়ক মডিউল</a:t>
            </a:r>
          </a:p>
          <a:p>
            <a:r>
              <a:rPr lang="bn-IN" sz="4800" dirty="0" smtClean="0">
                <a:latin typeface="Nikosh" pitchFamily="2" charset="0"/>
                <a:cs typeface="Nikosh" pitchFamily="2" charset="0"/>
              </a:rPr>
              <a:t>জেডএসওর বিবিধ মামলার (৪২ক,খ) রায় তামিল মডিউল</a:t>
            </a:r>
          </a:p>
          <a:p>
            <a:r>
              <a:rPr lang="bn-IN" sz="4800" dirty="0" smtClean="0">
                <a:latin typeface="Nikosh" pitchFamily="2" charset="0"/>
                <a:cs typeface="Nikosh" pitchFamily="2" charset="0"/>
              </a:rPr>
              <a:t>চূড়ান্ত প্রকাশনা বিষয়ক মডিউল</a:t>
            </a:r>
          </a:p>
          <a:p>
            <a:endParaRPr lang="bn-IN" sz="4800" dirty="0" smtClean="0">
              <a:latin typeface="Nikosh" pitchFamily="2" charset="0"/>
              <a:cs typeface="Nikosh" pitchFamily="2" charset="0"/>
            </a:endParaRPr>
          </a:p>
          <a:p>
            <a:endParaRPr lang="bn-IN" sz="4800" dirty="0" smtClean="0">
              <a:latin typeface="Nikosh" pitchFamily="2" charset="0"/>
              <a:cs typeface="Nikosh" pitchFamily="2"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75" y="0"/>
            <a:ext cx="11930333" cy="4351338"/>
          </a:xfrm>
        </p:spPr>
        <p:txBody>
          <a:bodyPr>
            <a:noAutofit/>
          </a:bodyPr>
          <a:lstStyle/>
          <a:p>
            <a:r>
              <a:rPr lang="hi-IN" sz="4700" b="1" dirty="0" smtClean="0">
                <a:solidFill>
                  <a:schemeClr val="accent2">
                    <a:lumMod val="50000"/>
                  </a:schemeClr>
                </a:solidFill>
                <a:latin typeface="Nikosh" panose="02000000000000000000" pitchFamily="2" charset="0"/>
                <a:cs typeface="Nikosh" panose="02000000000000000000" pitchFamily="2" charset="0"/>
              </a:rPr>
              <a:t>। </a:t>
            </a:r>
            <a:r>
              <a:rPr lang="bn-IN" sz="4700" b="1" dirty="0">
                <a:solidFill>
                  <a:schemeClr val="accent2">
                    <a:lumMod val="50000"/>
                  </a:schemeClr>
                </a:solidFill>
                <a:latin typeface="Nikosh" panose="02000000000000000000" pitchFamily="2" charset="0"/>
                <a:cs typeface="Nikosh" panose="02000000000000000000" pitchFamily="2" charset="0"/>
              </a:rPr>
              <a:t>ম্যাপ বিষয়ক:</a:t>
            </a:r>
            <a:endParaRPr lang="en-US" sz="4700" b="1" dirty="0">
              <a:solidFill>
                <a:schemeClr val="accent2">
                  <a:lumMod val="50000"/>
                </a:schemeClr>
              </a:solidFill>
              <a:latin typeface="Nikosh" panose="02000000000000000000" pitchFamily="2" charset="0"/>
              <a:cs typeface="Nikosh" panose="02000000000000000000" pitchFamily="2" charset="0"/>
            </a:endParaRPr>
          </a:p>
          <a:p>
            <a:r>
              <a:rPr lang="bn-IN" sz="4700" dirty="0">
                <a:latin typeface="Nikosh" panose="02000000000000000000" pitchFamily="2" charset="0"/>
                <a:cs typeface="Nikosh" panose="02000000000000000000" pitchFamily="2" charset="0"/>
              </a:rPr>
              <a:t>ক) জরিপকালে প্রস্তুত ক্যাডাস্ট্রাল ম্যাপের পিডিএফ কপি সংরক্ষণের মডিউল</a:t>
            </a:r>
            <a:endParaRPr lang="en-US" sz="4700" dirty="0">
              <a:latin typeface="Nikosh" panose="02000000000000000000" pitchFamily="2" charset="0"/>
              <a:cs typeface="Nikosh" panose="02000000000000000000" pitchFamily="2" charset="0"/>
            </a:endParaRPr>
          </a:p>
          <a:p>
            <a:r>
              <a:rPr lang="bn-IN" sz="4700" dirty="0">
                <a:latin typeface="Nikosh" panose="02000000000000000000" pitchFamily="2" charset="0"/>
                <a:cs typeface="Nikosh" panose="02000000000000000000" pitchFamily="2" charset="0"/>
              </a:rPr>
              <a:t>খ) পূর্বের জরিপের ম্যাপের সাথে বর্তমান জরিপের ম্যাপের তুলনামূলক ম্যাপের (পেন্টাগ্রাফ) পিডিএফ কপি সংরক্ষণের মডিউল</a:t>
            </a:r>
            <a:endParaRPr lang="en-US" sz="4700" dirty="0">
              <a:latin typeface="Nikosh" panose="02000000000000000000" pitchFamily="2" charset="0"/>
              <a:cs typeface="Nikosh" panose="02000000000000000000" pitchFamily="2" charset="0"/>
            </a:endParaRPr>
          </a:p>
          <a:p>
            <a:r>
              <a:rPr lang="bn-IN" sz="4700" dirty="0">
                <a:latin typeface="Nikosh" panose="02000000000000000000" pitchFamily="2" charset="0"/>
                <a:cs typeface="Nikosh" panose="02000000000000000000" pitchFamily="2" charset="0"/>
              </a:rPr>
              <a:t>গ) অন্য যে কোন ম্যাপের পিডিএফ কপি সংরক্ষণের মডিউল যতগুলি প্রয়োজন</a:t>
            </a:r>
            <a:r>
              <a:rPr lang="bn-IN" sz="4700" dirty="0" smtClean="0">
                <a:latin typeface="Nikosh" panose="02000000000000000000" pitchFamily="2" charset="0"/>
                <a:cs typeface="Nikosh" panose="02000000000000000000" pitchFamily="2" charset="0"/>
              </a:rPr>
              <a:t>।</a:t>
            </a:r>
          </a:p>
          <a:p>
            <a:endParaRPr lang="en-US" sz="47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16646940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10515600" cy="1325563"/>
          </a:xfrm>
        </p:spPr>
        <p:txBody>
          <a:bodyPr>
            <a:normAutofit/>
          </a:bodyPr>
          <a:lstStyle/>
          <a:p>
            <a:r>
              <a:rPr lang="bn-IN" sz="6000" b="1" dirty="0" smtClean="0">
                <a:solidFill>
                  <a:schemeClr val="accent2">
                    <a:lumMod val="50000"/>
                  </a:schemeClr>
                </a:solidFill>
                <a:latin typeface="Nikosh" pitchFamily="2" charset="0"/>
                <a:cs typeface="Nikosh" pitchFamily="2" charset="0"/>
              </a:rPr>
              <a:t>ম্যাপ বিষয়ক স্লাইড # ২</a:t>
            </a:r>
            <a:endParaRPr lang="en-US" sz="6000" b="1" dirty="0">
              <a:solidFill>
                <a:schemeClr val="accent2">
                  <a:lumMod val="50000"/>
                </a:schemeClr>
              </a:solidFill>
              <a:latin typeface="Nikosh" pitchFamily="2" charset="0"/>
              <a:cs typeface="Nikosh" pitchFamily="2" charset="0"/>
            </a:endParaRPr>
          </a:p>
        </p:txBody>
      </p:sp>
      <p:sp>
        <p:nvSpPr>
          <p:cNvPr id="3" name="Content Placeholder 2"/>
          <p:cNvSpPr>
            <a:spLocks noGrp="1"/>
          </p:cNvSpPr>
          <p:nvPr>
            <p:ph idx="1"/>
          </p:nvPr>
        </p:nvSpPr>
        <p:spPr>
          <a:xfrm>
            <a:off x="300446" y="1018903"/>
            <a:ext cx="11891553" cy="5839097"/>
          </a:xfrm>
        </p:spPr>
        <p:txBody>
          <a:bodyPr>
            <a:noAutofit/>
          </a:bodyPr>
          <a:lstStyle/>
          <a:p>
            <a:r>
              <a:rPr lang="bn-IN" sz="4600" dirty="0" smtClean="0">
                <a:latin typeface="Nikosh" panose="02000000000000000000" pitchFamily="2" charset="0"/>
                <a:cs typeface="Nikosh" panose="02000000000000000000" pitchFamily="2" charset="0"/>
              </a:rPr>
              <a:t>ম্যাপের দাগ ভিত্তিক জমির পরিমাণ, ইটিএস মেশিনের ডাটা সংরক্ষণের ব্যবস্থা </a:t>
            </a:r>
          </a:p>
          <a:p>
            <a:r>
              <a:rPr lang="bn-IN" sz="4600" dirty="0" smtClean="0">
                <a:latin typeface="Nikosh" panose="02000000000000000000" pitchFamily="2" charset="0"/>
                <a:cs typeface="Nikosh" panose="02000000000000000000" pitchFamily="2" charset="0"/>
              </a:rPr>
              <a:t>ঘ) সকল প্রসেস করা ম্যাপের সমন্বিত ফোল্ডার (ভবিষ্যতে ব্যবহারের প্রয়োজনে) সংরক্ষণের মডিউল</a:t>
            </a:r>
            <a:endParaRPr lang="en-US" sz="4600" dirty="0" smtClean="0">
              <a:latin typeface="Nikosh" panose="02000000000000000000" pitchFamily="2" charset="0"/>
              <a:cs typeface="Nikosh" panose="02000000000000000000" pitchFamily="2" charset="0"/>
            </a:endParaRPr>
          </a:p>
          <a:p>
            <a:r>
              <a:rPr lang="bn-IN" sz="4600" dirty="0" smtClean="0">
                <a:latin typeface="Nikosh" panose="02000000000000000000" pitchFamily="2" charset="0"/>
                <a:cs typeface="Nikosh" panose="02000000000000000000" pitchFamily="2" charset="0"/>
              </a:rPr>
              <a:t>ম্যাপ প্রসেসিং ফাইলসহ ফোল্ডার সংরক্ষণের সুযোগ (ফলে জরিপ শুরুর ৩-৪ বৎসর পরেও চাইলে মূল প্রসেসিং ফাইল এনে চূড়ান্ত ম্যাপ প্রসেসের সময় ব্যবহার করার সুযোগ (ফলে হাডডিস্ক ক্রাশ করলেও ডাটা হারানোর ঝুকি নেই)।</a:t>
            </a:r>
          </a:p>
          <a:p>
            <a:endParaRPr lang="en-US" sz="46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346132708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879" y="212485"/>
            <a:ext cx="10515600" cy="6449572"/>
          </a:xfrm>
        </p:spPr>
        <p:txBody>
          <a:bodyPr>
            <a:noAutofit/>
          </a:bodyPr>
          <a:lstStyle/>
          <a:p>
            <a:pPr>
              <a:buNone/>
            </a:pPr>
            <a:r>
              <a:rPr lang="bn-IN" sz="4800" b="1" dirty="0" smtClean="0">
                <a:solidFill>
                  <a:schemeClr val="accent2">
                    <a:lumMod val="50000"/>
                  </a:schemeClr>
                </a:solidFill>
                <a:latin typeface="Nikosh" panose="02000000000000000000" pitchFamily="2" charset="0"/>
                <a:cs typeface="Nikosh" panose="02000000000000000000" pitchFamily="2" charset="0"/>
              </a:rPr>
              <a:t>খতিয়ান </a:t>
            </a:r>
            <a:r>
              <a:rPr lang="bn-IN" sz="4800" b="1" dirty="0">
                <a:solidFill>
                  <a:schemeClr val="accent2">
                    <a:lumMod val="50000"/>
                  </a:schemeClr>
                </a:solidFill>
                <a:latin typeface="Nikosh" panose="02000000000000000000" pitchFamily="2" charset="0"/>
                <a:cs typeface="Nikosh" panose="02000000000000000000" pitchFamily="2" charset="0"/>
              </a:rPr>
              <a:t>বিষয়ক</a:t>
            </a:r>
            <a:r>
              <a:rPr lang="bn-IN" sz="4800" b="1" dirty="0" smtClean="0">
                <a:solidFill>
                  <a:schemeClr val="accent2">
                    <a:lumMod val="50000"/>
                  </a:schemeClr>
                </a:solidFill>
                <a:latin typeface="Nikosh" panose="02000000000000000000" pitchFamily="2" charset="0"/>
                <a:cs typeface="Nikosh" panose="02000000000000000000" pitchFamily="2" charset="0"/>
              </a:rPr>
              <a:t>: স্লাইড # ১</a:t>
            </a:r>
            <a:endParaRPr lang="en-US" sz="4800" dirty="0">
              <a:solidFill>
                <a:schemeClr val="accent2">
                  <a:lumMod val="50000"/>
                </a:schemeClr>
              </a:solidFill>
              <a:latin typeface="Nikosh" panose="02000000000000000000" pitchFamily="2" charset="0"/>
              <a:cs typeface="Nikosh" panose="02000000000000000000" pitchFamily="2" charset="0"/>
            </a:endParaRPr>
          </a:p>
          <a:p>
            <a:r>
              <a:rPr lang="bn-IN" sz="4800" dirty="0">
                <a:latin typeface="Nikosh" panose="02000000000000000000" pitchFamily="2" charset="0"/>
                <a:cs typeface="Nikosh" panose="02000000000000000000" pitchFamily="2" charset="0"/>
              </a:rPr>
              <a:t>ক) খতিয়ান প্রস্তুতের মডিউল</a:t>
            </a:r>
            <a:endParaRPr lang="en-US" sz="4800" dirty="0">
              <a:latin typeface="Nikosh" panose="02000000000000000000" pitchFamily="2" charset="0"/>
              <a:cs typeface="Nikosh" panose="02000000000000000000" pitchFamily="2" charset="0"/>
            </a:endParaRPr>
          </a:p>
          <a:p>
            <a:r>
              <a:rPr lang="bn-IN" sz="4800" dirty="0">
                <a:latin typeface="Nikosh" panose="02000000000000000000" pitchFamily="2" charset="0"/>
                <a:cs typeface="Nikosh" panose="02000000000000000000" pitchFamily="2" charset="0"/>
              </a:rPr>
              <a:t>খ) তসদিক স্তরের মডিউল</a:t>
            </a:r>
            <a:endParaRPr lang="en-US" sz="4800" dirty="0">
              <a:latin typeface="Nikosh" panose="02000000000000000000" pitchFamily="2" charset="0"/>
              <a:cs typeface="Nikosh" panose="02000000000000000000" pitchFamily="2" charset="0"/>
            </a:endParaRPr>
          </a:p>
          <a:p>
            <a:r>
              <a:rPr lang="bn-IN" sz="4800" dirty="0">
                <a:latin typeface="Nikosh" panose="02000000000000000000" pitchFamily="2" charset="0"/>
                <a:cs typeface="Nikosh" panose="02000000000000000000" pitchFamily="2" charset="0"/>
              </a:rPr>
              <a:t>গ) যিনি যে পর্যায়ে একসেস প্রাপ্তির যোগ্য সে বিষয়ক মডিউল (একসেস পাওয়া ব্যতীত কোন খতিয়ানে কোন প্রকার এন্ট্রি গ্রহণ সম্ভব হয়না)</a:t>
            </a:r>
            <a:endParaRPr lang="en-US" sz="4800" dirty="0">
              <a:latin typeface="Nikosh" panose="02000000000000000000" pitchFamily="2" charset="0"/>
              <a:cs typeface="Nikosh" panose="02000000000000000000" pitchFamily="2" charset="0"/>
            </a:endParaRPr>
          </a:p>
          <a:p>
            <a:r>
              <a:rPr lang="bn-IN" sz="4800" dirty="0" smtClean="0">
                <a:latin typeface="Nikosh" panose="02000000000000000000" pitchFamily="2" charset="0"/>
                <a:cs typeface="Nikosh" panose="02000000000000000000" pitchFamily="2" charset="0"/>
              </a:rPr>
              <a:t>ঘ) তসদিক পরবর্তী যাচ মডিউল</a:t>
            </a:r>
            <a:endParaRPr lang="en-US" sz="4800" dirty="0" smtClean="0">
              <a:latin typeface="Nikosh" panose="02000000000000000000" pitchFamily="2" charset="0"/>
              <a:cs typeface="Nikosh" panose="02000000000000000000" pitchFamily="2" charset="0"/>
            </a:endParaRPr>
          </a:p>
          <a:p>
            <a:r>
              <a:rPr lang="bn-IN" sz="4800" dirty="0" smtClean="0">
                <a:latin typeface="Nikosh" panose="02000000000000000000" pitchFamily="2" charset="0"/>
                <a:cs typeface="Nikosh" panose="02000000000000000000" pitchFamily="2" charset="0"/>
              </a:rPr>
              <a:t>ঙ) তসদিক পরবর্তী যাচ এ প্রাপ্ত অসংগতি সমাধানকল্পে তামিল করার মডিউল</a:t>
            </a:r>
            <a:endParaRPr lang="en-US" sz="4800" dirty="0" smtClean="0">
              <a:latin typeface="Nikosh" panose="02000000000000000000" pitchFamily="2" charset="0"/>
              <a:cs typeface="Nikosh" panose="02000000000000000000" pitchFamily="2" charset="0"/>
            </a:endParaRPr>
          </a:p>
          <a:p>
            <a:endParaRPr lang="en-US" sz="48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3302210027"/>
      </p:ext>
    </p:extLst>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823" y="333696"/>
            <a:ext cx="11534503" cy="5818910"/>
          </a:xfrm>
        </p:spPr>
        <p:txBody>
          <a:bodyPr>
            <a:noAutofit/>
          </a:bodyPr>
          <a:lstStyle/>
          <a:p>
            <a:pPr>
              <a:buNone/>
            </a:pPr>
            <a:r>
              <a:rPr lang="bn-IN" sz="5000" b="1" dirty="0" smtClean="0">
                <a:solidFill>
                  <a:schemeClr val="accent2">
                    <a:lumMod val="50000"/>
                  </a:schemeClr>
                </a:solidFill>
                <a:latin typeface="Nikosh" panose="02000000000000000000" pitchFamily="2" charset="0"/>
                <a:cs typeface="Nikosh" panose="02000000000000000000" pitchFamily="2" charset="0"/>
              </a:rPr>
              <a:t>খতিয়ান বিষয়ক: </a:t>
            </a:r>
            <a:r>
              <a:rPr lang="bn-IN" sz="5400" b="1" dirty="0" smtClean="0">
                <a:solidFill>
                  <a:schemeClr val="accent2">
                    <a:lumMod val="50000"/>
                  </a:schemeClr>
                </a:solidFill>
                <a:latin typeface="Nikosh" panose="02000000000000000000" pitchFamily="2" charset="0"/>
                <a:cs typeface="Nikosh" panose="02000000000000000000" pitchFamily="2" charset="0"/>
              </a:rPr>
              <a:t>স্লাইড # ২</a:t>
            </a:r>
            <a:endParaRPr lang="en-US" sz="5000" dirty="0" smtClean="0">
              <a:solidFill>
                <a:schemeClr val="accent2">
                  <a:lumMod val="50000"/>
                </a:schemeClr>
              </a:solidFill>
              <a:latin typeface="Nikosh" panose="02000000000000000000" pitchFamily="2" charset="0"/>
              <a:cs typeface="Nikosh" panose="02000000000000000000" pitchFamily="2" charset="0"/>
            </a:endParaRPr>
          </a:p>
          <a:p>
            <a:r>
              <a:rPr lang="bn-IN" sz="5000" dirty="0" smtClean="0">
                <a:latin typeface="Nikosh" panose="02000000000000000000" pitchFamily="2" charset="0"/>
                <a:cs typeface="Nikosh" panose="02000000000000000000" pitchFamily="2" charset="0"/>
              </a:rPr>
              <a:t>মাঠ হতে খতিয়ান তথ্য এন্ট্রি ও কারেকশনের ব্যবস্থা</a:t>
            </a:r>
            <a:endParaRPr lang="en-US" sz="5000" dirty="0" smtClean="0">
              <a:latin typeface="Nikosh" panose="02000000000000000000" pitchFamily="2" charset="0"/>
              <a:cs typeface="Nikosh" panose="02000000000000000000" pitchFamily="2" charset="0"/>
            </a:endParaRPr>
          </a:p>
          <a:p>
            <a:r>
              <a:rPr lang="bn-IN" sz="5000" dirty="0" smtClean="0">
                <a:latin typeface="Nikosh" panose="02000000000000000000" pitchFamily="2" charset="0"/>
                <a:cs typeface="Nikosh" panose="02000000000000000000" pitchFamily="2" charset="0"/>
              </a:rPr>
              <a:t>অটোমেটিক যাঁচ এর ব্যবস্থা ফলে সহজেই ভুল ত্রুটি সনাক্তকরণ করা যায় অনর্থক সময়ক্ষেপন হতে রক্ষা</a:t>
            </a:r>
          </a:p>
          <a:p>
            <a:r>
              <a:rPr lang="bn-IN" sz="5000" dirty="0" smtClean="0">
                <a:latin typeface="Nikosh" panose="02000000000000000000" pitchFamily="2" charset="0"/>
                <a:cs typeface="Nikosh" panose="02000000000000000000" pitchFamily="2" charset="0"/>
              </a:rPr>
              <a:t>টেম্পারিং প্রতিরোধ </a:t>
            </a:r>
            <a:r>
              <a:rPr lang="en-US" sz="5000" dirty="0" smtClean="0">
                <a:latin typeface="Nikosh" panose="02000000000000000000" pitchFamily="2" charset="0"/>
                <a:cs typeface="Nikosh" panose="02000000000000000000" pitchFamily="2" charset="0"/>
              </a:rPr>
              <a:t>(</a:t>
            </a:r>
            <a:r>
              <a:rPr lang="bn-IN" sz="5000" dirty="0" smtClean="0">
                <a:latin typeface="Nikosh" panose="02000000000000000000" pitchFamily="2" charset="0"/>
                <a:cs typeface="Nikosh" panose="02000000000000000000" pitchFamily="2" charset="0"/>
              </a:rPr>
              <a:t>অনুমতি ব্যাতীত কারও কোন খতিয়ানে এন্ট্রি করার সুযোগ নেই</a:t>
            </a:r>
            <a:r>
              <a:rPr lang="en-US" sz="5000" dirty="0" smtClean="0">
                <a:latin typeface="Nikosh" panose="02000000000000000000" pitchFamily="2" charset="0"/>
                <a:cs typeface="Nikosh" panose="02000000000000000000" pitchFamily="2" charset="0"/>
              </a:rPr>
              <a:t>)</a:t>
            </a:r>
            <a:r>
              <a:rPr lang="bn-IN" sz="5000" dirty="0" smtClean="0">
                <a:latin typeface="Nikosh" panose="02000000000000000000" pitchFamily="2" charset="0"/>
                <a:cs typeface="Nikosh" panose="02000000000000000000" pitchFamily="2" charset="0"/>
              </a:rPr>
              <a:t>।</a:t>
            </a:r>
          </a:p>
          <a:p>
            <a:r>
              <a:rPr lang="bn-IN" sz="5000" dirty="0" smtClean="0">
                <a:latin typeface="Nikosh" panose="02000000000000000000" pitchFamily="2" charset="0"/>
                <a:cs typeface="Nikosh" panose="02000000000000000000" pitchFamily="2" charset="0"/>
              </a:rPr>
              <a:t>ওয়েব পোর্টাল বেজড খতিয়ান ও ম্যাপ ভিউকরণ</a:t>
            </a:r>
          </a:p>
          <a:p>
            <a:endParaRPr lang="en-US" sz="50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83631672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7" y="73025"/>
            <a:ext cx="11404842" cy="6366964"/>
          </a:xfrm>
        </p:spPr>
        <p:txBody>
          <a:bodyPr>
            <a:noAutofit/>
          </a:bodyPr>
          <a:lstStyle/>
          <a:p>
            <a:r>
              <a:rPr lang="bn-IN" sz="5400" b="1" dirty="0" smtClean="0">
                <a:solidFill>
                  <a:schemeClr val="accent2">
                    <a:lumMod val="50000"/>
                  </a:schemeClr>
                </a:solidFill>
                <a:latin typeface="Nikosh" panose="02000000000000000000" pitchFamily="2" charset="0"/>
                <a:cs typeface="Nikosh" panose="02000000000000000000" pitchFamily="2" charset="0"/>
              </a:rPr>
              <a:t>খতিয়ান বিষয়ক: স্লাইড # ৩</a:t>
            </a:r>
            <a:endParaRPr lang="en-US" sz="5400" b="1" dirty="0" smtClean="0">
              <a:solidFill>
                <a:schemeClr val="accent2">
                  <a:lumMod val="50000"/>
                </a:schemeClr>
              </a:solidFill>
              <a:latin typeface="Nikosh" panose="02000000000000000000" pitchFamily="2" charset="0"/>
              <a:cs typeface="Nikosh" panose="02000000000000000000" pitchFamily="2" charset="0"/>
            </a:endParaRPr>
          </a:p>
          <a:p>
            <a:r>
              <a:rPr lang="bn-IN" sz="5400" dirty="0" smtClean="0">
                <a:latin typeface="Nikosh" panose="02000000000000000000" pitchFamily="2" charset="0"/>
                <a:cs typeface="Nikosh" panose="02000000000000000000" pitchFamily="2" charset="0"/>
              </a:rPr>
              <a:t>তাৎক্ষনিক অনলাইনে খতিয়ান দেখার সুযোগ</a:t>
            </a:r>
          </a:p>
          <a:p>
            <a:r>
              <a:rPr lang="bn-IN" sz="5400" dirty="0" smtClean="0">
                <a:latin typeface="Nikosh" panose="02000000000000000000" pitchFamily="2" charset="0"/>
                <a:cs typeface="Nikosh" panose="02000000000000000000" pitchFamily="2" charset="0"/>
              </a:rPr>
              <a:t>ইচ্ছা করলে মোবাইল নম্বরে মেসেজিং সিস্টেম প্রবর্তন</a:t>
            </a:r>
          </a:p>
          <a:p>
            <a:r>
              <a:rPr lang="bn-IN" sz="5400" dirty="0" smtClean="0">
                <a:latin typeface="Nikosh" panose="02000000000000000000" pitchFamily="2" charset="0"/>
                <a:cs typeface="Nikosh" panose="02000000000000000000" pitchFamily="2" charset="0"/>
              </a:rPr>
              <a:t>খসড়া </a:t>
            </a:r>
            <a:r>
              <a:rPr lang="bn-IN" sz="5400" dirty="0">
                <a:latin typeface="Nikosh" panose="02000000000000000000" pitchFamily="2" charset="0"/>
                <a:cs typeface="Nikosh" panose="02000000000000000000" pitchFamily="2" charset="0"/>
              </a:rPr>
              <a:t>প্রকাশনা মডিউল</a:t>
            </a:r>
            <a:endParaRPr lang="en-US" sz="5400" dirty="0">
              <a:latin typeface="Nikosh" panose="02000000000000000000" pitchFamily="2" charset="0"/>
              <a:cs typeface="Nikosh" panose="02000000000000000000" pitchFamily="2" charset="0"/>
            </a:endParaRPr>
          </a:p>
          <a:p>
            <a:r>
              <a:rPr lang="bn-IN" sz="5400" dirty="0" smtClean="0">
                <a:latin typeface="Nikosh" panose="02000000000000000000" pitchFamily="2" charset="0"/>
                <a:cs typeface="Nikosh" panose="02000000000000000000" pitchFamily="2" charset="0"/>
              </a:rPr>
              <a:t>আপত্তি স্তরের রায় তামিল </a:t>
            </a:r>
            <a:r>
              <a:rPr lang="bn-IN" sz="5400" dirty="0">
                <a:latin typeface="Nikosh" panose="02000000000000000000" pitchFamily="2" charset="0"/>
                <a:cs typeface="Nikosh" panose="02000000000000000000" pitchFamily="2" charset="0"/>
              </a:rPr>
              <a:t>মডিউল</a:t>
            </a:r>
            <a:endParaRPr lang="en-US" sz="5400" dirty="0">
              <a:latin typeface="Nikosh" panose="02000000000000000000" pitchFamily="2" charset="0"/>
              <a:cs typeface="Nikosh" panose="02000000000000000000" pitchFamily="2" charset="0"/>
            </a:endParaRPr>
          </a:p>
          <a:p>
            <a:r>
              <a:rPr lang="bn-IN" sz="5400" dirty="0" smtClean="0">
                <a:latin typeface="Nikosh" panose="02000000000000000000" pitchFamily="2" charset="0"/>
                <a:cs typeface="Nikosh" panose="02000000000000000000" pitchFamily="2" charset="0"/>
              </a:rPr>
              <a:t>আপীল</a:t>
            </a:r>
            <a:r>
              <a:rPr lang="en-US" sz="5400" dirty="0" smtClean="0">
                <a:latin typeface="Nikosh" panose="02000000000000000000" pitchFamily="2" charset="0"/>
                <a:cs typeface="Nikosh" panose="02000000000000000000" pitchFamily="2" charset="0"/>
              </a:rPr>
              <a:t> </a:t>
            </a:r>
            <a:r>
              <a:rPr lang="bn-IN" sz="5400" dirty="0" smtClean="0">
                <a:latin typeface="Nikosh" panose="02000000000000000000" pitchFamily="2" charset="0"/>
                <a:cs typeface="Nikosh" panose="02000000000000000000" pitchFamily="2" charset="0"/>
              </a:rPr>
              <a:t>স্তরের রায় তামিল মডিউল</a:t>
            </a:r>
            <a:endParaRPr lang="en-US" sz="5400" dirty="0">
              <a:latin typeface="Nikosh" panose="02000000000000000000" pitchFamily="2" charset="0"/>
              <a:cs typeface="Nikosh" panose="02000000000000000000" pitchFamily="2" charset="0"/>
            </a:endParaRPr>
          </a:p>
          <a:p>
            <a:r>
              <a:rPr lang="bn-IN" sz="5400" dirty="0" smtClean="0">
                <a:latin typeface="Nikosh" panose="02000000000000000000" pitchFamily="2" charset="0"/>
                <a:cs typeface="Nikosh" panose="02000000000000000000" pitchFamily="2" charset="0"/>
              </a:rPr>
              <a:t>সেটেলমেন্ট অফিসারের রায় তামিল মডিউল</a:t>
            </a:r>
            <a:endParaRPr lang="en-US" sz="5400" dirty="0">
              <a:latin typeface="Nikosh" panose="02000000000000000000" pitchFamily="2" charset="0"/>
              <a:cs typeface="Nikosh" panose="02000000000000000000" pitchFamily="2" charset="0"/>
            </a:endParaRPr>
          </a:p>
          <a:p>
            <a:r>
              <a:rPr lang="bn-IN" sz="5400" dirty="0" smtClean="0">
                <a:latin typeface="Nikosh" panose="02000000000000000000" pitchFamily="2" charset="0"/>
                <a:cs typeface="Nikosh" panose="02000000000000000000" pitchFamily="2" charset="0"/>
              </a:rPr>
              <a:t>প্রিন্টিং প্রেস মডিউল</a:t>
            </a:r>
          </a:p>
          <a:p>
            <a:endParaRPr lang="en-US" sz="54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662810990"/>
      </p:ext>
    </p:extLst>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9" y="202892"/>
            <a:ext cx="1836808" cy="6522373"/>
          </a:xfrm>
        </p:spPr>
        <p:txBody>
          <a:bodyPr/>
          <a:lstStyle/>
          <a:p>
            <a:r>
              <a:rPr lang="bn-IN" dirty="0" smtClean="0">
                <a:latin typeface="Nikosh" panose="02000000000000000000" pitchFamily="2" charset="0"/>
                <a:cs typeface="Nikosh" panose="02000000000000000000" pitchFamily="2" charset="0"/>
              </a:rPr>
              <a:t>পর্চার নমুনা (সকল স্তর শেষে)</a:t>
            </a:r>
            <a:endParaRPr lang="en-US" dirty="0">
              <a:latin typeface="Nikosh" panose="02000000000000000000" pitchFamily="2" charset="0"/>
              <a:cs typeface="Nikosh" panose="02000000000000000000"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16200000">
            <a:off x="3091740" y="-1758066"/>
            <a:ext cx="7445433" cy="10755086"/>
          </a:xfrm>
        </p:spPr>
      </p:pic>
    </p:spTree>
    <p:extLst>
      <p:ext uri="{BB962C8B-B14F-4D97-AF65-F5344CB8AC3E}">
        <p14:creationId xmlns="" xmlns:p14="http://schemas.microsoft.com/office/powerpoint/2010/main" val="2907427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84" y="208369"/>
            <a:ext cx="10515600" cy="941161"/>
          </a:xfrm>
        </p:spPr>
        <p:txBody>
          <a:bodyPr>
            <a:normAutofit/>
          </a:bodyPr>
          <a:lstStyle/>
          <a:p>
            <a:r>
              <a:rPr lang="bn-BD" sz="5400" dirty="0" smtClean="0">
                <a:solidFill>
                  <a:srgbClr val="7030A0"/>
                </a:solidFill>
                <a:latin typeface="Nikosh" panose="02000000000000000000" pitchFamily="2" charset="0"/>
                <a:cs typeface="Nikosh" panose="02000000000000000000" pitchFamily="2" charset="0"/>
              </a:rPr>
              <a:t>আপত্তি শুনানি </a:t>
            </a:r>
            <a:r>
              <a:rPr lang="bn-BD" sz="5400" dirty="0" smtClean="0">
                <a:solidFill>
                  <a:srgbClr val="C00000"/>
                </a:solidFill>
                <a:latin typeface="Nikosh" panose="02000000000000000000" pitchFamily="2" charset="0"/>
                <a:cs typeface="Nikosh" panose="02000000000000000000" pitchFamily="2" charset="0"/>
              </a:rPr>
              <a:t>ও </a:t>
            </a:r>
            <a:r>
              <a:rPr lang="bn-BD" sz="5400" dirty="0" smtClean="0">
                <a:latin typeface="Nikosh" panose="02000000000000000000" pitchFamily="2" charset="0"/>
                <a:cs typeface="Nikosh" panose="02000000000000000000" pitchFamily="2" charset="0"/>
              </a:rPr>
              <a:t>আপীল দায়ের</a:t>
            </a:r>
            <a:r>
              <a:rPr lang="bn-IN" sz="5400" dirty="0" smtClean="0">
                <a:latin typeface="Nikosh" panose="02000000000000000000" pitchFamily="2" charset="0"/>
                <a:cs typeface="Nikosh" panose="02000000000000000000" pitchFamily="2" charset="0"/>
              </a:rPr>
              <a:t> (বিধি ৩০</a:t>
            </a:r>
            <a:r>
              <a:rPr lang="en-US" sz="5400" dirty="0" smtClean="0">
                <a:latin typeface="Nikosh" panose="02000000000000000000" pitchFamily="2" charset="0"/>
                <a:cs typeface="Nikosh" panose="02000000000000000000" pitchFamily="2" charset="0"/>
              </a:rPr>
              <a:t> ও ৩১</a:t>
            </a:r>
            <a:r>
              <a:rPr lang="bn-IN" sz="5400" dirty="0" smtClean="0">
                <a:latin typeface="Nikosh" panose="02000000000000000000" pitchFamily="2" charset="0"/>
                <a:cs typeface="Nikosh" panose="02000000000000000000" pitchFamily="2" charset="0"/>
              </a:rPr>
              <a:t>)</a:t>
            </a:r>
            <a:endParaRPr lang="en-US" sz="5400" dirty="0"/>
          </a:p>
        </p:txBody>
      </p:sp>
      <p:sp>
        <p:nvSpPr>
          <p:cNvPr id="3" name="Content Placeholder 2"/>
          <p:cNvSpPr>
            <a:spLocks noGrp="1"/>
          </p:cNvSpPr>
          <p:nvPr>
            <p:ph idx="1"/>
          </p:nvPr>
        </p:nvSpPr>
        <p:spPr>
          <a:xfrm>
            <a:off x="250370" y="1162594"/>
            <a:ext cx="11702143" cy="5408023"/>
          </a:xfrm>
        </p:spPr>
        <p:txBody>
          <a:bodyPr>
            <a:noAutofit/>
          </a:bodyPr>
          <a:lstStyle/>
          <a:p>
            <a:r>
              <a:rPr lang="bn-BD" sz="4800" dirty="0" smtClean="0">
                <a:latin typeface="Nikosh" panose="02000000000000000000" pitchFamily="2" charset="0"/>
                <a:cs typeface="Nikosh" panose="02000000000000000000" pitchFamily="2" charset="0"/>
              </a:rPr>
              <a:t>ডিপি চলাকালে গৃহীত আপত্তি মামলাসমূহ সংশ্লিষ্ট পক্ষগণকে নোটিশ ইস্যু মারফত জ্ঞাত করে নির্দিষ্ট তারিখ, সময় ও স্থানে শুনানি গ্রহণ করে নিষ্পত্তি করা হয়।</a:t>
            </a:r>
            <a:endParaRPr lang="en-US" sz="4800" dirty="0" smtClean="0">
              <a:latin typeface="Nikosh" panose="02000000000000000000" pitchFamily="2" charset="0"/>
              <a:cs typeface="Nikosh" panose="02000000000000000000" pitchFamily="2" charset="0"/>
            </a:endParaRPr>
          </a:p>
          <a:p>
            <a:endParaRPr lang="en-US" sz="4800" dirty="0" smtClean="0">
              <a:latin typeface="Nikosh" panose="02000000000000000000" pitchFamily="2" charset="0"/>
              <a:cs typeface="Nikosh" panose="02000000000000000000" pitchFamily="2" charset="0"/>
            </a:endParaRPr>
          </a:p>
          <a:p>
            <a:r>
              <a:rPr lang="bn-BD" sz="4800" dirty="0" smtClean="0">
                <a:latin typeface="Nikosh" panose="02000000000000000000" pitchFamily="2" charset="0"/>
                <a:cs typeface="Nikosh" panose="02000000000000000000" pitchFamily="2" charset="0"/>
              </a:rPr>
              <a:t>আপীল শুনানি</a:t>
            </a:r>
            <a:r>
              <a:rPr lang="bn-IN" sz="4800" dirty="0" smtClean="0">
                <a:latin typeface="Nikosh" panose="02000000000000000000" pitchFamily="2" charset="0"/>
                <a:cs typeface="Nikosh" panose="02000000000000000000" pitchFamily="2" charset="0"/>
              </a:rPr>
              <a:t> (বিধি ৩১)</a:t>
            </a:r>
            <a:r>
              <a:rPr lang="en-US" sz="4800" dirty="0" smtClean="0">
                <a:latin typeface="Nikosh" panose="02000000000000000000" pitchFamily="2" charset="0"/>
                <a:cs typeface="Nikosh" panose="02000000000000000000" pitchFamily="2" charset="0"/>
              </a:rPr>
              <a:t>: </a:t>
            </a:r>
            <a:r>
              <a:rPr lang="bn-BD" sz="4800" dirty="0" smtClean="0">
                <a:latin typeface="Nikosh" panose="02000000000000000000" pitchFamily="2" charset="0"/>
                <a:cs typeface="Nikosh" panose="02000000000000000000" pitchFamily="2" charset="0"/>
              </a:rPr>
              <a:t>আপীল একটি বিচারিক কার্যক্রম এবং আপীলে ঘোষিত রায়ই চূড়ান্ত। এই স্তরে  মামলার পক্ষগণের অনু</a:t>
            </a:r>
            <a:r>
              <a:rPr lang="en-US" sz="4800" dirty="0" err="1" smtClean="0">
                <a:latin typeface="Nikosh" panose="02000000000000000000" pitchFamily="2" charset="0"/>
                <a:cs typeface="Nikosh" panose="02000000000000000000" pitchFamily="2" charset="0"/>
              </a:rPr>
              <a:t>কূ</a:t>
            </a:r>
            <a:r>
              <a:rPr lang="bn-BD" sz="4800" dirty="0" smtClean="0">
                <a:latin typeface="Nikosh" panose="02000000000000000000" pitchFamily="2" charset="0"/>
                <a:cs typeface="Nikosh" panose="02000000000000000000" pitchFamily="2" charset="0"/>
              </a:rPr>
              <a:t>লে নোটিশ জারী নিশ্চিত করে আপীল অফিসার কর্তৃক আপীল মামলা শুনানী করা হয়। </a:t>
            </a:r>
            <a:endParaRPr lang="bn-IN" sz="4800" dirty="0" smtClean="0">
              <a:latin typeface="Nikosh" panose="02000000000000000000" pitchFamily="2" charset="0"/>
              <a:cs typeface="Nikosh" panose="02000000000000000000" pitchFamily="2" charset="0"/>
            </a:endParaRPr>
          </a:p>
          <a:p>
            <a:endParaRPr lang="en-US" sz="4800" dirty="0" smtClean="0">
              <a:latin typeface="Nikosh" panose="02000000000000000000" pitchFamily="2" charset="0"/>
              <a:cs typeface="Nikosh" panose="02000000000000000000" pitchFamily="2" charset="0"/>
            </a:endParaRPr>
          </a:p>
          <a:p>
            <a:endParaRPr lang="en-US" sz="48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464" y="510746"/>
            <a:ext cx="11508259" cy="5873578"/>
          </a:xfrm>
        </p:spPr>
        <p:txBody>
          <a:bodyPr>
            <a:normAutofit lnSpcReduction="10000"/>
          </a:bodyPr>
          <a:lstStyle/>
          <a:p>
            <a:r>
              <a:rPr lang="en-US" sz="4800" dirty="0" smtClean="0">
                <a:latin typeface="Nikosh" panose="02000000000000000000" pitchFamily="2" charset="0"/>
                <a:cs typeface="Nikosh" panose="02000000000000000000" pitchFamily="2" charset="0"/>
              </a:rPr>
              <a:t>এ </a:t>
            </a:r>
            <a:r>
              <a:rPr lang="en-US" sz="4800" dirty="0" err="1" smtClean="0">
                <a:latin typeface="Nikosh" panose="02000000000000000000" pitchFamily="2" charset="0"/>
                <a:cs typeface="Nikosh" panose="02000000000000000000" pitchFamily="2" charset="0"/>
              </a:rPr>
              <a:t>প্রক্রিয়ায়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হাতে</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লিখে</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খতিয়ানটি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তৈরি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করা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এবং</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বিভিন্ন</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সংশোধনও</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হাতে</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লিখে</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সম্পন্ন</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হয়</a:t>
            </a:r>
            <a:r>
              <a:rPr lang="en-US" sz="4800" dirty="0" smtClean="0">
                <a:latin typeface="Nikosh" panose="02000000000000000000" pitchFamily="2" charset="0"/>
                <a:cs typeface="Nikosh" panose="02000000000000000000" pitchFamily="2" charset="0"/>
              </a:rPr>
              <a:t>।</a:t>
            </a:r>
          </a:p>
          <a:p>
            <a:r>
              <a:rPr lang="en-US" sz="4800" dirty="0" err="1" smtClean="0">
                <a:latin typeface="Nikosh" panose="02000000000000000000" pitchFamily="2" charset="0"/>
                <a:cs typeface="Nikosh" panose="02000000000000000000" pitchFamily="2" charset="0"/>
              </a:rPr>
              <a:t>শুধুমাত্র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প্রিন্টিং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এর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সময়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টাইপ</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করা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হয়</a:t>
            </a:r>
            <a:r>
              <a:rPr lang="en-US" sz="4800" dirty="0" smtClean="0">
                <a:latin typeface="Nikosh" panose="02000000000000000000" pitchFamily="2" charset="0"/>
                <a:cs typeface="Nikosh" panose="02000000000000000000" pitchFamily="2" charset="0"/>
              </a:rPr>
              <a:t>।</a:t>
            </a:r>
          </a:p>
          <a:p>
            <a:r>
              <a:rPr lang="en-US" sz="4800" dirty="0" err="1" smtClean="0">
                <a:latin typeface="Nikosh" panose="02000000000000000000" pitchFamily="2" charset="0"/>
                <a:cs typeface="Nikosh" panose="02000000000000000000" pitchFamily="2" charset="0"/>
              </a:rPr>
              <a:t>হাতে</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লিখার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কারণে</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ভুল</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এবং</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টেম্পারিং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এর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সুযোগ</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থাকে</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তাছাড়া</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অনেক</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সময়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আপত্তি</a:t>
            </a:r>
            <a:r>
              <a:rPr lang="en-US" sz="4800" dirty="0" smtClean="0">
                <a:latin typeface="Nikosh" panose="02000000000000000000" pitchFamily="2" charset="0"/>
                <a:cs typeface="Nikosh" panose="02000000000000000000" pitchFamily="2" charset="0"/>
              </a:rPr>
              <a:t> ও </a:t>
            </a:r>
            <a:r>
              <a:rPr lang="en-US" sz="4800" dirty="0" err="1" smtClean="0">
                <a:latin typeface="Nikosh" panose="02000000000000000000" pitchFamily="2" charset="0"/>
                <a:cs typeface="Nikosh" panose="02000000000000000000" pitchFamily="2" charset="0"/>
              </a:rPr>
              <a:t>আপীলের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রায়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অনুযায়ী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সংশোধন</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হয়না</a:t>
            </a:r>
            <a:r>
              <a:rPr lang="en-US" sz="4800" dirty="0" smtClean="0">
                <a:latin typeface="Nikosh" panose="02000000000000000000" pitchFamily="2" charset="0"/>
                <a:cs typeface="Nikosh" panose="02000000000000000000" pitchFamily="2" charset="0"/>
              </a:rPr>
              <a:t>। </a:t>
            </a:r>
          </a:p>
          <a:p>
            <a:r>
              <a:rPr lang="en-US" sz="4800" dirty="0" err="1" smtClean="0">
                <a:latin typeface="Nikosh" panose="02000000000000000000" pitchFamily="2" charset="0"/>
                <a:cs typeface="Nikosh" panose="02000000000000000000" pitchFamily="2" charset="0"/>
              </a:rPr>
              <a:t>চূড়ান্ত</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যাচ</a:t>
            </a:r>
            <a:r>
              <a:rPr lang="en-US" sz="4800" dirty="0" smtClean="0">
                <a:latin typeface="Nikosh" panose="02000000000000000000" pitchFamily="2" charset="0"/>
                <a:cs typeface="Nikosh" panose="02000000000000000000" pitchFamily="2" charset="0"/>
              </a:rPr>
              <a:t> ও </a:t>
            </a:r>
            <a:r>
              <a:rPr lang="en-US" sz="4800" dirty="0" err="1" smtClean="0">
                <a:latin typeface="Nikosh" panose="02000000000000000000" pitchFamily="2" charset="0"/>
                <a:cs typeface="Nikosh" panose="02000000000000000000" pitchFamily="2" charset="0"/>
              </a:rPr>
              <a:t>ফেয়ার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কপি</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তৈরিতে</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বিলম্বিত</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হয়</a:t>
            </a:r>
            <a:r>
              <a:rPr lang="en-US" sz="4800" dirty="0" smtClean="0">
                <a:latin typeface="Nikosh" panose="02000000000000000000" pitchFamily="2" charset="0"/>
                <a:cs typeface="Nikosh" panose="02000000000000000000" pitchFamily="2" charset="0"/>
              </a:rPr>
              <a:t>। </a:t>
            </a:r>
            <a:r>
              <a:rPr lang="en-US" sz="4800" dirty="0" err="1">
                <a:latin typeface="Nikosh" panose="02000000000000000000" pitchFamily="2" charset="0"/>
                <a:cs typeface="Nikosh" panose="02000000000000000000" pitchFamily="2" charset="0"/>
              </a:rPr>
              <a:t>টেম্পারিং</a:t>
            </a:r>
            <a:r>
              <a:rPr lang="en-US" sz="4800" dirty="0">
                <a:latin typeface="Nikosh" panose="02000000000000000000" pitchFamily="2" charset="0"/>
                <a:cs typeface="Nikosh" panose="02000000000000000000" pitchFamily="2" charset="0"/>
              </a:rPr>
              <a:t> </a:t>
            </a:r>
            <a:r>
              <a:rPr lang="en-US" sz="4800" dirty="0" err="1">
                <a:latin typeface="Nikosh" panose="02000000000000000000" pitchFamily="2" charset="0"/>
                <a:cs typeface="Nikosh" panose="02000000000000000000" pitchFamily="2" charset="0"/>
              </a:rPr>
              <a:t>এর</a:t>
            </a:r>
            <a:r>
              <a:rPr lang="en-US" sz="4800" dirty="0">
                <a:latin typeface="Nikosh" panose="02000000000000000000" pitchFamily="2" charset="0"/>
                <a:cs typeface="Nikosh" panose="02000000000000000000" pitchFamily="2" charset="0"/>
              </a:rPr>
              <a:t> </a:t>
            </a:r>
            <a:r>
              <a:rPr lang="en-US" sz="4800" dirty="0" err="1">
                <a:latin typeface="Nikosh" panose="02000000000000000000" pitchFamily="2" charset="0"/>
                <a:cs typeface="Nikosh" panose="02000000000000000000" pitchFamily="2" charset="0"/>
              </a:rPr>
              <a:t>সুযোগ</a:t>
            </a:r>
            <a:r>
              <a:rPr lang="en-US" sz="4800" dirty="0">
                <a:latin typeface="Nikosh" panose="02000000000000000000" pitchFamily="2" charset="0"/>
                <a:cs typeface="Nikosh" panose="02000000000000000000" pitchFamily="2" charset="0"/>
              </a:rPr>
              <a:t> </a:t>
            </a:r>
            <a:r>
              <a:rPr lang="en-US" sz="4800" dirty="0" err="1">
                <a:latin typeface="Nikosh" panose="02000000000000000000" pitchFamily="2" charset="0"/>
                <a:cs typeface="Nikosh" panose="02000000000000000000" pitchFamily="2" charset="0"/>
              </a:rPr>
              <a:t>থাকে</a:t>
            </a:r>
            <a:r>
              <a:rPr lang="en-US" sz="4800" dirty="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অনেক</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সময়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প্রিন্টিং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স্তরেও</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ভুল</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হয়</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টেম্পারিং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হয়</a:t>
            </a:r>
            <a:r>
              <a:rPr lang="en-US" sz="4800" dirty="0" smtClean="0">
                <a:latin typeface="Nikosh" panose="02000000000000000000" pitchFamily="2" charset="0"/>
                <a:cs typeface="Nikosh" panose="02000000000000000000" pitchFamily="2" charset="0"/>
              </a:rPr>
              <a:t>।</a:t>
            </a:r>
            <a:endParaRPr lang="en-US" sz="48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3844431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2424</Words>
  <Application>Microsoft Office PowerPoint</Application>
  <PresentationFormat>Custom</PresentationFormat>
  <Paragraphs>265</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অনলাইন ভূমি রেকর্ড ও জরিপ ব্যবস্থাপনা সফটওয়ার বিষয়ক উপস্থাপনায় </vt:lpstr>
      <vt:lpstr>কৃতজ্ঞতা স্বীকার</vt:lpstr>
      <vt:lpstr>ভূমি জরিপ তথা নকশা ও খতিয়ান প্রস্তুতের স্তরসমূহ</vt:lpstr>
      <vt:lpstr>জরিপের স্তরভিত্তিক সময়সীমা</vt:lpstr>
      <vt:lpstr>খতিয়ান প্রস্তুতের স্তরসমূহ</vt:lpstr>
      <vt:lpstr>খতিয়ান প্রস্তুতের স্তরসমূহ</vt:lpstr>
      <vt:lpstr>পর্চার নমুনা (সকল স্তর শেষে)</vt:lpstr>
      <vt:lpstr>আপত্তি শুনানি ও আপীল দায়ের (বিধি ৩০ ও ৩১)</vt:lpstr>
      <vt:lpstr>Slide 9</vt:lpstr>
      <vt:lpstr>চূড়ান্ত প্রকাশনা (বিধি ৩২)</vt:lpstr>
      <vt:lpstr>চূড়ান্ত প্রকাশিত খতিয়ানের নমুনা</vt:lpstr>
      <vt:lpstr>সফটওয়ারের বৈশিষ্টাবলী</vt:lpstr>
      <vt:lpstr>প্রতিটি ইউজারকে নিজ নিজ কম্পিউটারে সফটওয়ার ইনস্টল করার মাধ্যমে ইউজার ও পাসওয়ার্ড ভিত্তিক ব্যবস্থাপনা  (হ্যাকিং প্রতিরোধ) </vt:lpstr>
      <vt:lpstr>একই সিস্টেমে ম্যাপ ও খতিয়ান একত্রে ভিউ করার ব্যবস্থা</vt:lpstr>
      <vt:lpstr>Slide 15</vt:lpstr>
      <vt:lpstr>Slide 16</vt:lpstr>
      <vt:lpstr>Slide 17</vt:lpstr>
      <vt:lpstr>Slide 18</vt:lpstr>
      <vt:lpstr>প্রতিটি খতিয়ান ভিত্তিক একসেস প্রদান নির্দিষ্ট সময় শেষে একসেস ডিজ্যাবল হওয়া </vt:lpstr>
      <vt:lpstr>Slide 20</vt:lpstr>
      <vt:lpstr>Slide 21</vt:lpstr>
      <vt:lpstr>Slide 22</vt:lpstr>
      <vt:lpstr>Slide 23</vt:lpstr>
      <vt:lpstr>স্তর শেষে ঐ স্তরে এন্ট্রি লক হওয়া বিভিন্ন স্তরভিত্তিক এন্ট্রির তথ্য সংরক্ষণ এবং যে স্তরে যে কালিতে কারেকশন-এন্ট্রি হয়েছে সে স্তরের কারেকশন ভিউ করা (ওয়ার্কিং ভলিউম এর অনুরূপ </vt:lpstr>
      <vt:lpstr>Slide 25</vt:lpstr>
      <vt:lpstr>Slide 26</vt:lpstr>
      <vt:lpstr>Slide 27</vt:lpstr>
      <vt:lpstr>Slide 28</vt:lpstr>
      <vt:lpstr>Slide 29</vt:lpstr>
      <vt:lpstr>Slide 30</vt:lpstr>
      <vt:lpstr>যেকোন প্রসেস করা ম্যাপ ফোল্ডার বা অনেক ফোল্ডার সমৃদ্ধ একটি ফোল্ডার সংরক্ষণ ও ডাউনলোডের ব্যবস্থা</vt:lpstr>
      <vt:lpstr>ডাইনামিক ওয়েব পোর্টালে জনগণের জন্য উন্মুক্তকরণ  www.settlement.gov.bd</vt:lpstr>
      <vt:lpstr>Slide 33</vt:lpstr>
      <vt:lpstr>Slide 34</vt:lpstr>
      <vt:lpstr>Slide 35</vt:lpstr>
      <vt:lpstr>Slide 36</vt:lpstr>
      <vt:lpstr>Slide 37</vt:lpstr>
      <vt:lpstr>Slide 38</vt:lpstr>
      <vt:lpstr>Slide 39</vt:lpstr>
      <vt:lpstr>Slide 40</vt:lpstr>
      <vt:lpstr>Slide 41</vt:lpstr>
      <vt:lpstr>সুবিধাদি</vt:lpstr>
      <vt:lpstr>সুবিধাদি</vt:lpstr>
      <vt:lpstr>সুবিধাদি</vt:lpstr>
      <vt:lpstr>সুবিধাদি  </vt:lpstr>
      <vt:lpstr>সুবিধাদি</vt:lpstr>
      <vt:lpstr>সুবিধাদি</vt:lpstr>
      <vt:lpstr>সফটওয়ার এর ভিত্তিতে চলমান কার্যক্রম</vt:lpstr>
      <vt:lpstr>সফটওয়ার এর ভিত্তিতে চলমান কার্যক্রম</vt:lpstr>
      <vt:lpstr>সফটওয়ার এর ভিত্তিতে চলমান কার্যক্রম</vt:lpstr>
      <vt:lpstr>পরবর্তী করণীয়</vt:lpstr>
      <vt:lpstr>পরবর্তী করণীয়</vt:lpstr>
      <vt:lpstr>পরবর্তী করণীয়</vt:lpstr>
      <vt:lpstr>Slide 54</vt:lpstr>
      <vt:lpstr>Slide 55</vt:lpstr>
      <vt:lpstr>নিরাপত্তা বিষয়ক:  </vt:lpstr>
      <vt:lpstr>Slide 57</vt:lpstr>
      <vt:lpstr>Slide 58</vt:lpstr>
      <vt:lpstr>Slide 59</vt:lpstr>
      <vt:lpstr>Slide 60</vt:lpstr>
      <vt:lpstr>Slide 61</vt:lpstr>
      <vt:lpstr>Slide 62</vt:lpstr>
      <vt:lpstr>সিস্টেমের বৈশিষ্ঠাবলী</vt:lpstr>
      <vt:lpstr>সিস্টেমের বৈশিষ্ঠাবলী</vt:lpstr>
      <vt:lpstr>Slide 65</vt:lpstr>
      <vt:lpstr>ম্যাপ বিষয়ক স্লাইড # ২</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অনলাইন ভূমি রেকর্ড ও জরিপ ব্যবস্থাপনা পদ্ধতি সফটওয়ার বিষয়ক উপস্থাপনায়</dc:title>
  <dc:creator>User</dc:creator>
  <cp:lastModifiedBy>Windows User</cp:lastModifiedBy>
  <cp:revision>88</cp:revision>
  <cp:lastPrinted>2019-09-29T07:14:24Z</cp:lastPrinted>
  <dcterms:created xsi:type="dcterms:W3CDTF">2019-05-11T07:55:40Z</dcterms:created>
  <dcterms:modified xsi:type="dcterms:W3CDTF">2019-10-09T04:59:17Z</dcterms:modified>
</cp:coreProperties>
</file>