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5" r:id="rId3"/>
    <p:sldId id="258" r:id="rId4"/>
    <p:sldId id="257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9A297D7-FC5A-4FEC-A8D9-2AAEB3127F72}" type="datetimeFigureOut">
              <a:rPr lang="en-US" smtClean="0"/>
              <a:pPr/>
              <a:t>24/06/2021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17CDE17-B070-4043-8558-7B701E7101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457200"/>
            <a:ext cx="7772400" cy="4876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বেসরকারি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শিক্ষা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প্রতিষ্ঠান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শিক্ষক</a:t>
            </a:r>
            <a:r>
              <a:rPr lang="en-US" sz="3600" dirty="0" smtClean="0">
                <a:solidFill>
                  <a:srgbClr val="FF0000"/>
                </a:solidFill>
              </a:rPr>
              <a:t> ও </a:t>
            </a:r>
            <a:r>
              <a:rPr lang="en-US" sz="3600" dirty="0" err="1" smtClean="0">
                <a:solidFill>
                  <a:srgbClr val="FF0000"/>
                </a:solidFill>
              </a:rPr>
              <a:t>কর্মচারী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অবসর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সুবিধা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বোর্ড</a:t>
            </a:r>
            <a:r>
              <a:rPr lang="en-US" sz="3600" dirty="0" smtClean="0">
                <a:solidFill>
                  <a:srgbClr val="FF0000"/>
                </a:solidFill>
              </a:rPr>
              <a:t>। </a:t>
            </a:r>
            <a:r>
              <a:rPr lang="en-US" sz="3600" smtClean="0">
                <a:solidFill>
                  <a:srgbClr val="FF0000"/>
                </a:solidFill>
              </a:rPr>
              <a:t/>
            </a:r>
            <a:br>
              <a:rPr lang="en-US" sz="3600" smtClean="0">
                <a:solidFill>
                  <a:srgbClr val="FF0000"/>
                </a:solidFill>
              </a:rPr>
            </a:br>
            <a:r>
              <a:rPr lang="en-US" sz="5400" smtClean="0">
                <a:solidFill>
                  <a:srgbClr val="FF0000"/>
                </a:solidFill>
              </a:rPr>
              <a:t/>
            </a:r>
            <a:br>
              <a:rPr lang="en-US" sz="540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উপস্থাপক</a:t>
            </a:r>
            <a:r>
              <a:rPr lang="en-US" sz="2000" dirty="0" smtClean="0">
                <a:solidFill>
                  <a:srgbClr val="FF0000"/>
                </a:solidFill>
              </a:rPr>
              <a:t> 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		                      </a:t>
            </a:r>
            <a:r>
              <a:rPr lang="en-US" sz="2000" dirty="0" err="1" smtClean="0">
                <a:solidFill>
                  <a:srgbClr val="FF0000"/>
                </a:solidFill>
              </a:rPr>
              <a:t>মো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r>
              <a:rPr lang="en-US" sz="2000" dirty="0" err="1" smtClean="0">
                <a:solidFill>
                  <a:srgbClr val="FF0000"/>
                </a:solidFill>
              </a:rPr>
              <a:t>জামাল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হোসেন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		                        </a:t>
            </a:r>
            <a:r>
              <a:rPr lang="en-US" sz="2000" dirty="0" err="1" smtClean="0">
                <a:solidFill>
                  <a:srgbClr val="FF0000"/>
                </a:solidFill>
              </a:rPr>
              <a:t>সহকারী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প্রোগ্রামার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4114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400" b="1" u="sng" dirty="0" err="1" smtClean="0">
                <a:solidFill>
                  <a:srgbClr val="FF0000"/>
                </a:solidFill>
              </a:rPr>
              <a:t>উদ্ভাবনের</a:t>
            </a:r>
            <a:r>
              <a:rPr lang="en-US" sz="4400" b="1" u="sng" dirty="0" smtClean="0">
                <a:solidFill>
                  <a:srgbClr val="FF0000"/>
                </a:solidFill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</a:rPr>
              <a:t>শিরোনাম</a:t>
            </a:r>
            <a:r>
              <a:rPr lang="en-US" sz="4400" b="1" u="sng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sz="2800" dirty="0" smtClean="0">
              <a:solidFill>
                <a:srgbClr val="00B0F0"/>
              </a:solidFill>
            </a:endParaRPr>
          </a:p>
          <a:p>
            <a:pPr algn="ctr">
              <a:buNone/>
            </a:pPr>
            <a:r>
              <a:rPr lang="en-US" sz="3600" dirty="0" err="1" smtClean="0">
                <a:solidFill>
                  <a:srgbClr val="00B0F0"/>
                </a:solidFill>
              </a:rPr>
              <a:t>অবসর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সুবিধা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বোর্ডে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জমাকৃত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আবেদন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নিষ্পত্তির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ধাপসমূহের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তথ্য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প্রাপ্তিতে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সমস্যা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সমাধানের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জন্য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উদ্ভাবনী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আইডিয়া</a:t>
            </a:r>
            <a:r>
              <a:rPr lang="en-US" sz="3600" dirty="0" smtClean="0">
                <a:solidFill>
                  <a:srgbClr val="00B0F0"/>
                </a:solidFill>
              </a:rPr>
              <a:t>।  </a:t>
            </a:r>
            <a:r>
              <a:rPr lang="en-US" sz="2800" dirty="0" smtClean="0">
                <a:solidFill>
                  <a:srgbClr val="00B0F0"/>
                </a:solidFill>
              </a:rPr>
              <a:t/>
            </a:r>
            <a:br>
              <a:rPr lang="en-US" sz="2800" dirty="0" smtClean="0">
                <a:solidFill>
                  <a:srgbClr val="00B0F0"/>
                </a:solidFill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54691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 smtClean="0">
                <a:solidFill>
                  <a:srgbClr val="00B050"/>
                </a:solidFill>
              </a:rPr>
              <a:t>এমপিভূক্ত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অবসরপ্রাপ্ত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শিক্ষক-কর্মচারীগণ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অবসর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ভাতার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জন্য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আবেদন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করার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অর্থ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সংকটের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কারণে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আর্থিক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সুবিধা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পেতে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প্রায়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দুই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থেকে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আড়াই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বছর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সময়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লেগে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যায়</a:t>
            </a:r>
            <a:r>
              <a:rPr lang="en-US" dirty="0" smtClean="0">
                <a:solidFill>
                  <a:srgbClr val="00B050"/>
                </a:solidFill>
              </a:rPr>
              <a:t>।</a:t>
            </a:r>
          </a:p>
          <a:p>
            <a:pPr algn="just">
              <a:buNone/>
            </a:pPr>
            <a:endParaRPr lang="en-US" sz="2300" dirty="0" smtClean="0">
              <a:solidFill>
                <a:srgbClr val="00B050"/>
              </a:solidFill>
            </a:endParaRPr>
          </a:p>
          <a:p>
            <a:pPr algn="just"/>
            <a:r>
              <a:rPr lang="en-US" dirty="0" err="1" smtClean="0">
                <a:solidFill>
                  <a:srgbClr val="00B050"/>
                </a:solidFill>
              </a:rPr>
              <a:t>এই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সময়ে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শিক্ষক-কর্মচারীগণ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যে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সমস্যায়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পড়েন</a:t>
            </a:r>
            <a:r>
              <a:rPr lang="en-US" dirty="0" smtClean="0">
                <a:solidFill>
                  <a:srgbClr val="00B050"/>
                </a:solidFill>
              </a:rPr>
              <a:t> :</a:t>
            </a:r>
          </a:p>
          <a:p>
            <a:pPr algn="just">
              <a:buNone/>
            </a:pPr>
            <a:endParaRPr lang="en-US" sz="1500" dirty="0" smtClean="0">
              <a:solidFill>
                <a:srgbClr val="00B050"/>
              </a:solidFill>
            </a:endParaRP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১। </a:t>
            </a:r>
            <a:r>
              <a:rPr lang="en-US" dirty="0" err="1" smtClean="0">
                <a:solidFill>
                  <a:srgbClr val="00B050"/>
                </a:solidFill>
              </a:rPr>
              <a:t>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জমাকৃত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আবেদনে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কোন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সমস্যা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আছে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কী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তিনি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জানতে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পারেন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না</a:t>
            </a:r>
            <a:r>
              <a:rPr lang="en-US" dirty="0" smtClean="0">
                <a:solidFill>
                  <a:srgbClr val="00B050"/>
                </a:solidFill>
              </a:rPr>
              <a:t>। </a:t>
            </a: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২। </a:t>
            </a:r>
            <a:r>
              <a:rPr lang="en-US" dirty="0" err="1" smtClean="0">
                <a:solidFill>
                  <a:srgbClr val="00B050"/>
                </a:solidFill>
              </a:rPr>
              <a:t>অবসর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সুবিধা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বাবদ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টাকা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পাবেন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হিসাব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তিনি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জানতে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পারেন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না</a:t>
            </a:r>
            <a:r>
              <a:rPr lang="en-US" dirty="0" smtClean="0">
                <a:solidFill>
                  <a:srgbClr val="00B050"/>
                </a:solidFill>
              </a:rPr>
              <a:t>।</a:t>
            </a: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৩। </a:t>
            </a:r>
            <a:r>
              <a:rPr lang="en-US" dirty="0" err="1" smtClean="0">
                <a:solidFill>
                  <a:srgbClr val="00B050"/>
                </a:solidFill>
              </a:rPr>
              <a:t>কবে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নাগাদ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আবেদন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নিষ্পত্তি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হবে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কোন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সময়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তিনি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জানেন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না</a:t>
            </a:r>
            <a:r>
              <a:rPr lang="en-US" dirty="0" smtClean="0">
                <a:solidFill>
                  <a:srgbClr val="00B050"/>
                </a:solidFill>
              </a:rPr>
              <a:t>।</a:t>
            </a: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৪। </a:t>
            </a:r>
            <a:r>
              <a:rPr lang="en-US" dirty="0" err="1" smtClean="0">
                <a:solidFill>
                  <a:srgbClr val="00B050"/>
                </a:solidFill>
              </a:rPr>
              <a:t>ফলে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একজন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শিক্ষক</a:t>
            </a:r>
            <a:r>
              <a:rPr lang="en-US" dirty="0" smtClean="0">
                <a:solidFill>
                  <a:srgbClr val="00B050"/>
                </a:solidFill>
              </a:rPr>
              <a:t>/</a:t>
            </a:r>
            <a:r>
              <a:rPr lang="en-US" dirty="0" err="1" smtClean="0">
                <a:solidFill>
                  <a:srgbClr val="00B050"/>
                </a:solidFill>
              </a:rPr>
              <a:t>কর্মচারী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আবেদন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জমা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প্রদানের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পর</a:t>
            </a:r>
            <a:r>
              <a:rPr lang="en-US" dirty="0" smtClean="0">
                <a:solidFill>
                  <a:srgbClr val="00B050"/>
                </a:solidFill>
              </a:rPr>
              <a:t> ৮ </a:t>
            </a:r>
            <a:r>
              <a:rPr lang="en-US" dirty="0" err="1" smtClean="0">
                <a:solidFill>
                  <a:srgbClr val="00B050"/>
                </a:solidFill>
              </a:rPr>
              <a:t>থেকে</a:t>
            </a:r>
            <a:r>
              <a:rPr lang="en-US" dirty="0" smtClean="0">
                <a:solidFill>
                  <a:srgbClr val="00B050"/>
                </a:solidFill>
              </a:rPr>
              <a:t> ১০বার </a:t>
            </a:r>
            <a:r>
              <a:rPr lang="en-US" dirty="0" err="1" smtClean="0">
                <a:solidFill>
                  <a:srgbClr val="00B050"/>
                </a:solidFill>
              </a:rPr>
              <a:t>ঢাকায়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আসেন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এবং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অফিসে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এসে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যোগাযোগ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করে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থাকেন</a:t>
            </a:r>
            <a:r>
              <a:rPr lang="en-US" dirty="0" smtClean="0">
                <a:solidFill>
                  <a:srgbClr val="00B050"/>
                </a:solidFill>
              </a:rPr>
              <a:t>।</a:t>
            </a:r>
          </a:p>
          <a:p>
            <a:pPr algn="just">
              <a:buNone/>
            </a:pPr>
            <a:r>
              <a:rPr lang="en-US" dirty="0" smtClean="0">
                <a:solidFill>
                  <a:srgbClr val="00B050"/>
                </a:solidFill>
              </a:rPr>
              <a:t>৫। </a:t>
            </a:r>
            <a:r>
              <a:rPr lang="en-US" dirty="0" err="1" smtClean="0">
                <a:solidFill>
                  <a:srgbClr val="00B050"/>
                </a:solidFill>
              </a:rPr>
              <a:t>অতপর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মধ্যসত্তভোগীদের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দ্বারা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বিভিন্ন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ধরনের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হয়রানির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শিকার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হন</a:t>
            </a:r>
            <a:r>
              <a:rPr lang="en-US" dirty="0" smtClean="0">
                <a:solidFill>
                  <a:srgbClr val="00B050"/>
                </a:solidFill>
              </a:rPr>
              <a:t>।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সেবাটি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প্রদানের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বিদ্যমান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সমস্যা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3264091"/>
          </a:xfrm>
        </p:spPr>
        <p:txBody>
          <a:bodyPr/>
          <a:lstStyle/>
          <a:p>
            <a:pPr algn="just"/>
            <a:r>
              <a:rPr lang="en-US" dirty="0" err="1" smtClean="0">
                <a:solidFill>
                  <a:srgbClr val="00B0F0"/>
                </a:solidFill>
              </a:rPr>
              <a:t>একজন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শিক্ষক</a:t>
            </a:r>
            <a:r>
              <a:rPr lang="en-US" dirty="0" smtClean="0">
                <a:solidFill>
                  <a:srgbClr val="00B0F0"/>
                </a:solidFill>
              </a:rPr>
              <a:t>/</a:t>
            </a:r>
            <a:r>
              <a:rPr lang="en-US" dirty="0" err="1" smtClean="0">
                <a:solidFill>
                  <a:srgbClr val="00B0F0"/>
                </a:solidFill>
              </a:rPr>
              <a:t>কর্মচারী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অবসর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ভাতার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জন্য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আবেদন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করার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পর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প্রায়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দুই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থেকে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আড়াই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বছর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পরে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অবসর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ভাতা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পেয়ে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থাকেন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এর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মধ্যে</a:t>
            </a:r>
            <a:r>
              <a:rPr lang="en-US" dirty="0" smtClean="0">
                <a:solidFill>
                  <a:srgbClr val="00B0F0"/>
                </a:solidFill>
              </a:rPr>
              <a:t> ৮ </a:t>
            </a:r>
            <a:r>
              <a:rPr lang="en-US" dirty="0" err="1" smtClean="0">
                <a:solidFill>
                  <a:srgbClr val="00B0F0"/>
                </a:solidFill>
              </a:rPr>
              <a:t>থেকে</a:t>
            </a:r>
            <a:r>
              <a:rPr lang="en-US" dirty="0" smtClean="0">
                <a:solidFill>
                  <a:srgbClr val="00B0F0"/>
                </a:solidFill>
              </a:rPr>
              <a:t> ১০বার </a:t>
            </a:r>
            <a:r>
              <a:rPr lang="en-US" dirty="0" err="1" smtClean="0">
                <a:solidFill>
                  <a:srgbClr val="00B0F0"/>
                </a:solidFill>
              </a:rPr>
              <a:t>ঢাকায়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এসে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অবসর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বোর্ডে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খোজ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খবর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নিতে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আসেন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এতে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করে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তার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সময়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নষ্ট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হয়</a:t>
            </a:r>
            <a:r>
              <a:rPr lang="en-US" dirty="0" smtClean="0">
                <a:solidFill>
                  <a:srgbClr val="00B0F0"/>
                </a:solidFill>
              </a:rPr>
              <a:t>, </a:t>
            </a:r>
            <a:r>
              <a:rPr lang="en-US" dirty="0" err="1" smtClean="0">
                <a:solidFill>
                  <a:srgbClr val="00B0F0"/>
                </a:solidFill>
              </a:rPr>
              <a:t>অর্থ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অপচয়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হয়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এবং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অকারনে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একাধিকবার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ভিজিট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করতে</a:t>
            </a:r>
            <a:r>
              <a:rPr lang="en-US" dirty="0" smtClean="0">
                <a:solidFill>
                  <a:srgbClr val="00B0F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হয়</a:t>
            </a:r>
            <a:r>
              <a:rPr lang="en-US" dirty="0" smtClean="0">
                <a:solidFill>
                  <a:srgbClr val="00B0F0"/>
                </a:solidFill>
              </a:rPr>
              <a:t>।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উদ্ভাবনের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পূর্বের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অবস্থা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02609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এমপিভূক্ত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অবসরপ্রাপ্ত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শিক্ষক-কর্মচারীগণ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অবসর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ভাতার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জন্য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আবেদন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জমা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দেওয়ার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আবেদনের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রিসিভ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কপিতে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একটি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ম্যাসেজ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থাকবে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সরাসরি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অফিসে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এসে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যোগাযোগ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করার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প্রয়োজন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নাই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  <a:r>
              <a:rPr lang="en-US" dirty="0" err="1" smtClean="0">
                <a:solidFill>
                  <a:srgbClr val="0070C0"/>
                </a:solidFill>
              </a:rPr>
              <a:t>আপনার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আবদেনের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স্ট্যাটাস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জানতে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হলে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নিন্মোক্ত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নাম্বারে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ম্যাসেজ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প্রদান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করুন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  <a:r>
              <a:rPr lang="en-US" dirty="0" err="1" smtClean="0">
                <a:solidFill>
                  <a:srgbClr val="0070C0"/>
                </a:solidFill>
              </a:rPr>
              <a:t>তার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জমাকৃত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আবেদনের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স্ট্যাটাস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উল্লেখ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করে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টেলিটকের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মাধ্যমে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একটি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অটো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ফিডব্যাক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ম্যাসেজ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প্রদান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করা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হবে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</a:p>
          <a:p>
            <a:pPr algn="just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err="1" smtClean="0">
                <a:solidFill>
                  <a:srgbClr val="0070C0"/>
                </a:solidFill>
              </a:rPr>
              <a:t>একটি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মোবাইল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এ্যাপ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তৈরী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করা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হবে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  <a:r>
              <a:rPr lang="en-US" dirty="0" err="1" smtClean="0">
                <a:solidFill>
                  <a:srgbClr val="0070C0"/>
                </a:solidFill>
              </a:rPr>
              <a:t>এ্যাপ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মাধ্যমে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শিক্ষক-কর্মচারীর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ইনডেক্স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এবং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পাসওয়াড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দিয়ে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তার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আবেদনের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সর্বশেষ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অবস্থা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জানতে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পারবেন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  <a:r>
              <a:rPr lang="en-US" dirty="0" err="1" smtClean="0">
                <a:solidFill>
                  <a:srgbClr val="0070C0"/>
                </a:solidFill>
              </a:rPr>
              <a:t>আবেদনটি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অডিটে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আছে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নাকি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পেন্ডিং</a:t>
            </a:r>
            <a:r>
              <a:rPr lang="en-US" dirty="0" smtClean="0">
                <a:solidFill>
                  <a:srgbClr val="0070C0"/>
                </a:solidFill>
              </a:rPr>
              <a:t> এ </a:t>
            </a:r>
            <a:r>
              <a:rPr lang="en-US" dirty="0" err="1" smtClean="0">
                <a:solidFill>
                  <a:srgbClr val="0070C0"/>
                </a:solidFill>
              </a:rPr>
              <a:t>আছে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সেন্ড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হয়ে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থাকলে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তার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তারিখ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এবং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টাকার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পরিমাণসহ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উল্লেখ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থাকবে</a:t>
            </a:r>
            <a:r>
              <a:rPr lang="en-US" dirty="0" smtClean="0">
                <a:solidFill>
                  <a:srgbClr val="0070C0"/>
                </a:solidFill>
              </a:rPr>
              <a:t>।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229600" cy="3508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উদ্ভাবনের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পরবর্তী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অবস্থা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209800"/>
          <a:ext cx="82296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বিষয়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সহজিকরণের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পূর্বের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পদ্ধতি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সহজিকরণের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পরের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পদ্ধতি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সময়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দিন</a:t>
                      </a:r>
                      <a:r>
                        <a:rPr lang="en-US" dirty="0" smtClean="0"/>
                        <a:t>/</a:t>
                      </a:r>
                      <a:r>
                        <a:rPr lang="en-US" dirty="0" err="1" smtClean="0"/>
                        <a:t>ঘন্টা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১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মাস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 ২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বছর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১ </a:t>
                      </a:r>
                      <a:r>
                        <a:rPr lang="en-US" dirty="0" err="1" smtClean="0"/>
                        <a:t>দিন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খরচ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নাগরিক</a:t>
                      </a:r>
                      <a:r>
                        <a:rPr lang="en-US" baseline="0" dirty="0" smtClean="0"/>
                        <a:t> ও </a:t>
                      </a:r>
                      <a:r>
                        <a:rPr lang="en-US" baseline="0" dirty="0" err="1" smtClean="0"/>
                        <a:t>অফিসের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আনুমানিক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১০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১৫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হাজার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টাকা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।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০০ </a:t>
                      </a:r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যাতায়াত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৮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১০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বার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১ </a:t>
                      </a:r>
                      <a:r>
                        <a:rPr lang="en-US" dirty="0" err="1" smtClean="0"/>
                        <a:t>বার</a:t>
                      </a:r>
                      <a:r>
                        <a:rPr lang="en-US" baseline="0" dirty="0" err="1" smtClean="0"/>
                        <a:t>ও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নয়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ধাপ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৭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৮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ধাপ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২ </a:t>
                      </a:r>
                      <a:r>
                        <a:rPr lang="en-US" dirty="0" err="1" smtClean="0"/>
                        <a:t>ধাপ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জনবল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৫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</a:rPr>
                        <a:t> ৬ </a:t>
                      </a:r>
                      <a:r>
                        <a:rPr lang="en-US" baseline="0" dirty="0" err="1" smtClean="0">
                          <a:solidFill>
                            <a:srgbClr val="C00000"/>
                          </a:solidFill>
                        </a:rPr>
                        <a:t>জন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২ </a:t>
                      </a:r>
                      <a:r>
                        <a:rPr lang="en-US" dirty="0" err="1" smtClean="0"/>
                        <a:t>জন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দাখিলীয়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কাগজপত্র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৮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থেকে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 ৯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ধরণের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C00000"/>
                          </a:solidFill>
                        </a:rPr>
                        <a:t>কাগজপত্র</a:t>
                      </a:r>
                      <a:r>
                        <a:rPr lang="en-US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কোন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কাগজপত্র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ছাড়াই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3100" dirty="0" err="1" smtClean="0">
                <a:solidFill>
                  <a:srgbClr val="FF0000"/>
                </a:solidFill>
              </a:rPr>
              <a:t>সেবাটি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</a:rPr>
              <a:t>সহজিকরণের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</a:rPr>
              <a:t>পূর্বের</a:t>
            </a:r>
            <a:r>
              <a:rPr lang="en-US" sz="3100" dirty="0" smtClean="0">
                <a:solidFill>
                  <a:srgbClr val="FF0000"/>
                </a:solidFill>
              </a:rPr>
              <a:t> ও </a:t>
            </a:r>
            <a:r>
              <a:rPr lang="en-US" sz="3100" dirty="0" err="1" smtClean="0">
                <a:solidFill>
                  <a:srgbClr val="FF0000"/>
                </a:solidFill>
              </a:rPr>
              <a:t>পরের</a:t>
            </a:r>
            <a:r>
              <a:rPr lang="en-US" sz="3100" dirty="0" smtClean="0">
                <a:solidFill>
                  <a:srgbClr val="FF0000"/>
                </a:solidFill>
              </a:rPr>
              <a:t> TCV </a:t>
            </a:r>
            <a:r>
              <a:rPr lang="en-US" sz="3100" dirty="0" err="1" smtClean="0">
                <a:solidFill>
                  <a:srgbClr val="FF0000"/>
                </a:solidFill>
              </a:rPr>
              <a:t>এনালাইসিস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</a:rPr>
              <a:t>তথা</a:t>
            </a:r>
            <a:r>
              <a:rPr lang="en-US" sz="3100" dirty="0" smtClean="0">
                <a:solidFill>
                  <a:srgbClr val="FF0000"/>
                </a:solidFill>
              </a:rPr>
              <a:t> (Time, Cost &amp; Visit) </a:t>
            </a:r>
            <a:r>
              <a:rPr lang="en-US" sz="3100" dirty="0" err="1" smtClean="0">
                <a:solidFill>
                  <a:srgbClr val="FF0000"/>
                </a:solidFill>
              </a:rPr>
              <a:t>এর</a:t>
            </a:r>
            <a:r>
              <a:rPr lang="en-US" sz="3100" dirty="0" smtClean="0">
                <a:solidFill>
                  <a:srgbClr val="FF0000"/>
                </a:solidFill>
              </a:rPr>
              <a:t> </a:t>
            </a:r>
            <a:r>
              <a:rPr lang="en-US" sz="3100" dirty="0" err="1" smtClean="0">
                <a:solidFill>
                  <a:srgbClr val="FF0000"/>
                </a:solidFill>
              </a:rPr>
              <a:t>তুলনা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3048000"/>
            <a:ext cx="8229600" cy="3492691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</a:rPr>
              <a:t>এমপিওভূক্ত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অবসরপ্রাপ্ত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শিক্ষক-কর্মচারীগণ</a:t>
            </a:r>
            <a:r>
              <a:rPr lang="en-US" sz="2800" b="1" dirty="0" smtClean="0">
                <a:solidFill>
                  <a:srgbClr val="0070C0"/>
                </a:solidFill>
              </a:rPr>
              <a:t>।</a:t>
            </a:r>
          </a:p>
          <a:p>
            <a:pPr>
              <a:buNone/>
            </a:pPr>
            <a:endParaRPr lang="en-US" sz="2800" b="1" dirty="0" smtClean="0">
              <a:solidFill>
                <a:srgbClr val="0070C0"/>
              </a:solidFill>
            </a:endParaRPr>
          </a:p>
          <a:p>
            <a:r>
              <a:rPr lang="en-US" sz="2800" b="1" dirty="0" err="1" smtClean="0">
                <a:solidFill>
                  <a:srgbClr val="0070C0"/>
                </a:solidFill>
              </a:rPr>
              <a:t>প্রায়</a:t>
            </a:r>
            <a:r>
              <a:rPr lang="en-US" sz="2800" b="1" dirty="0" smtClean="0">
                <a:solidFill>
                  <a:srgbClr val="0070C0"/>
                </a:solidFill>
              </a:rPr>
              <a:t> ৫ </a:t>
            </a:r>
            <a:r>
              <a:rPr lang="en-US" sz="2800" b="1" dirty="0" err="1" smtClean="0">
                <a:solidFill>
                  <a:srgbClr val="0070C0"/>
                </a:solidFill>
              </a:rPr>
              <a:t>লক্ষ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শিক্ষক-কর্মচারীগণ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এই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সেবাটি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গ্রহণ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করে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থাকে</a:t>
            </a:r>
            <a:r>
              <a:rPr lang="en-US" sz="2800" b="1" dirty="0" smtClean="0">
                <a:solidFill>
                  <a:srgbClr val="0070C0"/>
                </a:solidFill>
              </a:rPr>
              <a:t>।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</a:rPr>
              <a:t>কোন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ধরনের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এবং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কত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সংখ্যক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স্টেকহোল্ডার</a:t>
            </a:r>
            <a:r>
              <a:rPr lang="en-US" sz="3600" dirty="0" smtClean="0">
                <a:solidFill>
                  <a:srgbClr val="FF0000"/>
                </a:solidFill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</a:rPr>
              <a:t>বেনিফিসিয়ারি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সেবাটি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গ্রহণ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করে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থাকে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905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এই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সেবা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বাস্তবায়নে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কোন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চ্যালেঞ্জ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নাই</a:t>
            </a:r>
            <a:r>
              <a:rPr lang="en-US" sz="4000" dirty="0" smtClean="0">
                <a:solidFill>
                  <a:srgbClr val="FF0000"/>
                </a:solidFill>
              </a:rPr>
              <a:t>।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 smtClean="0"/>
              <a:t>ধন্যবাদ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381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বেসরকারি শিক্ষা প্রতিষ্ঠান শিক্ষক ও কর্মচারী অবসর সুবিধা বোর্ড।    উপস্থাপক :                         মো: জামাল হোসেন                            সহকারী প্রোগ্রামার </vt:lpstr>
      <vt:lpstr>Slide 2</vt:lpstr>
      <vt:lpstr>সেবাটি প্রদানের বিদ্যমান সমস্যা  </vt:lpstr>
      <vt:lpstr>উদ্ভাবনের পূর্বের অবস্থা</vt:lpstr>
      <vt:lpstr>উদ্ভাবনের পরবর্তী অবস্থা  </vt:lpstr>
      <vt:lpstr>সেবাটি সহজিকরণের পূর্বের ও পরের TCV এনালাইসিস তথা (Time, Cost &amp; Visit) এর তুলনা </vt:lpstr>
      <vt:lpstr>কোন ধরনের এবং কত সংখ্যক স্টেকহোল্ডার/বেনিফিসিয়ারি সেবাটি গ্রহণ করে থাকে</vt:lpstr>
      <vt:lpstr>এই সেবা বাস্তবায়নে কোন চ্যালেঞ্জ নাই।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উদ্ভাবনের শিরোনাম   অবসর সুবিধা বোর্ডে জমাকৃত আবেদন নিষ্পত্তির ধাপসমূহের তথ্য প্রাপ্তিতে সমস্যা সমাধানের জন্য উদ্ভাবনী আইডিয়ার   Presentation</dc:title>
  <dc:creator>USER</dc:creator>
  <cp:lastModifiedBy>USER</cp:lastModifiedBy>
  <cp:revision>14</cp:revision>
  <dcterms:created xsi:type="dcterms:W3CDTF">2021-06-10T13:04:36Z</dcterms:created>
  <dcterms:modified xsi:type="dcterms:W3CDTF">2021-06-24T06:00:09Z</dcterms:modified>
</cp:coreProperties>
</file>