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>
  <p:sldMasterIdLst>
    <p:sldMasterId id="2147483689" r:id="rId1"/>
    <p:sldMasterId id="2147483648" r:id="rId2"/>
    <p:sldMasterId id="2147483673" r:id="rId3"/>
  </p:sldMasterIdLst>
  <p:notesMasterIdLst>
    <p:notesMasterId r:id="rId27"/>
  </p:notesMasterIdLst>
  <p:handoutMasterIdLst>
    <p:handoutMasterId r:id="rId28"/>
  </p:handoutMasterIdLst>
  <p:sldIdLst>
    <p:sldId id="454" r:id="rId4"/>
    <p:sldId id="476" r:id="rId5"/>
    <p:sldId id="477" r:id="rId6"/>
    <p:sldId id="478" r:id="rId7"/>
    <p:sldId id="479" r:id="rId8"/>
    <p:sldId id="473" r:id="rId9"/>
    <p:sldId id="474" r:id="rId10"/>
    <p:sldId id="391" r:id="rId11"/>
    <p:sldId id="414" r:id="rId12"/>
    <p:sldId id="480" r:id="rId13"/>
    <p:sldId id="481" r:id="rId14"/>
    <p:sldId id="482" r:id="rId15"/>
    <p:sldId id="461" r:id="rId16"/>
    <p:sldId id="462" r:id="rId17"/>
    <p:sldId id="463" r:id="rId18"/>
    <p:sldId id="402" r:id="rId19"/>
    <p:sldId id="464" r:id="rId20"/>
    <p:sldId id="405" r:id="rId21"/>
    <p:sldId id="429" r:id="rId22"/>
    <p:sldId id="447" r:id="rId23"/>
    <p:sldId id="483" r:id="rId24"/>
    <p:sldId id="484" r:id="rId25"/>
    <p:sldId id="455" r:id="rId26"/>
  </p:sldIdLst>
  <p:sldSz cx="9144000" cy="6858000" type="screen4x3"/>
  <p:notesSz cx="6807200" cy="9939338"/>
  <p:embeddedFontLst>
    <p:embeddedFont>
      <p:font typeface="산돌고딕B" panose="020B0600000101010101" charset="-127"/>
      <p:regular r:id="rId29"/>
    </p:embeddedFont>
    <p:embeddedFont>
      <p:font typeface="HY견고딕" panose="02030600000101010101" pitchFamily="18" charset="-127"/>
      <p:regular r:id="rId30"/>
    </p:embeddedFont>
    <p:embeddedFont>
      <p:font typeface="HY헤드라인M" panose="02030600000101010101" pitchFamily="18" charset="-127"/>
      <p:regular r:id="rId31"/>
    </p:embeddedFont>
    <p:embeddedFont>
      <p:font typeface="맑은 고딕" panose="020B0503020000020004" pitchFamily="50" charset="-127"/>
      <p:regular r:id="rId32"/>
      <p:bold r:id="rId33"/>
    </p:embeddedFont>
    <p:embeddedFont>
      <p:font typeface="HY신명조" panose="02030600000101010101" pitchFamily="18" charset="-127"/>
      <p:regular r:id="rId34"/>
    </p:embeddedFont>
    <p:embeddedFont>
      <p:font typeface="Arial Black" panose="020B0A04020102020204" pitchFamily="34" charset="0"/>
      <p:bold r:id="rId35"/>
    </p:embeddedFont>
  </p:embeddedFontLst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HY견고딕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6">
          <p15:clr>
            <a:srgbClr val="A4A3A4"/>
          </p15:clr>
        </p15:guide>
        <p15:guide id="2" orient="horz" pos="4256">
          <p15:clr>
            <a:srgbClr val="A4A3A4"/>
          </p15:clr>
        </p15:guide>
        <p15:guide id="3" orient="horz" pos="1932">
          <p15:clr>
            <a:srgbClr val="A4A3A4"/>
          </p15:clr>
        </p15:guide>
        <p15:guide id="4" orient="horz" pos="4225">
          <p15:clr>
            <a:srgbClr val="A4A3A4"/>
          </p15:clr>
        </p15:guide>
        <p15:guide id="5" pos="171">
          <p15:clr>
            <a:srgbClr val="A4A3A4"/>
          </p15:clr>
        </p15:guide>
        <p15:guide id="6" pos="2883">
          <p15:clr>
            <a:srgbClr val="A4A3A4"/>
          </p15:clr>
        </p15:guide>
        <p15:guide id="7" pos="50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00"/>
    <a:srgbClr val="6666FF"/>
    <a:srgbClr val="FF0066"/>
    <a:srgbClr val="FFCC66"/>
    <a:srgbClr val="00CC00"/>
    <a:srgbClr val="FF9966"/>
    <a:srgbClr val="FFCC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2512" autoAdjust="0"/>
  </p:normalViewPr>
  <p:slideViewPr>
    <p:cSldViewPr snapToGrid="0">
      <p:cViewPr varScale="1">
        <p:scale>
          <a:sx n="62" d="100"/>
          <a:sy n="62" d="100"/>
        </p:scale>
        <p:origin x="1352" y="56"/>
      </p:cViewPr>
      <p:guideLst>
        <p:guide orient="horz" pos="2476"/>
        <p:guide orient="horz" pos="4256"/>
        <p:guide orient="horz" pos="1932"/>
        <p:guide orient="horz" pos="4225"/>
        <p:guide pos="171"/>
        <p:guide pos="2883"/>
        <p:guide pos="5067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794" y="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6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1.xml"/><Relationship Id="rId13" Type="http://schemas.openxmlformats.org/officeDocument/2006/relationships/slide" Target="slides/slide17.xml"/><Relationship Id="rId18" Type="http://schemas.openxmlformats.org/officeDocument/2006/relationships/slide" Target="slides/slide23.xml"/><Relationship Id="rId3" Type="http://schemas.openxmlformats.org/officeDocument/2006/relationships/slide" Target="slides/slide5.xml"/><Relationship Id="rId7" Type="http://schemas.openxmlformats.org/officeDocument/2006/relationships/slide" Target="slides/slide10.xml"/><Relationship Id="rId12" Type="http://schemas.openxmlformats.org/officeDocument/2006/relationships/slide" Target="slides/slide16.xml"/><Relationship Id="rId17" Type="http://schemas.openxmlformats.org/officeDocument/2006/relationships/slide" Target="slides/slide22.xml"/><Relationship Id="rId2" Type="http://schemas.openxmlformats.org/officeDocument/2006/relationships/slide" Target="slides/slide4.xml"/><Relationship Id="rId16" Type="http://schemas.openxmlformats.org/officeDocument/2006/relationships/slide" Target="slides/slide21.xml"/><Relationship Id="rId1" Type="http://schemas.openxmlformats.org/officeDocument/2006/relationships/slide" Target="slides/slide3.xml"/><Relationship Id="rId6" Type="http://schemas.openxmlformats.org/officeDocument/2006/relationships/slide" Target="slides/slide9.xml"/><Relationship Id="rId11" Type="http://schemas.openxmlformats.org/officeDocument/2006/relationships/slide" Target="slides/slide15.xml"/><Relationship Id="rId5" Type="http://schemas.openxmlformats.org/officeDocument/2006/relationships/slide" Target="slides/slide8.xml"/><Relationship Id="rId15" Type="http://schemas.openxmlformats.org/officeDocument/2006/relationships/slide" Target="slides/slide19.xml"/><Relationship Id="rId10" Type="http://schemas.openxmlformats.org/officeDocument/2006/relationships/slide" Target="slides/slide14.xml"/><Relationship Id="rId4" Type="http://schemas.openxmlformats.org/officeDocument/2006/relationships/slide" Target="slides/slide6.xml"/><Relationship Id="rId9" Type="http://schemas.openxmlformats.org/officeDocument/2006/relationships/slide" Target="slides/slide12.xml"/><Relationship Id="rId14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742\Desktop\(&#48537;&#51076;1)%209&#50900;%20&#51665;&#54665;&#49892;&#51201;%20&#51312;&#4932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Sheet1!$C$6</c:f>
              <c:strCache>
                <c:ptCount val="1"/>
                <c:pt idx="0">
                  <c:v>ESCO 등록업체수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Sheet1!$B$7:$B$30</c:f>
              <c:strCache>
                <c:ptCount val="24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00</c:v>
                </c:pt>
                <c:pt idx="9">
                  <c:v>01</c:v>
                </c:pt>
                <c:pt idx="10">
                  <c:v>02</c:v>
                </c:pt>
                <c:pt idx="11">
                  <c:v>03</c:v>
                </c:pt>
                <c:pt idx="12">
                  <c:v>04</c:v>
                </c:pt>
                <c:pt idx="13">
                  <c:v>05</c:v>
                </c:pt>
                <c:pt idx="14">
                  <c:v>06</c:v>
                </c:pt>
                <c:pt idx="15">
                  <c:v>07</c:v>
                </c:pt>
                <c:pt idx="16">
                  <c:v>08</c:v>
                </c:pt>
                <c:pt idx="17">
                  <c:v>09</c:v>
                </c:pt>
                <c:pt idx="18">
                  <c:v>10</c:v>
                </c:pt>
                <c:pt idx="19">
                  <c:v>11</c:v>
                </c:pt>
                <c:pt idx="20">
                  <c:v>12</c:v>
                </c:pt>
                <c:pt idx="21">
                  <c:v>13</c:v>
                </c:pt>
                <c:pt idx="22">
                  <c:v>14</c:v>
                </c:pt>
                <c:pt idx="23">
                  <c:v>15</c:v>
                </c:pt>
              </c:strCache>
            </c:strRef>
          </c:cat>
          <c:val>
            <c:numRef>
              <c:f>Sheet1!$C$7:$C$30</c:f>
              <c:numCache>
                <c:formatCode>General</c:formatCode>
                <c:ptCount val="24"/>
                <c:pt idx="0">
                  <c:v>4</c:v>
                </c:pt>
                <c:pt idx="1">
                  <c:v>5</c:v>
                </c:pt>
                <c:pt idx="2">
                  <c:v>7</c:v>
                </c:pt>
                <c:pt idx="3">
                  <c:v>6</c:v>
                </c:pt>
                <c:pt idx="4">
                  <c:v>9</c:v>
                </c:pt>
                <c:pt idx="5">
                  <c:v>16</c:v>
                </c:pt>
                <c:pt idx="6">
                  <c:v>28</c:v>
                </c:pt>
                <c:pt idx="7">
                  <c:v>55</c:v>
                </c:pt>
                <c:pt idx="8">
                  <c:v>103</c:v>
                </c:pt>
                <c:pt idx="9">
                  <c:v>159</c:v>
                </c:pt>
                <c:pt idx="10">
                  <c:v>163</c:v>
                </c:pt>
                <c:pt idx="11">
                  <c:v>163</c:v>
                </c:pt>
                <c:pt idx="12">
                  <c:v>159</c:v>
                </c:pt>
                <c:pt idx="13">
                  <c:v>166</c:v>
                </c:pt>
                <c:pt idx="14">
                  <c:v>158</c:v>
                </c:pt>
                <c:pt idx="15">
                  <c:v>156</c:v>
                </c:pt>
                <c:pt idx="16">
                  <c:v>143</c:v>
                </c:pt>
                <c:pt idx="17">
                  <c:v>128</c:v>
                </c:pt>
                <c:pt idx="18">
                  <c:v>182</c:v>
                </c:pt>
                <c:pt idx="19">
                  <c:v>235</c:v>
                </c:pt>
                <c:pt idx="20">
                  <c:v>227</c:v>
                </c:pt>
                <c:pt idx="21">
                  <c:v>223</c:v>
                </c:pt>
                <c:pt idx="22">
                  <c:v>220</c:v>
                </c:pt>
                <c:pt idx="23">
                  <c:v>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8F-45D0-A083-50D2FD986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115264"/>
        <c:axId val="67158016"/>
      </c:lineChart>
      <c:catAx>
        <c:axId val="6711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158016"/>
        <c:crosses val="autoZero"/>
        <c:auto val="1"/>
        <c:lblAlgn val="ctr"/>
        <c:lblOffset val="100"/>
        <c:noMultiLvlLbl val="0"/>
      </c:catAx>
      <c:valAx>
        <c:axId val="67158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7115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11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t" anchorCtr="0" compatLnSpc="1">
            <a:prstTxWarp prst="textNoShape">
              <a:avLst/>
            </a:prstTxWarp>
          </a:bodyPr>
          <a:lstStyle>
            <a:lvl1pPr algn="l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303" y="0"/>
            <a:ext cx="2949311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t" anchorCtr="0" compatLnSpc="1">
            <a:prstTxWarp prst="textNoShape">
              <a:avLst/>
            </a:prstTxWarp>
          </a:bodyPr>
          <a:lstStyle>
            <a:lvl1pPr algn="r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1023"/>
            <a:ext cx="2949311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b" anchorCtr="0" compatLnSpc="1">
            <a:prstTxWarp prst="textNoShape">
              <a:avLst/>
            </a:prstTxWarp>
          </a:bodyPr>
          <a:lstStyle>
            <a:lvl1pPr algn="l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303" y="9441023"/>
            <a:ext cx="2949311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b" anchorCtr="0" compatLnSpc="1">
            <a:prstTxWarp prst="textNoShape">
              <a:avLst/>
            </a:prstTxWarp>
          </a:bodyPr>
          <a:lstStyle>
            <a:lvl1pPr algn="r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fld id="{CCE25476-F40D-4EC3-B777-1A5EE0395F6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07793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11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t" anchorCtr="0" compatLnSpc="1">
            <a:prstTxWarp prst="textNoShape">
              <a:avLst/>
            </a:prstTxWarp>
          </a:bodyPr>
          <a:lstStyle>
            <a:lvl1pPr algn="l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303" y="0"/>
            <a:ext cx="2949311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t" anchorCtr="0" compatLnSpc="1">
            <a:prstTxWarp prst="textNoShape">
              <a:avLst/>
            </a:prstTxWarp>
          </a:bodyPr>
          <a:lstStyle>
            <a:lvl1pPr algn="r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727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5" y="4719718"/>
            <a:ext cx="5446710" cy="447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023"/>
            <a:ext cx="2949311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b" anchorCtr="0" compatLnSpc="1">
            <a:prstTxWarp prst="textNoShape">
              <a:avLst/>
            </a:prstTxWarp>
          </a:bodyPr>
          <a:lstStyle>
            <a:lvl1pPr algn="l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303" y="9441023"/>
            <a:ext cx="2949311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7" tIns="46154" rIns="92307" bIns="46154" numCol="1" anchor="b" anchorCtr="0" compatLnSpc="1">
            <a:prstTxWarp prst="textNoShape">
              <a:avLst/>
            </a:prstTxWarp>
          </a:bodyPr>
          <a:lstStyle>
            <a:lvl1pPr algn="r" defTabSz="923278">
              <a:defRPr sz="1200">
                <a:latin typeface="산돌고딕B" pitchFamily="18" charset="-127"/>
                <a:ea typeface="산돌고딕B" pitchFamily="18" charset="-127"/>
              </a:defRPr>
            </a:lvl1pPr>
          </a:lstStyle>
          <a:p>
            <a:fld id="{5920A834-495C-4077-BA2F-0A73B13BFBE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2654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b="1" kern="1200">
        <a:solidFill>
          <a:schemeClr val="tx1"/>
        </a:solidFill>
        <a:latin typeface="돋움" pitchFamily="50" charset="-127"/>
        <a:ea typeface="돋움" pitchFamily="50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b="1" kern="1200">
        <a:solidFill>
          <a:schemeClr val="tx1"/>
        </a:solidFill>
        <a:latin typeface="돋움" pitchFamily="50" charset="-127"/>
        <a:ea typeface="돋움" pitchFamily="50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b="1" kern="1200">
        <a:solidFill>
          <a:schemeClr val="tx1"/>
        </a:solidFill>
        <a:latin typeface="돋움" pitchFamily="50" charset="-127"/>
        <a:ea typeface="돋움" pitchFamily="50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b="1" kern="1200">
        <a:solidFill>
          <a:schemeClr val="tx1"/>
        </a:solidFill>
        <a:latin typeface="돋움" pitchFamily="50" charset="-127"/>
        <a:ea typeface="돋움" pitchFamily="50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b="1" kern="1200">
        <a:solidFill>
          <a:schemeClr val="tx1"/>
        </a:solidFill>
        <a:latin typeface="돋움" pitchFamily="50" charset="-127"/>
        <a:ea typeface="돋움" pitchFamily="50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9E7BA2-A299-4998-9768-BAB8E93BDE7A}" type="slidenum">
              <a:rPr lang="en-US" altLang="ko-KR"/>
              <a:pPr/>
              <a:t>0</a:t>
            </a:fld>
            <a:endParaRPr lang="en-US" altLang="ko-KR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9D7D62-C88F-41A5-93F0-C6861F8CAB4D}" type="slidenum">
              <a:rPr lang="en-US" altLang="ko-KR"/>
              <a:pPr/>
              <a:t>9</a:t>
            </a:fld>
            <a:endParaRPr lang="en-US" altLang="ko-KR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AE5298-F4AB-4F00-8C89-F95B01F2479A}" type="slidenum">
              <a:rPr lang="en-US" altLang="ko-KR"/>
              <a:pPr/>
              <a:t>12</a:t>
            </a:fld>
            <a:endParaRPr lang="en-US" altLang="ko-KR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810DF3-C5A2-46D1-A07F-F417F69B13C5}" type="slidenum">
              <a:rPr lang="en-US" altLang="ko-KR"/>
              <a:pPr/>
              <a:t>13</a:t>
            </a:fld>
            <a:endParaRPr lang="en-US" altLang="ko-KR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E26B4F-D8CA-4D82-ACDE-B4D312DE82CF}" type="slidenum">
              <a:rPr lang="en-US" altLang="ko-KR"/>
              <a:pPr/>
              <a:t>14</a:t>
            </a:fld>
            <a:endParaRPr lang="en-US" altLang="ko-KR"/>
          </a:p>
        </p:txBody>
      </p:sp>
      <p:sp>
        <p:nvSpPr>
          <p:cNvPr id="41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D538B0-DC29-4E30-B043-036CD5DC6873}" type="slidenum">
              <a:rPr lang="en-US" altLang="ko-KR"/>
              <a:pPr/>
              <a:t>15</a:t>
            </a:fld>
            <a:endParaRPr lang="en-US" altLang="ko-KR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6402AC-8EF4-4194-8BF2-6D08424F5E2C}" type="slidenum">
              <a:rPr lang="en-US" altLang="ko-KR"/>
              <a:pPr/>
              <a:t>16</a:t>
            </a:fld>
            <a:endParaRPr lang="en-US" altLang="ko-KR"/>
          </a:p>
        </p:txBody>
      </p:sp>
      <p:sp>
        <p:nvSpPr>
          <p:cNvPr id="41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677FDE-096C-4859-A62F-DE8E0A0EF81D}" type="slidenum">
              <a:rPr lang="en-US" altLang="ko-KR"/>
              <a:pPr/>
              <a:t>17</a:t>
            </a:fld>
            <a:endParaRPr lang="en-US" altLang="ko-KR"/>
          </a:p>
        </p:txBody>
      </p:sp>
      <p:sp>
        <p:nvSpPr>
          <p:cNvPr id="42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75D267-B198-4DD4-97A2-094ABD762035}" type="slidenum">
              <a:rPr lang="en-US" altLang="ko-KR"/>
              <a:pPr/>
              <a:t>18</a:t>
            </a:fld>
            <a:endParaRPr lang="en-US" altLang="ko-KR"/>
          </a:p>
        </p:txBody>
      </p:sp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ko-KR" sz="1600" dirty="0"/>
          </a:p>
        </p:txBody>
      </p:sp>
      <p:sp>
        <p:nvSpPr>
          <p:cNvPr id="46084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475D154-337A-40FF-BB88-8CE6C0BE82CB}" type="slidenum">
              <a:rPr lang="ko-KR" altLang="en-US" smtClean="0">
                <a:latin typeface="굴림" charset="-127"/>
                <a:ea typeface="굴림" charset="-127"/>
              </a:rPr>
              <a:pPr/>
              <a:t>19</a:t>
            </a:fld>
            <a:endParaRPr lang="ko-KR" altLang="en-US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430D6D-4222-4934-A5B1-96A4E12D765D}" type="slidenum">
              <a:rPr lang="en-US" altLang="ko-KR"/>
              <a:pPr/>
              <a:t>20</a:t>
            </a:fld>
            <a:endParaRPr lang="en-US" altLang="ko-KR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Here is the overview of KEMCO.</a:t>
            </a:r>
          </a:p>
          <a:p>
            <a:r>
              <a:rPr lang="en-US" altLang="ko-KR" dirty="0"/>
              <a:t>KEMCO was founded in 1980.</a:t>
            </a:r>
          </a:p>
          <a:p>
            <a:r>
              <a:rPr lang="en-US" altLang="ko-KR" dirty="0"/>
              <a:t>Its work areas are energy efficiency, new &amp; renewable energy promotion, and climate change mitigation.</a:t>
            </a:r>
          </a:p>
          <a:p>
            <a:r>
              <a:rPr lang="en-US" altLang="ko-KR" dirty="0"/>
              <a:t>The budget is 1.1 billion USD including loan and R&amp;D, subsidy fund.</a:t>
            </a:r>
          </a:p>
          <a:p>
            <a:r>
              <a:rPr lang="en-US" altLang="ko-KR" dirty="0"/>
              <a:t>KEMCO has 14 departments, 12 branches, and 1 affiliate which is new &amp; renewable energy center.</a:t>
            </a:r>
          </a:p>
          <a:p>
            <a:r>
              <a:rPr lang="en-US" altLang="ko-KR" dirty="0"/>
              <a:t>And number of personnel is 424.</a:t>
            </a:r>
          </a:p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430D6D-4222-4934-A5B1-96A4E12D765D}" type="slidenum">
              <a:rPr lang="en-US" altLang="ko-KR"/>
              <a:pPr/>
              <a:t>21</a:t>
            </a:fld>
            <a:endParaRPr lang="en-US" altLang="ko-KR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Here is the overview of KEMCO.</a:t>
            </a:r>
          </a:p>
          <a:p>
            <a:r>
              <a:rPr lang="en-US" altLang="ko-KR" dirty="0"/>
              <a:t>KEMCO was founded in 1980.</a:t>
            </a:r>
          </a:p>
          <a:p>
            <a:r>
              <a:rPr lang="en-US" altLang="ko-KR" dirty="0"/>
              <a:t>Its work areas are energy efficiency, new &amp; renewable energy promotion, and climate change mitigation.</a:t>
            </a:r>
          </a:p>
          <a:p>
            <a:r>
              <a:rPr lang="en-US" altLang="ko-KR" dirty="0"/>
              <a:t>The budget is 1.1 billion USD including loan and R&amp;D, subsidy fund.</a:t>
            </a:r>
          </a:p>
          <a:p>
            <a:r>
              <a:rPr lang="en-US" altLang="ko-KR" dirty="0"/>
              <a:t>KEMCO has 14 departments, 12 branches, and 1 affiliate which is new &amp; renewable energy center.</a:t>
            </a:r>
          </a:p>
          <a:p>
            <a:r>
              <a:rPr lang="en-US" altLang="ko-KR" dirty="0"/>
              <a:t>And number of personnel is 424.</a:t>
            </a:r>
          </a:p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02ACED-D3E8-4CF8-91F3-F98006E72E48}" type="slidenum">
              <a:rPr lang="en-US" altLang="ko-KR"/>
              <a:pPr/>
              <a:t>22</a:t>
            </a:fld>
            <a:endParaRPr lang="en-US" altLang="ko-KR"/>
          </a:p>
        </p:txBody>
      </p:sp>
      <p:sp>
        <p:nvSpPr>
          <p:cNvPr id="430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en-US" altLang="ko-KR" dirty="0"/>
          </a:p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노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한국은 에너지수입에 크게 의존하고 있으며 그 비율은 </a:t>
            </a:r>
            <a:r>
              <a:rPr lang="en-US" altLang="ko-KR" dirty="0"/>
              <a:t>95.2</a:t>
            </a:r>
            <a:r>
              <a:rPr lang="ko-KR" altLang="en-US" dirty="0"/>
              <a:t>퍼센트에 달합니다</a:t>
            </a:r>
            <a:r>
              <a:rPr lang="en-US" altLang="ko-KR" dirty="0"/>
              <a:t>. </a:t>
            </a:r>
            <a:r>
              <a:rPr lang="ko-KR" altLang="en-US" dirty="0"/>
              <a:t>또한 에너지수입액은 전체 수입액의 </a:t>
            </a:r>
            <a:r>
              <a:rPr lang="en-US" altLang="ko-KR" dirty="0"/>
              <a:t>23.5%</a:t>
            </a:r>
            <a:r>
              <a:rPr lang="ko-KR" altLang="en-US" dirty="0"/>
              <a:t>를 차지하고 있으며 </a:t>
            </a:r>
            <a:r>
              <a:rPr lang="en-US" altLang="ko-KR" dirty="0"/>
              <a:t>2015</a:t>
            </a:r>
            <a:r>
              <a:rPr lang="ko-KR" altLang="en-US" dirty="0"/>
              <a:t>년 기준으로 </a:t>
            </a:r>
            <a:r>
              <a:rPr lang="en-US" altLang="ko-KR" dirty="0"/>
              <a:t>102.7</a:t>
            </a:r>
            <a:r>
              <a:rPr lang="ko-KR" altLang="en-US" dirty="0"/>
              <a:t>억에 달하고 있습니다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연료별</a:t>
            </a:r>
            <a:r>
              <a:rPr lang="ko-KR" altLang="en-US" dirty="0"/>
              <a:t> 비중을 보면</a:t>
            </a:r>
            <a:r>
              <a:rPr lang="en-US" altLang="ko-KR" dirty="0"/>
              <a:t>, </a:t>
            </a:r>
            <a:r>
              <a:rPr lang="ko-KR" altLang="en-US" dirty="0"/>
              <a:t>석유가 약 </a:t>
            </a:r>
            <a:r>
              <a:rPr lang="en-US" altLang="ko-KR" dirty="0"/>
              <a:t>50%, </a:t>
            </a:r>
            <a:r>
              <a:rPr lang="ko-KR" altLang="en-US" dirty="0"/>
              <a:t>석탄과 전기가 </a:t>
            </a:r>
            <a:r>
              <a:rPr lang="en-US" altLang="ko-KR" dirty="0"/>
              <a:t>15~20%</a:t>
            </a:r>
            <a:r>
              <a:rPr lang="ko-KR" altLang="en-US" dirty="0"/>
              <a:t>정도</a:t>
            </a:r>
            <a:r>
              <a:rPr lang="en-US" altLang="ko-KR" dirty="0"/>
              <a:t>, </a:t>
            </a:r>
            <a:r>
              <a:rPr lang="ko-KR" altLang="en-US" dirty="0"/>
              <a:t>그리고 </a:t>
            </a:r>
            <a:r>
              <a:rPr lang="en-US" altLang="ko-KR" dirty="0"/>
              <a:t>LNG</a:t>
            </a:r>
            <a:r>
              <a:rPr lang="ko-KR" altLang="en-US" dirty="0"/>
              <a:t>가 </a:t>
            </a:r>
            <a:r>
              <a:rPr lang="en-US" altLang="ko-KR" dirty="0"/>
              <a:t>10</a:t>
            </a:r>
            <a:r>
              <a:rPr lang="ko-KR" altLang="en-US" dirty="0"/>
              <a:t>퍼센트이며</a:t>
            </a:r>
            <a:r>
              <a:rPr lang="en-US" altLang="ko-KR" dirty="0"/>
              <a:t>, </a:t>
            </a:r>
            <a:r>
              <a:rPr lang="ko-KR" altLang="en-US" dirty="0" err="1"/>
              <a:t>신재생의</a:t>
            </a:r>
            <a:r>
              <a:rPr lang="ko-KR" altLang="en-US" dirty="0"/>
              <a:t> 비중은 약 </a:t>
            </a:r>
            <a:r>
              <a:rPr lang="en-US" altLang="ko-KR" dirty="0"/>
              <a:t>5%</a:t>
            </a:r>
            <a:r>
              <a:rPr lang="ko-KR" altLang="en-US" dirty="0"/>
              <a:t>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또한 부문별 연료소비량을 보면 산업이 </a:t>
            </a:r>
            <a:r>
              <a:rPr lang="en-US" altLang="ko-KR" dirty="0"/>
              <a:t>60%, </a:t>
            </a:r>
            <a:r>
              <a:rPr lang="ko-KR" altLang="en-US" dirty="0"/>
              <a:t>수송이 </a:t>
            </a:r>
            <a:r>
              <a:rPr lang="en-US" altLang="ko-KR" dirty="0"/>
              <a:t>18, </a:t>
            </a:r>
            <a:r>
              <a:rPr lang="ko-KR" altLang="en-US" dirty="0"/>
              <a:t>건물이 </a:t>
            </a:r>
            <a:r>
              <a:rPr lang="en-US" altLang="ko-KR" dirty="0"/>
              <a:t>16</a:t>
            </a:r>
            <a:r>
              <a:rPr lang="ko-KR" altLang="en-US" dirty="0"/>
              <a:t>그리고 기타 용도 </a:t>
            </a:r>
            <a:r>
              <a:rPr lang="en-US" altLang="ko-KR" dirty="0"/>
              <a:t>2%</a:t>
            </a:r>
            <a:r>
              <a:rPr lang="ko-KR" altLang="en-US" dirty="0"/>
              <a:t>정도를 차지하고 있습니다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노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한국은 에너지집약적인 산업구조로 인해서 에너지절감 가능성이 상당히 낮다고 할 수 있습니다</a:t>
            </a:r>
            <a:r>
              <a:rPr lang="en-US" altLang="ko-KR" dirty="0"/>
              <a:t>. </a:t>
            </a:r>
            <a:r>
              <a:rPr lang="ko-KR" altLang="en-US" dirty="0"/>
              <a:t>이런 </a:t>
            </a:r>
            <a:r>
              <a:rPr lang="ko-KR" altLang="en-US" dirty="0" err="1"/>
              <a:t>환경속에서</a:t>
            </a:r>
            <a:r>
              <a:rPr lang="ko-KR" altLang="en-US" dirty="0"/>
              <a:t> 한국은 에너지 </a:t>
            </a:r>
            <a:r>
              <a:rPr lang="ko-KR" altLang="en-US" dirty="0" err="1"/>
              <a:t>저소비</a:t>
            </a:r>
            <a:r>
              <a:rPr lang="ko-KR" altLang="en-US" dirty="0"/>
              <a:t> 경제체제로의 전환을 위해서 보다 엄격한 잣대를 적용할 필요가 있다고 생각합니다</a:t>
            </a:r>
            <a:endParaRPr lang="en-US" altLang="ko-KR" dirty="0"/>
          </a:p>
          <a:p>
            <a:r>
              <a:rPr lang="ko-KR" altLang="en-US" dirty="0" err="1"/>
              <a:t>그러기위해서</a:t>
            </a:r>
            <a:r>
              <a:rPr lang="ko-KR" altLang="en-US" dirty="0"/>
              <a:t> 한국은 </a:t>
            </a:r>
            <a:r>
              <a:rPr lang="en-US" altLang="ko-KR" dirty="0"/>
              <a:t>2035</a:t>
            </a:r>
            <a:r>
              <a:rPr lang="ko-KR" altLang="en-US" dirty="0"/>
              <a:t>년까지 계획된 국가에너지마스터 플랜을 통해 에너지집약도를 </a:t>
            </a:r>
            <a:r>
              <a:rPr lang="en-US" altLang="ko-KR" dirty="0"/>
              <a:t>2011</a:t>
            </a:r>
            <a:r>
              <a:rPr lang="ko-KR" altLang="en-US" dirty="0"/>
              <a:t>년 기준 </a:t>
            </a:r>
            <a:r>
              <a:rPr lang="en-US" altLang="ko-KR" dirty="0"/>
              <a:t>30%</a:t>
            </a:r>
            <a:r>
              <a:rPr lang="ko-KR" altLang="en-US" dirty="0"/>
              <a:t>정도 개선하는 것을 목표로 하고 있습니다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또한 한국의 </a:t>
            </a:r>
            <a:r>
              <a:rPr lang="en-US" altLang="ko-KR" dirty="0"/>
              <a:t>EE</a:t>
            </a:r>
            <a:r>
              <a:rPr lang="ko-KR" altLang="en-US" dirty="0" err="1"/>
              <a:t>타켓은</a:t>
            </a:r>
            <a:r>
              <a:rPr lang="ko-KR" altLang="en-US" dirty="0"/>
              <a:t> 최종에너지소비량을 </a:t>
            </a:r>
            <a:r>
              <a:rPr lang="en-US" altLang="ko-KR" dirty="0"/>
              <a:t>13% </a:t>
            </a:r>
            <a:r>
              <a:rPr lang="ko-KR" altLang="en-US" dirty="0"/>
              <a:t>절감하는 것인데</a:t>
            </a:r>
            <a:r>
              <a:rPr lang="en-US" altLang="ko-KR" dirty="0"/>
              <a:t>, </a:t>
            </a:r>
            <a:r>
              <a:rPr lang="ko-KR" altLang="en-US" dirty="0"/>
              <a:t>부문별로 분석해보면 산업에서 </a:t>
            </a:r>
            <a:r>
              <a:rPr lang="en-US" altLang="ko-KR" dirty="0"/>
              <a:t>6.3, </a:t>
            </a:r>
            <a:r>
              <a:rPr lang="ko-KR" altLang="en-US" dirty="0"/>
              <a:t>수송에서 </a:t>
            </a:r>
            <a:r>
              <a:rPr lang="en-US" altLang="ko-KR" dirty="0"/>
              <a:t>4.8, </a:t>
            </a:r>
            <a:r>
              <a:rPr lang="ko-KR" altLang="en-US" dirty="0"/>
              <a:t>건물 및</a:t>
            </a:r>
            <a:r>
              <a:rPr lang="ko-KR" altLang="en-US" baseline="0" dirty="0"/>
              <a:t> 상업에서 </a:t>
            </a:r>
            <a:r>
              <a:rPr lang="en-US" altLang="ko-KR" baseline="0" dirty="0"/>
              <a:t>1.2 </a:t>
            </a:r>
            <a:r>
              <a:rPr lang="ko-KR" altLang="en-US" baseline="0" dirty="0"/>
              <a:t>등 총 </a:t>
            </a:r>
            <a:r>
              <a:rPr lang="en-US" altLang="ko-KR" baseline="0" dirty="0"/>
              <a:t>13.3% </a:t>
            </a:r>
            <a:r>
              <a:rPr lang="ko-KR" altLang="en-US" baseline="0" dirty="0"/>
              <a:t>절감하는 것을 목표로 하고 있습니다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노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한국의 </a:t>
            </a:r>
            <a:r>
              <a:rPr lang="en-US" altLang="ko-KR" dirty="0"/>
              <a:t>2</a:t>
            </a:r>
            <a:r>
              <a:rPr lang="ko-KR" altLang="en-US" dirty="0"/>
              <a:t>차 에너지 마스터 플랜은 모두 </a:t>
            </a:r>
            <a:r>
              <a:rPr lang="en-US" altLang="ko-KR" dirty="0"/>
              <a:t>6</a:t>
            </a:r>
            <a:r>
              <a:rPr lang="ko-KR" altLang="en-US" dirty="0"/>
              <a:t>개의 중추계획을 기반으로 하고 있습니다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첫번째는</a:t>
            </a:r>
            <a:r>
              <a:rPr lang="ko-KR" altLang="en-US" dirty="0"/>
              <a:t> 전력세인상</a:t>
            </a:r>
            <a:r>
              <a:rPr lang="en-US" altLang="ko-KR" dirty="0"/>
              <a:t>, ICT</a:t>
            </a:r>
            <a:r>
              <a:rPr lang="ko-KR" altLang="en-US" dirty="0"/>
              <a:t>기반 수요관리활용</a:t>
            </a:r>
            <a:r>
              <a:rPr lang="en-US" altLang="ko-KR" dirty="0"/>
              <a:t>, </a:t>
            </a:r>
            <a:r>
              <a:rPr lang="ko-KR" altLang="en-US" dirty="0" err="1"/>
              <a:t>에너지세</a:t>
            </a:r>
            <a:r>
              <a:rPr lang="ko-KR" altLang="en-US" dirty="0"/>
              <a:t> 구축 등을 통해 기존의 공급관리에서 수요관리로 전환 및 강화하는 것입니다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2. </a:t>
            </a:r>
            <a:r>
              <a:rPr lang="ko-KR" altLang="en-US" dirty="0"/>
              <a:t>또한 </a:t>
            </a:r>
            <a:r>
              <a:rPr lang="ko-KR" altLang="en-US" dirty="0" err="1"/>
              <a:t>분산형</a:t>
            </a:r>
            <a:r>
              <a:rPr lang="ko-KR" altLang="en-US" dirty="0"/>
              <a:t> </a:t>
            </a:r>
            <a:r>
              <a:rPr lang="ko-KR" altLang="en-US" dirty="0" err="1"/>
              <a:t>전력망을</a:t>
            </a:r>
            <a:r>
              <a:rPr lang="ko-KR" altLang="en-US" dirty="0"/>
              <a:t> 촉진하여 </a:t>
            </a:r>
            <a:r>
              <a:rPr lang="en-US" altLang="ko-KR" dirty="0"/>
              <a:t>2035</a:t>
            </a:r>
            <a:r>
              <a:rPr lang="ko-KR" altLang="en-US" dirty="0"/>
              <a:t>년까지 총 전력공급량의 </a:t>
            </a:r>
            <a:r>
              <a:rPr lang="en-US" altLang="ko-KR" dirty="0"/>
              <a:t>15%</a:t>
            </a:r>
            <a:r>
              <a:rPr lang="ko-KR" altLang="en-US" dirty="0"/>
              <a:t>를 </a:t>
            </a:r>
            <a:r>
              <a:rPr lang="ko-KR" altLang="en-US" dirty="0" err="1"/>
              <a:t>분산형</a:t>
            </a:r>
            <a:r>
              <a:rPr lang="ko-KR" altLang="en-US" dirty="0"/>
              <a:t> </a:t>
            </a:r>
            <a:r>
              <a:rPr lang="ko-KR" altLang="en-US" dirty="0" err="1"/>
              <a:t>전력망을</a:t>
            </a:r>
            <a:r>
              <a:rPr lang="ko-KR" altLang="en-US" dirty="0"/>
              <a:t> 통해 공급할 예정입니다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3. </a:t>
            </a:r>
            <a:r>
              <a:rPr lang="ko-KR" altLang="en-US" dirty="0" err="1"/>
              <a:t>세번째로</a:t>
            </a:r>
            <a:r>
              <a:rPr lang="ko-KR" altLang="en-US" dirty="0"/>
              <a:t> 기후변화대응 강화</a:t>
            </a:r>
            <a:r>
              <a:rPr lang="en-US" altLang="ko-KR" dirty="0"/>
              <a:t>, </a:t>
            </a:r>
            <a:r>
              <a:rPr lang="ko-KR" altLang="en-US" dirty="0"/>
              <a:t>원자력 안전 </a:t>
            </a:r>
            <a:r>
              <a:rPr lang="ko-KR" altLang="en-US" dirty="0" err="1"/>
              <a:t>강화등을</a:t>
            </a:r>
            <a:r>
              <a:rPr lang="ko-KR" altLang="en-US" dirty="0"/>
              <a:t> 통해 에너지정책의 지속성을 확보하는 것입니다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4. </a:t>
            </a:r>
            <a:r>
              <a:rPr lang="ko-KR" altLang="en-US" dirty="0" err="1"/>
              <a:t>신재생에너지</a:t>
            </a:r>
            <a:r>
              <a:rPr lang="ko-KR" altLang="en-US" dirty="0"/>
              <a:t> 보급확산을 통해 에너지안보를 확보할 예정입니다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5. </a:t>
            </a:r>
            <a:r>
              <a:rPr lang="ko-KR" altLang="en-US" dirty="0" err="1"/>
              <a:t>공급망</a:t>
            </a:r>
            <a:r>
              <a:rPr lang="ko-KR" altLang="en-US" dirty="0"/>
              <a:t> 다양화</a:t>
            </a:r>
            <a:r>
              <a:rPr lang="en-US" altLang="ko-KR" dirty="0"/>
              <a:t>, </a:t>
            </a:r>
            <a:r>
              <a:rPr lang="ko-KR" altLang="en-US" dirty="0"/>
              <a:t>국내 에너지 </a:t>
            </a:r>
            <a:r>
              <a:rPr lang="ko-KR" altLang="en-US" dirty="0" err="1"/>
              <a:t>보존량</a:t>
            </a:r>
            <a:r>
              <a:rPr lang="ko-KR" altLang="en-US" dirty="0"/>
              <a:t> 증가 등을 통해 안정적인 에너지 </a:t>
            </a:r>
            <a:r>
              <a:rPr lang="ko-KR" altLang="en-US" dirty="0" err="1"/>
              <a:t>공급망을</a:t>
            </a:r>
            <a:r>
              <a:rPr lang="ko-KR" altLang="en-US" dirty="0"/>
              <a:t> 구축할 계획입니다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6. </a:t>
            </a:r>
            <a:r>
              <a:rPr lang="ko-KR" altLang="en-US" dirty="0"/>
              <a:t>마지막으로 에너지복지사업 강화</a:t>
            </a:r>
            <a:r>
              <a:rPr lang="en-US" altLang="ko-KR" dirty="0"/>
              <a:t>, </a:t>
            </a:r>
            <a:r>
              <a:rPr lang="ko-KR" altLang="en-US" dirty="0"/>
              <a:t>에너지갈등에 대한 우선적인 대응을 통해 시민 친화적인 에너지 정책을  펴나갈 것입니다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430D6D-4222-4934-A5B1-96A4E12D765D}" type="slidenum">
              <a:rPr lang="en-US" altLang="ko-KR"/>
              <a:pPr/>
              <a:t>5</a:t>
            </a:fld>
            <a:endParaRPr lang="en-US" altLang="ko-KR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Aft>
                <a:spcPct val="50000"/>
              </a:spcAft>
            </a:pPr>
            <a:endParaRPr lang="ko-KR" altLang="en-US" dirty="0"/>
          </a:p>
        </p:txBody>
      </p:sp>
      <p:sp>
        <p:nvSpPr>
          <p:cNvPr id="4710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99A0DC-59EB-44CC-A333-BE13CC8887A9}" type="slidenum">
              <a:rPr lang="ko-KR" altLang="en-US" smtClean="0">
                <a:latin typeface="굴림" charset="-127"/>
                <a:ea typeface="굴림" charset="-127"/>
              </a:rPr>
              <a:pPr/>
              <a:t>6</a:t>
            </a:fld>
            <a:endParaRPr lang="en-US" altLang="ko-KR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8A2AC6-7F94-4F09-90E4-DA0BFBF737B9}" type="slidenum">
              <a:rPr lang="en-US" altLang="ko-KR"/>
              <a:pPr/>
              <a:t>7</a:t>
            </a:fld>
            <a:endParaRPr lang="en-US" altLang="ko-KR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61D0D4-D7E6-4B69-9EB4-A0C5116094E8}" type="slidenum">
              <a:rPr lang="en-US" altLang="ko-KR"/>
              <a:pPr/>
              <a:t>8</a:t>
            </a:fld>
            <a:endParaRPr lang="en-US" altLang="ko-KR"/>
          </a:p>
        </p:txBody>
      </p:sp>
      <p:sp>
        <p:nvSpPr>
          <p:cNvPr id="41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9"/>
          <p:cNvGrpSpPr/>
          <p:nvPr userDrawn="1"/>
        </p:nvGrpSpPr>
        <p:grpSpPr>
          <a:xfrm rot="16200000">
            <a:off x="4518876" y="-3754172"/>
            <a:ext cx="106247" cy="9144000"/>
            <a:chOff x="0" y="0"/>
            <a:chExt cx="320400" cy="10686923"/>
          </a:xfrm>
        </p:grpSpPr>
        <p:grpSp>
          <p:nvGrpSpPr>
            <p:cNvPr id="3" name="그룹 10"/>
            <p:cNvGrpSpPr/>
            <p:nvPr/>
          </p:nvGrpSpPr>
          <p:grpSpPr>
            <a:xfrm>
              <a:off x="0" y="0"/>
              <a:ext cx="320400" cy="7480800"/>
              <a:chOff x="0" y="0"/>
              <a:chExt cx="320760" cy="7481080"/>
            </a:xfrm>
            <a:solidFill>
              <a:srgbClr val="005BAA"/>
            </a:solidFill>
          </p:grpSpPr>
          <p:sp>
            <p:nvSpPr>
              <p:cNvPr id="15" name="직사각형 14"/>
              <p:cNvSpPr/>
              <p:nvPr/>
            </p:nvSpPr>
            <p:spPr>
              <a:xfrm>
                <a:off x="0" y="0"/>
                <a:ext cx="320760" cy="72169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16" name="직각 삼각형 15"/>
              <p:cNvSpPr/>
              <p:nvPr/>
            </p:nvSpPr>
            <p:spPr>
              <a:xfrm flipH="1" flipV="1">
                <a:off x="0" y="7213600"/>
                <a:ext cx="320675" cy="26748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4" name="그룹 11"/>
            <p:cNvGrpSpPr/>
            <p:nvPr/>
          </p:nvGrpSpPr>
          <p:grpSpPr>
            <a:xfrm>
              <a:off x="0" y="7479323"/>
              <a:ext cx="320400" cy="3207600"/>
              <a:chOff x="0" y="3452"/>
              <a:chExt cx="320675" cy="3207531"/>
            </a:xfrm>
            <a:solidFill>
              <a:srgbClr val="50B848"/>
            </a:solidFill>
          </p:grpSpPr>
          <p:sp>
            <p:nvSpPr>
              <p:cNvPr id="13" name="직사각형 12"/>
              <p:cNvSpPr/>
              <p:nvPr/>
            </p:nvSpPr>
            <p:spPr>
              <a:xfrm>
                <a:off x="0" y="270933"/>
                <a:ext cx="320675" cy="29400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14" name="직각 삼각형 13"/>
              <p:cNvSpPr/>
              <p:nvPr/>
            </p:nvSpPr>
            <p:spPr>
              <a:xfrm>
                <a:off x="275" y="3452"/>
                <a:ext cx="320400" cy="26748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-2" y="141853"/>
            <a:ext cx="7092280" cy="738336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fontAlgn="base" latinLnBrk="1" hangingPunct="1">
              <a:spcBef>
                <a:spcPct val="0"/>
              </a:spcBef>
              <a:spcAft>
                <a:spcPct val="0"/>
              </a:spcAft>
              <a:buNone/>
              <a:defRPr kumimoji="1" lang="ko-KR" altLang="en-US" sz="3200" b="1" kern="1200" dirty="0">
                <a:solidFill>
                  <a:srgbClr val="126164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2290" name="Picture 2" descr="C:\Users\AB40\Desktop\백승훈\0.00 글로벌전략실\CI파일\tab3_시그니처_02좌우조합_영문_02영문B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329" y="217055"/>
            <a:ext cx="2285704" cy="54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316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9"/>
          <p:cNvGrpSpPr/>
          <p:nvPr userDrawn="1"/>
        </p:nvGrpSpPr>
        <p:grpSpPr>
          <a:xfrm rot="16200000">
            <a:off x="4518876" y="-3754172"/>
            <a:ext cx="106247" cy="9144000"/>
            <a:chOff x="0" y="0"/>
            <a:chExt cx="320400" cy="10686923"/>
          </a:xfrm>
        </p:grpSpPr>
        <p:grpSp>
          <p:nvGrpSpPr>
            <p:cNvPr id="3" name="그룹 10"/>
            <p:cNvGrpSpPr/>
            <p:nvPr/>
          </p:nvGrpSpPr>
          <p:grpSpPr>
            <a:xfrm>
              <a:off x="0" y="0"/>
              <a:ext cx="320400" cy="7480800"/>
              <a:chOff x="0" y="0"/>
              <a:chExt cx="320760" cy="7481080"/>
            </a:xfrm>
            <a:solidFill>
              <a:srgbClr val="005BAA"/>
            </a:solidFill>
          </p:grpSpPr>
          <p:sp>
            <p:nvSpPr>
              <p:cNvPr id="15" name="직사각형 14"/>
              <p:cNvSpPr/>
              <p:nvPr/>
            </p:nvSpPr>
            <p:spPr>
              <a:xfrm>
                <a:off x="0" y="0"/>
                <a:ext cx="320760" cy="72169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16" name="직각 삼각형 15"/>
              <p:cNvSpPr/>
              <p:nvPr/>
            </p:nvSpPr>
            <p:spPr>
              <a:xfrm flipH="1" flipV="1">
                <a:off x="0" y="7213600"/>
                <a:ext cx="320675" cy="26748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4" name="그룹 11"/>
            <p:cNvGrpSpPr/>
            <p:nvPr/>
          </p:nvGrpSpPr>
          <p:grpSpPr>
            <a:xfrm>
              <a:off x="0" y="7479323"/>
              <a:ext cx="320400" cy="3207600"/>
              <a:chOff x="0" y="3452"/>
              <a:chExt cx="320675" cy="3207531"/>
            </a:xfrm>
            <a:solidFill>
              <a:srgbClr val="50B848"/>
            </a:solidFill>
          </p:grpSpPr>
          <p:sp>
            <p:nvSpPr>
              <p:cNvPr id="13" name="직사각형 12"/>
              <p:cNvSpPr/>
              <p:nvPr/>
            </p:nvSpPr>
            <p:spPr>
              <a:xfrm>
                <a:off x="0" y="270933"/>
                <a:ext cx="320675" cy="29400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14" name="직각 삼각형 13"/>
              <p:cNvSpPr/>
              <p:nvPr/>
            </p:nvSpPr>
            <p:spPr>
              <a:xfrm>
                <a:off x="275" y="3452"/>
                <a:ext cx="320400" cy="26748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-2" y="141853"/>
            <a:ext cx="7092280" cy="738336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fontAlgn="base" latinLnBrk="1" hangingPunct="1">
              <a:spcBef>
                <a:spcPct val="0"/>
              </a:spcBef>
              <a:spcAft>
                <a:spcPct val="0"/>
              </a:spcAft>
              <a:buNone/>
              <a:defRPr kumimoji="1" lang="ko-KR" altLang="en-US" sz="3200" b="1" kern="1200" dirty="0">
                <a:solidFill>
                  <a:srgbClr val="126164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2290" name="Picture 2" descr="C:\Users\AB40\Desktop\백승훈\0.00 글로벌전략실\CI파일\tab3_시그니처_02좌우조합_영문_02영문B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329" y="217055"/>
            <a:ext cx="2285704" cy="54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316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" name="Freeform 81"/>
          <p:cNvSpPr>
            <a:spLocks/>
          </p:cNvSpPr>
          <p:nvPr userDrawn="1"/>
        </p:nvSpPr>
        <p:spPr bwMode="auto">
          <a:xfrm>
            <a:off x="-19050" y="1876425"/>
            <a:ext cx="9163050" cy="2305050"/>
          </a:xfrm>
          <a:custGeom>
            <a:avLst/>
            <a:gdLst/>
            <a:ahLst/>
            <a:cxnLst>
              <a:cxn ang="0">
                <a:pos x="1" y="162"/>
              </a:cxn>
              <a:cxn ang="0">
                <a:pos x="2994" y="162"/>
              </a:cxn>
              <a:cxn ang="0">
                <a:pos x="3115" y="0"/>
              </a:cxn>
              <a:cxn ang="0">
                <a:pos x="5783" y="0"/>
              </a:cxn>
              <a:cxn ang="0">
                <a:pos x="5783" y="1350"/>
              </a:cxn>
              <a:cxn ang="0">
                <a:pos x="3844" y="1350"/>
              </a:cxn>
              <a:cxn ang="0">
                <a:pos x="3741" y="1452"/>
              </a:cxn>
              <a:cxn ang="0">
                <a:pos x="1784" y="1452"/>
              </a:cxn>
              <a:cxn ang="0">
                <a:pos x="1537" y="1206"/>
              </a:cxn>
              <a:cxn ang="0">
                <a:pos x="0" y="1210"/>
              </a:cxn>
              <a:cxn ang="0">
                <a:pos x="1" y="162"/>
              </a:cxn>
            </a:cxnLst>
            <a:rect l="0" t="0" r="r" b="b"/>
            <a:pathLst>
              <a:path w="5783" h="1452">
                <a:moveTo>
                  <a:pt x="1" y="162"/>
                </a:moveTo>
                <a:lnTo>
                  <a:pt x="2994" y="162"/>
                </a:lnTo>
                <a:lnTo>
                  <a:pt x="3115" y="0"/>
                </a:lnTo>
                <a:lnTo>
                  <a:pt x="5783" y="0"/>
                </a:lnTo>
                <a:lnTo>
                  <a:pt x="5783" y="1350"/>
                </a:lnTo>
                <a:lnTo>
                  <a:pt x="3844" y="1350"/>
                </a:lnTo>
                <a:lnTo>
                  <a:pt x="3741" y="1452"/>
                </a:lnTo>
                <a:lnTo>
                  <a:pt x="1784" y="1452"/>
                </a:lnTo>
                <a:lnTo>
                  <a:pt x="1537" y="1206"/>
                </a:lnTo>
                <a:lnTo>
                  <a:pt x="0" y="1210"/>
                </a:lnTo>
                <a:lnTo>
                  <a:pt x="1" y="162"/>
                </a:lnTo>
                <a:close/>
              </a:path>
            </a:pathLst>
          </a:custGeom>
          <a:solidFill>
            <a:srgbClr val="0099CC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28" name="Rectangle 84" descr="밝은 상향 대각선"/>
          <p:cNvSpPr>
            <a:spLocks noChangeArrowheads="1"/>
          </p:cNvSpPr>
          <p:nvPr userDrawn="1"/>
        </p:nvSpPr>
        <p:spPr bwMode="auto">
          <a:xfrm>
            <a:off x="-26988" y="3275013"/>
            <a:ext cx="9170988" cy="633412"/>
          </a:xfrm>
          <a:prstGeom prst="rect">
            <a:avLst/>
          </a:prstGeom>
          <a:pattFill prst="ltUpDiag">
            <a:fgClr>
              <a:srgbClr val="000000">
                <a:alpha val="30000"/>
              </a:srgbClr>
            </a:fgClr>
            <a:bgClr>
              <a:srgbClr val="FFFFFF">
                <a:alpha val="30000"/>
              </a:srgbClr>
            </a:bgClr>
          </a:patt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29" name="Line 85"/>
          <p:cNvSpPr>
            <a:spLocks noChangeShapeType="1"/>
          </p:cNvSpPr>
          <p:nvPr userDrawn="1"/>
        </p:nvSpPr>
        <p:spPr bwMode="auto">
          <a:xfrm>
            <a:off x="0" y="3059113"/>
            <a:ext cx="9144000" cy="0"/>
          </a:xfrm>
          <a:prstGeom prst="line">
            <a:avLst/>
          </a:prstGeom>
          <a:noFill/>
          <a:ln w="9525">
            <a:solidFill>
              <a:srgbClr val="FFFFFF">
                <a:alpha val="60001"/>
              </a:srgbClr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285" name="Line 141"/>
          <p:cNvSpPr>
            <a:spLocks noChangeShapeType="1"/>
          </p:cNvSpPr>
          <p:nvPr userDrawn="1"/>
        </p:nvSpPr>
        <p:spPr bwMode="auto">
          <a:xfrm>
            <a:off x="-15875" y="2347913"/>
            <a:ext cx="9144000" cy="0"/>
          </a:xfrm>
          <a:prstGeom prst="line">
            <a:avLst/>
          </a:prstGeom>
          <a:noFill/>
          <a:ln w="6350">
            <a:solidFill>
              <a:srgbClr val="FFFFFF">
                <a:alpha val="5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286" name="Line 142"/>
          <p:cNvSpPr>
            <a:spLocks noChangeShapeType="1"/>
          </p:cNvSpPr>
          <p:nvPr userDrawn="1"/>
        </p:nvSpPr>
        <p:spPr bwMode="auto">
          <a:xfrm>
            <a:off x="-36513" y="3908425"/>
            <a:ext cx="9144001" cy="0"/>
          </a:xfrm>
          <a:prstGeom prst="line">
            <a:avLst/>
          </a:prstGeom>
          <a:noFill/>
          <a:ln w="6350">
            <a:solidFill>
              <a:srgbClr val="FFFFFF">
                <a:alpha val="5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988872-293A-4FFC-B86A-847DE125B9C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7EA1B-B538-4CEE-9543-B928E80B9C02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2CFCBC-4CA8-4692-ACD2-CFD5144865D1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95288" y="908050"/>
            <a:ext cx="4100512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00513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78ECA0-A5C7-4B1C-9D18-298A1C24A30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3FA0B96-AE80-4252-85B8-33244510658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677BC4D-B7C6-42D5-8D29-09319C80B572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ABA8C6-E649-4F56-A7FA-307DA425C0DD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E126EDC-A3DD-4EA1-A6A7-FAEA3593D68C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7D15421-E469-475E-88E5-15E17D0F35E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CC546B-0111-4255-AEE2-4AF7B05D158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61150" y="274638"/>
            <a:ext cx="2087563" cy="6178550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95288" y="274638"/>
            <a:ext cx="6113462" cy="617855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F668D41-9C06-4EE3-9821-77F2478A4848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hart" preserve="1">
  <p:cSld name="제목, 텍스트 및 차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395288" y="908050"/>
            <a:ext cx="4100512" cy="55451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차트 개체 틀 3"/>
          <p:cNvSpPr>
            <a:spLocks noGrp="1"/>
          </p:cNvSpPr>
          <p:nvPr>
            <p:ph type="chart" sz="half" idx="2"/>
          </p:nvPr>
        </p:nvSpPr>
        <p:spPr>
          <a:xfrm>
            <a:off x="4648200" y="908050"/>
            <a:ext cx="4100513" cy="5545138"/>
          </a:xfrm>
        </p:spPr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>
          <a:xfrm>
            <a:off x="44450" y="6562725"/>
            <a:ext cx="992188" cy="276225"/>
          </a:xfrm>
        </p:spPr>
        <p:txBody>
          <a:bodyPr/>
          <a:lstStyle>
            <a:lvl1pPr>
              <a:defRPr/>
            </a:lvl1pPr>
          </a:lstStyle>
          <a:p>
            <a:fld id="{145EE6DF-01A7-4B9F-BF36-36A6EB29473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766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624980" y="6230515"/>
            <a:ext cx="2133600" cy="365125"/>
          </a:xfrm>
          <a:prstGeom prst="rect">
            <a:avLst/>
          </a:prstGeom>
        </p:spPr>
        <p:txBody>
          <a:bodyPr/>
          <a:lstStyle/>
          <a:p>
            <a:fld id="{9488640D-3558-4ED4-BDDA-22EEED5D910A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/>
                </a:solidFill>
              </a:defRPr>
            </a:lvl1pPr>
          </a:lstStyle>
          <a:p>
            <a:fld id="{11014C45-C8C4-4CC4-846E-9A8DDB808B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411653" name="Picture 5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767139" y="6389417"/>
            <a:ext cx="1547812" cy="35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01" name="Picture 1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11655" y="6342865"/>
            <a:ext cx="1829542" cy="40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6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908050"/>
            <a:ext cx="8353425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67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4450" y="6562725"/>
            <a:ext cx="9921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1">
                <a:solidFill>
                  <a:srgbClr val="006666"/>
                </a:solidFill>
                <a:ea typeface="산돌고딕B" pitchFamily="18" charset="-127"/>
              </a:defRPr>
            </a:lvl1pPr>
          </a:lstStyle>
          <a:p>
            <a:fld id="{0337EA1B-B538-4CEE-9543-B928E80B9C02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6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88" r:id="rId14"/>
    <p:sldLayoutId id="2147483708" r:id="rId15"/>
  </p:sldLayoutIdLst>
  <p:transition>
    <p:zoom/>
  </p:transition>
  <p:hf hdr="0" ftr="0" dt="0"/>
  <p:txStyles>
    <p:titleStyle>
      <a:lvl1pPr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2pPr>
      <a:lvl3pPr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3pPr>
      <a:lvl4pPr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4pPr>
      <a:lvl5pPr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400">
          <a:solidFill>
            <a:schemeClr val="bg1"/>
          </a:solidFill>
          <a:latin typeface="Arial" charset="0"/>
          <a:ea typeface="HY견고딕" pitchFamily="18" charset="-127"/>
        </a:defRPr>
      </a:lvl9pPr>
    </p:titleStyle>
    <p:bodyStyle>
      <a:lvl1pPr marL="354013" indent="-354013" algn="l" rtl="0" fontAlgn="base" latinLnBrk="1">
        <a:spcBef>
          <a:spcPct val="20000"/>
        </a:spcBef>
        <a:spcAft>
          <a:spcPct val="0"/>
        </a:spcAft>
        <a:buBlip>
          <a:blip r:embed="rId17"/>
        </a:buBlip>
        <a:defRPr kumimoji="1" sz="2600" b="1">
          <a:solidFill>
            <a:schemeClr val="tx1"/>
          </a:solidFill>
          <a:latin typeface="+mn-lt"/>
          <a:ea typeface="+mn-ea"/>
          <a:cs typeface="+mn-cs"/>
        </a:defRPr>
      </a:lvl1pPr>
      <a:lvl2pPr marL="811213" indent="-277813" algn="l" rtl="0" fontAlgn="base" latinLnBrk="1">
        <a:spcBef>
          <a:spcPct val="20000"/>
        </a:spcBef>
        <a:spcAft>
          <a:spcPct val="0"/>
        </a:spcAft>
        <a:buFont typeface="Wingdings" pitchFamily="2" charset="2"/>
        <a:buChar char="Ø"/>
        <a:defRPr kumimoji="1" sz="2200" b="1">
          <a:solidFill>
            <a:schemeClr val="tx1"/>
          </a:solidFill>
          <a:latin typeface="+mn-lt"/>
          <a:ea typeface="+mn-ea"/>
        </a:defRPr>
      </a:lvl2pPr>
      <a:lvl3pPr marL="1219200" indent="-228600" algn="l" rtl="0" fontAlgn="base" latinLnBrk="1">
        <a:spcBef>
          <a:spcPct val="20000"/>
        </a:spcBef>
        <a:spcAft>
          <a:spcPct val="0"/>
        </a:spcAft>
        <a:buChar char="•"/>
        <a:defRPr kumimoji="1" sz="2000" b="1">
          <a:solidFill>
            <a:schemeClr val="tx1"/>
          </a:solidFill>
          <a:latin typeface="+mn-lt"/>
          <a:ea typeface="+mn-ea"/>
        </a:defRPr>
      </a:lvl3pPr>
      <a:lvl4pPr marL="1627188" indent="-228600" algn="l" rtl="0" fontAlgn="base" latinLnBrk="1">
        <a:spcBef>
          <a:spcPct val="20000"/>
        </a:spcBef>
        <a:spcAft>
          <a:spcPct val="0"/>
        </a:spcAft>
        <a:buChar char="–"/>
        <a:defRPr kumimoji="1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14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14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14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14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14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2DAB9-2D8C-4F3E-8841-EAE050BE3C9F}" type="datetimeFigureOut">
              <a:rPr lang="ko-KR" altLang="en-US" smtClean="0"/>
              <a:pPr/>
              <a:t>2018-01-15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13727-C8C0-49E7-B13E-2869A206CA5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4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8116"/>
            <a:ext cx="9144000" cy="709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3104980" y="4022725"/>
            <a:ext cx="2563522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ko-KR" sz="2400" b="1" dirty="0">
                <a:solidFill>
                  <a:schemeClr val="bg1"/>
                </a:solidFill>
                <a:ea typeface="굴림" pitchFamily="50" charset="-127"/>
              </a:rPr>
              <a:t>30 October 2017</a:t>
            </a: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3448050" y="4956175"/>
            <a:ext cx="2117887" cy="8679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ko-KR" sz="2200" b="1" dirty="0" err="1">
                <a:ea typeface="굴림" pitchFamily="50" charset="-127"/>
              </a:rPr>
              <a:t>Junkyung</a:t>
            </a:r>
            <a:r>
              <a:rPr lang="ko-KR" altLang="en-US" sz="2200" b="1" dirty="0">
                <a:ea typeface="굴림" pitchFamily="50" charset="-127"/>
              </a:rPr>
              <a:t> </a:t>
            </a:r>
            <a:r>
              <a:rPr lang="en-US" altLang="ko-KR" sz="2200" b="1" dirty="0">
                <a:ea typeface="굴림" pitchFamily="50" charset="-127"/>
              </a:rPr>
              <a:t>KIM</a:t>
            </a:r>
          </a:p>
          <a:p>
            <a:pPr algn="l">
              <a:lnSpc>
                <a:spcPct val="90000"/>
              </a:lnSpc>
            </a:pPr>
            <a:endParaRPr lang="en-US" altLang="ko-KR" sz="1000" b="1" dirty="0">
              <a:ea typeface="굴림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sz="2400" b="1" dirty="0">
                <a:ea typeface="굴림" pitchFamily="50" charset="-127"/>
              </a:rPr>
              <a:t>KEA</a:t>
            </a:r>
          </a:p>
        </p:txBody>
      </p:sp>
      <p:sp>
        <p:nvSpPr>
          <p:cNvPr id="2" name="AutoShape 6" descr="data:image/jpeg;base64,/9j/4AAQSkZJRgABAQAAAQABAAD/2wCEAAkGBxQSEBQUEhQVFBUUFBQVFxcWFBQUFBoYFxcYGBcUFBUYHCggGBooGxYcITIjJSsrLy4uGh8zODMsNygtLisBCgoKDg0OGxAQGywkHyQsLCwsLCwsLSwsLCwsLCwsLCwsLCwsLCwsLCwsLCwsLCwsLCwsLCwsLCwsLCwsLCwsLP/AABEIAMkA+wMBIgACEQEDEQH/xAAbAAABBQEBAAAAAAAAAAAAAAADAQIEBQYAB//EAEAQAAIBAwMCBAQFAQYFAgcAAAECEQADEgQhMQVBEyJRYQYycYEUI0KRoVIkYpKxwfAzNHLR4QeCFUNEU3Oisv/EABkBAAMBAQEAAAAAAAAAAAAAAAABAgMEBf/EACkRAAICAQQBAwMFAQAAAAAAAAABAhEhAwQSMUEiUWEjMoETcbHB0UL/2gAMAwEAAhEDEQA/AJQFLFOilAr1zyxkUsU6KWKAGRSxTorooGNiuinxXRTAbFdFPiuAoAZFdFPiuIoAZFICSYVWc/3RsD6E8Ue2oLAGftUxLmMhZHmAiOfURwPrXJuNzwfGPZ0aOjyyyvvI+xFl9lAbzhmkd44HPahW3y7EEcqRDD6irHw4PmduR8o249KiatoM7ZEAj7iY/wBa5tHcyi6fRvqaKlldjIpIpyEEAjg0sV6d2cAyK4inxSRTAZjSEUSKSKABxSEUSK4imIDFIVosUhFAAiKSKKRSEUCBRXEUTGmkUgBxXRTyKSKBk2K6KcBSgUgGxSxTopYoGMArop8V0UANilinRXRQA2K6KdFLFADIrop8V0UAQ7yNcY21UEfq7QCPmJ7AGrG0LYcMXhccYtEvJ3BBHERvUPVG2sF2nPbwweSOCw/UfapNg6jZl096CCICwpB7kRP3rxtZ3N17np6S9CJn4mwAB+dPln8sGIEAwDsKqur4u58G6HbaU+VoURsGiSPap9n8WqkDTOZmWaA3+KBEVn+q6wq7W9VbZYPkyEjcbw8T/nvWaLYXod0tbaeVdhxHvH81YRULpJTzrbbNcsgf1AH9L77n3qwxr2NB3po83VVTYyKSKfFdFamQOKQiiRSEUwBkUkUSKTGgAcUkUSKSKYA4pCKJFJFKwBlaaRRSKQigAJFJFFIpIoAmBaWKdFKBUjGxSxTorqAGxXRTopYpgNrop4FdFADIrop8V0UANikbuAYMft70SKG9oA+J7Bdl7ek9yDWepqKFX5LhBy6Jek0aWt7S53YE3rgDH621Oyj0JohVj5ndywxEl7m4RHI4IHzOP2qv6pqtQptLYtm6RBbsoURkxI45j613XeoL4BxfAuwQOVOPucvWATt6GvCk5cj1klRPXSI6QxyG6mczIwS13b+lW+1Uus6uDevW3EqXMKwyECABixI4HY96f8LdNt6VmBvPdLKGKKMx5pxcdxP+XpWc+KNQxvBLZPzMzCN8p2BB7RTV8hOqLSxZs27q3LYK7MrKskRiTIU7jcD23NXMVX9L6Uy3FMMDh8uRCidiATx+9TdMrAENyrETMkjtPv8A9q9HZ6t+k4tzCvUOIrop8V0V3nIDikiiRSRQIHFdjRIpIpjBkUkUSKSKQA4psUWKQrQIERTSKKVpMaABEUkUQikigCWBSxTopQtIY0CuinxXY0DG40oFOiligQyKWKdFKBQAyK6KfFdFADIqL1Xp2p8JCuoZxkuSFUwAPMAGeAf2qdFQ+p3N0xBJymMXE4qe8e9cO8dOP7nZtViRN1CXEVWF5ouMqFAFAgrcJ3G8GBz6UnUQDoWED5VO/taaCO3NV66hizLDGLllgAu8BGV4/wDcw5qdd1Iaw1t0uzCgwFxBCldt9zvXnSXqv5O6PQz4ZadUrLx+CtDg+gEkdzWZ+LT/AGpT/decQV4vW9yPoY+9aLpzm2+a27nltpaE4CY9d6quvdOa84cEowVhDsCvmuI05DjdePehfdYvBb6vpFkakq+bIUzIZnMebcgyPtvQdD063YN0WmyVrhI3JAjbETuKn6rVeNeLopKhYMuP6uQI96j6Z5NyQwIuEbkH32IHH1ro2b+rT9jDcr6dj4pMaJFdFeuebQPGkiixXRQFAca7GixSY0WAKKQiikU2KYAyKQiiEU2KAGRTSKKRTSKABEU2KKRSRQBKilinAUoFSOhoFLFOiligKGRSxTsa6KAG0oFOArooGNililOwJ9AT+1cpkA9iAf3pWFCEVG1ujvK1r84MWJG9pcN14Xv+9TIo1+0VuW3l5Zx9BioA2715+/8A+fydm08lG3TnUsfxCI07geCpnuDIkb0Kxo7pbFdTLHgBrRY7TsAs/wCzVu721a6hsC4yWTe8RgpLXGuMPOSNx9an6dEa+yeAECrbYMoAcMZLeYCcfvXnuTO2jN3dNqbQze+baEhZYoFk77Eryaiho/8ArRvz5pJ29QtarWr+WXK3C1sOy5ttkUIyIiCBQ31DrmRbQFdMriI2uGZuj224pKbG4ldoekLcQXC73U8yz4jBZHMwQYG9J0/QC010KSVLAr5y6xiN1J3396v7ijEMVCl9mIPlmAJj3qrWyFe4AFG6iFMxCiJrp2cr1kY7lVpMWK6KfFBt3puOu/lCH5SBv6Nw32r2Lo8uh8UkU8D/ADNcRTAZFJFEikigQOKQiiRSEUBQIimkUUikxoAERTYo0UwiiwoERXRT4ropiolRS40+K6KkobFdFPApQKAGAV0UQCuiiwoZjXY0SKBq9UttZYgbEgesCf8AxScklY0rwR+oau2qlHYyykYrJaG2kRx9a7puptsoRGkoijEznA2kzz9ayral7g8Qk+Y7k8T/AE+1Msa57RDKQWHmgmAVU+YA99q4VuXzvwdf6C415N1jRL9sK9hizSHjZuBG+3p2pqGQCOCAR9DvSXgTdtSykFtgfmACgEEes71G/f2/krZqrB6pLRa9ncK/lDPzAQkkhh5adbvIt1jbM3MbbmWLDDeI8ohopur6fcfxsVBzsKollEsGbiTsaIllkuPcYIFNtF+dZJAM9+d+a82zuoDauhrF17oOJZiBkfkCkAD3gE/egm/ZM+QkHThzu/yDhZn5qfo7c6d7YxU+YYswaAwMZP7ztXfhG381v/lha+YfN+380PDBZROS4GtKQvMkDzSJAgGTzURR+bd2A+Q7bfp7ipdtsbQBIOIHG/AHf1qJZH5jDzQEtxkPrwe9b7N/WRluV9Jia3UC2hY7nsJiT6TVLc+ILk/LbIHbzT/iFRPi3WnxlRQYXy/VjvI+21P6DpXY4tafJmAUYx2Mzvtx3ru1tV8qT6OTS01xz5NFo7uaB4gNuBvI28wb6H9xRoqhPUjbvoqLkhRM9iCGJg7HcRx71oitdOjqco5MNWHFgitJFFikIrazKgUUkUWKaRQMGRSEUQikIoEBikiikU0igYIrSRRCKTGlYiVFKBTqUCpHQ0ClinRS40DGxXRT4oOpvBFyM/Mo4J5MdqLoEr6FumFJ9AT+w2FU2s0wu6UvceWwVoIx2ZpC8bCYHrVj1q5jYfeMvKN45O/8VUdP1ll9OBqVtswYWgYul/KMgCV2jYzXJuZ1g6dCHkfoxZNsAgSAMh4aBQxH94ktQ9L061nckoAbL4/o3G5xAMTt6UM39FJOK8ElTavEwIuHvHcL/HvUhH0RV0VAsJc3Ni6dl3nKZEluf7sV56xnJ2WJ8JdTvX9GbjqpuBiFA8oIgEDvETFXWq6pcTw/7PZfw3CkC6C4LQQzFl2NZP4D6kqWPBaSTdOBG4hguxP179xVrf1TNq1Ae2fEuEMoJz8ohQR7Vvrz5V+xlpQ43+5Y9U6hqJDBLFqTsWuAkk9ox5qnR73iFbsR5Vco2TLmYBBbZXP8VZ/EFoOLNuM7mQe2NxiVM+K0dh/2pdNZu20ZFa3593YoxdvVjLc1yxmvJ0cSP1C2UPh2la34eOYdwwg8Mcd+P2mq1jcIRrly0ubBLe7iSSYA9TtVvYsMYZLiMrggEp4ix+qMTBk896B4BQ20uw6q+VpiIVHHC+23BP0onNeAUfcDb6bdJId0VZB2V283YkE8k0fS3bw1SqXVrTozGbZRwV2hN4in9ZZynzXAAGPlQ3DP6SfSDXaGTe059bBPoTImSDwfWr0JS5Rd9sjWiuMl8EXrXhyQwd7q6hGWELLjEC0TG8k8UNuqhwVayAAsbWmB3JULI9SI+tSrnVfCvXU8NnPisw/NZf8A5YYYhQYjHY871GfrVwOQLQ3DMv5944hVBgnHzHJp4/71rqq5MjTdRQHpGpVdSDb0+o81kgjGUYk/MgGwAI777GtHrLxQAgZS6qR3gnke9VR1zvsbYEeKSpa6NreBDBxuGk5Dah6zrK27RueJavF1zRUgg4ja5J/SYj1ma30dTimZasOTRoCKDqdTatAG7cS2CCQCZdo/ptjc0+xeDorAyGVWj2YU4WhMwJMCYEwOBPpXbbawcmF2NUyAeJAO+x39R2pCKdbcMJBkb/8AmlIpk0DikIp5FIaYAyKaRRYpsUWAIikoxQ0nhH0osKDxThTltmiC2azsqgYFOwogtn0NFAPpRyK4kfGql9RldNsjyrLSTO+0R9N6t9ffFu2zemwHck8ADvXnmp1X5jEXrwDsSpVsZyAAUmICj965NzqN+lHVtoJPkzQ6/qiXGFkbuCrNIlVPEx6gmagaLQONTfS44YIFYYIRuwZSxUNExNRbN46e7pyBcdr8Wy7wVRnJAY7Sx227Vb30y1OsMkFbaeZYT+uZjY7965dSbeWbQilhD7nS0ZlOL+dCRAMFfKYX18qxUTrOmA0t+4ox/LcbrsPPLR6GT/FWVozc0/5hIa20DxD5jJ3XffcVVdXTLp18hi8KwBzLQchCxPO/FY59zSkYnonVlsJyC6vkqkGDxAkc16T8WanFNO9o22fNIEjMSoLzG4O0R3mvHl6fd8SfDMBvbt7V611i5aV9LfKhscHhVhycB3j7Gtp1Gvkzj6if02wEHiXTlduDzbgBRyET0An71C6hpH/E3WBJI0zogzi2Va2Wcuv/ANydh9BQ9V8dhz5bV9NoAVrCiciZPlJmNvtTD8aAR+XqdhEeNaBO8y0W+d/pShppO2ynK1QXp3RQH0ipkluz4htDKB4jOAxvKuzL6R6mrfW6TxAyHcAkEdj7j09vSqFfjWHzWzqGPo2plTsRuoT03pmm+MHUgizfYjfzam4R/hCRFOempeQjKiw0GsNl7tvU3GVTb8j4FuDtliNjG29Zz45vn8KXRmEKsOpIMF14I3iK0HRurvqL11rlspK7kkkdlAEjmBNYzquoN/TPZAOSl0BMxtdJH/6gVmk+S+GU3h/JK/8ATzVK2nvG5BdGCKXYiZEkkz6Hf6VqUhvCJNmWnITJUf8AT6bDj/SqX4F0Pg2HSJZvO5/STuIWfYVfG9IsstplOUYyshYgliTsO9E6cmKOIoBqmVrN8MbbeW8oKyQCFn02M/6VgtFpsunWLojNUCj1Kl3n/MV6DbsqDe2xDtdM+XzHACeft9q806Xb/sdkGMk8ZQO//EBrXT6f4M5mk+Ddfda8gOWCQjny4YspxG/EEVvG1VsRLqP/AHCvPuk3MGvLGYe3YYmYClTzHf5oqadE7OlsAZ3CCgkrsd+RMd63juHDBm9BTVmq6UyfmBDJ8RmP3JiPbap5UnYcnj61hendVOl1d1HUyVw8MNlDKZHmO5nf962Gv1RWzmisx8hxEZQd99/SuiGouBzy0/WHXcCRBjcd57zSEVC6brSzujqUJIZAxWSGBlVAPaDU66wAkmAOf/NOOquCkxS0mpOKGkVymKVWBEgyDxXEVpZnQ43aZ4lIRXYigZOWjKahA05roUEkwBySYA+9ZMtMm512VVY6tZ2HjJv/AHhUbrOtaFt2j5rkksOFQcsT2FQ5JKy0rdFZ8Q9WdnHh44pcYKTuMhEPE95gVR37Vuzo7ju2Jt3QCoYrCht5tzvuKaNLlqMCGKch9xLA/N9O8UTqltLum8JvM9y+WgDzMNySPY/WuOU85OlRpFnotPbbwnfysFtvbVi0vcO6gAexnbgUllHe7qjcJtspQeHbC3M9jABZfeK6xpQlywFIDMLQLFi9w7D8u3PCwBJEdqXUMw/HlNiCkEiYOOxj71i+zZC2b5a090XXMMUAC2DMHzBXAhcTM1GvBn0viLecAm2UBW0VZc1AYFVgj/tXNpguhKIFRC6KTCx5mUOYB71P1llBpgtvE28rQGMAD8wSqn60njPyMpNUunVr7m4xwY5fIpBPOULyZ/mrHqWj81jwrl1cln5yYGE/KdlG3as61u6yaskCUuk2pRYckmC4/wCrf7Vq9cjMtpS2J/D3N1IDA+Fz/PFVN1WSY+cFEwt+EL34u54ZuG3kAZz7gCJO28jaJNSjoALz2TqLniW7ZuMJ2CAZEl4gHHzRzG9C6fo7kKLyEIGvi0FDbxZPh3CoGzBtvpU9dC34lgMynhXC7mcyxtAKh28yiCPvFPHuKytC2hat3fxF7w7j+Gphg2Q5BSJgDzTxBmjNo08W7aN+9nYQvc38oUCT5wIyCkGPcUbrOiZ7ds6dHRiwGBDwq4WzcZR2OxE+8Uo6bc8fV5K3gAOVYF82Yqko/qsiP4oaXuFsN0bp1u5b8X8x0dWAF7IEMCOV7GP4qk6S1kJqFZGP4drjHdipQtwPcSBt6itJ8J6G9b0rG/K3WuM3LQEaSFUHcRx9qpenMnh31wZnTVPcLBT5lABCMe4LRtUx+55KfSZb6Hp+na2rmz86ggSw/g8Qdj9KhdJRLr3ptIRaOGy3FBY8EMSclEQRU/oSXBbm4IdmYkwwUAmQqA7hRwBTejWoswVcQGhmBg5FycTyZkftUt9lLpAeh4XkIa0Cq3mAGDWw0LHiKJJI5rE6G2R0+80kFL7gHtsyyG/cVv8AoVpltoHBQSoU4ncYfXesbpRPTNan9OqvcxPy2ztW0X/X8mUl/ZC6FrsRelC35LHy7jykGSf0j3q60fxKLz2vzMXW7bZM0C4iCrBYMMBtzzWe+G7cXX32bT3h98ZA/ioVoKQpAgggyNxyO1aOKbZmpNJGl+I1J6g5vGfzbRfER5ZUkqo7xV9qM7rhLI5gBVOMogOMhuDH81j/AIxzt60nIklLbZAAHjaV4PFX3TOsq2qRQz2rmawY5JAO3pzwaTcqTXsWkrYlnqHiJcdwWNkHLcBxi48ynnICvQD1DTi1F2/aUnzKCy8EbBh2rzxR+TrVgBgWfMEjjZlgdjE16t8LfD+lGltMuntMWQEsyKxJjcyw70m10Tm7M/0rUWoKW7qXSCzeVgTBPp2FTTT+oaW3a1JS3bS3km2KhcoP8xNdatFjCiTz9q7NOfos5Zx9WARptEv2iphhBoVap2RTCai+ttGdzCqCSf8AfJrzn4t+IvHKYlraCRBOWR9WA7+gqx/9R9WR4S/pxZ8QfMWmBsPQVjb0MgKiT2nYe5PvXFqzbdeDaMfIP8ZDnbIdwRJ+voK9A6L1IXLCqSPy4QBPmYEyoJJmPXtXmjMyyBweSRMA+vtVn8NdUNlnIIg28TB35G4PtFR0jRd2bxtUVuXGyDEWyzYkgLLRiNoy4H15qPobJvm3atbh0uv8x5YR527mJkD7VT3uuYBogIzDIRvEb/ad6h6Xq1y0AUbsVESCFbkL7knmsLyX+oujdnVqty3btEXLi4psDChYBa4w+RZ+9VgDf2o3OfFAYDFkMIsGX3ijdG1DX7iYtFtMcpUjIqjAieSOBPrQGsm5a1gEhmvAD/Bb3pWbUG/E3HtZmJVgVXC2qiCPM220H2oWqu3LloMziS9sAAJhGY8wYKPrTrfS71vRNaJLXZgeIr+YFlklSZI9uakavTgWLakgHxLQMqwj8z0O4E9qJf2EQo18XVQX2DpJRQqFuOSAkbg/qM067bc6u0ouOxZbgIOEmU3UbQu+1Reh3JuL/Zi2TOEY3fPBD5NcWAFmJHPNWNm2Bf0x3EI+3I2T5cqUn0NLsJq9eLdxLdy+c+ABJKzHJHFCt9Si46m+CD5gJMejB4/WTVDqH/L1bvZJGLMCVPiK8x4ikbnZ4gelZjptthf01tFINu5O0sGifPj+rkHetoRTRnN0z0vp2p/Eb2rrEiRByDAd49RtUe/1RFueE11sjOQXJgD3y35pnStY41rWl0+CrZzUBcUDMubsrxuSTus+lQbFu6lu6RbhsvI2Ctct5HF3X+skczWZZodVomKCWLBpIIuNBgA5bmsNoeoiyLisb3/MNGBJ9DLbgCO1eiWmmzblVEq0KWAUgpvmD8ont9a8+6VqXF/UC3atXRmz4uTMhAclMxiIJjkgUQVthKSSNLbsq58zM+Pcu+JgxwfTcb1VaG0HuMrEthlK+cAAnYhstz9BVvoLhKZsFBZ3K4b5LIBaCSV3MR96h9P6VcVzeyPhE3FxlTJykmAJH32qW2m0xxppMp21DppbzFfExdGVcipxIYBtz947xWH6f1ZzbwBENmGU75ZAksZ9Y59q1fVrpfxNOLQdrhChRcKsfCJKMDtBMzHtWQ0HSLxL22hGs5XGViJGK+Zdu8dq6IuKWSJqcce47RXWVxHp2mQO+371NdCbJxGRZ/KBsSO/+/agdD00sLhnjERIG5gifYVf6q74ZdUOIEJuAWKgjmp1NSnSOZsh/GLrcuq2QZhaQMRETvt9ppkjx7RInfT7+xxB8woWoswpJIAG8BYIBPJbvQ7xZCpB2XAbidxv9SKqMlVFcs2XFy+bN3XqJKZeGV2ghwQIbnYxXoXw58Vi1aKO8Jbtq1sooaVI8ycHzhto9xXmOvu+LfvYn/iqrEjZcpBCipeifwCXJAdZhfngxBBjYfXeKhy9huWcGp+MOqjUeBcbxFlmK5LgyiNjwMfrUbpnWr1u8xc+IrCSCe2IAfJRwIkwN+azep1rXQzHIgbwSxUcwsngVN8XFcsiQAFG5GwBIhhxEVanig82b9LjMZYWsWAZWtXTdDe8kbU+vP7fXWGnt2hsEzMjlgxnf0NTNP1yFAyb7MB/mtbw1UlRm427M71nqS3i5RmcCFBOxIAgHfjeq/R6cm2ImNoJ7juRHAmg6KyCvmnGdwPQDmp6X1Ix3ECFUEn3k/vXPqPwhlXfuESNt23MA/QTUrQ9NuhfE8I+Hx4kQDl+kSd/sKn/AAx8OfiL4tsVhfzGUjJSoMRkN5MVsuoacX9PfyIAtLIg7iNgEjbb0obxSL42jGWpxAcAtHsIn+oULUXgiiRDATzAjjj68UyxcxZkMOR24kAzLd6j9Q1pzBaFgZYqfMQOx9BWKi7M+OT0L4e6lbxQFypCY4GSxMzPHmmndM1aAXySVDX8g3hscYVB/sGsZ8C6snWKQcZng7HYwIP6u381vE8I2fJ5nya5dA8xOTRGMyDAA4FDhTo6oStZDXuog+YXC0bm61tgR5hsq8Gdpod65mqKkvDoxbw8BAaSd+Kk2NOptgeHgpX/AIZbIidyC3fejiAIEADgCq42O/Y7p6C3iWOZAIKwAu4YbHk81y27a7gN22BULsuPEcf603Kg3Lk9qriLsTXKHAC5r5gT5xBH9BAHH3qL1S1KA2yMmZQMLeNxZIBOU+nvHrRWehO1FAB/+E6iCMr+8bF0kD1+bb/xVmr3lQK1l28oBPjoGMbZ7cTVZq9VdNtkt3TbYiA4UMVj0n77VUfEPxNfs9Oty6LqmutZd1gsUUZC6ojYmY9t6OLZNm/6TeuMXm0qeUfM+Y9IAXisP0O2XfVMLdxma4UHhlQUxEEjf3q5/wDTb4j8fTTfebqMyNsSzKIKuQo2MbVh/i7UPb1Go09i4yWmvNfYrKsS0FAx529KUYu2h2bi1ce2CvhMSG5lF/ieKiafXkXCFt3TcBYkG4gQb8gCip15Tp7bMwNy2pW6SC2SBVIJIGznKag6XqgOvbThVIiRdyliSMhb+kGoaabZaapIRFDXkurbbxLR8wZwRL5CVgeUCoGgUG71Fjbm4GEEFSQGttkATtG1WGg14Oo1FkICLTWhkCMmZrkFSewE7Ue9q7L53bfkuXytlrbECRaRx4qjuJ8pPFE4yccfH8/4JPJk7F6LaRwR+08SPXeu6vZLFkBWTDCeOBvIqjta0Y+EgiDAY8kAEs5H1mPtVp1RvzUAGRNpGA7tNsGZ7Hb+ar9No5GiP0zRvcbAr5mMvkTinIEQZZSBxWhX4eAJwu5NEYuIG3AB/T6VTdMuX5DfhtRAhpFp/kn9TRsBvV6upzuoBkA7gb8iTvV032XFYyZyycWJdfMr7gztB5Irr9w+I/s5nj14oWpdrrO3m3BIhTEjgE+sRVn1Xo7BmNtw5gOQikt5gPLt3quDZLwVWreeW7xyft9ak9J1Q3txkCQT3bbmD2p1r4cvOpa6r6dEUs12/buoi7wIhdzvRNDokW3mmqt3DsGC2rgImYloocfSNJsdqTuAvnBJjEGR7ECk/B3jwj/4TUrpune7n4SFwCcwJCyOCIYEgxUgKx3/AA6b/wB26f8AWlGCa7IaZE6jp9Is+H4yFdohGy24Y9vTajHo2nVkxvXFyI8zW1KQw2nE5RJ5j7Vnr1k2slsjUXAcZL21AIG+IHI9Km9MBBV3svIMuQoyieADWrhF5yWjY9C6Y+je357Jukbr4g3QEh7rPwGnhBUKwmXkF9ybqO2KWWAxEyTOxIjYTNVdzU/lmGK3nXxS3h+QTJFiROLKFBA9TVbpVuWwJzWCdyMzBMwq9h25pPSTZfMsz0yzaLv4lwEkAFrYkMONuw3j71WdU6QLTSWRmYMGCkOcYBLzxJJiOaCbQthbguXTcBkrhlv2BHcVfaHTC7BukyAqgHAjEAfN5dzzS4JK1YnnspOh6Y27gvcsJKqY2kbMR2itZes37emTVC8Gm28oFCkBbkMU/q4n19KZd+HkP/DvRMjzKCRPuIqu1GkuLbNicgubyCQGJUEBQNhHP1JrCMozbbD9OSDaT4pvO1lZ+ZhkcRuJ3kD29KN1H4qupecKBgCIyHEjaD/O/rT+g9JuWXEDTPnayGeYVR3BIHzn0qk1ejuAG4xXzNGODvAJYghRvA43pRafTKcGo9mp1nXnSwGxVmlVJDrjMbk+n2mj6TqDX2spp1W492QQXwwIBPmPp9BWUfpN0oxL22i4q/I8HICHRf6d9zR7CXtNca5afB0ytKyg7FlH5gJG6RI7elEGm6sXGZqtb4tqRcCK04rDTvjMsDuATMSBtvVXc6oQRsNx2mfuDxVd1DrTvdS8yeIUsIj3GtL+Y4JzdxPmEkAekVVXeuC7GG4QHIhTtJncj/WtJ4eEelt9toTipampXxg09nU+Ilx1Ixt7NkYJIEkAd/rVZf8AC1QNt2VSeA5xafUNuJqmbU3YUjFg6lhBIjfhp5+tRTrWYkQhI2MHcUrkvBT2+3mm4TpXjD6/LNd8E210qXbd+5bXNluK6sGUgDHExwdpiu0fSE1fWSM5tSWZgBiUCiYk8liAJrKJb8fHZMWJBI8rJH6i3p9q0nwr09dPqLeLBsnCkEkyDwswBEwftVRTTuXk8+aSxGVr36Ntqei6fT2WQXCwueI4a5gpgQgWf1fLAMdqotFo9OuobVPnbi3kSbtnDcBFXYzmQJiNoqovfEV60rt4aXPCbBFKzkAWm4vMGWKwBEVmuoXGvXUfDwAYyCnxIbs4XH960lpRbf8ApnzdYZrNLqrRvai7pg2bXEJJuKFaGUrGQGEnua61p8UJe3F2x2W6lzJWuFmCkbCAY96o+naW9dTVM1tk8Wz4SsVeGIMh4iI+ld0bpN5dNqHGSgWwrBz5g5IPkj9MbzWOo4KDV+3n5RUeTlZc9H+HtEbqN4e2ZzFy68FGgeUAbnzH6RVx1/R6XTXrl2w6ZKotJbgsBbgTuxg+kz2qm6l08W2tG3JV7FpwRlyNrjD/ABBj9Kp20t/VPcdEE5gFLTqEWFE7T3/zq9HXhqq10TKEo9ml0mvuKga82nKhQxRQ1wEd0DK8g1W2Hxdr9+7lm9sqQRAUN5I2mR3A7VG0puaY5AWgbVxXCyrXPEVSQjQfl9T61nOtXHkg8i74hUSIZtyoPBByMAcd61UYrpCrGWeofDKWRk1u8pXTWnZtOLclrrQqXsju4x5434iu1fVrRuWybdlbnhjxj4bAO43C4IwxPuZisu/XPDGna1bVcXa01u25ye24W5cS4SZILxuAKda6UbpLlL/mLNCGcd90PpHAp8YP7kDb8Gwva1rumc3NJbe2bcObeoYuA3IEk7gVM+JehDR6MXOmEW8SsWgEYMGjznMSHBIkTXn3xFoTZsv4SMistqXuEyhJ4YAypYbxWs0PWtFZ0WpUagl5tsDcJYs6ImTrG4BjjnaqSgukT6mssj9J0us6grWb+o8C5iYOKCWkYQq89/2rZ2NBptIi6c6xlNpFQghGMhRJJKk78/evMbnWret1ZZWItWLeTeHmuQ3LCdmLbTyKkr8eXdP+S3gsbZKhrqBrpUHy5sZJOMc0cU/AJFfhHenAe5rjSNVmSHT7mu+5pgpaBiz7mkL+5pjUlSUFD+5pS3uaGtOqShQfrTSPrThSGkM4j/c05VHcfvTacKQCXLS/0igHSJ2RfsP86lCnrQXZETRL2QftRE0P90fsBVhbp9ykKyEmi/ugftRrFgoysGAKkEE77jj601+KiGgQddEgORuEnf0HJk7D3okWR/UaiUlMRobPxQ9u2LaDyquImJj61UabqBtqwQbHnIlj7xPFRO1D9a547bSjbUVns0epL3Dtq22gmQO5Lc9hPFV1nR4hwrugdizBGKyT3Mb0dv8ASnpzXStONdGTkysPS8AzIWyZpYsSSSOJPpzUc6K41ws7TJkgy0t/Vv3q/b5TUY1aSJcmQL3Rg25Lckxx29qZoNLqbKY2rxtyZJgmT678VfLxQz3pSinhhGTXRn73S75JdrgZiZLEGSf8v4ovQ+ms5YXHVGABAfyhhO6Bjy/tV/Z+Zf8AqX/MU7qv/NP/APnH+lKgtgA66dLgxCs6ERiflgyTHB32msZ1e6bl538JWmNxMHYCtr1v/mNR9V//AJFVCcUrsr7XR//Z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1250" name="AutoShape 18" descr="Image result for varanasi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1252" name="AutoShape 20" descr="Image result for varanasi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465667" y="274097"/>
            <a:ext cx="8441266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/>
          <a:lstStyle/>
          <a:p>
            <a:r>
              <a:rPr lang="en-US" altLang="ko-K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EE Programs in Korea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09"/>
          <p:cNvSpPr>
            <a:spLocks noChangeArrowheads="1"/>
          </p:cNvSpPr>
          <p:nvPr/>
        </p:nvSpPr>
        <p:spPr bwMode="auto">
          <a:xfrm>
            <a:off x="196850" y="141816"/>
            <a:ext cx="8767763" cy="442384"/>
          </a:xfrm>
          <a:prstGeom prst="rect">
            <a:avLst/>
          </a:prstGeom>
          <a:gradFill rotWithShape="0">
            <a:gsLst>
              <a:gs pos="0">
                <a:srgbClr val="CCFF99"/>
              </a:gs>
              <a:gs pos="50000">
                <a:schemeClr val="bg1"/>
              </a:gs>
              <a:gs pos="100000">
                <a:srgbClr val="CCFF99"/>
              </a:gs>
            </a:gsLst>
            <a:lin ang="5400000" scaled="1"/>
          </a:gradFill>
          <a:ln w="63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31668-C36C-4F2C-82F6-B7DA262D7DA2}" type="slidenum">
              <a:rPr lang="en-US" altLang="ko-KR"/>
              <a:pPr/>
              <a:t>9</a:t>
            </a:fld>
            <a:endParaRPr lang="en-US" altLang="ko-KR"/>
          </a:p>
        </p:txBody>
      </p:sp>
      <p:grpSp>
        <p:nvGrpSpPr>
          <p:cNvPr id="329777" name="Group 49"/>
          <p:cNvGrpSpPr>
            <a:grpSpLocks/>
          </p:cNvGrpSpPr>
          <p:nvPr/>
        </p:nvGrpSpPr>
        <p:grpSpPr bwMode="auto">
          <a:xfrm>
            <a:off x="250825" y="4652963"/>
            <a:ext cx="7178675" cy="981075"/>
            <a:chOff x="158" y="2931"/>
            <a:chExt cx="4522" cy="618"/>
          </a:xfrm>
        </p:grpSpPr>
        <p:sp>
          <p:nvSpPr>
            <p:cNvPr id="329742" name="AutoShape 14"/>
            <p:cNvSpPr>
              <a:spLocks noChangeArrowheads="1"/>
            </p:cNvSpPr>
            <p:nvPr/>
          </p:nvSpPr>
          <p:spPr bwMode="auto">
            <a:xfrm flipH="1" flipV="1">
              <a:off x="288" y="2937"/>
              <a:ext cx="3519" cy="240"/>
            </a:xfrm>
            <a:prstGeom prst="parallelogram">
              <a:avLst>
                <a:gd name="adj" fmla="val 206225"/>
              </a:avLst>
            </a:prstGeom>
            <a:solidFill>
              <a:srgbClr val="DFDFD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46" name="AutoShape 18"/>
            <p:cNvSpPr>
              <a:spLocks noChangeArrowheads="1"/>
            </p:cNvSpPr>
            <p:nvPr/>
          </p:nvSpPr>
          <p:spPr bwMode="auto">
            <a:xfrm flipH="1" flipV="1">
              <a:off x="277" y="2931"/>
              <a:ext cx="2026" cy="240"/>
            </a:xfrm>
            <a:prstGeom prst="parallelogram">
              <a:avLst>
                <a:gd name="adj" fmla="val 253797"/>
              </a:avLst>
            </a:prstGeom>
            <a:solidFill>
              <a:srgbClr val="AEAEA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47" name="Rectangle 19"/>
            <p:cNvSpPr>
              <a:spLocks noChangeArrowheads="1"/>
            </p:cNvSpPr>
            <p:nvPr/>
          </p:nvSpPr>
          <p:spPr bwMode="auto">
            <a:xfrm>
              <a:off x="277" y="3171"/>
              <a:ext cx="1436" cy="37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kumimoji="0" lang="en-US" altLang="ko-KR" b="1" i="1" dirty="0">
                  <a:solidFill>
                    <a:srgbClr val="FFFFFF"/>
                  </a:solidFill>
                  <a:ea typeface="굴림" pitchFamily="50" charset="-127"/>
                </a:rPr>
                <a:t>Planning</a:t>
              </a:r>
            </a:p>
          </p:txBody>
        </p:sp>
        <p:sp>
          <p:nvSpPr>
            <p:cNvPr id="329754" name="Line 26"/>
            <p:cNvSpPr>
              <a:spLocks noChangeShapeType="1"/>
            </p:cNvSpPr>
            <p:nvPr/>
          </p:nvSpPr>
          <p:spPr bwMode="auto">
            <a:xfrm>
              <a:off x="612" y="2931"/>
              <a:ext cx="4068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57" name="Line 29"/>
            <p:cNvSpPr>
              <a:spLocks noChangeShapeType="1"/>
            </p:cNvSpPr>
            <p:nvPr/>
          </p:nvSpPr>
          <p:spPr bwMode="auto">
            <a:xfrm>
              <a:off x="158" y="3549"/>
              <a:ext cx="4216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58" name="Text Box 30"/>
            <p:cNvSpPr txBox="1">
              <a:spLocks noChangeArrowheads="1"/>
            </p:cNvSpPr>
            <p:nvPr/>
          </p:nvSpPr>
          <p:spPr bwMode="auto">
            <a:xfrm>
              <a:off x="1713" y="3259"/>
              <a:ext cx="2859" cy="19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marL="114300" indent="-114300" algn="l" eaLnBrk="0" latinLnBrk="0" hangingPunct="0">
                <a:lnSpc>
                  <a:spcPct val="90000"/>
                </a:lnSpc>
                <a:buFontTx/>
                <a:buChar char="•"/>
              </a:pPr>
              <a:r>
                <a:rPr kumimoji="0" lang="en-US" altLang="ko-KR" sz="1600" b="1" dirty="0">
                  <a:solidFill>
                    <a:srgbClr val="000000"/>
                  </a:solidFill>
                  <a:ea typeface="굴림" pitchFamily="50" charset="-127"/>
                </a:rPr>
                <a:t>Target-setting under ETS &amp; GETM</a:t>
              </a:r>
            </a:p>
          </p:txBody>
        </p:sp>
      </p:grpSp>
      <p:grpSp>
        <p:nvGrpSpPr>
          <p:cNvPr id="329778" name="Group 50"/>
          <p:cNvGrpSpPr>
            <a:grpSpLocks/>
          </p:cNvGrpSpPr>
          <p:nvPr/>
        </p:nvGrpSpPr>
        <p:grpSpPr bwMode="auto">
          <a:xfrm>
            <a:off x="1325563" y="3671888"/>
            <a:ext cx="6596062" cy="981075"/>
            <a:chOff x="835" y="2313"/>
            <a:chExt cx="4155" cy="618"/>
          </a:xfrm>
        </p:grpSpPr>
        <p:sp>
          <p:nvSpPr>
            <p:cNvPr id="329745" name="AutoShape 17"/>
            <p:cNvSpPr>
              <a:spLocks noChangeArrowheads="1"/>
            </p:cNvSpPr>
            <p:nvPr/>
          </p:nvSpPr>
          <p:spPr bwMode="auto">
            <a:xfrm flipH="1" flipV="1">
              <a:off x="1704" y="2319"/>
              <a:ext cx="2670" cy="240"/>
            </a:xfrm>
            <a:prstGeom prst="parallelogram">
              <a:avLst>
                <a:gd name="adj" fmla="val 178309"/>
              </a:avLst>
            </a:prstGeom>
            <a:solidFill>
              <a:srgbClr val="DFDFD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48" name="AutoShape 20"/>
            <p:cNvSpPr>
              <a:spLocks noChangeArrowheads="1"/>
            </p:cNvSpPr>
            <p:nvPr/>
          </p:nvSpPr>
          <p:spPr bwMode="auto">
            <a:xfrm flipH="1" flipV="1">
              <a:off x="835" y="2313"/>
              <a:ext cx="2103" cy="240"/>
            </a:xfrm>
            <a:prstGeom prst="parallelogram">
              <a:avLst>
                <a:gd name="adj" fmla="val 263443"/>
              </a:avLst>
            </a:prstGeom>
            <a:solidFill>
              <a:srgbClr val="AEAEA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49" name="Rectangle 21"/>
            <p:cNvSpPr>
              <a:spLocks noChangeArrowheads="1"/>
            </p:cNvSpPr>
            <p:nvPr/>
          </p:nvSpPr>
          <p:spPr bwMode="auto">
            <a:xfrm>
              <a:off x="835" y="2553"/>
              <a:ext cx="1468" cy="378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kumimoji="0" lang="en-US" altLang="ko-KR" sz="1600" b="1" i="1" dirty="0">
                  <a:solidFill>
                    <a:srgbClr val="FFFFFF"/>
                  </a:solidFill>
                  <a:ea typeface="굴림" pitchFamily="50" charset="-127"/>
                </a:rPr>
                <a:t>Identification of</a:t>
              </a:r>
            </a:p>
            <a:p>
              <a:r>
                <a:rPr kumimoji="0" lang="en-US" altLang="ko-KR" sz="1600" b="1" i="1" dirty="0">
                  <a:solidFill>
                    <a:srgbClr val="FFFFFF"/>
                  </a:solidFill>
                  <a:ea typeface="굴림" pitchFamily="50" charset="-127"/>
                </a:rPr>
                <a:t>Energy-saving Factors</a:t>
              </a:r>
            </a:p>
          </p:txBody>
        </p:sp>
        <p:sp>
          <p:nvSpPr>
            <p:cNvPr id="329755" name="Line 27"/>
            <p:cNvSpPr>
              <a:spLocks noChangeShapeType="1"/>
            </p:cNvSpPr>
            <p:nvPr/>
          </p:nvSpPr>
          <p:spPr bwMode="auto">
            <a:xfrm>
              <a:off x="1184" y="2313"/>
              <a:ext cx="3806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59" name="Text Box 31"/>
            <p:cNvSpPr txBox="1">
              <a:spLocks noChangeArrowheads="1"/>
            </p:cNvSpPr>
            <p:nvPr/>
          </p:nvSpPr>
          <p:spPr bwMode="auto">
            <a:xfrm>
              <a:off x="2303" y="2588"/>
              <a:ext cx="2631" cy="19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marL="114300" indent="-114300" algn="l" eaLnBrk="0" latinLnBrk="0" hangingPunct="0">
                <a:lnSpc>
                  <a:spcPct val="90000"/>
                </a:lnSpc>
                <a:buFontTx/>
                <a:buChar char="•"/>
              </a:pPr>
              <a:r>
                <a:rPr kumimoji="0" lang="en-US" altLang="ko-KR" sz="1600" b="1" dirty="0">
                  <a:solidFill>
                    <a:srgbClr val="000000"/>
                  </a:solidFill>
                  <a:ea typeface="굴림" pitchFamily="50" charset="-127"/>
                </a:rPr>
                <a:t>Energy Audit</a:t>
              </a:r>
            </a:p>
          </p:txBody>
        </p:sp>
      </p:grpSp>
      <p:grpSp>
        <p:nvGrpSpPr>
          <p:cNvPr id="329779" name="Group 51"/>
          <p:cNvGrpSpPr>
            <a:grpSpLocks/>
          </p:cNvGrpSpPr>
          <p:nvPr/>
        </p:nvGrpSpPr>
        <p:grpSpPr bwMode="auto">
          <a:xfrm>
            <a:off x="2351088" y="2690813"/>
            <a:ext cx="6003925" cy="981075"/>
            <a:chOff x="1481" y="1695"/>
            <a:chExt cx="3782" cy="618"/>
          </a:xfrm>
        </p:grpSpPr>
        <p:sp>
          <p:nvSpPr>
            <p:cNvPr id="329744" name="AutoShape 16"/>
            <p:cNvSpPr>
              <a:spLocks noChangeArrowheads="1"/>
            </p:cNvSpPr>
            <p:nvPr/>
          </p:nvSpPr>
          <p:spPr bwMode="auto">
            <a:xfrm flipH="1" flipV="1">
              <a:off x="2441" y="1701"/>
              <a:ext cx="2417" cy="240"/>
            </a:xfrm>
            <a:prstGeom prst="parallelogram">
              <a:avLst>
                <a:gd name="adj" fmla="val 166215"/>
              </a:avLst>
            </a:prstGeom>
            <a:solidFill>
              <a:srgbClr val="DFDFD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50" name="AutoShape 22"/>
            <p:cNvSpPr>
              <a:spLocks noChangeArrowheads="1"/>
            </p:cNvSpPr>
            <p:nvPr/>
          </p:nvSpPr>
          <p:spPr bwMode="auto">
            <a:xfrm flipH="1" flipV="1">
              <a:off x="1481" y="1695"/>
              <a:ext cx="2092" cy="240"/>
            </a:xfrm>
            <a:prstGeom prst="parallelogram">
              <a:avLst>
                <a:gd name="adj" fmla="val 262065"/>
              </a:avLst>
            </a:prstGeom>
            <a:solidFill>
              <a:srgbClr val="AEAEA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51" name="Rectangle 23"/>
            <p:cNvSpPr>
              <a:spLocks noChangeArrowheads="1"/>
            </p:cNvSpPr>
            <p:nvPr/>
          </p:nvSpPr>
          <p:spPr bwMode="auto">
            <a:xfrm>
              <a:off x="1483" y="1935"/>
              <a:ext cx="1455" cy="378"/>
            </a:xfrm>
            <a:prstGeom prst="rect">
              <a:avLst/>
            </a:prstGeom>
            <a:gradFill rotWithShape="1">
              <a:gsLst>
                <a:gs pos="0">
                  <a:srgbClr val="CC3300"/>
                </a:gs>
                <a:gs pos="100000">
                  <a:srgbClr val="CC33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kumimoji="0" lang="en-US" altLang="ko-KR" b="1" i="1" dirty="0">
                  <a:solidFill>
                    <a:srgbClr val="FFFFFF"/>
                  </a:solidFill>
                  <a:ea typeface="굴림" pitchFamily="50" charset="-127"/>
                </a:rPr>
                <a:t>Investment</a:t>
              </a:r>
            </a:p>
          </p:txBody>
        </p:sp>
        <p:sp>
          <p:nvSpPr>
            <p:cNvPr id="329756" name="Line 28"/>
            <p:cNvSpPr>
              <a:spLocks noChangeShapeType="1"/>
            </p:cNvSpPr>
            <p:nvPr/>
          </p:nvSpPr>
          <p:spPr bwMode="auto">
            <a:xfrm>
              <a:off x="1704" y="1701"/>
              <a:ext cx="3559" cy="0"/>
            </a:xfrm>
            <a:prstGeom prst="line">
              <a:avLst/>
            </a:prstGeom>
            <a:noFill/>
            <a:ln w="12700">
              <a:solidFill>
                <a:srgbClr val="B2B2B2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60" name="Text Box 32"/>
            <p:cNvSpPr txBox="1">
              <a:spLocks noChangeArrowheads="1"/>
            </p:cNvSpPr>
            <p:nvPr/>
          </p:nvSpPr>
          <p:spPr bwMode="auto">
            <a:xfrm>
              <a:off x="2935" y="1967"/>
              <a:ext cx="2271" cy="33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marL="114300" indent="-114300" algn="l" eaLnBrk="0" latinLnBrk="0" hangingPunct="0">
                <a:lnSpc>
                  <a:spcPct val="90000"/>
                </a:lnSpc>
                <a:buFontTx/>
                <a:buChar char="•"/>
              </a:pPr>
              <a:r>
                <a:rPr kumimoji="0" lang="en-US" altLang="ko-KR" sz="1600" b="1">
                  <a:solidFill>
                    <a:srgbClr val="000000"/>
                  </a:solidFill>
                  <a:ea typeface="굴림" pitchFamily="50" charset="-127"/>
                </a:rPr>
                <a:t>Soft Loan  / Tax Incentive</a:t>
              </a:r>
            </a:p>
            <a:p>
              <a:pPr marL="114300" indent="-114300" algn="l" eaLnBrk="0" latinLnBrk="0" hangingPunct="0">
                <a:lnSpc>
                  <a:spcPct val="90000"/>
                </a:lnSpc>
                <a:buFontTx/>
                <a:buChar char="•"/>
              </a:pPr>
              <a:r>
                <a:rPr kumimoji="0" lang="en-US" altLang="ko-KR" sz="1600" b="1">
                  <a:solidFill>
                    <a:srgbClr val="000000"/>
                  </a:solidFill>
                  <a:ea typeface="굴림" pitchFamily="50" charset="-127"/>
                </a:rPr>
                <a:t>ESCO</a:t>
              </a:r>
            </a:p>
          </p:txBody>
        </p:sp>
      </p:grpSp>
      <p:grpSp>
        <p:nvGrpSpPr>
          <p:cNvPr id="329780" name="Group 52"/>
          <p:cNvGrpSpPr>
            <a:grpSpLocks/>
          </p:cNvGrpSpPr>
          <p:nvPr/>
        </p:nvGrpSpPr>
        <p:grpSpPr bwMode="auto">
          <a:xfrm>
            <a:off x="3305174" y="1719263"/>
            <a:ext cx="5822951" cy="981075"/>
            <a:chOff x="2082" y="1083"/>
            <a:chExt cx="3668" cy="618"/>
          </a:xfrm>
        </p:grpSpPr>
        <p:sp>
          <p:nvSpPr>
            <p:cNvPr id="329743" name="AutoShape 15"/>
            <p:cNvSpPr>
              <a:spLocks noChangeArrowheads="1"/>
            </p:cNvSpPr>
            <p:nvPr/>
          </p:nvSpPr>
          <p:spPr bwMode="auto">
            <a:xfrm flipH="1" flipV="1">
              <a:off x="3360" y="1083"/>
              <a:ext cx="2224" cy="240"/>
            </a:xfrm>
            <a:prstGeom prst="parallelogram">
              <a:avLst>
                <a:gd name="adj" fmla="val 158949"/>
              </a:avLst>
            </a:prstGeom>
            <a:solidFill>
              <a:srgbClr val="DFDFDF">
                <a:alpha val="7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52" name="AutoShape 24"/>
            <p:cNvSpPr>
              <a:spLocks noChangeArrowheads="1"/>
            </p:cNvSpPr>
            <p:nvPr/>
          </p:nvSpPr>
          <p:spPr bwMode="auto">
            <a:xfrm flipH="1" flipV="1">
              <a:off x="2082" y="1083"/>
              <a:ext cx="2126" cy="240"/>
            </a:xfrm>
            <a:prstGeom prst="parallelogram">
              <a:avLst>
                <a:gd name="adj" fmla="val 214199"/>
              </a:avLst>
            </a:prstGeom>
            <a:solidFill>
              <a:srgbClr val="AEAEAE">
                <a:alpha val="7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753" name="Rectangle 25"/>
            <p:cNvSpPr>
              <a:spLocks noChangeArrowheads="1"/>
            </p:cNvSpPr>
            <p:nvPr/>
          </p:nvSpPr>
          <p:spPr bwMode="auto">
            <a:xfrm>
              <a:off x="2082" y="1323"/>
              <a:ext cx="1627" cy="378"/>
            </a:xfrm>
            <a:prstGeom prst="rect">
              <a:avLst/>
            </a:prstGeom>
            <a:gradFill rotWithShape="1">
              <a:gsLst>
                <a:gs pos="0">
                  <a:srgbClr val="A50021"/>
                </a:gs>
                <a:gs pos="100000">
                  <a:srgbClr val="A50021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latinLnBrk="0" hangingPunct="0">
                <a:buFont typeface="Wingdings" pitchFamily="2" charset="2"/>
                <a:buNone/>
              </a:pPr>
              <a:r>
                <a:rPr lang="en-US" altLang="ko-KR" sz="1800" b="1" dirty="0">
                  <a:solidFill>
                    <a:srgbClr val="FFFFFF"/>
                  </a:solidFill>
                  <a:ea typeface="굴림" pitchFamily="50" charset="-127"/>
                </a:rPr>
                <a:t>MRV</a:t>
              </a:r>
            </a:p>
          </p:txBody>
        </p:sp>
        <p:sp>
          <p:nvSpPr>
            <p:cNvPr id="329761" name="Text Box 33"/>
            <p:cNvSpPr txBox="1">
              <a:spLocks noChangeArrowheads="1"/>
            </p:cNvSpPr>
            <p:nvPr/>
          </p:nvSpPr>
          <p:spPr bwMode="auto">
            <a:xfrm>
              <a:off x="3701" y="1344"/>
              <a:ext cx="2049" cy="33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marL="114300" indent="-114300" algn="l" eaLnBrk="0" latinLnBrk="0" hangingPunct="0">
                <a:lnSpc>
                  <a:spcPct val="90000"/>
                </a:lnSpc>
                <a:buFontTx/>
                <a:buChar char="•"/>
              </a:pPr>
              <a:r>
                <a:rPr kumimoji="0" lang="en-US" altLang="ko-KR" sz="1600" b="1" dirty="0">
                  <a:solidFill>
                    <a:srgbClr val="000000"/>
                  </a:solidFill>
                  <a:ea typeface="굴림" pitchFamily="50" charset="-127"/>
                </a:rPr>
                <a:t>Assess the performance under ETS &amp; GETM</a:t>
              </a:r>
            </a:p>
          </p:txBody>
        </p:sp>
      </p:grpSp>
      <p:sp>
        <p:nvSpPr>
          <p:cNvPr id="329774" name="Rectangle 46"/>
          <p:cNvSpPr>
            <a:spLocks noChangeArrowheads="1"/>
          </p:cNvSpPr>
          <p:nvPr/>
        </p:nvSpPr>
        <p:spPr bwMode="auto">
          <a:xfrm>
            <a:off x="212732" y="180332"/>
            <a:ext cx="8741812" cy="36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>
              <a:lnSpc>
                <a:spcPct val="80000"/>
              </a:lnSpc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altLang="ko-KR" sz="2200" b="1" dirty="0">
                <a:solidFill>
                  <a:srgbClr val="0000CC"/>
                </a:solidFill>
                <a:ea typeface="돋움" pitchFamily="50" charset="-127"/>
              </a:rPr>
              <a:t>4-1.  Industrial EE (Target: Energy-intensive Co.)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515532" y="809658"/>
            <a:ext cx="5952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/>
                <a:ea typeface="돋움" pitchFamily="50" charset="-127"/>
              </a:rPr>
              <a:t>How we work: Industrial EE Scheme</a:t>
            </a:r>
            <a:endParaRPr lang="ko-KR" altLang="en-US" sz="2400" dirty="0"/>
          </a:p>
        </p:txBody>
      </p:sp>
      <p:sp>
        <p:nvSpPr>
          <p:cNvPr id="31" name="AutoShape 48"/>
          <p:cNvSpPr>
            <a:spLocks noChangeArrowheads="1"/>
          </p:cNvSpPr>
          <p:nvPr/>
        </p:nvSpPr>
        <p:spPr bwMode="auto">
          <a:xfrm rot="18960000">
            <a:off x="-130175" y="3240088"/>
            <a:ext cx="3649663" cy="239712"/>
          </a:xfrm>
          <a:prstGeom prst="notchedRightArrow">
            <a:avLst>
              <a:gd name="adj1" fmla="val 50000"/>
              <a:gd name="adj2" fmla="val 380630"/>
            </a:avLst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24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9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9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9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9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9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9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9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9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88DB-A570-42E1-97AD-37015A5923DA}" type="slidenum">
              <a:rPr lang="en-US" altLang="ko-KR"/>
              <a:pPr/>
              <a:t>10</a:t>
            </a:fld>
            <a:endParaRPr lang="en-US" altLang="ko-KR" dirty="0"/>
          </a:p>
        </p:txBody>
      </p:sp>
      <p:sp>
        <p:nvSpPr>
          <p:cNvPr id="328748" name="Rectangle 44"/>
          <p:cNvSpPr>
            <a:spLocks noGrp="1" noChangeArrowheads="1"/>
          </p:cNvSpPr>
          <p:nvPr>
            <p:ph type="body" idx="4294967295"/>
          </p:nvPr>
        </p:nvSpPr>
        <p:spPr>
          <a:xfrm>
            <a:off x="603250" y="1316038"/>
            <a:ext cx="8540750" cy="46720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n-US" altLang="ko-KR" sz="2000" b="1" dirty="0">
                <a:solidFill>
                  <a:srgbClr val="0000CC"/>
                </a:solidFill>
              </a:rPr>
              <a:t>ETS: </a:t>
            </a:r>
            <a:r>
              <a:rPr lang="en-US" altLang="ko-KR" sz="2000" b="1" dirty="0"/>
              <a:t>Government-mandated, market-based approach to controlling pollution by providing economic incentives for achieving reductions in the emissions of pollutants. Target entities are the biggest emitters(over 25,000 tCO2/</a:t>
            </a:r>
            <a:r>
              <a:rPr lang="en-US" altLang="ko-KR" sz="2000" b="1" dirty="0" err="1"/>
              <a:t>yr</a:t>
            </a:r>
            <a:r>
              <a:rPr lang="en-US" altLang="ko-KR" sz="2000" b="1" dirty="0"/>
              <a:t>). </a:t>
            </a:r>
          </a:p>
          <a:p>
            <a:endParaRPr lang="en-US" altLang="ko-KR" sz="2000" b="1" dirty="0"/>
          </a:p>
          <a:p>
            <a:pPr>
              <a:lnSpc>
                <a:spcPct val="80000"/>
              </a:lnSpc>
            </a:pPr>
            <a:endParaRPr lang="en-US" altLang="ko-KR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lnSpc>
                <a:spcPct val="120000"/>
              </a:lnSpc>
              <a:buFont typeface="Wingdings" pitchFamily="2" charset="2"/>
              <a:buNone/>
            </a:pPr>
            <a:endParaRPr lang="en-US" altLang="ko-KR" b="1" dirty="0"/>
          </a:p>
          <a:p>
            <a:pPr>
              <a:lnSpc>
                <a:spcPct val="140000"/>
              </a:lnSpc>
            </a:pPr>
            <a:endParaRPr lang="en-US" altLang="ko-KR" sz="800" b="1" dirty="0">
              <a:solidFill>
                <a:srgbClr val="0000CC"/>
              </a:solidFill>
            </a:endParaRPr>
          </a:p>
          <a:p>
            <a:endParaRPr lang="en-US" altLang="ko-KR" sz="1000" b="1" dirty="0">
              <a:solidFill>
                <a:srgbClr val="0000CC"/>
              </a:solidFill>
            </a:endParaRPr>
          </a:p>
          <a:p>
            <a:r>
              <a:rPr lang="en-US" altLang="ko-KR" sz="2000" b="1" dirty="0">
                <a:solidFill>
                  <a:srgbClr val="0000CC"/>
                </a:solidFill>
              </a:rPr>
              <a:t>Introduced in 2015, </a:t>
            </a:r>
            <a:r>
              <a:rPr lang="en-US" altLang="ko-KR" sz="2000" b="1" dirty="0"/>
              <a:t>the ETS will play an essential role in meeting Korea’s 2030 NDC target of 37% relative to BAU emissions </a:t>
            </a:r>
          </a:p>
          <a:p>
            <a:pPr>
              <a:lnSpc>
                <a:spcPct val="140000"/>
              </a:lnSpc>
            </a:pPr>
            <a:endParaRPr lang="en-US" altLang="ko-KR" sz="1800" b="1" dirty="0"/>
          </a:p>
        </p:txBody>
      </p:sp>
      <p:sp>
        <p:nvSpPr>
          <p:cNvPr id="328720" name="AutoShape 16"/>
          <p:cNvSpPr>
            <a:spLocks noChangeArrowheads="1"/>
          </p:cNvSpPr>
          <p:nvPr/>
        </p:nvSpPr>
        <p:spPr bwMode="auto">
          <a:xfrm>
            <a:off x="1390650" y="415925"/>
            <a:ext cx="6534150" cy="590549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400" b="1" dirty="0">
                <a:ea typeface="굴림" pitchFamily="50" charset="-127"/>
              </a:rPr>
              <a:t>Emission Trading Scheme</a:t>
            </a:r>
            <a:endParaRPr lang="en-US" altLang="ko-KR" sz="2400" b="1" dirty="0">
              <a:ea typeface="돋움" pitchFamily="50" charset="-127"/>
            </a:endParaRPr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827089" y="2659797"/>
            <a:ext cx="7570788" cy="2405212"/>
          </a:xfrm>
          <a:prstGeom prst="roundRect">
            <a:avLst>
              <a:gd name="adj" fmla="val 5421"/>
            </a:avLst>
          </a:prstGeom>
          <a:solidFill>
            <a:srgbClr val="FFCC99">
              <a:alpha val="50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28807" name="Picture 103" descr="Image result for Emissions Trading Schem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54" y="2741837"/>
            <a:ext cx="6080142" cy="223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48919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88DB-A570-42E1-97AD-37015A5923DA}" type="slidenum">
              <a:rPr lang="en-US" altLang="ko-KR"/>
              <a:pPr/>
              <a:t>11</a:t>
            </a:fld>
            <a:endParaRPr lang="en-US" altLang="ko-KR"/>
          </a:p>
        </p:txBody>
      </p:sp>
      <p:sp>
        <p:nvSpPr>
          <p:cNvPr id="328748" name="Rectangle 44"/>
          <p:cNvSpPr>
            <a:spLocks noGrp="1" noChangeArrowheads="1"/>
          </p:cNvSpPr>
          <p:nvPr>
            <p:ph type="body" idx="4294967295"/>
          </p:nvPr>
        </p:nvSpPr>
        <p:spPr>
          <a:xfrm>
            <a:off x="393700" y="1176037"/>
            <a:ext cx="8540750" cy="4672500"/>
          </a:xfrm>
          <a:prstGeom prst="rect">
            <a:avLst/>
          </a:prstGeom>
          <a:noFill/>
          <a:ln/>
        </p:spPr>
        <p:txBody>
          <a:bodyPr/>
          <a:lstStyle/>
          <a:p>
            <a:r>
              <a:rPr lang="en-US" altLang="ko-KR" sz="2000" b="1" dirty="0">
                <a:solidFill>
                  <a:srgbClr val="0000CC"/>
                </a:solidFill>
              </a:rPr>
              <a:t>Cap and No Trade </a:t>
            </a:r>
            <a:r>
              <a:rPr lang="en-US" altLang="ko-KR" sz="2000" b="1" dirty="0"/>
              <a:t>: Heavy emitters (over 15,000 tCO2/</a:t>
            </a:r>
            <a:r>
              <a:rPr lang="en-US" altLang="ko-KR" sz="2000" b="1" dirty="0" err="1"/>
              <a:t>yr</a:t>
            </a:r>
            <a:r>
              <a:rPr lang="en-US" altLang="ko-KR" sz="2000" b="1" dirty="0"/>
              <a:t> and less than 25,000 tCO2/</a:t>
            </a:r>
            <a:r>
              <a:rPr lang="en-US" altLang="ko-KR" sz="2000" b="1" dirty="0" err="1"/>
              <a:t>yr</a:t>
            </a:r>
            <a:r>
              <a:rPr lang="en-US" altLang="ko-KR" sz="2000" b="1" dirty="0"/>
              <a:t>) are required to negotiate their GHG-energy reduction target with government, implements actions, get assessed and get penalty if failed. </a:t>
            </a:r>
          </a:p>
          <a:p>
            <a:endParaRPr lang="en-US" altLang="ko-KR" sz="8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b="1" dirty="0">
              <a:solidFill>
                <a:srgbClr val="FF0000"/>
              </a:solidFill>
            </a:endParaRPr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b="1" dirty="0">
              <a:solidFill>
                <a:srgbClr val="FF0000"/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sz="2000" b="1" dirty="0">
                <a:solidFill>
                  <a:srgbClr val="0000CC"/>
                </a:solidFill>
              </a:rPr>
              <a:t>Introduced in 2012, starting from emitters of over 25,000 tCO2</a:t>
            </a:r>
            <a:r>
              <a:rPr lang="en-US" altLang="ko-KR" sz="1800" b="1" dirty="0"/>
              <a:t> </a:t>
            </a:r>
            <a:r>
              <a:rPr lang="en-US" altLang="ko-KR" sz="2000" b="1" dirty="0"/>
              <a:t>Contributed to successful introduction of ETS in 2015, providing test pilot experiences to policymakers, target emitters and various stakeholders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827088" y="2504313"/>
            <a:ext cx="7570787" cy="1855960"/>
            <a:chOff x="521" y="1426"/>
            <a:chExt cx="4769" cy="1025"/>
          </a:xfrm>
        </p:grpSpPr>
        <p:sp>
          <p:nvSpPr>
            <p:cNvPr id="328718" name="AutoShape 14"/>
            <p:cNvSpPr>
              <a:spLocks noChangeArrowheads="1"/>
            </p:cNvSpPr>
            <p:nvPr/>
          </p:nvSpPr>
          <p:spPr bwMode="auto">
            <a:xfrm>
              <a:off x="521" y="1453"/>
              <a:ext cx="4769" cy="998"/>
            </a:xfrm>
            <a:prstGeom prst="roundRect">
              <a:avLst>
                <a:gd name="adj" fmla="val 5421"/>
              </a:avLst>
            </a:prstGeom>
            <a:solidFill>
              <a:srgbClr val="FFCC99">
                <a:alpha val="50000"/>
              </a:srgbClr>
            </a:solidFill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708" name="Text Box 4"/>
            <p:cNvSpPr txBox="1">
              <a:spLocks noChangeArrowheads="1"/>
            </p:cNvSpPr>
            <p:nvPr/>
          </p:nvSpPr>
          <p:spPr bwMode="auto">
            <a:xfrm>
              <a:off x="2164" y="1426"/>
              <a:ext cx="1381" cy="45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1800" b="1" dirty="0">
                  <a:solidFill>
                    <a:srgbClr val="6666FF"/>
                  </a:solidFill>
                  <a:ea typeface="굴림" pitchFamily="50" charset="-127"/>
                </a:rPr>
                <a:t>Achieving</a:t>
              </a:r>
            </a:p>
            <a:p>
              <a:pPr>
                <a:lnSpc>
                  <a:spcPct val="90000"/>
                </a:lnSpc>
              </a:pPr>
              <a:r>
                <a:rPr lang="en-US" altLang="ko-KR" sz="1800" b="1" dirty="0">
                  <a:solidFill>
                    <a:srgbClr val="6666FF"/>
                  </a:solidFill>
                  <a:ea typeface="굴림" pitchFamily="50" charset="-127"/>
                </a:rPr>
                <a:t> Common Goal</a:t>
              </a:r>
            </a:p>
          </p:txBody>
        </p:sp>
        <p:sp>
          <p:nvSpPr>
            <p:cNvPr id="328709" name="Text Box 5"/>
            <p:cNvSpPr txBox="1">
              <a:spLocks noChangeArrowheads="1"/>
            </p:cNvSpPr>
            <p:nvPr/>
          </p:nvSpPr>
          <p:spPr bwMode="auto">
            <a:xfrm>
              <a:off x="1044" y="1624"/>
              <a:ext cx="1092" cy="154"/>
            </a:xfrm>
            <a:prstGeom prst="rect">
              <a:avLst/>
            </a:prstGeom>
            <a:gradFill rotWithShape="0">
              <a:gsLst>
                <a:gs pos="0">
                  <a:srgbClr val="00CC66"/>
                </a:gs>
                <a:gs pos="50000">
                  <a:srgbClr val="FFFFFF"/>
                </a:gs>
                <a:gs pos="100000">
                  <a:srgbClr val="00CC6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 anchorCtr="1"/>
            <a:lstStyle/>
            <a:p>
              <a:pPr fontAlgn="ctr">
                <a:spcBef>
                  <a:spcPct val="50000"/>
                </a:spcBef>
              </a:pPr>
              <a:r>
                <a:rPr lang="en-US" altLang="ko-KR" sz="1400" b="1" dirty="0">
                  <a:solidFill>
                    <a:srgbClr val="FF6600"/>
                  </a:solidFill>
                  <a:ea typeface="굴림" pitchFamily="50" charset="-127"/>
                </a:rPr>
                <a:t>Heavy Emitters</a:t>
              </a:r>
            </a:p>
          </p:txBody>
        </p:sp>
        <p:sp>
          <p:nvSpPr>
            <p:cNvPr id="328710" name="Text Box 6"/>
            <p:cNvSpPr txBox="1">
              <a:spLocks noChangeArrowheads="1"/>
            </p:cNvSpPr>
            <p:nvPr/>
          </p:nvSpPr>
          <p:spPr bwMode="auto">
            <a:xfrm>
              <a:off x="3770" y="1567"/>
              <a:ext cx="850" cy="210"/>
            </a:xfrm>
            <a:prstGeom prst="rect">
              <a:avLst/>
            </a:prstGeom>
            <a:gradFill rotWithShape="0">
              <a:gsLst>
                <a:gs pos="0">
                  <a:srgbClr val="00CC66"/>
                </a:gs>
                <a:gs pos="50000">
                  <a:srgbClr val="FFFFFF"/>
                </a:gs>
                <a:gs pos="100000">
                  <a:srgbClr val="00CC6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 anchorCtr="1"/>
            <a:lstStyle/>
            <a:p>
              <a:pPr>
                <a:spcBef>
                  <a:spcPct val="50000"/>
                </a:spcBef>
              </a:pPr>
              <a:r>
                <a:rPr lang="en-US" altLang="ko-KR" sz="1400" b="1">
                  <a:solidFill>
                    <a:srgbClr val="FF6600"/>
                  </a:solidFill>
                  <a:ea typeface="굴림" pitchFamily="50" charset="-127"/>
                </a:rPr>
                <a:t>Government</a:t>
              </a:r>
            </a:p>
          </p:txBody>
        </p:sp>
        <p:graphicFrame>
          <p:nvGraphicFramePr>
            <p:cNvPr id="328711" name="Object 7"/>
            <p:cNvGraphicFramePr>
              <a:graphicFrameLocks noChangeAspect="1"/>
            </p:cNvGraphicFramePr>
            <p:nvPr/>
          </p:nvGraphicFramePr>
          <p:xfrm>
            <a:off x="2542" y="1972"/>
            <a:ext cx="583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684" name="클립" r:id="rId4" imgW="5349875" imgH="2911475" progId="">
                    <p:embed/>
                  </p:oleObj>
                </mc:Choice>
                <mc:Fallback>
                  <p:oleObj name="클립" r:id="rId4" imgW="5349875" imgH="2911475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2" y="1972"/>
                          <a:ext cx="583" cy="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8712" name="AutoShape 8"/>
            <p:cNvSpPr>
              <a:spLocks noChangeArrowheads="1"/>
            </p:cNvSpPr>
            <p:nvPr/>
          </p:nvSpPr>
          <p:spPr bwMode="auto">
            <a:xfrm rot="16200000">
              <a:off x="2747" y="1814"/>
              <a:ext cx="213" cy="207"/>
            </a:xfrm>
            <a:custGeom>
              <a:avLst/>
              <a:gdLst>
                <a:gd name="G0" fmla="+- 9449 0 0"/>
                <a:gd name="G1" fmla="+- 5099 0 0"/>
                <a:gd name="G2" fmla="+- 21600 0 5099"/>
                <a:gd name="G3" fmla="+- 10800 0 5099"/>
                <a:gd name="G4" fmla="+- 21600 0 9449"/>
                <a:gd name="G5" fmla="*/ G4 G3 10800"/>
                <a:gd name="G6" fmla="+- 21600 0 G5"/>
                <a:gd name="T0" fmla="*/ 9449 w 21600"/>
                <a:gd name="T1" fmla="*/ 0 h 21600"/>
                <a:gd name="T2" fmla="*/ 0 w 21600"/>
                <a:gd name="T3" fmla="*/ 10800 h 21600"/>
                <a:gd name="T4" fmla="*/ 9449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9449" y="0"/>
                  </a:moveTo>
                  <a:lnTo>
                    <a:pt x="9449" y="5099"/>
                  </a:lnTo>
                  <a:lnTo>
                    <a:pt x="3375" y="5099"/>
                  </a:lnTo>
                  <a:lnTo>
                    <a:pt x="3375" y="16501"/>
                  </a:lnTo>
                  <a:lnTo>
                    <a:pt x="9449" y="16501"/>
                  </a:lnTo>
                  <a:lnTo>
                    <a:pt x="944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099"/>
                  </a:moveTo>
                  <a:lnTo>
                    <a:pt x="1350" y="16501"/>
                  </a:lnTo>
                  <a:lnTo>
                    <a:pt x="2700" y="16501"/>
                  </a:lnTo>
                  <a:lnTo>
                    <a:pt x="2700" y="5099"/>
                  </a:lnTo>
                  <a:close/>
                </a:path>
                <a:path w="21600" h="21600">
                  <a:moveTo>
                    <a:pt x="0" y="5099"/>
                  </a:moveTo>
                  <a:lnTo>
                    <a:pt x="0" y="16501"/>
                  </a:lnTo>
                  <a:lnTo>
                    <a:pt x="675" y="16501"/>
                  </a:lnTo>
                  <a:lnTo>
                    <a:pt x="675" y="5099"/>
                  </a:lnTo>
                  <a:close/>
                </a:path>
              </a:pathLst>
            </a:custGeom>
            <a:solidFill>
              <a:schemeClr val="accent1"/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713" name="Rectangle 9"/>
            <p:cNvSpPr>
              <a:spLocks noChangeArrowheads="1"/>
            </p:cNvSpPr>
            <p:nvPr/>
          </p:nvSpPr>
          <p:spPr bwMode="auto">
            <a:xfrm>
              <a:off x="858" y="1920"/>
              <a:ext cx="1452" cy="408"/>
            </a:xfrm>
            <a:prstGeom prst="rect">
              <a:avLst/>
            </a:prstGeom>
            <a:gradFill rotWithShape="1">
              <a:gsLst>
                <a:gs pos="0">
                  <a:srgbClr val="6A973D"/>
                </a:gs>
                <a:gs pos="100000">
                  <a:srgbClr val="2C3F19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A973D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714" name="Text Box 10"/>
            <p:cNvSpPr txBox="1">
              <a:spLocks noChangeArrowheads="1"/>
            </p:cNvSpPr>
            <p:nvPr/>
          </p:nvSpPr>
          <p:spPr bwMode="auto">
            <a:xfrm>
              <a:off x="859" y="1932"/>
              <a:ext cx="1406" cy="4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60000"/>
                </a:lnSpc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ko-KR" sz="1200" b="1" dirty="0">
                  <a:solidFill>
                    <a:schemeClr val="bg1"/>
                  </a:solidFill>
                  <a:ea typeface="굴림" pitchFamily="50" charset="-127"/>
                </a:rPr>
                <a:t>- Set GHG- Energy Target</a:t>
              </a:r>
            </a:p>
            <a:p>
              <a:pPr algn="l">
                <a:lnSpc>
                  <a:spcPct val="60000"/>
                </a:lnSpc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ko-KR" sz="1200" b="1" dirty="0">
                  <a:solidFill>
                    <a:schemeClr val="bg1"/>
                  </a:solidFill>
                  <a:ea typeface="굴림" pitchFamily="50" charset="-127"/>
                </a:rPr>
                <a:t>- Submit &amp; Implement</a:t>
              </a:r>
            </a:p>
            <a:p>
              <a:pPr algn="l">
                <a:lnSpc>
                  <a:spcPct val="40000"/>
                </a:lnSpc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ko-KR" sz="1200" b="1" dirty="0">
                  <a:solidFill>
                    <a:schemeClr val="bg1"/>
                  </a:solidFill>
                  <a:ea typeface="굴림" pitchFamily="50" charset="-127"/>
                </a:rPr>
                <a:t>  Action Plan</a:t>
              </a:r>
              <a:endParaRPr lang="en-US" altLang="ko-KR" sz="1200" b="1" i="1" dirty="0">
                <a:solidFill>
                  <a:schemeClr val="bg1"/>
                </a:solidFill>
                <a:ea typeface="HY헤드라인M" pitchFamily="18" charset="-127"/>
              </a:endParaRPr>
            </a:p>
          </p:txBody>
        </p:sp>
        <p:sp>
          <p:nvSpPr>
            <p:cNvPr id="328715" name="Rectangle 11"/>
            <p:cNvSpPr>
              <a:spLocks noChangeArrowheads="1"/>
            </p:cNvSpPr>
            <p:nvPr/>
          </p:nvSpPr>
          <p:spPr bwMode="auto">
            <a:xfrm>
              <a:off x="3350" y="1920"/>
              <a:ext cx="1633" cy="408"/>
            </a:xfrm>
            <a:prstGeom prst="rect">
              <a:avLst/>
            </a:prstGeom>
            <a:gradFill rotWithShape="1">
              <a:gsLst>
                <a:gs pos="0">
                  <a:srgbClr val="6A973D"/>
                </a:gs>
                <a:gs pos="100000">
                  <a:srgbClr val="2C3F19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A973D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716" name="Text Box 12"/>
            <p:cNvSpPr txBox="1">
              <a:spLocks noChangeArrowheads="1"/>
            </p:cNvSpPr>
            <p:nvPr/>
          </p:nvSpPr>
          <p:spPr bwMode="auto">
            <a:xfrm>
              <a:off x="3440" y="1960"/>
              <a:ext cx="1497" cy="3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ko-KR" sz="1200" b="1" dirty="0">
                  <a:solidFill>
                    <a:schemeClr val="bg1"/>
                  </a:solidFill>
                  <a:ea typeface="굴림" pitchFamily="50" charset="-127"/>
                </a:rPr>
                <a:t>Provide Loan, Tax Incentive</a:t>
              </a:r>
            </a:p>
            <a:p>
              <a:pPr algn="l">
                <a:lnSpc>
                  <a:spcPct val="60000"/>
                </a:lnSpc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ko-KR" sz="1200" b="1" dirty="0">
                  <a:solidFill>
                    <a:schemeClr val="bg1"/>
                  </a:solidFill>
                  <a:ea typeface="굴림" pitchFamily="50" charset="-127"/>
                </a:rPr>
                <a:t>Assess the performance</a:t>
              </a:r>
            </a:p>
          </p:txBody>
        </p:sp>
      </p:grpSp>
      <p:sp>
        <p:nvSpPr>
          <p:cNvPr id="328720" name="AutoShape 16"/>
          <p:cNvSpPr>
            <a:spLocks noChangeArrowheads="1"/>
          </p:cNvSpPr>
          <p:nvPr/>
        </p:nvSpPr>
        <p:spPr bwMode="auto">
          <a:xfrm>
            <a:off x="1390650" y="381000"/>
            <a:ext cx="6534150" cy="590549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400" b="1" dirty="0">
                <a:ea typeface="굴림" pitchFamily="50" charset="-127"/>
              </a:rPr>
              <a:t>GHG-Energy Target Management Scheme</a:t>
            </a:r>
            <a:endParaRPr lang="en-US" altLang="ko-KR" sz="2400" b="1" dirty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8784684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1CF76-2A50-40E3-8A28-5C215D3FD8E5}" type="slidenum">
              <a:rPr lang="en-US" altLang="ko-KR"/>
              <a:pPr/>
              <a:t>12</a:t>
            </a:fld>
            <a:endParaRPr lang="en-US" altLang="ko-KR"/>
          </a:p>
        </p:txBody>
      </p:sp>
      <p:sp>
        <p:nvSpPr>
          <p:cNvPr id="3840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31788" y="1203325"/>
            <a:ext cx="8640762" cy="5078413"/>
          </a:xfrm>
          <a:prstGeom prst="rect">
            <a:avLst/>
          </a:prstGeom>
        </p:spPr>
        <p:txBody>
          <a:bodyPr/>
          <a:lstStyle/>
          <a:p>
            <a:r>
              <a:rPr lang="en-US" altLang="ko-KR" sz="2000" b="1" dirty="0">
                <a:solidFill>
                  <a:srgbClr val="0000CC"/>
                </a:solidFill>
              </a:rPr>
              <a:t>Survey &amp; analyze on-site Energy Management</a:t>
            </a:r>
          </a:p>
          <a:p>
            <a:r>
              <a:rPr lang="en-US" altLang="ko-KR" sz="2000" b="1" dirty="0">
                <a:solidFill>
                  <a:srgbClr val="0000CC"/>
                </a:solidFill>
              </a:rPr>
              <a:t>Identify Energy Loss Factors &amp; Propose Improvement Measures</a:t>
            </a:r>
          </a:p>
          <a:p>
            <a:endParaRPr lang="en-US" altLang="ko-KR" sz="20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20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20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20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20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20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2000" b="1" dirty="0"/>
          </a:p>
          <a:p>
            <a:pPr>
              <a:lnSpc>
                <a:spcPct val="150000"/>
              </a:lnSpc>
            </a:pPr>
            <a:endParaRPr lang="en-US" altLang="ko-KR" sz="2000" b="1" dirty="0">
              <a:solidFill>
                <a:srgbClr val="0000CC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0000CC"/>
                </a:solidFill>
              </a:rPr>
              <a:t>2,719 factories and buildings have been audited(~2016)</a:t>
            </a:r>
          </a:p>
          <a:p>
            <a:pPr marL="622300" lvl="1" indent="-88900">
              <a:lnSpc>
                <a:spcPct val="80000"/>
              </a:lnSpc>
            </a:pPr>
            <a:r>
              <a:rPr lang="en-US" altLang="ko-KR" sz="1800" b="1" dirty="0"/>
              <a:t> 17 overseas(Mexico, Bolivia, Guatemala, Oman, Thailand, etc.)</a:t>
            </a:r>
          </a:p>
          <a:p>
            <a:pPr marL="622300" lvl="1" indent="-88900">
              <a:lnSpc>
                <a:spcPct val="80000"/>
              </a:lnSpc>
            </a:pPr>
            <a:endParaRPr lang="en-US" altLang="ko-KR" sz="1800" b="1" dirty="0"/>
          </a:p>
          <a:p>
            <a:pPr>
              <a:lnSpc>
                <a:spcPct val="90000"/>
              </a:lnSpc>
            </a:pPr>
            <a:r>
              <a:rPr lang="en-US" altLang="ko-KR" sz="2000" b="1" dirty="0">
                <a:solidFill>
                  <a:srgbClr val="0000CC"/>
                </a:solidFill>
              </a:rPr>
              <a:t>Train Energy Auditors in Private Sector &amp; Enhancing Audit Quality</a:t>
            </a:r>
          </a:p>
        </p:txBody>
      </p:sp>
      <p:sp>
        <p:nvSpPr>
          <p:cNvPr id="384003" name="AutoShape 3"/>
          <p:cNvSpPr>
            <a:spLocks noChangeArrowheads="1"/>
          </p:cNvSpPr>
          <p:nvPr/>
        </p:nvSpPr>
        <p:spPr bwMode="auto">
          <a:xfrm>
            <a:off x="827088" y="2276475"/>
            <a:ext cx="7921625" cy="2232025"/>
          </a:xfrm>
          <a:prstGeom prst="roundRect">
            <a:avLst>
              <a:gd name="adj" fmla="val 5421"/>
            </a:avLst>
          </a:prstGeom>
          <a:solidFill>
            <a:srgbClr val="FFCC99">
              <a:alpha val="50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004" name="AutoShape 4"/>
          <p:cNvSpPr>
            <a:spLocks noChangeArrowheads="1"/>
          </p:cNvSpPr>
          <p:nvPr/>
        </p:nvSpPr>
        <p:spPr bwMode="auto">
          <a:xfrm>
            <a:off x="3228975" y="622300"/>
            <a:ext cx="2638425" cy="431800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400" b="1">
                <a:ea typeface="굴림" pitchFamily="50" charset="-127"/>
              </a:rPr>
              <a:t>Energy Audit</a:t>
            </a:r>
          </a:p>
        </p:txBody>
      </p:sp>
      <p:pic>
        <p:nvPicPr>
          <p:cNvPr id="384005" name="Picture 5" descr="lig_im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2987675"/>
            <a:ext cx="2032000" cy="1233488"/>
          </a:xfrm>
          <a:prstGeom prst="rect">
            <a:avLst/>
          </a:prstGeom>
          <a:noFill/>
          <a:ln w="3175">
            <a:solidFill>
              <a:srgbClr val="666699"/>
            </a:solidFill>
            <a:miter lim="800000"/>
            <a:headEnd/>
            <a:tailEnd/>
          </a:ln>
        </p:spPr>
      </p:pic>
      <p:graphicFrame>
        <p:nvGraphicFramePr>
          <p:cNvPr id="384006" name="Object 6"/>
          <p:cNvGraphicFramePr>
            <a:graphicFrameLocks noChangeAspect="1"/>
          </p:cNvGraphicFramePr>
          <p:nvPr/>
        </p:nvGraphicFramePr>
        <p:xfrm>
          <a:off x="6443663" y="2987675"/>
          <a:ext cx="1852612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4" name="Image" r:id="rId5" imgW="3497633" imgH="2349490" progId="">
                  <p:embed/>
                </p:oleObj>
              </mc:Choice>
              <mc:Fallback>
                <p:oleObj name="Image" r:id="rId5" imgW="3497633" imgH="234949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2987675"/>
                        <a:ext cx="1852612" cy="1225550"/>
                      </a:xfrm>
                      <a:prstGeom prst="rect">
                        <a:avLst/>
                      </a:prstGeom>
                      <a:noFill/>
                      <a:ln w="3175" cap="sq">
                        <a:solidFill>
                          <a:srgbClr val="666699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4007" name="Picture 7" descr="RIM0000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2987675"/>
            <a:ext cx="1908175" cy="1225550"/>
          </a:xfrm>
          <a:prstGeom prst="rect">
            <a:avLst/>
          </a:prstGeom>
          <a:noFill/>
          <a:ln w="3175">
            <a:solidFill>
              <a:srgbClr val="666699"/>
            </a:solidFill>
            <a:miter lim="800000"/>
            <a:headEnd/>
            <a:tailEnd/>
          </a:ln>
        </p:spPr>
      </p:pic>
      <p:sp>
        <p:nvSpPr>
          <p:cNvPr id="384008" name="Oval 8"/>
          <p:cNvSpPr>
            <a:spLocks noChangeArrowheads="1"/>
          </p:cNvSpPr>
          <p:nvPr/>
        </p:nvSpPr>
        <p:spPr bwMode="auto">
          <a:xfrm>
            <a:off x="1438275" y="2433936"/>
            <a:ext cx="1585913" cy="432792"/>
          </a:xfrm>
          <a:prstGeom prst="ellipse">
            <a:avLst/>
          </a:prstGeom>
          <a:gradFill rotWithShape="1">
            <a:gsLst>
              <a:gs pos="0">
                <a:srgbClr val="000066"/>
              </a:gs>
              <a:gs pos="50000">
                <a:schemeClr val="accent2"/>
              </a:gs>
              <a:gs pos="100000">
                <a:srgbClr val="000066"/>
              </a:gs>
            </a:gsLst>
            <a:lin ang="5400000" scaled="1"/>
          </a:gradFill>
          <a:ln w="12700" cap="sq">
            <a:solidFill>
              <a:srgbClr val="666699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latinLnBrk="0" hangingPunct="0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굴림" pitchFamily="50" charset="-127"/>
              </a:rPr>
              <a:t>Heat Audit</a:t>
            </a:r>
          </a:p>
        </p:txBody>
      </p:sp>
      <p:sp>
        <p:nvSpPr>
          <p:cNvPr id="384009" name="Oval 9"/>
          <p:cNvSpPr>
            <a:spLocks noChangeArrowheads="1"/>
          </p:cNvSpPr>
          <p:nvPr/>
        </p:nvSpPr>
        <p:spPr bwMode="auto">
          <a:xfrm>
            <a:off x="3865563" y="2486030"/>
            <a:ext cx="2039937" cy="411153"/>
          </a:xfrm>
          <a:prstGeom prst="ellipse">
            <a:avLst/>
          </a:prstGeom>
          <a:gradFill rotWithShape="1">
            <a:gsLst>
              <a:gs pos="0">
                <a:srgbClr val="000066"/>
              </a:gs>
              <a:gs pos="50000">
                <a:schemeClr val="accent2"/>
              </a:gs>
              <a:gs pos="100000">
                <a:srgbClr val="000066"/>
              </a:gs>
            </a:gsLst>
            <a:lin ang="5400000" scaled="1"/>
          </a:gradFill>
          <a:ln w="12700" cap="sq">
            <a:solidFill>
              <a:srgbClr val="666699"/>
            </a:solidFill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latinLnBrk="0" hangingPunct="0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ko-KR" sz="1300" b="1" dirty="0">
                <a:solidFill>
                  <a:schemeClr val="bg1"/>
                </a:solidFill>
                <a:latin typeface="+mn-lt"/>
                <a:ea typeface="굴림" pitchFamily="50" charset="-127"/>
              </a:rPr>
              <a:t>Electricity Audit</a:t>
            </a:r>
          </a:p>
        </p:txBody>
      </p:sp>
      <p:sp>
        <p:nvSpPr>
          <p:cNvPr id="384010" name="Oval 10"/>
          <p:cNvSpPr>
            <a:spLocks noChangeArrowheads="1"/>
          </p:cNvSpPr>
          <p:nvPr/>
        </p:nvSpPr>
        <p:spPr bwMode="auto">
          <a:xfrm>
            <a:off x="6534150" y="2440286"/>
            <a:ext cx="1677988" cy="432792"/>
          </a:xfrm>
          <a:prstGeom prst="ellipse">
            <a:avLst/>
          </a:prstGeom>
          <a:gradFill rotWithShape="1">
            <a:gsLst>
              <a:gs pos="0">
                <a:srgbClr val="000066"/>
              </a:gs>
              <a:gs pos="50000">
                <a:schemeClr val="accent2"/>
              </a:gs>
              <a:gs pos="100000">
                <a:srgbClr val="000066"/>
              </a:gs>
            </a:gsLst>
            <a:lin ang="5400000" scaled="1"/>
          </a:gradFill>
          <a:ln w="12700" cap="sq">
            <a:solidFill>
              <a:srgbClr val="666699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latinLnBrk="0" hangingPunct="0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굴림" pitchFamily="50" charset="-127"/>
              </a:rPr>
              <a:t>TVS Audit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2A055-1CE9-4636-9B7B-9A8D547FE9D8}" type="slidenum">
              <a:rPr lang="en-US" altLang="ko-KR"/>
              <a:pPr/>
              <a:t>13</a:t>
            </a:fld>
            <a:endParaRPr lang="en-US" altLang="ko-KR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3238" y="1301750"/>
            <a:ext cx="8640762" cy="518953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ko-KR" sz="1800" b="1" dirty="0">
                <a:solidFill>
                  <a:srgbClr val="0000CC"/>
                </a:solidFill>
              </a:rPr>
              <a:t>Soft Loan is provided to support Energy Efficiency Investment</a:t>
            </a:r>
          </a:p>
          <a:p>
            <a:pPr>
              <a:lnSpc>
                <a:spcPct val="20000"/>
              </a:lnSpc>
            </a:pPr>
            <a:endParaRPr lang="en-US" altLang="ko-KR" sz="1800" b="1" dirty="0">
              <a:solidFill>
                <a:srgbClr val="0000CC"/>
              </a:solidFill>
            </a:endParaRPr>
          </a:p>
          <a:p>
            <a:pPr marL="622300" lvl="1" indent="-88900"/>
            <a:r>
              <a:rPr lang="en-US" altLang="ko-KR" sz="1600" b="1" dirty="0"/>
              <a:t>  Interest rate is far lower than market rate, currently 1.5~1.75%</a:t>
            </a:r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6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4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15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4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8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 marL="622300" lvl="1" indent="-88900">
              <a:lnSpc>
                <a:spcPct val="40000"/>
              </a:lnSpc>
              <a:buFont typeface="Wingdings" pitchFamily="2" charset="2"/>
              <a:buNone/>
            </a:pPr>
            <a:endParaRPr lang="en-US" altLang="ko-KR" sz="1800" b="1" dirty="0"/>
          </a:p>
          <a:p>
            <a:pPr>
              <a:lnSpc>
                <a:spcPct val="140000"/>
              </a:lnSpc>
            </a:pPr>
            <a:endParaRPr lang="en-US" altLang="ko-KR" sz="1800" b="1" dirty="0">
              <a:solidFill>
                <a:srgbClr val="0000CC"/>
              </a:solidFill>
            </a:endParaRPr>
          </a:p>
          <a:p>
            <a:pPr>
              <a:lnSpc>
                <a:spcPct val="260000"/>
              </a:lnSpc>
            </a:pPr>
            <a:r>
              <a:rPr lang="en-US" altLang="ko-KR" sz="1800" b="1" dirty="0">
                <a:solidFill>
                  <a:srgbClr val="0000CC"/>
                </a:solidFill>
              </a:rPr>
              <a:t>10% of Tax Credit is given to Energy Efficiency Investment</a:t>
            </a:r>
          </a:p>
        </p:txBody>
      </p:sp>
      <p:sp>
        <p:nvSpPr>
          <p:cNvPr id="334851" name="AutoShape 3"/>
          <p:cNvSpPr>
            <a:spLocks noChangeArrowheads="1"/>
          </p:cNvSpPr>
          <p:nvPr/>
        </p:nvSpPr>
        <p:spPr bwMode="auto">
          <a:xfrm>
            <a:off x="827088" y="2492375"/>
            <a:ext cx="7921625" cy="3106738"/>
          </a:xfrm>
          <a:prstGeom prst="roundRect">
            <a:avLst>
              <a:gd name="adj" fmla="val 5421"/>
            </a:avLst>
          </a:prstGeom>
          <a:solidFill>
            <a:srgbClr val="FFCC99">
              <a:alpha val="50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4853" name="AutoShape 5"/>
          <p:cNvSpPr>
            <a:spLocks noChangeArrowheads="1"/>
          </p:cNvSpPr>
          <p:nvPr/>
        </p:nvSpPr>
        <p:spPr bwMode="auto">
          <a:xfrm>
            <a:off x="2436813" y="636588"/>
            <a:ext cx="4222750" cy="431800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400" b="1">
                <a:ea typeface="굴림" pitchFamily="50" charset="-127"/>
              </a:rPr>
              <a:t>Soft Loan &amp; Tax Incentive</a:t>
            </a:r>
          </a:p>
        </p:txBody>
      </p:sp>
      <p:sp>
        <p:nvSpPr>
          <p:cNvPr id="334937" name="AutoShape 89"/>
          <p:cNvSpPr>
            <a:spLocks noChangeArrowheads="1"/>
          </p:cNvSpPr>
          <p:nvPr/>
        </p:nvSpPr>
        <p:spPr bwMode="auto">
          <a:xfrm>
            <a:off x="1314450" y="3311525"/>
            <a:ext cx="1885950" cy="530225"/>
          </a:xfrm>
          <a:prstGeom prst="bevel">
            <a:avLst>
              <a:gd name="adj" fmla="val 11458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ESCO</a:t>
            </a:r>
          </a:p>
        </p:txBody>
      </p:sp>
      <p:sp>
        <p:nvSpPr>
          <p:cNvPr id="334939" name="AutoShape 91"/>
          <p:cNvSpPr>
            <a:spLocks noChangeArrowheads="1"/>
          </p:cNvSpPr>
          <p:nvPr/>
        </p:nvSpPr>
        <p:spPr bwMode="auto">
          <a:xfrm>
            <a:off x="1316038" y="3841750"/>
            <a:ext cx="1885950" cy="530225"/>
          </a:xfrm>
          <a:prstGeom prst="bevel">
            <a:avLst>
              <a:gd name="adj" fmla="val 11458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Energy-saving</a:t>
            </a:r>
          </a:p>
          <a:p>
            <a:pPr>
              <a:lnSpc>
                <a:spcPct val="80000"/>
              </a:lnSpc>
            </a:pPr>
            <a:r>
              <a:rPr lang="en-US" altLang="ko-KR" sz="1400" b="1" dirty="0"/>
              <a:t>Facilities</a:t>
            </a:r>
          </a:p>
        </p:txBody>
      </p:sp>
      <p:sp>
        <p:nvSpPr>
          <p:cNvPr id="334940" name="AutoShape 92"/>
          <p:cNvSpPr>
            <a:spLocks noChangeArrowheads="1"/>
          </p:cNvSpPr>
          <p:nvPr/>
        </p:nvSpPr>
        <p:spPr bwMode="auto">
          <a:xfrm>
            <a:off x="1317625" y="4371975"/>
            <a:ext cx="1885950" cy="530225"/>
          </a:xfrm>
          <a:prstGeom prst="bevel">
            <a:avLst>
              <a:gd name="adj" fmla="val 11458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GETM</a:t>
            </a:r>
          </a:p>
        </p:txBody>
      </p:sp>
      <p:sp>
        <p:nvSpPr>
          <p:cNvPr id="334941" name="AutoShape 93"/>
          <p:cNvSpPr>
            <a:spLocks noChangeArrowheads="1"/>
          </p:cNvSpPr>
          <p:nvPr/>
        </p:nvSpPr>
        <p:spPr bwMode="auto">
          <a:xfrm>
            <a:off x="1319213" y="4902200"/>
            <a:ext cx="1885950" cy="530225"/>
          </a:xfrm>
          <a:prstGeom prst="bevel">
            <a:avLst>
              <a:gd name="adj" fmla="val 11458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Total</a:t>
            </a:r>
          </a:p>
        </p:txBody>
      </p:sp>
      <p:sp>
        <p:nvSpPr>
          <p:cNvPr id="334942" name="AutoShape 94"/>
          <p:cNvSpPr>
            <a:spLocks noChangeArrowheads="1"/>
          </p:cNvSpPr>
          <p:nvPr/>
        </p:nvSpPr>
        <p:spPr bwMode="auto">
          <a:xfrm>
            <a:off x="1316038" y="2755900"/>
            <a:ext cx="1885950" cy="530225"/>
          </a:xfrm>
          <a:prstGeom prst="bevel">
            <a:avLst>
              <a:gd name="adj" fmla="val 11458"/>
            </a:avLst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1400" b="1"/>
          </a:p>
        </p:txBody>
      </p:sp>
      <p:sp>
        <p:nvSpPr>
          <p:cNvPr id="334943" name="AutoShape 95"/>
          <p:cNvSpPr>
            <a:spLocks noChangeArrowheads="1"/>
          </p:cNvSpPr>
          <p:nvPr/>
        </p:nvSpPr>
        <p:spPr bwMode="auto">
          <a:xfrm>
            <a:off x="3259138" y="3313113"/>
            <a:ext cx="114300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1.50</a:t>
            </a:r>
          </a:p>
          <a:p>
            <a:pPr>
              <a:lnSpc>
                <a:spcPct val="80000"/>
              </a:lnSpc>
            </a:pPr>
            <a:r>
              <a:rPr lang="en-US" altLang="ko-KR" sz="1400" b="1" dirty="0"/>
              <a:t>(2.75, fixed)</a:t>
            </a:r>
          </a:p>
        </p:txBody>
      </p:sp>
      <p:sp>
        <p:nvSpPr>
          <p:cNvPr id="334944" name="AutoShape 96"/>
          <p:cNvSpPr>
            <a:spLocks noChangeArrowheads="1"/>
          </p:cNvSpPr>
          <p:nvPr/>
        </p:nvSpPr>
        <p:spPr bwMode="auto">
          <a:xfrm>
            <a:off x="3222625" y="3843338"/>
            <a:ext cx="114300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1.5(SME)</a:t>
            </a:r>
          </a:p>
          <a:p>
            <a:pPr>
              <a:lnSpc>
                <a:spcPct val="80000"/>
              </a:lnSpc>
            </a:pPr>
            <a:r>
              <a:rPr lang="en-US" altLang="ko-KR" sz="1400" b="1" dirty="0"/>
              <a:t>1.75(non-SME)</a:t>
            </a:r>
          </a:p>
        </p:txBody>
      </p:sp>
      <p:sp>
        <p:nvSpPr>
          <p:cNvPr id="334945" name="AutoShape 97"/>
          <p:cNvSpPr>
            <a:spLocks noChangeArrowheads="1"/>
          </p:cNvSpPr>
          <p:nvPr/>
        </p:nvSpPr>
        <p:spPr bwMode="auto">
          <a:xfrm>
            <a:off x="3262313" y="4373563"/>
            <a:ext cx="114300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1.5</a:t>
            </a:r>
          </a:p>
        </p:txBody>
      </p:sp>
      <p:sp>
        <p:nvSpPr>
          <p:cNvPr id="334946" name="AutoShape 98"/>
          <p:cNvSpPr>
            <a:spLocks noChangeArrowheads="1"/>
          </p:cNvSpPr>
          <p:nvPr/>
        </p:nvSpPr>
        <p:spPr bwMode="auto">
          <a:xfrm>
            <a:off x="3263900" y="4903788"/>
            <a:ext cx="114300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altLang="ko-KR" sz="1400" b="1" dirty="0"/>
          </a:p>
        </p:txBody>
      </p:sp>
      <p:sp>
        <p:nvSpPr>
          <p:cNvPr id="334947" name="AutoShape 99"/>
          <p:cNvSpPr>
            <a:spLocks noChangeArrowheads="1"/>
          </p:cNvSpPr>
          <p:nvPr/>
        </p:nvSpPr>
        <p:spPr bwMode="auto">
          <a:xfrm>
            <a:off x="3260725" y="2757488"/>
            <a:ext cx="1143000" cy="530225"/>
          </a:xfrm>
          <a:prstGeom prst="bevel">
            <a:avLst>
              <a:gd name="adj" fmla="val 11458"/>
            </a:avLst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/>
              <a:t>%</a:t>
            </a:r>
          </a:p>
        </p:txBody>
      </p:sp>
      <p:sp>
        <p:nvSpPr>
          <p:cNvPr id="334948" name="AutoShape 100"/>
          <p:cNvSpPr>
            <a:spLocks noChangeArrowheads="1"/>
          </p:cNvSpPr>
          <p:nvPr/>
        </p:nvSpPr>
        <p:spPr bwMode="auto">
          <a:xfrm>
            <a:off x="4446588" y="3314700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3 / 7</a:t>
            </a:r>
          </a:p>
        </p:txBody>
      </p:sp>
      <p:sp>
        <p:nvSpPr>
          <p:cNvPr id="334949" name="AutoShape 101"/>
          <p:cNvSpPr>
            <a:spLocks noChangeArrowheads="1"/>
          </p:cNvSpPr>
          <p:nvPr/>
        </p:nvSpPr>
        <p:spPr bwMode="auto">
          <a:xfrm>
            <a:off x="4448175" y="3844925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/>
              <a:t>3 / 5</a:t>
            </a:r>
          </a:p>
        </p:txBody>
      </p:sp>
      <p:sp>
        <p:nvSpPr>
          <p:cNvPr id="334950" name="AutoShape 102"/>
          <p:cNvSpPr>
            <a:spLocks noChangeArrowheads="1"/>
          </p:cNvSpPr>
          <p:nvPr/>
        </p:nvSpPr>
        <p:spPr bwMode="auto">
          <a:xfrm>
            <a:off x="4449763" y="4375150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3 / 5</a:t>
            </a:r>
          </a:p>
        </p:txBody>
      </p:sp>
      <p:sp>
        <p:nvSpPr>
          <p:cNvPr id="334951" name="AutoShape 103"/>
          <p:cNvSpPr>
            <a:spLocks noChangeArrowheads="1"/>
          </p:cNvSpPr>
          <p:nvPr/>
        </p:nvSpPr>
        <p:spPr bwMode="auto">
          <a:xfrm>
            <a:off x="4451350" y="4905375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altLang="ko-KR" sz="1400" b="1" dirty="0"/>
          </a:p>
        </p:txBody>
      </p:sp>
      <p:sp>
        <p:nvSpPr>
          <p:cNvPr id="334952" name="AutoShape 104"/>
          <p:cNvSpPr>
            <a:spLocks noChangeArrowheads="1"/>
          </p:cNvSpPr>
          <p:nvPr/>
        </p:nvSpPr>
        <p:spPr bwMode="auto">
          <a:xfrm>
            <a:off x="4448175" y="2759075"/>
            <a:ext cx="1885950" cy="530225"/>
          </a:xfrm>
          <a:prstGeom prst="bevel">
            <a:avLst>
              <a:gd name="adj" fmla="val 11458"/>
            </a:avLst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/>
              <a:t>Grace Period/</a:t>
            </a:r>
          </a:p>
          <a:p>
            <a:pPr>
              <a:lnSpc>
                <a:spcPct val="80000"/>
              </a:lnSpc>
            </a:pPr>
            <a:r>
              <a:rPr lang="en-US" altLang="ko-KR" sz="1400" b="1"/>
              <a:t>Repayment (yr)</a:t>
            </a:r>
          </a:p>
        </p:txBody>
      </p:sp>
      <p:sp>
        <p:nvSpPr>
          <p:cNvPr id="334953" name="AutoShape 105"/>
          <p:cNvSpPr>
            <a:spLocks noChangeArrowheads="1"/>
          </p:cNvSpPr>
          <p:nvPr/>
        </p:nvSpPr>
        <p:spPr bwMode="auto">
          <a:xfrm>
            <a:off x="6391275" y="3316288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187.5</a:t>
            </a:r>
          </a:p>
        </p:txBody>
      </p:sp>
      <p:sp>
        <p:nvSpPr>
          <p:cNvPr id="334954" name="AutoShape 106"/>
          <p:cNvSpPr>
            <a:spLocks noChangeArrowheads="1"/>
          </p:cNvSpPr>
          <p:nvPr/>
        </p:nvSpPr>
        <p:spPr bwMode="auto">
          <a:xfrm>
            <a:off x="6392863" y="3846513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187.5</a:t>
            </a:r>
          </a:p>
        </p:txBody>
      </p:sp>
      <p:sp>
        <p:nvSpPr>
          <p:cNvPr id="334955" name="AutoShape 107"/>
          <p:cNvSpPr>
            <a:spLocks noChangeArrowheads="1"/>
          </p:cNvSpPr>
          <p:nvPr/>
        </p:nvSpPr>
        <p:spPr bwMode="auto">
          <a:xfrm>
            <a:off x="6394450" y="4376738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41.7</a:t>
            </a:r>
          </a:p>
        </p:txBody>
      </p:sp>
      <p:sp>
        <p:nvSpPr>
          <p:cNvPr id="334956" name="AutoShape 108"/>
          <p:cNvSpPr>
            <a:spLocks noChangeArrowheads="1"/>
          </p:cNvSpPr>
          <p:nvPr/>
        </p:nvSpPr>
        <p:spPr bwMode="auto">
          <a:xfrm>
            <a:off x="6396038" y="4906963"/>
            <a:ext cx="1885950" cy="530225"/>
          </a:xfrm>
          <a:prstGeom prst="bevel">
            <a:avLst>
              <a:gd name="adj" fmla="val 11458"/>
            </a:avLst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416.7</a:t>
            </a:r>
          </a:p>
        </p:txBody>
      </p:sp>
      <p:sp>
        <p:nvSpPr>
          <p:cNvPr id="334957" name="AutoShape 109"/>
          <p:cNvSpPr>
            <a:spLocks noChangeArrowheads="1"/>
          </p:cNvSpPr>
          <p:nvPr/>
        </p:nvSpPr>
        <p:spPr bwMode="auto">
          <a:xfrm>
            <a:off x="6392863" y="2760663"/>
            <a:ext cx="1885950" cy="530225"/>
          </a:xfrm>
          <a:prstGeom prst="bevel">
            <a:avLst>
              <a:gd name="adj" fmla="val 11458"/>
            </a:avLst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altLang="ko-KR" sz="1400" b="1" dirty="0"/>
              <a:t>2016 Budget </a:t>
            </a:r>
          </a:p>
          <a:p>
            <a:pPr>
              <a:lnSpc>
                <a:spcPct val="80000"/>
              </a:lnSpc>
            </a:pPr>
            <a:r>
              <a:rPr lang="en-US" altLang="ko-KR" sz="1400" b="1" dirty="0"/>
              <a:t>(mil. USD)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33509-27DC-4F54-854A-9C4C06F449A5}" type="slidenum">
              <a:rPr lang="en-US" altLang="ko-KR"/>
              <a:pPr/>
              <a:t>14</a:t>
            </a:fld>
            <a:endParaRPr lang="en-US" altLang="ko-KR"/>
          </a:p>
        </p:txBody>
      </p:sp>
      <p:sp>
        <p:nvSpPr>
          <p:cNvPr id="3379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111250"/>
            <a:ext cx="8629650" cy="54403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altLang="ko-KR" sz="2000" b="1" dirty="0"/>
              <a:t>No. of ESCOs has been increased from 4 in 1993 to 324 in 2015</a:t>
            </a:r>
            <a:r>
              <a:rPr lang="en-US" altLang="ko-KR" sz="1800" b="1" dirty="0"/>
              <a:t> </a:t>
            </a:r>
          </a:p>
          <a:p>
            <a:pPr>
              <a:lnSpc>
                <a:spcPct val="140000"/>
              </a:lnSpc>
            </a:pPr>
            <a:endParaRPr lang="en-US" altLang="ko-KR" sz="1800" b="1" dirty="0"/>
          </a:p>
          <a:p>
            <a:pPr marL="622300" lvl="1" indent="-88900">
              <a:lnSpc>
                <a:spcPct val="50000"/>
              </a:lnSpc>
            </a:pPr>
            <a:endParaRPr lang="en-US" altLang="ko-KR" sz="1800" b="1" dirty="0"/>
          </a:p>
          <a:p>
            <a:pPr marL="622300" lvl="1" indent="-88900">
              <a:lnSpc>
                <a:spcPct val="90000"/>
              </a:lnSpc>
              <a:buFont typeface="Wingdings" pitchFamily="2" charset="2"/>
              <a:buNone/>
            </a:pPr>
            <a:endParaRPr lang="en-US" altLang="ko-KR" sz="2000" b="1" dirty="0"/>
          </a:p>
          <a:p>
            <a:pPr marL="622300" lvl="1" indent="-88900">
              <a:lnSpc>
                <a:spcPct val="90000"/>
              </a:lnSpc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lnSpc>
                <a:spcPct val="90000"/>
              </a:lnSpc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lnSpc>
                <a:spcPct val="90000"/>
              </a:lnSpc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lnSpc>
                <a:spcPct val="90000"/>
              </a:lnSpc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lnSpc>
                <a:spcPct val="90000"/>
              </a:lnSpc>
              <a:buFont typeface="Wingdings" pitchFamily="2" charset="2"/>
              <a:buNone/>
            </a:pPr>
            <a:endParaRPr lang="en-US" altLang="ko-KR" b="1" dirty="0"/>
          </a:p>
          <a:p>
            <a:pPr>
              <a:spcBef>
                <a:spcPts val="0"/>
              </a:spcBef>
            </a:pPr>
            <a:r>
              <a:rPr lang="en-US" altLang="ko-KR" sz="2000" b="1" dirty="0"/>
              <a:t>KEA’s soft loan to ESCOs has been contributed to significant increase of ESCO activities </a:t>
            </a:r>
          </a:p>
          <a:p>
            <a:pPr>
              <a:lnSpc>
                <a:spcPct val="140000"/>
              </a:lnSpc>
            </a:pPr>
            <a:r>
              <a:rPr lang="en-US" altLang="ko-KR" sz="2000" b="1" dirty="0"/>
              <a:t>USD 2.27 </a:t>
            </a:r>
            <a:r>
              <a:rPr lang="en-US" altLang="ko-KR" sz="2000" b="1" dirty="0" err="1"/>
              <a:t>bil</a:t>
            </a:r>
            <a:r>
              <a:rPr lang="en-US" altLang="ko-KR" sz="2000" b="1" dirty="0"/>
              <a:t>. has been invested during 1993-2015</a:t>
            </a:r>
          </a:p>
          <a:p>
            <a:pPr marL="622300" lvl="1" indent="-88900">
              <a:lnSpc>
                <a:spcPct val="90000"/>
              </a:lnSpc>
            </a:pPr>
            <a:r>
              <a:rPr lang="en-US" altLang="ko-KR" sz="1800" b="1" dirty="0"/>
              <a:t> Average investment  was  around USD 0.7 mil.</a:t>
            </a:r>
            <a:endParaRPr lang="en-US" altLang="ko-KR" b="1" dirty="0"/>
          </a:p>
          <a:p>
            <a:pPr>
              <a:lnSpc>
                <a:spcPct val="30000"/>
              </a:lnSpc>
              <a:buNone/>
            </a:pPr>
            <a:endParaRPr lang="en-US" altLang="ko-KR" sz="2000" b="1" dirty="0">
              <a:solidFill>
                <a:srgbClr val="0000CC"/>
              </a:solidFill>
            </a:endParaRPr>
          </a:p>
        </p:txBody>
      </p:sp>
      <p:sp>
        <p:nvSpPr>
          <p:cNvPr id="337925" name="AutoShape 5"/>
          <p:cNvSpPr>
            <a:spLocks noChangeArrowheads="1"/>
          </p:cNvSpPr>
          <p:nvPr/>
        </p:nvSpPr>
        <p:spPr bwMode="auto">
          <a:xfrm>
            <a:off x="2628900" y="438150"/>
            <a:ext cx="4171950" cy="590550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400" b="1" dirty="0">
                <a:ea typeface="굴림" pitchFamily="50" charset="-127"/>
              </a:rPr>
              <a:t>Promoting ESCO Activities</a:t>
            </a:r>
          </a:p>
        </p:txBody>
      </p:sp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5657997"/>
              </p:ext>
            </p:extLst>
          </p:nvPr>
        </p:nvGraphicFramePr>
        <p:xfrm>
          <a:off x="739774" y="1625600"/>
          <a:ext cx="7121525" cy="313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317DB-4650-4D05-89A5-5D85DBE9AC61}" type="slidenum">
              <a:rPr lang="en-US" altLang="ko-KR"/>
              <a:pPr/>
              <a:t>15</a:t>
            </a:fld>
            <a:endParaRPr lang="en-US" altLang="ko-KR"/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07988" y="825500"/>
            <a:ext cx="8640762" cy="5440363"/>
          </a:xfrm>
          <a:prstGeom prst="rect">
            <a:avLst/>
          </a:prstGeom>
        </p:spPr>
        <p:txBody>
          <a:bodyPr/>
          <a:lstStyle/>
          <a:p>
            <a:pPr marL="622300" lvl="1" indent="-88900">
              <a:buFont typeface="Wingdings" pitchFamily="2" charset="2"/>
              <a:buNone/>
            </a:pPr>
            <a:endParaRPr lang="en-US" altLang="ko-KR" sz="2000" b="1" dirty="0"/>
          </a:p>
          <a:p>
            <a:pPr marL="622300" lvl="1" indent="-88900"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buFont typeface="Wingdings" pitchFamily="2" charset="2"/>
              <a:buNone/>
            </a:pPr>
            <a:endParaRPr lang="en-US" altLang="ko-KR" b="1" dirty="0"/>
          </a:p>
          <a:p>
            <a:pPr marL="622300" lvl="1" indent="-88900">
              <a:buFont typeface="Wingdings" pitchFamily="2" charset="2"/>
              <a:buNone/>
            </a:pPr>
            <a:endParaRPr lang="en-US" altLang="ko-KR" b="1" dirty="0"/>
          </a:p>
          <a:p>
            <a:pPr>
              <a:lnSpc>
                <a:spcPct val="230000"/>
              </a:lnSpc>
            </a:pPr>
            <a:r>
              <a:rPr lang="en-US" altLang="ko-KR" sz="2200" b="1" dirty="0"/>
              <a:t>Provide Information for Consumer Choice</a:t>
            </a:r>
          </a:p>
          <a:p>
            <a:r>
              <a:rPr lang="en-US" altLang="ko-KR" sz="2200" b="1" dirty="0"/>
              <a:t>Provide Financial Support  to Efficient Appliance Installation</a:t>
            </a:r>
          </a:p>
          <a:p>
            <a:r>
              <a:rPr lang="en-US" altLang="ko-KR" sz="2200" b="1" dirty="0"/>
              <a:t>Require Public Organizations to use Efficient Appliances</a:t>
            </a:r>
          </a:p>
        </p:txBody>
      </p:sp>
      <p:grpSp>
        <p:nvGrpSpPr>
          <p:cNvPr id="339056" name="Group 112"/>
          <p:cNvGrpSpPr>
            <a:grpSpLocks/>
          </p:cNvGrpSpPr>
          <p:nvPr/>
        </p:nvGrpSpPr>
        <p:grpSpPr bwMode="auto">
          <a:xfrm>
            <a:off x="153988" y="838200"/>
            <a:ext cx="8594725" cy="3597275"/>
            <a:chOff x="97" y="732"/>
            <a:chExt cx="5414" cy="2266"/>
          </a:xfrm>
        </p:grpSpPr>
        <p:sp>
          <p:nvSpPr>
            <p:cNvPr id="338947" name="AutoShape 3"/>
            <p:cNvSpPr>
              <a:spLocks noChangeArrowheads="1"/>
            </p:cNvSpPr>
            <p:nvPr/>
          </p:nvSpPr>
          <p:spPr bwMode="auto">
            <a:xfrm>
              <a:off x="97" y="732"/>
              <a:ext cx="5414" cy="2266"/>
            </a:xfrm>
            <a:prstGeom prst="roundRect">
              <a:avLst>
                <a:gd name="adj" fmla="val 5421"/>
              </a:avLst>
            </a:prstGeom>
            <a:solidFill>
              <a:srgbClr val="FFCC99">
                <a:alpha val="50000"/>
              </a:srgbClr>
            </a:solidFill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9032" name="AutoShape 88"/>
            <p:cNvSpPr>
              <a:spLocks noChangeArrowheads="1"/>
            </p:cNvSpPr>
            <p:nvPr/>
          </p:nvSpPr>
          <p:spPr bwMode="auto">
            <a:xfrm>
              <a:off x="1567" y="1405"/>
              <a:ext cx="401" cy="165"/>
            </a:xfrm>
            <a:prstGeom prst="downArrow">
              <a:avLst>
                <a:gd name="adj1" fmla="val 50000"/>
                <a:gd name="adj2" fmla="val 53644"/>
              </a:avLst>
            </a:prstGeom>
            <a:gradFill rotWithShape="0">
              <a:gsLst>
                <a:gs pos="0">
                  <a:srgbClr val="5F5F5F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39033" name="AutoShape 89"/>
            <p:cNvSpPr>
              <a:spLocks noChangeArrowheads="1"/>
            </p:cNvSpPr>
            <p:nvPr/>
          </p:nvSpPr>
          <p:spPr bwMode="auto">
            <a:xfrm>
              <a:off x="1583" y="2198"/>
              <a:ext cx="401" cy="167"/>
            </a:xfrm>
            <a:prstGeom prst="downArrow">
              <a:avLst>
                <a:gd name="adj1" fmla="val 50000"/>
                <a:gd name="adj2" fmla="val 53644"/>
              </a:avLst>
            </a:prstGeom>
            <a:gradFill rotWithShape="0">
              <a:gsLst>
                <a:gs pos="0">
                  <a:srgbClr val="5F5F5F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39034" name="Line 90"/>
            <p:cNvSpPr>
              <a:spLocks noChangeShapeType="1"/>
            </p:cNvSpPr>
            <p:nvPr/>
          </p:nvSpPr>
          <p:spPr bwMode="auto">
            <a:xfrm>
              <a:off x="2650" y="1340"/>
              <a:ext cx="158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9035" name="Line 91"/>
            <p:cNvSpPr>
              <a:spLocks noChangeShapeType="1"/>
            </p:cNvSpPr>
            <p:nvPr/>
          </p:nvSpPr>
          <p:spPr bwMode="auto">
            <a:xfrm flipV="1">
              <a:off x="2650" y="1835"/>
              <a:ext cx="158" cy="2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9036" name="Line 92"/>
            <p:cNvSpPr>
              <a:spLocks noChangeShapeType="1"/>
            </p:cNvSpPr>
            <p:nvPr/>
          </p:nvSpPr>
          <p:spPr bwMode="auto">
            <a:xfrm>
              <a:off x="2650" y="2293"/>
              <a:ext cx="158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9037" name="Line 93"/>
            <p:cNvSpPr>
              <a:spLocks noChangeShapeType="1"/>
            </p:cNvSpPr>
            <p:nvPr/>
          </p:nvSpPr>
          <p:spPr bwMode="auto">
            <a:xfrm flipV="1">
              <a:off x="2475" y="1835"/>
              <a:ext cx="181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339038" name="Line 94"/>
            <p:cNvSpPr>
              <a:spLocks noChangeShapeType="1"/>
            </p:cNvSpPr>
            <p:nvPr/>
          </p:nvSpPr>
          <p:spPr bwMode="auto">
            <a:xfrm>
              <a:off x="2667" y="1343"/>
              <a:ext cx="1" cy="955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9039" name="Rectangle 95"/>
            <p:cNvSpPr>
              <a:spLocks noChangeArrowheads="1"/>
            </p:cNvSpPr>
            <p:nvPr/>
          </p:nvSpPr>
          <p:spPr bwMode="auto">
            <a:xfrm>
              <a:off x="1019" y="914"/>
              <a:ext cx="1467" cy="408"/>
            </a:xfrm>
            <a:prstGeom prst="rect">
              <a:avLst/>
            </a:prstGeom>
            <a:gradFill rotWithShape="1">
              <a:gsLst>
                <a:gs pos="0">
                  <a:srgbClr val="6A973D"/>
                </a:gs>
                <a:gs pos="100000">
                  <a:srgbClr val="2C3F19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A973D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9040" name="Text Box 96"/>
            <p:cNvSpPr txBox="1">
              <a:spLocks noChangeArrowheads="1"/>
            </p:cNvSpPr>
            <p:nvPr/>
          </p:nvSpPr>
          <p:spPr bwMode="auto">
            <a:xfrm>
              <a:off x="1071" y="927"/>
              <a:ext cx="1326" cy="3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1800" b="1" i="1">
                  <a:solidFill>
                    <a:schemeClr val="bg1"/>
                  </a:solidFill>
                  <a:ea typeface="HY헤드라인M" pitchFamily="18" charset="-127"/>
                </a:rPr>
                <a:t>Tech. Development</a:t>
              </a:r>
            </a:p>
          </p:txBody>
        </p:sp>
        <p:sp>
          <p:nvSpPr>
            <p:cNvPr id="339041" name="Rectangle 97"/>
            <p:cNvSpPr>
              <a:spLocks noChangeArrowheads="1"/>
            </p:cNvSpPr>
            <p:nvPr/>
          </p:nvSpPr>
          <p:spPr bwMode="auto">
            <a:xfrm>
              <a:off x="1019" y="1658"/>
              <a:ext cx="1467" cy="408"/>
            </a:xfrm>
            <a:prstGeom prst="rect">
              <a:avLst/>
            </a:prstGeom>
            <a:gradFill rotWithShape="1">
              <a:gsLst>
                <a:gs pos="0">
                  <a:srgbClr val="6A973D"/>
                </a:gs>
                <a:gs pos="100000">
                  <a:srgbClr val="2C3F19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A973D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9042" name="Text Box 98"/>
            <p:cNvSpPr txBox="1">
              <a:spLocks noChangeArrowheads="1"/>
            </p:cNvSpPr>
            <p:nvPr/>
          </p:nvSpPr>
          <p:spPr bwMode="auto">
            <a:xfrm>
              <a:off x="1089" y="1667"/>
              <a:ext cx="1326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r>
                <a:rPr lang="en-US" altLang="ko-KR" sz="1800" b="1" i="1" dirty="0">
                  <a:solidFill>
                    <a:schemeClr val="bg1"/>
                  </a:solidFill>
                  <a:ea typeface="HY헤드라인M" pitchFamily="18" charset="-127"/>
                </a:rPr>
                <a:t>Efficiency Control</a:t>
              </a:r>
            </a:p>
          </p:txBody>
        </p:sp>
        <p:sp>
          <p:nvSpPr>
            <p:cNvPr id="339043" name="Rectangle 99"/>
            <p:cNvSpPr>
              <a:spLocks noChangeArrowheads="1"/>
            </p:cNvSpPr>
            <p:nvPr/>
          </p:nvSpPr>
          <p:spPr bwMode="auto">
            <a:xfrm>
              <a:off x="1019" y="2430"/>
              <a:ext cx="1467" cy="408"/>
            </a:xfrm>
            <a:prstGeom prst="rect">
              <a:avLst/>
            </a:prstGeom>
            <a:gradFill rotWithShape="1">
              <a:gsLst>
                <a:gs pos="0">
                  <a:srgbClr val="6A973D"/>
                </a:gs>
                <a:gs pos="100000">
                  <a:srgbClr val="2C3F19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A973D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9044" name="Text Box 100"/>
            <p:cNvSpPr txBox="1">
              <a:spLocks noChangeArrowheads="1"/>
            </p:cNvSpPr>
            <p:nvPr/>
          </p:nvSpPr>
          <p:spPr bwMode="auto">
            <a:xfrm>
              <a:off x="1089" y="2516"/>
              <a:ext cx="132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r>
                <a:rPr lang="en-US" altLang="ko-KR" sz="1800" b="1" i="1">
                  <a:solidFill>
                    <a:schemeClr val="bg1"/>
                  </a:solidFill>
                  <a:ea typeface="HY헤드라인M" pitchFamily="18" charset="-127"/>
                </a:rPr>
                <a:t>Diffusion</a:t>
              </a:r>
            </a:p>
          </p:txBody>
        </p:sp>
        <p:sp>
          <p:nvSpPr>
            <p:cNvPr id="339045" name="Rectangle 101"/>
            <p:cNvSpPr>
              <a:spLocks noChangeArrowheads="1"/>
            </p:cNvSpPr>
            <p:nvPr/>
          </p:nvSpPr>
          <p:spPr bwMode="auto">
            <a:xfrm>
              <a:off x="2721" y="1176"/>
              <a:ext cx="2033" cy="319"/>
            </a:xfrm>
            <a:prstGeom prst="rect">
              <a:avLst/>
            </a:prstGeom>
            <a:gradFill rotWithShape="1">
              <a:gsLst>
                <a:gs pos="0">
                  <a:srgbClr val="1998CB"/>
                </a:gs>
                <a:gs pos="100000">
                  <a:srgbClr val="023A4C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23A4C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endParaRPr lang="en-US" altLang="ja-JP" sz="1400">
                <a:solidFill>
                  <a:schemeClr val="bg1"/>
                </a:solidFill>
                <a:latin typeface="Times New Roman" pitchFamily="18" charset="0"/>
                <a:ea typeface="굴림" pitchFamily="50" charset="-127"/>
              </a:endParaRPr>
            </a:p>
          </p:txBody>
        </p:sp>
        <p:sp>
          <p:nvSpPr>
            <p:cNvPr id="339046" name="Text Box 102"/>
            <p:cNvSpPr txBox="1">
              <a:spLocks noChangeArrowheads="1"/>
            </p:cNvSpPr>
            <p:nvPr/>
          </p:nvSpPr>
          <p:spPr bwMode="auto">
            <a:xfrm>
              <a:off x="2722" y="1223"/>
              <a:ext cx="1986" cy="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r>
                <a:rPr lang="en-US" altLang="ko-KR" sz="1700" b="1" i="1">
                  <a:solidFill>
                    <a:schemeClr val="bg1"/>
                  </a:solidFill>
                  <a:ea typeface="HY헤드라인M" pitchFamily="18" charset="-127"/>
                </a:rPr>
                <a:t>Energy Efficiency Labeling</a:t>
              </a:r>
            </a:p>
          </p:txBody>
        </p:sp>
        <p:sp>
          <p:nvSpPr>
            <p:cNvPr id="339047" name="Rectangle 103"/>
            <p:cNvSpPr>
              <a:spLocks noChangeArrowheads="1"/>
            </p:cNvSpPr>
            <p:nvPr/>
          </p:nvSpPr>
          <p:spPr bwMode="auto">
            <a:xfrm>
              <a:off x="2722" y="1676"/>
              <a:ext cx="2033" cy="319"/>
            </a:xfrm>
            <a:prstGeom prst="rect">
              <a:avLst/>
            </a:prstGeom>
            <a:gradFill rotWithShape="1">
              <a:gsLst>
                <a:gs pos="0">
                  <a:srgbClr val="1998CB"/>
                </a:gs>
                <a:gs pos="100000">
                  <a:srgbClr val="023A4C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23A4C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endParaRPr lang="en-US" altLang="ja-JP" sz="1400">
                <a:solidFill>
                  <a:schemeClr val="bg1"/>
                </a:solidFill>
                <a:latin typeface="Times New Roman" pitchFamily="18" charset="0"/>
                <a:ea typeface="굴림" pitchFamily="50" charset="-127"/>
              </a:endParaRPr>
            </a:p>
          </p:txBody>
        </p:sp>
        <p:sp>
          <p:nvSpPr>
            <p:cNvPr id="339048" name="Text Box 104"/>
            <p:cNvSpPr txBox="1">
              <a:spLocks noChangeArrowheads="1"/>
            </p:cNvSpPr>
            <p:nvPr/>
          </p:nvSpPr>
          <p:spPr bwMode="auto">
            <a:xfrm>
              <a:off x="2723" y="1660"/>
              <a:ext cx="1986" cy="3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1700" b="1" i="1">
                  <a:solidFill>
                    <a:schemeClr val="bg1"/>
                  </a:solidFill>
                  <a:ea typeface="HY헤드라인M" pitchFamily="18" charset="-127"/>
                </a:rPr>
                <a:t>Efficient Appliance Certification</a:t>
              </a:r>
            </a:p>
          </p:txBody>
        </p:sp>
        <p:sp>
          <p:nvSpPr>
            <p:cNvPr id="339049" name="Rectangle 105"/>
            <p:cNvSpPr>
              <a:spLocks noChangeArrowheads="1"/>
            </p:cNvSpPr>
            <p:nvPr/>
          </p:nvSpPr>
          <p:spPr bwMode="auto">
            <a:xfrm>
              <a:off x="2722" y="2130"/>
              <a:ext cx="2033" cy="319"/>
            </a:xfrm>
            <a:prstGeom prst="rect">
              <a:avLst/>
            </a:prstGeom>
            <a:gradFill rotWithShape="1">
              <a:gsLst>
                <a:gs pos="0">
                  <a:srgbClr val="1998CB"/>
                </a:gs>
                <a:gs pos="100000">
                  <a:srgbClr val="023A4C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23A4C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endParaRPr lang="en-US" altLang="ja-JP" sz="1400">
                <a:solidFill>
                  <a:schemeClr val="bg1"/>
                </a:solidFill>
                <a:latin typeface="Times New Roman" pitchFamily="18" charset="0"/>
                <a:ea typeface="굴림" pitchFamily="50" charset="-127"/>
              </a:endParaRPr>
            </a:p>
          </p:txBody>
        </p:sp>
        <p:sp>
          <p:nvSpPr>
            <p:cNvPr id="339050" name="Text Box 106"/>
            <p:cNvSpPr txBox="1">
              <a:spLocks noChangeArrowheads="1"/>
            </p:cNvSpPr>
            <p:nvPr/>
          </p:nvSpPr>
          <p:spPr bwMode="auto">
            <a:xfrm>
              <a:off x="2719" y="2186"/>
              <a:ext cx="2072" cy="2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2700" algn="ctr" rotWithShape="0">
                <a:schemeClr val="tx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1700" b="1" i="1">
                  <a:solidFill>
                    <a:schemeClr val="bg1"/>
                  </a:solidFill>
                  <a:ea typeface="HY헤드라인M" pitchFamily="18" charset="-127"/>
                </a:rPr>
                <a:t>E- Standby Program</a:t>
              </a:r>
            </a:p>
          </p:txBody>
        </p:sp>
      </p:grpSp>
      <p:grpSp>
        <p:nvGrpSpPr>
          <p:cNvPr id="339052" name="Group 108"/>
          <p:cNvGrpSpPr>
            <a:grpSpLocks/>
          </p:cNvGrpSpPr>
          <p:nvPr/>
        </p:nvGrpSpPr>
        <p:grpSpPr bwMode="auto">
          <a:xfrm>
            <a:off x="196850" y="133350"/>
            <a:ext cx="8767763" cy="422275"/>
            <a:chOff x="825" y="147"/>
            <a:chExt cx="4730" cy="349"/>
          </a:xfrm>
        </p:grpSpPr>
        <p:sp>
          <p:nvSpPr>
            <p:cNvPr id="339053" name="Rectangle 109"/>
            <p:cNvSpPr>
              <a:spLocks noChangeArrowheads="1"/>
            </p:cNvSpPr>
            <p:nvPr/>
          </p:nvSpPr>
          <p:spPr bwMode="auto">
            <a:xfrm>
              <a:off x="825" y="147"/>
              <a:ext cx="4730" cy="336"/>
            </a:xfrm>
            <a:prstGeom prst="rect">
              <a:avLst/>
            </a:prstGeom>
            <a:gradFill rotWithShape="0">
              <a:gsLst>
                <a:gs pos="0">
                  <a:srgbClr val="CCFF99"/>
                </a:gs>
                <a:gs pos="50000">
                  <a:schemeClr val="bg1"/>
                </a:gs>
                <a:gs pos="100000">
                  <a:srgbClr val="CCFF99"/>
                </a:gs>
              </a:gsLst>
              <a:lin ang="5400000" scaled="1"/>
            </a:gradFill>
            <a:ln w="63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9054" name="Rectangle 110"/>
            <p:cNvSpPr>
              <a:spLocks noChangeArrowheads="1"/>
            </p:cNvSpPr>
            <p:nvPr/>
          </p:nvSpPr>
          <p:spPr bwMode="auto">
            <a:xfrm>
              <a:off x="829" y="171"/>
              <a:ext cx="4716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lnSpc>
                  <a:spcPct val="90000"/>
                </a:lnSpc>
                <a:buClr>
                  <a:schemeClr val="hlink"/>
                </a:buClr>
                <a:buSzPct val="80000"/>
                <a:buFont typeface="Wingdings" pitchFamily="2" charset="2"/>
                <a:buNone/>
              </a:pPr>
              <a:r>
                <a:rPr lang="en-US" altLang="ko-KR" sz="2200" b="1" dirty="0">
                  <a:solidFill>
                    <a:srgbClr val="0000CC"/>
                  </a:solidFill>
                  <a:ea typeface="돋움" pitchFamily="50" charset="-127"/>
                </a:rPr>
                <a:t>4-2. Appliance EE</a:t>
              </a: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2F780-061F-4250-B073-D1A596FCD712}" type="slidenum">
              <a:rPr lang="en-US" altLang="ko-KR"/>
              <a:pPr/>
              <a:t>16</a:t>
            </a:fld>
            <a:endParaRPr lang="en-US" altLang="ko-KR"/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4300" y="1543050"/>
            <a:ext cx="8353425" cy="4572000"/>
          </a:xfrm>
          <a:prstGeom prst="rect">
            <a:avLst/>
          </a:prstGeom>
        </p:spPr>
        <p:txBody>
          <a:bodyPr/>
          <a:lstStyle/>
          <a:p>
            <a:r>
              <a:rPr lang="en-US" altLang="ko-KR" sz="2400" b="1" dirty="0">
                <a:solidFill>
                  <a:srgbClr val="0000CC"/>
                </a:solidFill>
              </a:rPr>
              <a:t>Energy Efficiency Labeling</a:t>
            </a:r>
          </a:p>
          <a:p>
            <a:pPr>
              <a:buNone/>
            </a:pPr>
            <a:r>
              <a:rPr lang="en-US" altLang="ko-KR" sz="2400" b="1" dirty="0">
                <a:solidFill>
                  <a:srgbClr val="0000CC"/>
                </a:solidFill>
              </a:rPr>
              <a:t>  - </a:t>
            </a:r>
            <a:r>
              <a:rPr lang="en-US" altLang="ko-KR" sz="2400" b="1" dirty="0"/>
              <a:t>Mandatory 5-grade Label with MEPS</a:t>
            </a:r>
          </a:p>
          <a:p>
            <a:pPr>
              <a:buNone/>
            </a:pPr>
            <a:r>
              <a:rPr lang="en-US" altLang="ko-KR" sz="2400" b="1" dirty="0"/>
              <a:t>  - 27 Items: Refrigerator, Washing Machine, etc.</a:t>
            </a:r>
          </a:p>
          <a:p>
            <a:pPr>
              <a:buNone/>
            </a:pPr>
            <a:endParaRPr lang="en-US" altLang="ko-KR" sz="1000" b="1" dirty="0"/>
          </a:p>
          <a:p>
            <a:r>
              <a:rPr lang="en-US" altLang="ko-KR" sz="2400" b="1" dirty="0">
                <a:solidFill>
                  <a:srgbClr val="0000CC"/>
                </a:solidFill>
              </a:rPr>
              <a:t>Efficient Appliance Certification</a:t>
            </a:r>
          </a:p>
          <a:p>
            <a:pPr>
              <a:buNone/>
            </a:pPr>
            <a:r>
              <a:rPr lang="en-US" altLang="ko-KR" sz="2400" b="1" dirty="0">
                <a:solidFill>
                  <a:srgbClr val="0000CC"/>
                </a:solidFill>
              </a:rPr>
              <a:t>   - </a:t>
            </a:r>
            <a:r>
              <a:rPr lang="en-US" altLang="ko-KR" sz="2400" b="1" dirty="0"/>
              <a:t>Certificate and rebate to efficient products</a:t>
            </a:r>
          </a:p>
          <a:p>
            <a:pPr>
              <a:buNone/>
            </a:pPr>
            <a:r>
              <a:rPr lang="en-US" altLang="ko-KR" sz="2400" b="1" dirty="0"/>
              <a:t>   - 47 Items: Lighting, Pump, etc.</a:t>
            </a:r>
          </a:p>
          <a:p>
            <a:pPr>
              <a:buNone/>
            </a:pPr>
            <a:endParaRPr lang="en-US" altLang="ko-KR" sz="1000" b="1" dirty="0"/>
          </a:p>
          <a:p>
            <a:r>
              <a:rPr lang="en-US" altLang="ko-KR" sz="2400" b="1" dirty="0">
                <a:solidFill>
                  <a:srgbClr val="0000CC"/>
                </a:solidFill>
              </a:rPr>
              <a:t>e-Standby Program</a:t>
            </a:r>
          </a:p>
          <a:p>
            <a:pPr>
              <a:buNone/>
            </a:pPr>
            <a:r>
              <a:rPr lang="en-US" altLang="ko-KR" sz="2400" b="1" dirty="0">
                <a:solidFill>
                  <a:srgbClr val="0000CC"/>
                </a:solidFill>
              </a:rPr>
              <a:t>   - </a:t>
            </a:r>
            <a:r>
              <a:rPr lang="en-US" altLang="ko-KR" sz="2400" b="1" dirty="0"/>
              <a:t>Automatic shift to low standby power mode</a:t>
            </a:r>
          </a:p>
          <a:p>
            <a:pPr>
              <a:buNone/>
            </a:pPr>
            <a:r>
              <a:rPr lang="en-US" altLang="ko-KR" sz="2400" b="1" dirty="0"/>
              <a:t>   - 21 Items: PC, Copier, Set-top box, etc.</a:t>
            </a:r>
          </a:p>
        </p:txBody>
      </p:sp>
      <p:sp>
        <p:nvSpPr>
          <p:cNvPr id="339983" name="AutoShape 15"/>
          <p:cNvSpPr>
            <a:spLocks noChangeArrowheads="1"/>
          </p:cNvSpPr>
          <p:nvPr/>
        </p:nvSpPr>
        <p:spPr bwMode="auto">
          <a:xfrm>
            <a:off x="7407275" y="3263900"/>
            <a:ext cx="1423988" cy="1465263"/>
          </a:xfrm>
          <a:prstGeom prst="roundRect">
            <a:avLst>
              <a:gd name="adj" fmla="val 5421"/>
            </a:avLst>
          </a:prstGeom>
          <a:solidFill>
            <a:srgbClr val="FFCC99">
              <a:alpha val="50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9984" name="AutoShape 16"/>
          <p:cNvSpPr>
            <a:spLocks noChangeArrowheads="1"/>
          </p:cNvSpPr>
          <p:nvPr/>
        </p:nvSpPr>
        <p:spPr bwMode="auto">
          <a:xfrm>
            <a:off x="7426325" y="4843463"/>
            <a:ext cx="1423988" cy="1465262"/>
          </a:xfrm>
          <a:prstGeom prst="roundRect">
            <a:avLst>
              <a:gd name="adj" fmla="val 5421"/>
            </a:avLst>
          </a:prstGeom>
          <a:solidFill>
            <a:srgbClr val="FFCC99">
              <a:alpha val="50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9982" name="AutoShape 14"/>
          <p:cNvSpPr>
            <a:spLocks noChangeArrowheads="1"/>
          </p:cNvSpPr>
          <p:nvPr/>
        </p:nvSpPr>
        <p:spPr bwMode="auto">
          <a:xfrm>
            <a:off x="7407275" y="1531938"/>
            <a:ext cx="1423988" cy="1630362"/>
          </a:xfrm>
          <a:prstGeom prst="roundRect">
            <a:avLst>
              <a:gd name="adj" fmla="val 5421"/>
            </a:avLst>
          </a:prstGeom>
          <a:solidFill>
            <a:srgbClr val="FFCC99">
              <a:alpha val="50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9972" name="AutoShape 4"/>
          <p:cNvSpPr>
            <a:spLocks noChangeArrowheads="1"/>
          </p:cNvSpPr>
          <p:nvPr/>
        </p:nvSpPr>
        <p:spPr bwMode="auto">
          <a:xfrm>
            <a:off x="1325563" y="635000"/>
            <a:ext cx="6546850" cy="431800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400" b="1" dirty="0">
                <a:ea typeface="굴림" pitchFamily="50" charset="-127"/>
              </a:rPr>
              <a:t>Appliance Efficiency Improvement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581900" y="3292475"/>
            <a:ext cx="1042988" cy="1381125"/>
            <a:chOff x="1882" y="2886"/>
            <a:chExt cx="720" cy="912"/>
          </a:xfrm>
        </p:grpSpPr>
        <p:grpSp>
          <p:nvGrpSpPr>
            <p:cNvPr id="3" name="Group 6"/>
            <p:cNvGrpSpPr>
              <a:grpSpLocks noChangeAspect="1"/>
            </p:cNvGrpSpPr>
            <p:nvPr/>
          </p:nvGrpSpPr>
          <p:grpSpPr bwMode="auto">
            <a:xfrm>
              <a:off x="1882" y="2886"/>
              <a:ext cx="720" cy="912"/>
              <a:chOff x="2304" y="96"/>
              <a:chExt cx="3310" cy="4101"/>
            </a:xfrm>
          </p:grpSpPr>
          <p:sp>
            <p:nvSpPr>
              <p:cNvPr id="339975" name="Rectangle 7"/>
              <p:cNvSpPr>
                <a:spLocks noChangeAspect="1" noChangeArrowheads="1"/>
              </p:cNvSpPr>
              <p:nvPr/>
            </p:nvSpPr>
            <p:spPr bwMode="auto">
              <a:xfrm>
                <a:off x="2304" y="96"/>
                <a:ext cx="3310" cy="4101"/>
              </a:xfrm>
              <a:prstGeom prst="rect">
                <a:avLst/>
              </a:prstGeom>
              <a:solidFill>
                <a:srgbClr val="FFFFFF"/>
              </a:soli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latinLnBrk="0"/>
                <a:endParaRPr lang="ja-JP" altLang="en-US" sz="1400">
                  <a:latin typeface="굴림" pitchFamily="50" charset="-127"/>
                  <a:ea typeface="굴림" pitchFamily="50" charset="-127"/>
                </a:endParaRPr>
              </a:p>
            </p:txBody>
          </p:sp>
          <p:pic>
            <p:nvPicPr>
              <p:cNvPr id="339976" name="Picture 8" descr="e_mark(바탕투명)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365" y="359"/>
                <a:ext cx="2912" cy="360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39977" name="Text Box 9"/>
            <p:cNvSpPr txBox="1">
              <a:spLocks noChangeArrowheads="1"/>
            </p:cNvSpPr>
            <p:nvPr/>
          </p:nvSpPr>
          <p:spPr bwMode="auto">
            <a:xfrm>
              <a:off x="2000" y="3664"/>
              <a:ext cx="503" cy="8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0" rIns="0" bIns="0" anchor="ctr" anchorCtr="1">
              <a:spAutoFit/>
            </a:bodyPr>
            <a:lstStyle/>
            <a:p>
              <a:pPr latinLnBrk="0">
                <a:spcBef>
                  <a:spcPct val="50000"/>
                </a:spcBef>
              </a:pPr>
              <a:r>
                <a:rPr lang="ko-KR" altLang="en-US" sz="800" b="1">
                  <a:latin typeface="HY헤드라인M" pitchFamily="18" charset="-127"/>
                  <a:ea typeface="HY헤드라인M" pitchFamily="18" charset="-127"/>
                </a:rPr>
                <a:t>고효율기자재</a:t>
              </a:r>
            </a:p>
          </p:txBody>
        </p:sp>
      </p:grpSp>
      <p:grpSp>
        <p:nvGrpSpPr>
          <p:cNvPr id="4" name="Group 10"/>
          <p:cNvGrpSpPr>
            <a:grpSpLocks noChangeAspect="1"/>
          </p:cNvGrpSpPr>
          <p:nvPr/>
        </p:nvGrpSpPr>
        <p:grpSpPr bwMode="auto">
          <a:xfrm>
            <a:off x="7639050" y="4919663"/>
            <a:ext cx="1038225" cy="1296987"/>
            <a:chOff x="2304" y="96"/>
            <a:chExt cx="3310" cy="4101"/>
          </a:xfrm>
        </p:grpSpPr>
        <p:sp>
          <p:nvSpPr>
            <p:cNvPr id="339979" name="Rectangle 11"/>
            <p:cNvSpPr>
              <a:spLocks noChangeAspect="1" noChangeArrowheads="1"/>
            </p:cNvSpPr>
            <p:nvPr/>
          </p:nvSpPr>
          <p:spPr bwMode="auto">
            <a:xfrm>
              <a:off x="2304" y="96"/>
              <a:ext cx="3310" cy="4101"/>
            </a:xfrm>
            <a:prstGeom prst="rect">
              <a:avLst/>
            </a:prstGeom>
            <a:solidFill>
              <a:srgbClr val="FFFFFF"/>
            </a:solidFill>
            <a:ln w="31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latinLnBrk="0"/>
              <a:endParaRPr lang="ja-JP" altLang="en-US" sz="1400">
                <a:latin typeface="굴림" pitchFamily="50" charset="-127"/>
                <a:ea typeface="굴림" pitchFamily="50" charset="-127"/>
              </a:endParaRPr>
            </a:p>
          </p:txBody>
        </p:sp>
        <p:pic>
          <p:nvPicPr>
            <p:cNvPr id="339980" name="Picture 12" descr="e_mark(바탕투명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65" y="359"/>
              <a:ext cx="2912" cy="36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626" name="Picture 2" descr="http://kempia.kemco.or.kr/efficiency_system/grade_mark/images/%EC%A0%84%EA%B8%B0%EB%83%89%EB%B0%A9%EA%B8%B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489" y="1726809"/>
            <a:ext cx="1291813" cy="12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28" name="Picture 4" descr="http://kempia.kemco.or.kr/efficiency_system/images/img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237" y="5404731"/>
            <a:ext cx="893247" cy="92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24F64-F99B-4B6F-95F5-10AD0FE41C12}" type="slidenum">
              <a:rPr lang="en-US" altLang="ko-KR"/>
              <a:pPr/>
              <a:t>17</a:t>
            </a:fld>
            <a:endParaRPr lang="en-US" altLang="ko-KR" dirty="0"/>
          </a:p>
        </p:txBody>
      </p:sp>
      <p:sp>
        <p:nvSpPr>
          <p:cNvPr id="3420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44488" y="1752600"/>
            <a:ext cx="8609012" cy="41338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ko-KR" sz="2200" b="1" dirty="0">
                <a:solidFill>
                  <a:srgbClr val="0000CC"/>
                </a:solidFill>
              </a:rPr>
              <a:t>BEEC: Induce low-energy building at construction stage</a:t>
            </a:r>
            <a:br>
              <a:rPr lang="en-US" altLang="ko-KR" sz="2200" b="1" dirty="0">
                <a:solidFill>
                  <a:srgbClr val="0000CC"/>
                </a:solidFill>
                <a:sym typeface="Wingdings" pitchFamily="2" charset="2"/>
              </a:rPr>
            </a:br>
            <a:endParaRPr lang="en-US" altLang="ko-KR" sz="800" b="1" dirty="0">
              <a:solidFill>
                <a:srgbClr val="0000CC"/>
              </a:solidFill>
            </a:endParaRPr>
          </a:p>
          <a:p>
            <a:pPr marL="628650" lvl="1" indent="-266700">
              <a:lnSpc>
                <a:spcPct val="110000"/>
              </a:lnSpc>
            </a:pPr>
            <a:r>
              <a:rPr lang="en-US" altLang="ko-KR" sz="2000" b="1" dirty="0"/>
              <a:t> </a:t>
            </a:r>
            <a:r>
              <a:rPr lang="en-US" altLang="ko-KR" sz="2000" b="1" dirty="0">
                <a:sym typeface="Wingdings" pitchFamily="2" charset="2"/>
              </a:rPr>
              <a:t>Grade Certificate(</a:t>
            </a:r>
            <a:r>
              <a:rPr lang="en-US" altLang="ko-KR" sz="2000" b="1" dirty="0"/>
              <a:t>1</a:t>
            </a:r>
            <a:r>
              <a:rPr lang="en-US" altLang="ko-KR" sz="2000" b="1" baseline="30000" dirty="0"/>
              <a:t>+++</a:t>
            </a:r>
            <a:r>
              <a:rPr lang="en-US" altLang="ko-KR" sz="2000" b="1" dirty="0"/>
              <a:t> to 7</a:t>
            </a:r>
            <a:r>
              <a:rPr lang="en-US" altLang="ko-KR" sz="2000" b="1" baseline="30000" dirty="0"/>
              <a:t>th</a:t>
            </a:r>
            <a:r>
              <a:rPr lang="en-US" altLang="ko-KR" sz="2000" b="1" dirty="0"/>
              <a:t>)</a:t>
            </a:r>
            <a:r>
              <a:rPr lang="en-US" altLang="ko-KR" sz="2000" b="1" dirty="0">
                <a:sym typeface="Wingdings" pitchFamily="2" charset="2"/>
              </a:rPr>
              <a:t> is issued</a:t>
            </a:r>
            <a:r>
              <a:rPr lang="en-US" altLang="ko-KR" sz="2000" b="1" dirty="0"/>
              <a:t> according to energy use per unit area, using simulation tool and on-site survey</a:t>
            </a:r>
          </a:p>
          <a:p>
            <a:pPr marL="628650" lvl="1" indent="-266700">
              <a:lnSpc>
                <a:spcPct val="110000"/>
              </a:lnSpc>
              <a:tabLst>
                <a:tab pos="628650" algn="l"/>
              </a:tabLst>
            </a:pPr>
            <a:r>
              <a:rPr lang="en-US" altLang="ko-KR" sz="2000" b="1" dirty="0"/>
              <a:t>Target bldg : All types of bldg, new and existing bldg</a:t>
            </a:r>
            <a:endParaRPr lang="en-US" altLang="ko-KR" sz="2200" b="1" dirty="0">
              <a:solidFill>
                <a:srgbClr val="0000CC"/>
              </a:solidFill>
            </a:endParaRPr>
          </a:p>
          <a:p>
            <a:pPr>
              <a:lnSpc>
                <a:spcPct val="30000"/>
              </a:lnSpc>
            </a:pPr>
            <a:endParaRPr lang="en-US" altLang="ko-KR" sz="2200" b="1" dirty="0">
              <a:solidFill>
                <a:srgbClr val="0000CC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ko-KR" sz="2200" b="1" dirty="0">
                <a:solidFill>
                  <a:srgbClr val="0000CC"/>
                </a:solidFill>
              </a:rPr>
              <a:t>Continuous Reinforcement of Bldg Energy Code</a:t>
            </a:r>
          </a:p>
          <a:p>
            <a:pPr>
              <a:lnSpc>
                <a:spcPct val="70000"/>
              </a:lnSpc>
              <a:buFontTx/>
              <a:buNone/>
            </a:pPr>
            <a:endParaRPr lang="en-US" altLang="ko-KR" sz="800" b="1" dirty="0">
              <a:solidFill>
                <a:srgbClr val="0000CC"/>
              </a:solidFill>
            </a:endParaRPr>
          </a:p>
          <a:p>
            <a:pPr marL="628650" lvl="1" indent="-266700">
              <a:spcBef>
                <a:spcPts val="0"/>
              </a:spcBef>
            </a:pPr>
            <a:r>
              <a:rPr lang="en-US" altLang="ko-KR" sz="2000" b="1" dirty="0"/>
              <a:t>Energy Saving Plan should be submitted to local government when getting construction permit for large bldg(floor area of more than 500 m</a:t>
            </a:r>
            <a:r>
              <a:rPr lang="en-US" altLang="ko-KR" sz="2000" b="1" baseline="30000" dirty="0"/>
              <a:t>2</a:t>
            </a:r>
            <a:r>
              <a:rPr lang="en-US" altLang="ko-KR" sz="2000" b="1" dirty="0"/>
              <a:t>)</a:t>
            </a:r>
          </a:p>
          <a:p>
            <a:pPr marL="628650" lvl="1" indent="-266700">
              <a:spcBef>
                <a:spcPts val="0"/>
              </a:spcBef>
            </a:pPr>
            <a:r>
              <a:rPr lang="en-US" altLang="ko-KR" sz="2000" b="1" dirty="0"/>
              <a:t>Insulation standard will keep strengthened to achieve target of achieving Zero Energy Bldg for new buildings by 2025</a:t>
            </a:r>
          </a:p>
          <a:p>
            <a:pPr lvl="1">
              <a:spcBef>
                <a:spcPts val="0"/>
              </a:spcBef>
            </a:pPr>
            <a:endParaRPr lang="en-US" altLang="ko-KR" sz="800" b="1" dirty="0"/>
          </a:p>
          <a:p>
            <a:pPr>
              <a:lnSpc>
                <a:spcPct val="30000"/>
              </a:lnSpc>
            </a:pPr>
            <a:endParaRPr lang="en-US" altLang="ko-KR" sz="2200" b="1" dirty="0">
              <a:solidFill>
                <a:srgbClr val="0000CC"/>
              </a:solidFill>
            </a:endParaRPr>
          </a:p>
        </p:txBody>
      </p:sp>
      <p:sp>
        <p:nvSpPr>
          <p:cNvPr id="342020" name="AutoShape 4"/>
          <p:cNvSpPr>
            <a:spLocks noChangeArrowheads="1"/>
          </p:cNvSpPr>
          <p:nvPr/>
        </p:nvSpPr>
        <p:spPr bwMode="auto">
          <a:xfrm>
            <a:off x="1460500" y="954088"/>
            <a:ext cx="6211888" cy="431800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200" b="1" dirty="0">
                <a:ea typeface="굴림" pitchFamily="50" charset="-127"/>
              </a:rPr>
              <a:t>Bldg EE Certification &amp; Bldg Energy Code</a:t>
            </a:r>
          </a:p>
        </p:txBody>
      </p:sp>
      <p:grpSp>
        <p:nvGrpSpPr>
          <p:cNvPr id="342022" name="Group 6"/>
          <p:cNvGrpSpPr>
            <a:grpSpLocks/>
          </p:cNvGrpSpPr>
          <p:nvPr/>
        </p:nvGrpSpPr>
        <p:grpSpPr bwMode="auto">
          <a:xfrm>
            <a:off x="196850" y="133350"/>
            <a:ext cx="8767763" cy="422275"/>
            <a:chOff x="825" y="147"/>
            <a:chExt cx="4730" cy="349"/>
          </a:xfrm>
        </p:grpSpPr>
        <p:sp>
          <p:nvSpPr>
            <p:cNvPr id="342023" name="Rectangle 7"/>
            <p:cNvSpPr>
              <a:spLocks noChangeArrowheads="1"/>
            </p:cNvSpPr>
            <p:nvPr/>
          </p:nvSpPr>
          <p:spPr bwMode="auto">
            <a:xfrm>
              <a:off x="825" y="147"/>
              <a:ext cx="4730" cy="336"/>
            </a:xfrm>
            <a:prstGeom prst="rect">
              <a:avLst/>
            </a:prstGeom>
            <a:gradFill rotWithShape="0">
              <a:gsLst>
                <a:gs pos="0">
                  <a:srgbClr val="CCFF99"/>
                </a:gs>
                <a:gs pos="50000">
                  <a:schemeClr val="bg1"/>
                </a:gs>
                <a:gs pos="100000">
                  <a:srgbClr val="CCFF99"/>
                </a:gs>
              </a:gsLst>
              <a:lin ang="5400000" scaled="1"/>
            </a:gradFill>
            <a:ln w="63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2024" name="Rectangle 8"/>
            <p:cNvSpPr>
              <a:spLocks noChangeArrowheads="1"/>
            </p:cNvSpPr>
            <p:nvPr/>
          </p:nvSpPr>
          <p:spPr bwMode="auto">
            <a:xfrm>
              <a:off x="829" y="171"/>
              <a:ext cx="4716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lnSpc>
                  <a:spcPct val="90000"/>
                </a:lnSpc>
                <a:buClr>
                  <a:schemeClr val="hlink"/>
                </a:buClr>
                <a:buSzPct val="80000"/>
                <a:buFont typeface="Wingdings" pitchFamily="2" charset="2"/>
                <a:buNone/>
              </a:pPr>
              <a:r>
                <a:rPr lang="en-US" altLang="ko-KR" sz="2200" b="1" dirty="0">
                  <a:solidFill>
                    <a:srgbClr val="0000CC"/>
                  </a:solidFill>
                  <a:ea typeface="돋움" pitchFamily="50" charset="-127"/>
                </a:rPr>
                <a:t>4-3. Building &amp; Transport EE</a:t>
              </a:r>
            </a:p>
          </p:txBody>
        </p:sp>
      </p:grp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7796E-D6EF-46E6-AAAA-F2D78DF92AA7}" type="slidenum">
              <a:rPr lang="en-US" altLang="ko-KR"/>
              <a:pPr/>
              <a:t>18</a:t>
            </a:fld>
            <a:endParaRPr lang="en-US" altLang="ko-KR" dirty="0"/>
          </a:p>
        </p:txBody>
      </p:sp>
      <p:sp>
        <p:nvSpPr>
          <p:cNvPr id="3430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2413" y="1438275"/>
            <a:ext cx="8748712" cy="51625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ko-KR" sz="2200" b="1" dirty="0">
                <a:solidFill>
                  <a:srgbClr val="0000CC"/>
                </a:solidFill>
              </a:rPr>
              <a:t>Average Fuel Economy &amp; Fuel Efficiency Labeling</a:t>
            </a:r>
          </a:p>
          <a:p>
            <a:pPr>
              <a:lnSpc>
                <a:spcPct val="110000"/>
              </a:lnSpc>
              <a:buNone/>
            </a:pPr>
            <a:r>
              <a:rPr lang="en-US" altLang="ko-KR" sz="2200" b="1" dirty="0">
                <a:solidFill>
                  <a:srgbClr val="0000CC"/>
                </a:solidFill>
              </a:rPr>
              <a:t>    </a:t>
            </a:r>
            <a:r>
              <a:rPr lang="en-US" altLang="ko-KR" sz="2000" b="1" dirty="0"/>
              <a:t>Requires car producers and importers to meet average fuel economy standard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altLang="ko-KR" sz="2000" b="1" dirty="0"/>
              <a:t>Standard(‘17→’20): 19.2 → 24.3 km/l, 123 → 97g/km  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altLang="ko-KR" sz="2000" b="1" dirty="0"/>
              <a:t>Applied to passenger/light duty cars/light trucks(below 3.5t)</a:t>
            </a:r>
          </a:p>
          <a:p>
            <a:pPr lvl="1">
              <a:lnSpc>
                <a:spcPct val="120000"/>
              </a:lnSpc>
              <a:buNone/>
            </a:pPr>
            <a:r>
              <a:rPr lang="en-US" altLang="ko-KR" sz="2000" b="1" dirty="0"/>
              <a:t>Also requires to attach fuel efficiency label on windows to raise vehicle EE awareness among consumers </a:t>
            </a:r>
          </a:p>
          <a:p>
            <a:pPr lvl="1">
              <a:lnSpc>
                <a:spcPct val="90000"/>
              </a:lnSpc>
            </a:pPr>
            <a:endParaRPr lang="en-US" altLang="ko-KR" sz="800" b="1" dirty="0"/>
          </a:p>
          <a:p>
            <a:pPr>
              <a:lnSpc>
                <a:spcPct val="110000"/>
              </a:lnSpc>
            </a:pPr>
            <a:r>
              <a:rPr lang="en-US" altLang="ko-KR" sz="2200" b="1" dirty="0">
                <a:solidFill>
                  <a:srgbClr val="0000CC"/>
                </a:solidFill>
              </a:rPr>
              <a:t>Tire Efficiency Labeling</a:t>
            </a:r>
          </a:p>
          <a:p>
            <a:pPr lvl="1">
              <a:spcBef>
                <a:spcPts val="0"/>
              </a:spcBef>
              <a:buNone/>
            </a:pPr>
            <a:endParaRPr lang="en-US" altLang="ko-KR" sz="800" b="1" dirty="0">
              <a:solidFill>
                <a:srgbClr val="0000CC"/>
              </a:solidFill>
            </a:endParaRPr>
          </a:p>
          <a:p>
            <a:pPr marL="361950" lvl="1" indent="0">
              <a:spcBef>
                <a:spcPts val="0"/>
              </a:spcBef>
              <a:buNone/>
            </a:pPr>
            <a:r>
              <a:rPr lang="en-US" altLang="ko-KR" sz="2000" b="1" dirty="0"/>
              <a:t>Introduced in 2012 to promote efficient tires and thus reduce fuel consumption</a:t>
            </a:r>
          </a:p>
          <a:p>
            <a:pPr lvl="1">
              <a:spcBef>
                <a:spcPts val="0"/>
              </a:spcBef>
              <a:buNone/>
            </a:pPr>
            <a:r>
              <a:rPr lang="en-US" altLang="ko-KR" sz="2000" b="1" dirty="0"/>
              <a:t>- currently applied to passenger cars and light trucks</a:t>
            </a:r>
            <a:endParaRPr lang="en-US" altLang="ko-KR" sz="1600" b="1" dirty="0"/>
          </a:p>
        </p:txBody>
      </p:sp>
      <p:sp>
        <p:nvSpPr>
          <p:cNvPr id="343044" name="AutoShape 4"/>
          <p:cNvSpPr>
            <a:spLocks noChangeArrowheads="1"/>
          </p:cNvSpPr>
          <p:nvPr/>
        </p:nvSpPr>
        <p:spPr bwMode="auto">
          <a:xfrm>
            <a:off x="866775" y="663575"/>
            <a:ext cx="7362825" cy="431800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r>
              <a:rPr lang="en-US" altLang="ko-KR" sz="2400" b="1" dirty="0">
                <a:ea typeface="굴림" pitchFamily="50" charset="-127"/>
              </a:rPr>
              <a:t>Transport Energy Efficiency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7671827" y="6408819"/>
            <a:ext cx="992188" cy="276225"/>
          </a:xfrm>
        </p:spPr>
        <p:txBody>
          <a:bodyPr/>
          <a:lstStyle/>
          <a:p>
            <a:pPr algn="r"/>
            <a:fld id="{84C69154-AB7D-4702-BCFC-1F2F4CD4C65A}" type="slidenum">
              <a:rPr lang="en-US" altLang="ko-KR">
                <a:solidFill>
                  <a:schemeClr val="tx1"/>
                </a:solidFill>
              </a:rPr>
              <a:pPr algn="r"/>
              <a:t>1</a:t>
            </a:fld>
            <a:endParaRPr lang="en-US" altLang="ko-KR" dirty="0">
              <a:solidFill>
                <a:schemeClr val="tx1"/>
              </a:solidFill>
            </a:endParaRPr>
          </a:p>
        </p:txBody>
      </p:sp>
      <p:grpSp>
        <p:nvGrpSpPr>
          <p:cNvPr id="310353" name="Group 81"/>
          <p:cNvGrpSpPr>
            <a:grpSpLocks/>
          </p:cNvGrpSpPr>
          <p:nvPr/>
        </p:nvGrpSpPr>
        <p:grpSpPr bwMode="auto">
          <a:xfrm>
            <a:off x="-6350" y="-6350"/>
            <a:ext cx="9144000" cy="622300"/>
            <a:chOff x="-4" y="140"/>
            <a:chExt cx="5760" cy="392"/>
          </a:xfrm>
        </p:grpSpPr>
        <p:sp>
          <p:nvSpPr>
            <p:cNvPr id="310350" name="Rectangle 78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351" name="Rectangle 79"/>
            <p:cNvSpPr>
              <a:spLocks noChangeArrowheads="1"/>
            </p:cNvSpPr>
            <p:nvPr/>
          </p:nvSpPr>
          <p:spPr bwMode="auto">
            <a:xfrm>
              <a:off x="0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400">
                  <a:solidFill>
                    <a:schemeClr val="bg1"/>
                  </a:solidFill>
                </a:rPr>
                <a:t>Contents</a:t>
              </a:r>
            </a:p>
          </p:txBody>
        </p:sp>
      </p:grpSp>
      <p:sp>
        <p:nvSpPr>
          <p:cNvPr id="21" name="AutoShap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59541" y="3119676"/>
            <a:ext cx="7021513" cy="53344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546100" algn="l"/>
            <a:r>
              <a:rPr lang="en-US" altLang="ko-KR" sz="3000" b="1" dirty="0"/>
              <a:t>KEA at</a:t>
            </a:r>
            <a:r>
              <a:rPr lang="ko-KR" altLang="en-US" sz="3000" b="1" dirty="0"/>
              <a:t> </a:t>
            </a:r>
            <a:r>
              <a:rPr lang="en-US" altLang="ko-KR" sz="3000" b="1" dirty="0"/>
              <a:t>a Glance</a:t>
            </a:r>
          </a:p>
        </p:txBody>
      </p:sp>
      <p:grpSp>
        <p:nvGrpSpPr>
          <p:cNvPr id="23" name="Group 48"/>
          <p:cNvGrpSpPr>
            <a:grpSpLocks/>
          </p:cNvGrpSpPr>
          <p:nvPr/>
        </p:nvGrpSpPr>
        <p:grpSpPr bwMode="auto">
          <a:xfrm>
            <a:off x="1079484" y="2980548"/>
            <a:ext cx="838200" cy="764506"/>
            <a:chOff x="192" y="1920"/>
            <a:chExt cx="1152" cy="1133"/>
          </a:xfrm>
        </p:grpSpPr>
        <p:pic>
          <p:nvPicPr>
            <p:cNvPr id="24" name="Picture 49" descr="png_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" y="1920"/>
              <a:ext cx="1152" cy="1133"/>
            </a:xfrm>
            <a:prstGeom prst="rect">
              <a:avLst/>
            </a:prstGeom>
            <a:noFill/>
          </p:spPr>
        </p:pic>
        <p:sp>
          <p:nvSpPr>
            <p:cNvPr id="25" name="Rectangle 50"/>
            <p:cNvSpPr>
              <a:spLocks noChangeArrowheads="1"/>
            </p:cNvSpPr>
            <p:nvPr/>
          </p:nvSpPr>
          <p:spPr bwMode="auto">
            <a:xfrm>
              <a:off x="288" y="2319"/>
              <a:ext cx="858" cy="2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>
                <a:lnSpc>
                  <a:spcPct val="110000"/>
                </a:lnSpc>
              </a:pPr>
              <a:endParaRPr lang="en-US" sz="4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10285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370013" y="1145931"/>
            <a:ext cx="7018337" cy="53344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546100" algn="l"/>
            <a:r>
              <a:rPr lang="en-US" altLang="ko-KR" sz="3000" b="1" dirty="0"/>
              <a:t>Energy Consumption</a:t>
            </a:r>
          </a:p>
        </p:txBody>
      </p:sp>
      <p:sp>
        <p:nvSpPr>
          <p:cNvPr id="310295" name="AutoShap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343691" y="2069895"/>
            <a:ext cx="7021513" cy="53344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546100" algn="l"/>
            <a:r>
              <a:rPr lang="en-US" altLang="ko-KR" sz="3000" b="1" dirty="0"/>
              <a:t>2</a:t>
            </a:r>
            <a:r>
              <a:rPr lang="en-US" altLang="ko-KR" sz="3000" b="1" baseline="30000" dirty="0"/>
              <a:t>nd</a:t>
            </a:r>
            <a:r>
              <a:rPr lang="en-US" altLang="ko-KR" sz="3000" b="1" dirty="0"/>
              <a:t> Energy Master Plan</a:t>
            </a:r>
          </a:p>
        </p:txBody>
      </p:sp>
      <p:grpSp>
        <p:nvGrpSpPr>
          <p:cNvPr id="310320" name="Group 48"/>
          <p:cNvGrpSpPr>
            <a:grpSpLocks/>
          </p:cNvGrpSpPr>
          <p:nvPr/>
        </p:nvGrpSpPr>
        <p:grpSpPr bwMode="auto">
          <a:xfrm>
            <a:off x="1069975" y="1043236"/>
            <a:ext cx="838200" cy="764506"/>
            <a:chOff x="192" y="1920"/>
            <a:chExt cx="1152" cy="1133"/>
          </a:xfrm>
        </p:grpSpPr>
        <p:pic>
          <p:nvPicPr>
            <p:cNvPr id="310321" name="Picture 49" descr="png_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" y="1920"/>
              <a:ext cx="1152" cy="1133"/>
            </a:xfrm>
            <a:prstGeom prst="rect">
              <a:avLst/>
            </a:prstGeom>
            <a:noFill/>
          </p:spPr>
        </p:pic>
        <p:sp>
          <p:nvSpPr>
            <p:cNvPr id="310322" name="Rectangle 50"/>
            <p:cNvSpPr>
              <a:spLocks noChangeArrowheads="1"/>
            </p:cNvSpPr>
            <p:nvPr/>
          </p:nvSpPr>
          <p:spPr bwMode="auto">
            <a:xfrm>
              <a:off x="288" y="2319"/>
              <a:ext cx="858" cy="2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>
                <a:lnSpc>
                  <a:spcPct val="110000"/>
                </a:lnSpc>
              </a:pPr>
              <a:endParaRPr lang="en-US" sz="4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10319" name="Rectangle 47"/>
          <p:cNvSpPr>
            <a:spLocks noChangeArrowheads="1"/>
          </p:cNvSpPr>
          <p:nvPr/>
        </p:nvSpPr>
        <p:spPr bwMode="auto">
          <a:xfrm>
            <a:off x="1116013" y="1003299"/>
            <a:ext cx="750887" cy="7445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ko-K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HY헤드라인M" pitchFamily="18" charset="-127"/>
              </a:rPr>
              <a:t>1</a:t>
            </a:r>
          </a:p>
        </p:txBody>
      </p:sp>
      <p:grpSp>
        <p:nvGrpSpPr>
          <p:cNvPr id="310338" name="Group 66"/>
          <p:cNvGrpSpPr>
            <a:grpSpLocks/>
          </p:cNvGrpSpPr>
          <p:nvPr/>
        </p:nvGrpSpPr>
        <p:grpSpPr bwMode="auto">
          <a:xfrm>
            <a:off x="1060518" y="1950159"/>
            <a:ext cx="838200" cy="764506"/>
            <a:chOff x="192" y="1920"/>
            <a:chExt cx="1152" cy="1133"/>
          </a:xfrm>
        </p:grpSpPr>
        <p:pic>
          <p:nvPicPr>
            <p:cNvPr id="310339" name="Picture 67" descr="png_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" y="1920"/>
              <a:ext cx="1152" cy="1133"/>
            </a:xfrm>
            <a:prstGeom prst="rect">
              <a:avLst/>
            </a:prstGeom>
            <a:noFill/>
          </p:spPr>
        </p:pic>
        <p:sp>
          <p:nvSpPr>
            <p:cNvPr id="310340" name="Rectangle 68"/>
            <p:cNvSpPr>
              <a:spLocks noChangeArrowheads="1"/>
            </p:cNvSpPr>
            <p:nvPr/>
          </p:nvSpPr>
          <p:spPr bwMode="auto">
            <a:xfrm>
              <a:off x="288" y="2319"/>
              <a:ext cx="858" cy="2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>
                <a:lnSpc>
                  <a:spcPct val="110000"/>
                </a:lnSpc>
              </a:pPr>
              <a:endParaRPr lang="en-US" sz="4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10341" name="Rectangle 69"/>
          <p:cNvSpPr>
            <a:spLocks noChangeArrowheads="1"/>
          </p:cNvSpPr>
          <p:nvPr/>
        </p:nvSpPr>
        <p:spPr bwMode="auto">
          <a:xfrm>
            <a:off x="1108641" y="1945640"/>
            <a:ext cx="750888" cy="7445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ko-KR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굴림" pitchFamily="50" charset="-127"/>
              </a:rPr>
              <a:t>2</a:t>
            </a:r>
          </a:p>
        </p:txBody>
      </p:sp>
      <p:sp>
        <p:nvSpPr>
          <p:cNvPr id="16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384962" y="4125027"/>
            <a:ext cx="7018337" cy="53344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ko-KR" sz="3000" b="1" dirty="0"/>
              <a:t>      EE Programs by Sector</a:t>
            </a:r>
          </a:p>
        </p:txBody>
      </p:sp>
      <p:grpSp>
        <p:nvGrpSpPr>
          <p:cNvPr id="17" name="Group 48"/>
          <p:cNvGrpSpPr>
            <a:grpSpLocks/>
          </p:cNvGrpSpPr>
          <p:nvPr/>
        </p:nvGrpSpPr>
        <p:grpSpPr bwMode="auto">
          <a:xfrm>
            <a:off x="1055640" y="3972410"/>
            <a:ext cx="838200" cy="764506"/>
            <a:chOff x="192" y="1920"/>
            <a:chExt cx="1152" cy="1133"/>
          </a:xfrm>
        </p:grpSpPr>
        <p:pic>
          <p:nvPicPr>
            <p:cNvPr id="18" name="Picture 49" descr="png_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" y="1920"/>
              <a:ext cx="1152" cy="1133"/>
            </a:xfrm>
            <a:prstGeom prst="rect">
              <a:avLst/>
            </a:prstGeom>
            <a:noFill/>
          </p:spPr>
        </p:pic>
        <p:sp>
          <p:nvSpPr>
            <p:cNvPr id="19" name="Rectangle 50"/>
            <p:cNvSpPr>
              <a:spLocks noChangeArrowheads="1"/>
            </p:cNvSpPr>
            <p:nvPr/>
          </p:nvSpPr>
          <p:spPr bwMode="auto">
            <a:xfrm>
              <a:off x="288" y="2319"/>
              <a:ext cx="858" cy="2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>
                <a:lnSpc>
                  <a:spcPct val="110000"/>
                </a:lnSpc>
              </a:pPr>
              <a:endParaRPr lang="en-US" sz="4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20" name="Rectangle 69"/>
          <p:cNvSpPr>
            <a:spLocks noChangeArrowheads="1"/>
          </p:cNvSpPr>
          <p:nvPr/>
        </p:nvSpPr>
        <p:spPr bwMode="auto">
          <a:xfrm>
            <a:off x="1084097" y="3933433"/>
            <a:ext cx="750888" cy="7445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ko-KR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굴림" pitchFamily="50" charset="-127"/>
              </a:rPr>
              <a:t>4</a:t>
            </a:r>
          </a:p>
        </p:txBody>
      </p:sp>
      <p:sp>
        <p:nvSpPr>
          <p:cNvPr id="22" name="Rectangle 69"/>
          <p:cNvSpPr>
            <a:spLocks noChangeArrowheads="1"/>
          </p:cNvSpPr>
          <p:nvPr/>
        </p:nvSpPr>
        <p:spPr bwMode="auto">
          <a:xfrm>
            <a:off x="1100075" y="2977043"/>
            <a:ext cx="750888" cy="7445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ko-KR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굴림" pitchFamily="50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9535892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1"/>
          <p:cNvPicPr>
            <a:picLocks noChangeAspect="1" noChangeArrowheads="1"/>
          </p:cNvPicPr>
          <p:nvPr/>
        </p:nvPicPr>
        <p:blipFill>
          <a:blip r:embed="rId3" cstate="print"/>
          <a:srcRect r="93021" b="90695"/>
          <a:stretch>
            <a:fillRect/>
          </a:stretch>
        </p:blipFill>
        <p:spPr bwMode="auto">
          <a:xfrm>
            <a:off x="0" y="0"/>
            <a:ext cx="6381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404813" y="238125"/>
            <a:ext cx="50006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400" b="1" i="1" dirty="0">
                <a:solidFill>
                  <a:srgbClr val="FFFFFF"/>
                </a:solidFill>
                <a:latin typeface="맑은 고딕" pitchFamily="50" charset="-127"/>
                <a:ea typeface="HY신명조" pitchFamily="18" charset="-127"/>
              </a:rPr>
              <a:t>­</a:t>
            </a:r>
            <a:r>
              <a:rPr lang="en-US" altLang="ko-KR" sz="2400" b="1" i="1" dirty="0">
                <a:solidFill>
                  <a:srgbClr val="FFFFFF"/>
                </a:solidFill>
                <a:latin typeface="HY신명조" pitchFamily="18" charset="-127"/>
                <a:ea typeface="HY신명조" pitchFamily="18" charset="-127"/>
              </a:rPr>
              <a:t>9</a:t>
            </a:r>
            <a:endParaRPr lang="ko-KR" altLang="en-US" sz="2400" b="1" i="1" dirty="0">
              <a:solidFill>
                <a:srgbClr val="FFFFFF"/>
              </a:solidFill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22536" name="Picture 12" descr="3"/>
          <p:cNvPicPr>
            <a:picLocks noChangeAspect="1" noChangeArrowheads="1"/>
          </p:cNvPicPr>
          <p:nvPr/>
        </p:nvPicPr>
        <p:blipFill>
          <a:blip r:embed="rId4" cstate="print"/>
          <a:srcRect l="17448" t="33842" r="48212" b="58125"/>
          <a:stretch>
            <a:fillRect/>
          </a:stretch>
        </p:blipFill>
        <p:spPr bwMode="auto">
          <a:xfrm>
            <a:off x="1749425" y="1933575"/>
            <a:ext cx="3140075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6" descr="6"/>
          <p:cNvPicPr>
            <a:picLocks noChangeAspect="1" noChangeArrowheads="1"/>
          </p:cNvPicPr>
          <p:nvPr/>
        </p:nvPicPr>
        <p:blipFill>
          <a:blip r:embed="rId5" cstate="print"/>
          <a:srcRect l="54427" t="19745" r="15955" b="70302"/>
          <a:stretch>
            <a:fillRect/>
          </a:stretch>
        </p:blipFill>
        <p:spPr bwMode="auto">
          <a:xfrm>
            <a:off x="4878388" y="1354138"/>
            <a:ext cx="270827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4" descr="898"/>
          <p:cNvPicPr>
            <a:picLocks noChangeAspect="1" noChangeArrowheads="1"/>
          </p:cNvPicPr>
          <p:nvPr/>
        </p:nvPicPr>
        <p:blipFill>
          <a:blip r:embed="rId6" cstate="print"/>
          <a:srcRect l="5365" t="57986" r="82726" b="28680"/>
          <a:stretch>
            <a:fillRect/>
          </a:stretch>
        </p:blipFill>
        <p:spPr bwMode="auto">
          <a:xfrm>
            <a:off x="527050" y="4594225"/>
            <a:ext cx="11477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5" descr="7"/>
          <p:cNvPicPr>
            <a:picLocks noChangeAspect="1" noChangeArrowheads="1"/>
          </p:cNvPicPr>
          <p:nvPr/>
        </p:nvPicPr>
        <p:blipFill>
          <a:blip r:embed="rId7" cstate="print"/>
          <a:srcRect l="81424" t="12338" b="63773"/>
          <a:stretch>
            <a:fillRect/>
          </a:stretch>
        </p:blipFill>
        <p:spPr bwMode="auto">
          <a:xfrm>
            <a:off x="7291388" y="846138"/>
            <a:ext cx="16986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7" descr="5"/>
          <p:cNvPicPr>
            <a:picLocks noChangeAspect="1" noChangeArrowheads="1"/>
          </p:cNvPicPr>
          <p:nvPr/>
        </p:nvPicPr>
        <p:blipFill>
          <a:blip r:embed="rId8" cstate="print"/>
          <a:srcRect l="48021" t="77986" r="33299" b="6921"/>
          <a:stretch>
            <a:fillRect/>
          </a:stretch>
        </p:blipFill>
        <p:spPr bwMode="auto">
          <a:xfrm>
            <a:off x="487363" y="5391150"/>
            <a:ext cx="132238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1" name="Text Box 19"/>
          <p:cNvSpPr txBox="1">
            <a:spLocks noChangeArrowheads="1"/>
          </p:cNvSpPr>
          <p:nvPr/>
        </p:nvSpPr>
        <p:spPr bwMode="auto">
          <a:xfrm>
            <a:off x="1871663" y="2039938"/>
            <a:ext cx="1843087" cy="32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Energy[-], Love[+]</a:t>
            </a:r>
            <a:endParaRPr lang="en-US" altLang="ko-KR" sz="14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542" name="Picture 20" descr="3"/>
          <p:cNvPicPr>
            <a:picLocks noChangeAspect="1" noChangeArrowheads="1"/>
          </p:cNvPicPr>
          <p:nvPr/>
        </p:nvPicPr>
        <p:blipFill>
          <a:blip r:embed="rId4" cstate="print"/>
          <a:srcRect l="17448" t="33842" r="48212" b="58125"/>
          <a:stretch>
            <a:fillRect/>
          </a:stretch>
        </p:blipFill>
        <p:spPr bwMode="auto">
          <a:xfrm>
            <a:off x="1749425" y="3760788"/>
            <a:ext cx="3140075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3" name="Text Box 21"/>
          <p:cNvSpPr txBox="1">
            <a:spLocks noChangeArrowheads="1"/>
          </p:cNvSpPr>
          <p:nvPr/>
        </p:nvSpPr>
        <p:spPr bwMode="auto">
          <a:xfrm>
            <a:off x="1871663" y="3886200"/>
            <a:ext cx="2222500" cy="32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Tire-Up, Energy-Down</a:t>
            </a:r>
            <a:endParaRPr lang="en-US" altLang="ko-KR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544" name="Picture 22" descr="3"/>
          <p:cNvPicPr>
            <a:picLocks noChangeAspect="1" noChangeArrowheads="1"/>
          </p:cNvPicPr>
          <p:nvPr/>
        </p:nvPicPr>
        <p:blipFill>
          <a:blip r:embed="rId4" cstate="print"/>
          <a:srcRect l="17448" t="33842" r="48212" b="58125"/>
          <a:stretch>
            <a:fillRect/>
          </a:stretch>
        </p:blipFill>
        <p:spPr bwMode="auto">
          <a:xfrm>
            <a:off x="1779588" y="5497513"/>
            <a:ext cx="3140075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5" name="Text Box 23"/>
          <p:cNvSpPr txBox="1">
            <a:spLocks noChangeArrowheads="1"/>
          </p:cNvSpPr>
          <p:nvPr/>
        </p:nvSpPr>
        <p:spPr bwMode="auto">
          <a:xfrm>
            <a:off x="1874838" y="5591175"/>
            <a:ext cx="2865437" cy="32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Green Sports / Green Market</a:t>
            </a:r>
            <a:endParaRPr lang="en-US" altLang="ko-KR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546" name="Picture 24" descr="3"/>
          <p:cNvPicPr>
            <a:picLocks noChangeAspect="1" noChangeArrowheads="1"/>
          </p:cNvPicPr>
          <p:nvPr/>
        </p:nvPicPr>
        <p:blipFill>
          <a:blip r:embed="rId4" cstate="print"/>
          <a:srcRect l="17448" t="33842" r="48212" b="58125"/>
          <a:stretch>
            <a:fillRect/>
          </a:stretch>
        </p:blipFill>
        <p:spPr bwMode="auto">
          <a:xfrm>
            <a:off x="1747838" y="2790825"/>
            <a:ext cx="3140075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7" name="Text Box 25"/>
          <p:cNvSpPr txBox="1">
            <a:spLocks noChangeArrowheads="1"/>
          </p:cNvSpPr>
          <p:nvPr/>
        </p:nvSpPr>
        <p:spPr bwMode="auto">
          <a:xfrm>
            <a:off x="1870075" y="2897188"/>
            <a:ext cx="2971800" cy="32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Optimal heating in wintertime</a:t>
            </a:r>
          </a:p>
        </p:txBody>
      </p:sp>
      <p:sp>
        <p:nvSpPr>
          <p:cNvPr id="22548" name="Text Box 26"/>
          <p:cNvSpPr txBox="1">
            <a:spLocks noChangeArrowheads="1"/>
          </p:cNvSpPr>
          <p:nvPr/>
        </p:nvSpPr>
        <p:spPr bwMode="auto">
          <a:xfrm>
            <a:off x="3027363" y="4979988"/>
            <a:ext cx="1527175" cy="322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500" b="1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Green ballpark</a:t>
            </a:r>
          </a:p>
        </p:txBody>
      </p:sp>
      <p:pic>
        <p:nvPicPr>
          <p:cNvPr id="22549" name="Picture 27" descr="28 copy"/>
          <p:cNvPicPr>
            <a:picLocks noChangeAspect="1" noChangeArrowheads="1"/>
          </p:cNvPicPr>
          <p:nvPr/>
        </p:nvPicPr>
        <p:blipFill>
          <a:blip r:embed="rId9" cstate="print"/>
          <a:srcRect l="61234" t="34976" r="35851" b="61134"/>
          <a:stretch>
            <a:fillRect/>
          </a:stretch>
        </p:blipFill>
        <p:spPr bwMode="auto">
          <a:xfrm>
            <a:off x="5534025" y="2398713"/>
            <a:ext cx="2667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50" name="Text Box 30"/>
          <p:cNvSpPr txBox="1">
            <a:spLocks noChangeArrowheads="1"/>
          </p:cNvSpPr>
          <p:nvPr/>
        </p:nvSpPr>
        <p:spPr bwMode="auto">
          <a:xfrm>
            <a:off x="5737225" y="2382838"/>
            <a:ext cx="3208338" cy="14927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ko-KR" sz="1300" b="1" dirty="0">
                <a:solidFill>
                  <a:srgbClr val="193752"/>
                </a:solidFill>
                <a:latin typeface="맑은 고딕" pitchFamily="50" charset="-127"/>
                <a:ea typeface="맑은 고딕" pitchFamily="50" charset="-127"/>
              </a:rPr>
              <a:t>Practical Early Education Program for energy conservation</a:t>
            </a:r>
          </a:p>
          <a:p>
            <a:pPr algn="l"/>
            <a:r>
              <a:rPr lang="en-US" altLang="ko-KR" sz="1300" dirty="0">
                <a:solidFill>
                  <a:srgbClr val="193752"/>
                </a:solidFill>
                <a:latin typeface="맑은 고딕" pitchFamily="50" charset="-127"/>
                <a:ea typeface="맑은 고딕" pitchFamily="50" charset="-127"/>
              </a:rPr>
              <a:t>  * Elementary school : 546 groups,</a:t>
            </a:r>
          </a:p>
          <a:p>
            <a:pPr algn="l"/>
            <a:r>
              <a:rPr lang="en-US" altLang="ko-KR" sz="1300" dirty="0">
                <a:solidFill>
                  <a:srgbClr val="193752"/>
                </a:solidFill>
                <a:latin typeface="맑은 고딕" pitchFamily="50" charset="-127"/>
                <a:ea typeface="맑은 고딕" pitchFamily="50" charset="-127"/>
              </a:rPr>
              <a:t>  * Middle school : 299 groups,</a:t>
            </a:r>
          </a:p>
          <a:p>
            <a:pPr algn="l"/>
            <a:r>
              <a:rPr lang="en-US" altLang="ko-KR" sz="1300" dirty="0">
                <a:solidFill>
                  <a:srgbClr val="193752"/>
                </a:solidFill>
                <a:latin typeface="맑은 고딕" pitchFamily="50" charset="-127"/>
                <a:ea typeface="맑은 고딕" pitchFamily="50" charset="-127"/>
              </a:rPr>
              <a:t>  * High school :  232 groups</a:t>
            </a:r>
          </a:p>
          <a:p>
            <a:pPr algn="l"/>
            <a:r>
              <a:rPr lang="en-US" altLang="ko-KR" sz="1300" dirty="0">
                <a:solidFill>
                  <a:srgbClr val="193752"/>
                </a:solidFill>
                <a:latin typeface="맑은 고딕" pitchFamily="50" charset="-127"/>
                <a:ea typeface="맑은 고딕" pitchFamily="50" charset="-127"/>
              </a:rPr>
              <a:t>  * Others : 731 groups</a:t>
            </a:r>
          </a:p>
          <a:p>
            <a:pPr algn="l"/>
            <a:r>
              <a:rPr lang="en-US" altLang="ko-KR" sz="1300" dirty="0">
                <a:solidFill>
                  <a:srgbClr val="193752"/>
                </a:solidFill>
                <a:latin typeface="맑은 고딕" pitchFamily="50" charset="-127"/>
                <a:ea typeface="맑은 고딕" pitchFamily="50" charset="-127"/>
              </a:rPr>
              <a:t>Total : 1,808 groups</a:t>
            </a:r>
            <a:endParaRPr lang="ko-KR" altLang="en-US" sz="1300" dirty="0">
              <a:solidFill>
                <a:srgbClr val="19375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551" name="AutoShape 2" descr="http://gw.kemco.or.kr/myoffice/ezEmail/remote/mail_readattach.aspx?url=http%3A//gwmail01/exchange/1501/%25EA%25B0%259C%25EC%259D%25B8%2520%25ED%258E%25B8%25EC%25A7%2580%25ED%2595%25A8/%25EB%2582%25B4%25EB%25B6%2580%25EB%25A9%2594%25EC%259D%25BC/b0c00eb5-338f-4786-ab62-9633938b463b.EML/1_multipart_xF8FF_2_%25EA%25B8%2589%25EC%25A3%25A0_GEF%2520%25EC%2598%2581%25EB%25AC%25B8%2520%25EB%25A1%259C%25EA%25B3%25A0.jpg&amp;filename=%uAE09%uC8E0_GEF%20%uC601%uBB38%20%uB85C%uACE0.jpg"/>
          <p:cNvSpPr>
            <a:spLocks noChangeAspect="1" noChangeArrowheads="1"/>
          </p:cNvSpPr>
          <p:nvPr/>
        </p:nvSpPr>
        <p:spPr bwMode="auto">
          <a:xfrm>
            <a:off x="76200" y="-136525"/>
            <a:ext cx="86201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ko-KR" altLang="en-US"/>
          </a:p>
        </p:txBody>
      </p:sp>
      <p:sp>
        <p:nvSpPr>
          <p:cNvPr id="22552" name="AutoShape 4" descr="http://gw.kemco.or.kr/myoffice/ezEmail/remote/mail_readattach.aspx?url=http%3A//gwmail01/exchange/1501/%25EA%25B0%259C%25EC%259D%25B8%2520%25ED%258E%25B8%25EC%25A7%2580%25ED%2595%25A8/%25EB%2582%25B4%25EB%25B6%2580%25EB%25A9%2594%25EC%259D%25BC/b0c00eb5-338f-4786-ab62-9633938b463b.EML/1_multipart_xF8FF_2_%25EA%25B8%2589%25EC%25A3%25A0_GEF%2520%25EC%2598%2581%25EB%25AC%25B8%2520%25EB%25A1%259C%25EA%25B3%25A0.jpg&amp;filename=%uAE09%uC8E0_GEF%20%uC601%uBB38%20%uB85C%uACE0.jpg"/>
          <p:cNvSpPr>
            <a:spLocks noChangeAspect="1" noChangeArrowheads="1"/>
          </p:cNvSpPr>
          <p:nvPr/>
        </p:nvSpPr>
        <p:spPr bwMode="auto">
          <a:xfrm>
            <a:off x="76200" y="-136525"/>
            <a:ext cx="86201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ko-KR" altLang="en-US"/>
          </a:p>
        </p:txBody>
      </p:sp>
      <p:pic>
        <p:nvPicPr>
          <p:cNvPr id="22553" name="그림 35" descr="급죠_GEF 영문 로고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188" y="876300"/>
            <a:ext cx="3975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4" name="Picture 24" descr="3"/>
          <p:cNvPicPr>
            <a:picLocks noChangeAspect="1" noChangeArrowheads="1"/>
          </p:cNvPicPr>
          <p:nvPr/>
        </p:nvPicPr>
        <p:blipFill>
          <a:blip r:embed="rId4" cstate="print"/>
          <a:srcRect l="17448" t="33842" r="48212" b="58125"/>
          <a:stretch>
            <a:fillRect/>
          </a:stretch>
        </p:blipFill>
        <p:spPr bwMode="auto">
          <a:xfrm>
            <a:off x="1762125" y="4672013"/>
            <a:ext cx="3140075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55" name="Text Box 25"/>
          <p:cNvSpPr txBox="1">
            <a:spLocks noChangeArrowheads="1"/>
          </p:cNvSpPr>
          <p:nvPr/>
        </p:nvSpPr>
        <p:spPr bwMode="auto">
          <a:xfrm>
            <a:off x="1884363" y="4778375"/>
            <a:ext cx="2509837" cy="32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Goodbye! Standby Power</a:t>
            </a:r>
          </a:p>
        </p:txBody>
      </p:sp>
      <p:pic>
        <p:nvPicPr>
          <p:cNvPr id="2255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3088" y="2749550"/>
            <a:ext cx="1063625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1663" y="1824038"/>
            <a:ext cx="101123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8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28650" y="3703638"/>
            <a:ext cx="966788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1865313" y="3314700"/>
            <a:ext cx="2732087" cy="277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>
                <a:latin typeface="+mn-lt"/>
                <a:ea typeface="굴림" pitchFamily="50" charset="-127"/>
              </a:rPr>
              <a:t>Optimal indoor heating and lifestyle</a:t>
            </a:r>
          </a:p>
        </p:txBody>
      </p:sp>
      <p:sp>
        <p:nvSpPr>
          <p:cNvPr id="42" name="Rectangle 30"/>
          <p:cNvSpPr>
            <a:spLocks noChangeArrowheads="1"/>
          </p:cNvSpPr>
          <p:nvPr/>
        </p:nvSpPr>
        <p:spPr bwMode="auto">
          <a:xfrm>
            <a:off x="1751013" y="5157788"/>
            <a:ext cx="3160712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>
                <a:latin typeface="+mn-lt"/>
                <a:ea typeface="굴림" pitchFamily="50" charset="-127"/>
              </a:rPr>
              <a:t>Reduction of standby power of electronics</a:t>
            </a:r>
            <a:endParaRPr lang="en-US" altLang="ko-KR" sz="1300" dirty="0">
              <a:latin typeface="+mn-lt"/>
              <a:ea typeface="굴림" pitchFamily="50" charset="-127"/>
            </a:endParaRPr>
          </a:p>
        </p:txBody>
      </p:sp>
      <p:sp>
        <p:nvSpPr>
          <p:cNvPr id="43" name="Rectangle 30"/>
          <p:cNvSpPr>
            <a:spLocks noChangeArrowheads="1"/>
          </p:cNvSpPr>
          <p:nvPr/>
        </p:nvSpPr>
        <p:spPr bwMode="auto">
          <a:xfrm>
            <a:off x="1717675" y="4256088"/>
            <a:ext cx="3294063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>
                <a:latin typeface="굴림" pitchFamily="50" charset="-127"/>
                <a:ea typeface="굴림" pitchFamily="50" charset="-127"/>
              </a:rPr>
              <a:t>Proper tire pressure and </a:t>
            </a:r>
            <a:r>
              <a:rPr lang="en-US" altLang="ko-KR" sz="1200" dirty="0">
                <a:latin typeface="+mn-lt"/>
                <a:ea typeface="굴림" pitchFamily="50" charset="-127"/>
              </a:rPr>
              <a:t>Eco-driving culture</a:t>
            </a:r>
            <a:endParaRPr lang="en-US" altLang="ko-KR" sz="1300" dirty="0">
              <a:latin typeface="+mn-lt"/>
              <a:ea typeface="굴림" pitchFamily="50" charset="-127"/>
            </a:endParaRPr>
          </a:p>
        </p:txBody>
      </p:sp>
      <p:sp>
        <p:nvSpPr>
          <p:cNvPr id="44" name="Rectangle 30"/>
          <p:cNvSpPr>
            <a:spLocks noChangeArrowheads="1"/>
          </p:cNvSpPr>
          <p:nvPr/>
        </p:nvSpPr>
        <p:spPr bwMode="auto">
          <a:xfrm>
            <a:off x="1831975" y="2414588"/>
            <a:ext cx="2897188" cy="277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>
                <a:latin typeface="+mn-lt"/>
                <a:ea typeface="굴림" pitchFamily="50" charset="-127"/>
              </a:rPr>
              <a:t>Energy conservation and social service</a:t>
            </a:r>
            <a:endParaRPr lang="en-US" altLang="ko-KR" sz="1300" dirty="0">
              <a:latin typeface="+mn-lt"/>
              <a:ea typeface="굴림" pitchFamily="50" charset="-127"/>
            </a:endParaRPr>
          </a:p>
        </p:txBody>
      </p:sp>
      <p:sp>
        <p:nvSpPr>
          <p:cNvPr id="45" name="Rectangle 30"/>
          <p:cNvSpPr>
            <a:spLocks noChangeArrowheads="1"/>
          </p:cNvSpPr>
          <p:nvPr/>
        </p:nvSpPr>
        <p:spPr bwMode="auto">
          <a:xfrm>
            <a:off x="1884363" y="5945188"/>
            <a:ext cx="2765425" cy="277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>
                <a:latin typeface="+mn-lt"/>
                <a:ea typeface="굴림" pitchFamily="50" charset="-127"/>
              </a:rPr>
              <a:t>Various consumer friendly campaign</a:t>
            </a:r>
            <a:endParaRPr lang="en-US" altLang="ko-KR" sz="1300" dirty="0">
              <a:latin typeface="+mn-lt"/>
              <a:ea typeface="굴림" pitchFamily="50" charset="-127"/>
            </a:endParaRPr>
          </a:p>
        </p:txBody>
      </p:sp>
      <p:pic>
        <p:nvPicPr>
          <p:cNvPr id="22564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68875" y="5589588"/>
            <a:ext cx="1004888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5" name="Picture 10" descr="g"/>
          <p:cNvPicPr>
            <a:picLocks noChangeAspect="1" noChangeArrowheads="1"/>
          </p:cNvPicPr>
          <p:nvPr/>
        </p:nvPicPr>
        <p:blipFill>
          <a:blip r:embed="rId15" cstate="print"/>
          <a:srcRect l="42119" t="10417" r="20364"/>
          <a:stretch>
            <a:fillRect/>
          </a:stretch>
        </p:blipFill>
        <p:spPr bwMode="auto">
          <a:xfrm>
            <a:off x="3851275" y="714375"/>
            <a:ext cx="3430588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6" name="Picture 29" descr="12"/>
          <p:cNvPicPr>
            <a:picLocks noChangeAspect="1" noChangeArrowheads="1"/>
          </p:cNvPicPr>
          <p:nvPr/>
        </p:nvPicPr>
        <p:blipFill>
          <a:blip r:embed="rId16" cstate="print"/>
          <a:srcRect l="71979" t="51944" r="937" b="1505"/>
          <a:stretch>
            <a:fillRect/>
          </a:stretch>
        </p:blipFill>
        <p:spPr bwMode="auto">
          <a:xfrm>
            <a:off x="6516688" y="3284538"/>
            <a:ext cx="2476500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96850" y="171450"/>
            <a:ext cx="8767763" cy="425905"/>
            <a:chOff x="825" y="147"/>
            <a:chExt cx="4730" cy="352"/>
          </a:xfrm>
        </p:grpSpPr>
        <p:sp>
          <p:nvSpPr>
            <p:cNvPr id="40" name="Rectangle 7"/>
            <p:cNvSpPr>
              <a:spLocks noChangeArrowheads="1"/>
            </p:cNvSpPr>
            <p:nvPr/>
          </p:nvSpPr>
          <p:spPr bwMode="auto">
            <a:xfrm>
              <a:off x="825" y="147"/>
              <a:ext cx="4730" cy="336"/>
            </a:xfrm>
            <a:prstGeom prst="rect">
              <a:avLst/>
            </a:prstGeom>
            <a:gradFill rotWithShape="0">
              <a:gsLst>
                <a:gs pos="0">
                  <a:srgbClr val="CCFF99"/>
                </a:gs>
                <a:gs pos="50000">
                  <a:schemeClr val="bg1"/>
                </a:gs>
                <a:gs pos="100000">
                  <a:srgbClr val="CCFF99"/>
                </a:gs>
              </a:gsLst>
              <a:lin ang="5400000" scaled="1"/>
            </a:gradFill>
            <a:ln w="63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Rectangle 8"/>
            <p:cNvSpPr>
              <a:spLocks noChangeArrowheads="1"/>
            </p:cNvSpPr>
            <p:nvPr/>
          </p:nvSpPr>
          <p:spPr bwMode="auto">
            <a:xfrm>
              <a:off x="829" y="171"/>
              <a:ext cx="4716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lnSpc>
                  <a:spcPct val="90000"/>
                </a:lnSpc>
                <a:buClr>
                  <a:schemeClr val="hlink"/>
                </a:buClr>
                <a:buSzPct val="80000"/>
                <a:buFont typeface="Wingdings" pitchFamily="2" charset="2"/>
                <a:buNone/>
              </a:pPr>
              <a:r>
                <a:rPr lang="en-US" altLang="ko-KR" sz="2200" b="1" dirty="0">
                  <a:solidFill>
                    <a:srgbClr val="0000CC"/>
                  </a:solidFill>
                  <a:ea typeface="돋움" pitchFamily="50" charset="-127"/>
                </a:rPr>
                <a:t>4-4. Cross-sectoral: Awareness, Campaigns, Training/Education</a:t>
              </a:r>
            </a:p>
          </p:txBody>
        </p:sp>
      </p:grpSp>
      <p:sp>
        <p:nvSpPr>
          <p:cNvPr id="47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3A7796E-D6EF-46E6-AAAA-F2D78DF92AA7}" type="slidenum">
              <a:rPr lang="en-US" altLang="ko-KR"/>
              <a:pPr/>
              <a:t>19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4898859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7703288" y="6417877"/>
            <a:ext cx="992188" cy="276225"/>
          </a:xfrm>
          <a:prstGeom prst="rect">
            <a:avLst/>
          </a:prstGeom>
        </p:spPr>
        <p:txBody>
          <a:bodyPr/>
          <a:lstStyle/>
          <a:p>
            <a:pPr algn="r"/>
            <a:fld id="{B9F5FFD6-1C65-4959-AA6C-EF1B44B604B0}" type="slidenum">
              <a:rPr lang="en-US" altLang="ko-KR" sz="1400" b="1"/>
              <a:pPr algn="r"/>
              <a:t>20</a:t>
            </a:fld>
            <a:endParaRPr lang="en-US" altLang="ko-KR" sz="1400" b="1" dirty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107950" y="0"/>
            <a:ext cx="9251950" cy="622300"/>
            <a:chOff x="-72" y="140"/>
            <a:chExt cx="5828" cy="392"/>
          </a:xfrm>
        </p:grpSpPr>
        <p:sp>
          <p:nvSpPr>
            <p:cNvPr id="370697" name="Rectangle 9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3000" dirty="0"/>
            </a:p>
          </p:txBody>
        </p:sp>
        <p:sp>
          <p:nvSpPr>
            <p:cNvPr id="370698" name="Rectangle 10"/>
            <p:cNvSpPr>
              <a:spLocks noChangeArrowheads="1"/>
            </p:cNvSpPr>
            <p:nvPr/>
          </p:nvSpPr>
          <p:spPr bwMode="auto">
            <a:xfrm>
              <a:off x="-72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000" b="1" dirty="0">
                  <a:solidFill>
                    <a:schemeClr val="bg1"/>
                  </a:solidFill>
                </a:rPr>
                <a:t>Food for Thought : EE Restaurant</a:t>
              </a:r>
            </a:p>
          </p:txBody>
        </p:sp>
      </p:grp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228600" y="977774"/>
            <a:ext cx="8712200" cy="507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4013" lvl="0" indent="-354013" algn="l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ko-KR" sz="2400" b="1" kern="0" dirty="0">
                <a:latin typeface="+mn-lt"/>
                <a:ea typeface="+mn-ea"/>
              </a:rPr>
              <a:t>Needs a professional chef</a:t>
            </a:r>
          </a:p>
          <a:p>
            <a:pPr marL="354013" lvl="0" indent="-354013" algn="l">
              <a:spcBef>
                <a:spcPct val="20000"/>
              </a:spcBef>
            </a:pPr>
            <a:r>
              <a:rPr lang="en-US" altLang="ko-KR" sz="2400" b="1" kern="0" dirty="0">
                <a:latin typeface="+mn-lt"/>
                <a:ea typeface="+mn-ea"/>
              </a:rPr>
              <a:t>  - A </a:t>
            </a:r>
            <a:r>
              <a:rPr lang="en-US" altLang="ko-KR" sz="2400" b="1" kern="0" dirty="0">
                <a:solidFill>
                  <a:srgbClr val="0000CC"/>
                </a:solidFill>
                <a:latin typeface="+mn-lt"/>
                <a:ea typeface="+mn-ea"/>
              </a:rPr>
              <a:t>dedicated EE organization </a:t>
            </a:r>
            <a:r>
              <a:rPr lang="en-US" altLang="ko-KR" sz="2400" b="1" kern="0" dirty="0">
                <a:latin typeface="+mn-lt"/>
                <a:ea typeface="+mn-ea"/>
              </a:rPr>
              <a:t>is needed</a:t>
            </a:r>
          </a:p>
          <a:p>
            <a:pPr marL="354013" lvl="0" indent="-354013" algn="l">
              <a:spcBef>
                <a:spcPct val="20000"/>
              </a:spcBef>
            </a:pPr>
            <a:endParaRPr lang="en-US" altLang="ko-KR" sz="600" b="1" kern="0" dirty="0">
              <a:solidFill>
                <a:srgbClr val="0000CC"/>
              </a:solidFill>
              <a:latin typeface="+mn-lt"/>
              <a:ea typeface="+mn-ea"/>
            </a:endParaRPr>
          </a:p>
          <a:p>
            <a:pPr marL="354013" lvl="0" indent="-354013" algn="l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ko-KR" sz="2400" b="1" kern="0" dirty="0">
                <a:latin typeface="+mn-lt"/>
                <a:ea typeface="+mn-ea"/>
              </a:rPr>
              <a:t>Needs money to hire good staff and prepare fresh ingredients every day</a:t>
            </a:r>
          </a:p>
          <a:p>
            <a:pPr marL="354013" lvl="0" indent="-354013" algn="l">
              <a:spcBef>
                <a:spcPct val="20000"/>
              </a:spcBef>
            </a:pPr>
            <a:r>
              <a:rPr lang="en-US" altLang="ko-KR" sz="2400" b="1" kern="0" dirty="0">
                <a:latin typeface="+mn-lt"/>
                <a:ea typeface="+mn-ea"/>
              </a:rPr>
              <a:t>  - Secure </a:t>
            </a:r>
            <a:r>
              <a:rPr lang="en-US" altLang="ko-KR" sz="2400" b="1" kern="0" dirty="0">
                <a:solidFill>
                  <a:srgbClr val="0000CC"/>
                </a:solidFill>
                <a:latin typeface="+mn-lt"/>
                <a:ea typeface="+mn-ea"/>
              </a:rPr>
              <a:t>dedicated EE funding</a:t>
            </a:r>
            <a:r>
              <a:rPr lang="en-US" altLang="ko-KR" sz="2400" b="1" kern="0" dirty="0">
                <a:latin typeface="+mn-lt"/>
                <a:ea typeface="+mn-ea"/>
              </a:rPr>
              <a:t> such as levy on fuels</a:t>
            </a:r>
          </a:p>
          <a:p>
            <a:pPr marL="354013" lvl="0" indent="-354013" algn="l">
              <a:spcBef>
                <a:spcPct val="20000"/>
              </a:spcBef>
            </a:pPr>
            <a:endParaRPr lang="en-US" altLang="ko-KR" sz="600" b="1" kern="0" dirty="0">
              <a:solidFill>
                <a:srgbClr val="0000CC"/>
              </a:solidFill>
            </a:endParaRPr>
          </a:p>
          <a:p>
            <a:pPr marL="354013" lvl="0" indent="-354013" algn="l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ko-KR" sz="2400" b="1" kern="0" dirty="0"/>
              <a:t>Chef cannot cook bare hands. Needs chopper, pan, etc.</a:t>
            </a:r>
          </a:p>
          <a:p>
            <a:pPr marL="354013" lvl="0" indent="-354013" algn="l">
              <a:spcBef>
                <a:spcPct val="20000"/>
              </a:spcBef>
            </a:pPr>
            <a:r>
              <a:rPr lang="en-US" altLang="ko-KR" sz="2400" b="1" kern="0" dirty="0"/>
              <a:t>  - Empowered with </a:t>
            </a:r>
            <a:r>
              <a:rPr lang="en-US" altLang="ko-KR" sz="2400" b="1" kern="0" dirty="0">
                <a:solidFill>
                  <a:srgbClr val="0000CC"/>
                </a:solidFill>
              </a:rPr>
              <a:t>carrots</a:t>
            </a:r>
            <a:r>
              <a:rPr lang="en-US" altLang="ko-KR" sz="2200" b="1" kern="0" dirty="0">
                <a:solidFill>
                  <a:srgbClr val="0000CC"/>
                </a:solidFill>
              </a:rPr>
              <a:t>(incentives)</a:t>
            </a:r>
            <a:r>
              <a:rPr lang="en-US" altLang="ko-KR" sz="2400" b="1" kern="0" dirty="0">
                <a:solidFill>
                  <a:srgbClr val="0000CC"/>
                </a:solidFill>
              </a:rPr>
              <a:t> &amp; sticks </a:t>
            </a:r>
            <a:r>
              <a:rPr lang="en-US" altLang="ko-KR" sz="2200" b="1" kern="0" dirty="0">
                <a:solidFill>
                  <a:srgbClr val="0000CC"/>
                </a:solidFill>
              </a:rPr>
              <a:t>(regulations)</a:t>
            </a:r>
          </a:p>
          <a:p>
            <a:pPr marL="354013" lvl="0" indent="-354013" algn="l">
              <a:spcBef>
                <a:spcPct val="20000"/>
              </a:spcBef>
            </a:pPr>
            <a:endParaRPr lang="en-US" altLang="ko-KR" sz="600" b="1" kern="0" dirty="0">
              <a:solidFill>
                <a:srgbClr val="0000CC"/>
              </a:solidFill>
            </a:endParaRPr>
          </a:p>
          <a:p>
            <a:pPr marL="354013" lvl="0" indent="-354013" algn="l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ko-KR" sz="2400" b="1" kern="0" dirty="0"/>
              <a:t>Keep all ears to VOC</a:t>
            </a:r>
          </a:p>
          <a:p>
            <a:pPr marL="354013" indent="-354013" algn="l">
              <a:spcBef>
                <a:spcPct val="20000"/>
              </a:spcBef>
            </a:pPr>
            <a:r>
              <a:rPr lang="en-US" altLang="ko-KR" sz="2400" b="1" kern="0" dirty="0"/>
              <a:t>  - Establish </a:t>
            </a:r>
            <a:r>
              <a:rPr lang="en-US" altLang="ko-KR" sz="2400" b="1" kern="0" dirty="0">
                <a:solidFill>
                  <a:srgbClr val="0000CC"/>
                </a:solidFill>
              </a:rPr>
              <a:t>close network with stakeholders </a:t>
            </a:r>
            <a:r>
              <a:rPr lang="en-US" altLang="ko-KR" sz="2400" b="1" kern="0" dirty="0"/>
              <a:t>in industry, building, etc. and get feedback on its EE programs maybe through</a:t>
            </a:r>
            <a:r>
              <a:rPr lang="en-US" altLang="ko-KR" sz="2400" b="1" kern="0" dirty="0">
                <a:solidFill>
                  <a:srgbClr val="0000CC"/>
                </a:solidFill>
              </a:rPr>
              <a:t> energy managers</a:t>
            </a:r>
          </a:p>
        </p:txBody>
      </p:sp>
    </p:spTree>
    <p:extLst>
      <p:ext uri="{BB962C8B-B14F-4D97-AF65-F5344CB8AC3E}">
        <p14:creationId xmlns:p14="http://schemas.microsoft.com/office/powerpoint/2010/main" val="102661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7703288" y="6417877"/>
            <a:ext cx="992188" cy="276225"/>
          </a:xfrm>
          <a:prstGeom prst="rect">
            <a:avLst/>
          </a:prstGeom>
        </p:spPr>
        <p:txBody>
          <a:bodyPr/>
          <a:lstStyle/>
          <a:p>
            <a:pPr algn="r"/>
            <a:fld id="{B9F5FFD6-1C65-4959-AA6C-EF1B44B604B0}" type="slidenum">
              <a:rPr lang="en-US" altLang="ko-KR" sz="1400" b="1"/>
              <a:pPr algn="r"/>
              <a:t>21</a:t>
            </a:fld>
            <a:endParaRPr lang="en-US" altLang="ko-KR" sz="1400" b="1" dirty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107950" y="0"/>
            <a:ext cx="9251950" cy="622300"/>
            <a:chOff x="-72" y="140"/>
            <a:chExt cx="5828" cy="392"/>
          </a:xfrm>
        </p:grpSpPr>
        <p:sp>
          <p:nvSpPr>
            <p:cNvPr id="370697" name="Rectangle 9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3000" dirty="0"/>
            </a:p>
          </p:txBody>
        </p:sp>
        <p:sp>
          <p:nvSpPr>
            <p:cNvPr id="370698" name="Rectangle 10"/>
            <p:cNvSpPr>
              <a:spLocks noChangeArrowheads="1"/>
            </p:cNvSpPr>
            <p:nvPr/>
          </p:nvSpPr>
          <p:spPr bwMode="auto">
            <a:xfrm>
              <a:off x="-72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000" b="1" dirty="0">
                  <a:solidFill>
                    <a:schemeClr val="bg1"/>
                  </a:solidFill>
                </a:rPr>
                <a:t>Food for Thought</a:t>
              </a:r>
            </a:p>
          </p:txBody>
        </p:sp>
      </p:grp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228600" y="622300"/>
            <a:ext cx="8712200" cy="602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4013" indent="-354013" algn="l">
              <a:spcBef>
                <a:spcPct val="20000"/>
              </a:spcBef>
            </a:pPr>
            <a:endParaRPr lang="en-US" altLang="ko-KR" sz="800" b="1" kern="0" dirty="0">
              <a:solidFill>
                <a:srgbClr val="0000CC"/>
              </a:solidFill>
            </a:endParaRPr>
          </a:p>
          <a:p>
            <a:pPr marL="354013" indent="-354013" algn="l"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en-US" altLang="ko-KR" sz="2400" b="1" kern="0" dirty="0"/>
              <a:t>There is no silver bullet in EE.</a:t>
            </a:r>
          </a:p>
          <a:p>
            <a:pPr algn="l">
              <a:spcBef>
                <a:spcPct val="20000"/>
              </a:spcBef>
            </a:pPr>
            <a:r>
              <a:rPr lang="en-US" altLang="ko-KR" sz="2400" b="1" kern="0" dirty="0"/>
              <a:t>   - EE is an </a:t>
            </a:r>
            <a:r>
              <a:rPr lang="en-US" altLang="ko-KR" sz="2400" b="1" kern="0" dirty="0">
                <a:solidFill>
                  <a:srgbClr val="0000CC"/>
                </a:solidFill>
              </a:rPr>
              <a:t>all-out effort </a:t>
            </a:r>
            <a:r>
              <a:rPr lang="en-US" altLang="ko-KR" sz="2400" b="1" kern="0" dirty="0"/>
              <a:t>in </a:t>
            </a:r>
            <a:r>
              <a:rPr lang="en-US" altLang="ko-KR" sz="2400" b="1" kern="0" dirty="0">
                <a:solidFill>
                  <a:srgbClr val="0000CC"/>
                </a:solidFill>
              </a:rPr>
              <a:t>every sector</a:t>
            </a:r>
          </a:p>
          <a:p>
            <a:pPr algn="l">
              <a:spcBef>
                <a:spcPct val="20000"/>
              </a:spcBef>
            </a:pPr>
            <a:endParaRPr lang="en-US" altLang="ko-KR" sz="2400" b="1" kern="0" dirty="0"/>
          </a:p>
          <a:p>
            <a:pPr algn="l">
              <a:spcBef>
                <a:spcPct val="20000"/>
              </a:spcBef>
            </a:pPr>
            <a:r>
              <a:rPr lang="en-US" altLang="ko-KR" sz="2400" b="1" kern="0" dirty="0">
                <a:solidFill>
                  <a:srgbClr val="0000CC"/>
                </a:solidFill>
              </a:rPr>
              <a:t>    </a:t>
            </a:r>
            <a:r>
              <a:rPr lang="en-US" altLang="ko-KR" sz="2400" b="1" kern="0" dirty="0"/>
              <a:t>“</a:t>
            </a:r>
            <a:r>
              <a:rPr lang="en-US" altLang="ko-KR" sz="2400" b="1" kern="0" dirty="0">
                <a:solidFill>
                  <a:srgbClr val="0000CC"/>
                </a:solidFill>
              </a:rPr>
              <a:t>Ten spoons </a:t>
            </a:r>
            <a:r>
              <a:rPr lang="en-US" altLang="ko-KR" sz="2400" b="1" kern="0" dirty="0"/>
              <a:t>of rice makes </a:t>
            </a:r>
            <a:r>
              <a:rPr lang="en-US" altLang="ko-KR" sz="2400" b="1" kern="0" dirty="0">
                <a:solidFill>
                  <a:srgbClr val="0000CC"/>
                </a:solidFill>
              </a:rPr>
              <a:t>one bowl </a:t>
            </a:r>
            <a:r>
              <a:rPr lang="en-US" altLang="ko-KR" sz="2400" b="1" kern="0" dirty="0"/>
              <a:t>of rice”</a:t>
            </a:r>
          </a:p>
          <a:p>
            <a:pPr marL="354013" indent="-354013" algn="l">
              <a:spcBef>
                <a:spcPct val="20000"/>
              </a:spcBef>
            </a:pPr>
            <a:endParaRPr lang="en-US" altLang="ko-KR" sz="2400" b="1" kern="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39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82150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7076" name="AutoShape 4" descr="Image result for tonga flag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87078" name="AutoShape 6" descr="Image result for tonga flag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87084" name="AutoShape 12" descr="data:image/jpeg;base64,/9j/4AAQSkZJRgABAQAAAQABAAD/2wCEAAkGBxMQEhUPDxQSEBQVFB0YFRUXGBUVHBQVFRMWFhYVGhcYKCggHRomHBkVIjEjJSorLi4uGR8zODMsOCgtLisBCgoKDg0OGxAQGzAlICYvNy43LzI0LC8yLCs0LCwsLDQ0LCwvLCw3LzctLCwtLDQuLDQuNzQ0LC4sLi8tLywsLP/AABEIALcBEwMBEQACEQEDEQH/xAAcAAEAAgMBAQEAAAAAAAAAAAAABgcDBQgEAgH/xABAEAABAwICBQgIBgEEAgMAAAABAAIDBBEFIQYHEjFBFBUiM1FSYYEyQlNxkqKy0RMjYnORoXIIgrHBJEM0Y/D/xAAbAQEAAgMBAQAAAAAAAAAAAAAABAYDBQcCAf/EADgRAQABAwEEBwcCBQUBAAAAAAABAgMEEQUhMZEGEkFRYYGhE3GxwdHh8CJCFCNSYoIyM1Oi8RX/2gAMAwEAAhEDEQA/ALgoKKP8KP8ALj9Bvqt7oQejkUXs4/hagcii9nH8LUDkUXs4/hagcii9nH8LUDkUXs4/hagcii9nH8LUDkUXs4/hagcii9nH8LUDkUXs4/hagcii9nH8LUDkUXs4/hagcii9nH8LUDkUXs4/hagcii9nH8LUDkUXs4/hagcii9nH8LUDkUXs4/hagcii9nH8LUDkUXs4/hagcii9nH8LUDkUXs4/hagcii9nH8LUDkUXs4/hagcii9nH8LUDkUXs4/hagcii9nH8LUDkUXs4/hagcii9nH8LUDkUXs4/hagcii9nH8LUDkUXs4/hagcii9nH8LUDkUXs4/hagieO0rBO+zGDd6o7jUEsw/qo/wBtv0hBnQEBAQEBAQEBAQEBAQEBAQEBAQEBAQEBAQEBAQEBAQEBBEce69/l9DUEnw/qo/22/SEGdAQEBAQEH49wAJJAAFyTkABvJQUBi+uydmIukpg2Sib0BE4AfiBpN5g6201x4cLWuLoLv0exdtbTRVbGPibMzaa14AcAd27gd4PEEFBsUBAQEBAQEBAQEBAQEBAQUlrS1sVEE0mH0LHUz43bMkzw0uPH8tpuA0ixDjmQcrb0FkavtLGYrRsqW2bIOhMzuSAZ2/SciPA+BQSVAQEBAQEBBEce69/l9DUEnw/qo/22/SEGdAQEBAQEFPa+dN/wY+aqd35krb1BHqRHdH73bz+n/JBXGqjQw4pVgygimgs+Y8HcWxX/AFWz7AD4IPdrR1gPqq1goZDFBSOIgdGS3aeBZ0otw9Ufp/yIQW9q+0umkwwV+MGKnbtbLJj0PxWEhokc3cLuNst9r2AQTmKVr2h7CHNcLhwIIIO4gjeEH2gICAgICAgICAgINe7GITM6jZLE6pEZf+DtZ2FgC617C5HjY3sg5l0v03xJ9cJKlzoJaWa7IW3DInsNt3rXGRJvcE8Cgm+nuHx4/hseN0TRyiFuzUxNsTZub2niSz0h2td7kEB1Y6YnCawSuJMElmTtGfQ4PA7zSb+644oOroJmyNbIwh7XNDmuBuHNcLgg8QQg+0BAQEBAQRHHuvf5fQ1BJ8P6qP8Abb9IQZ0BAQEBBH9OdKI8LpH1Uli70Yme0lIOy33cT4AoOUwKjEqv1p6ipl+Jzj/TR/AA8EFs6e4hHgGGx4JRO/8AImZtVErcjZ1g93aC+2yBwaPcgr/Vnoe7FaxsRuII7Pndnky+TAe87cPM8EG91zaYtq5m4fSENpKXogNya+Ro2SRb1WjojzPEIJv/AKesPq208lRNLIKVx2YITmCQenKL5tF+iLbztX3BBb6AgICAgICAgICDWaS0k01LNFSSmnmcw/hyC3RdvAzBsDuuMxe4zQclUWJVOH1oqLvZUwynb27klwJD2vvvBzB96Cz9aGERYvRR6Q0A6TWWqmDMgNyJNvWYcieLbHcEEQ1T6aHC6u0pJpp7Mmbwbn0Zbfpzv4E+CDdafarZ24g1uGRGWCp6cez6EO4va5+5rBe4PEEAXIQW3oNE3C4afCKusjmqnBxZHfNrbbRjbfMtHSsXWvY2FhYBM0BAQEBAQRHHuvf5fQ1BJ8P6qP8Abb9IQZ0BAQEHzI8NBc4gAC5JyAAzJJQcr61tMzitWTGf/HhuyAdov0pfe6w8gPFBMtWmFxYNQyaQV7em9uzTRneWu9Gw4OeRv4NBO4lBVddVVGJVbpHXmqKiQZD1nOIa1oHADIDsAQW5pRVM0bwpmGU7ga2qaTPIN7Q4We8EZ/oZ7id6CtdX2ib8VrGUzbtjHSmePUjG/wD3H0R4m+4FB1pR0rIY2QxNDGMaGsaNzWtFgB5IMyAgIPNW18UI2ppGRDtc4N/5XyqqKeMslqzcuzpbpmZ8I1aGo0/w9ht+PtEd1kjv7At/awTlWo7Wzt7Bz641i3zmI+erEzWLh53yub745P8AoFfIy7Xf8Xuro9tCP2etP1bfD9JKSosIZ4nk7m7Wy74XWKy03aKuEoN/Z+VY33Lcx5bufBtVkQxAQEFJ6/dCbjnenbmLNqWgcNzJvLJp8Nk8Cghmp7TMYfUmmqCDSVJDJAcwxx6LZLdmdneHuQePWroYcLqz+GDyaa74Hb7D1oz4tJy7QR4oLD1L6YOq6V+DvlMNQyJwpZbAnY2cgL3Bcw5gd3/FBT+MNq6Oteahz21cM20ZCS4/iNcHNkDjvByIPEWQdRavdLGYrRsqBZsjehMwepIBnb9J3jwPgUEmQEBAQEERx7r3+X0NQSfD+qj/AG2/SEGdAQEBBTuvvTb8GPmqnd+ZK0GocD6ERzEdxxdx/T/kgrnVPoYcTq7yi1NBZ8x4Ozu2K/6rG/gD4IM+t7TPnGp/Bpz/AOJT9GIN9GR250thlbg3w95QSTVLgcWHUsmkOICwY0imaRYm/R2239Z5Ow3wudxQVnj2LT4nVvqJNp8s0lmsFzYE2jiaOwCwHag6a1YaHDCaMROsZ5OnO4d7gwHutGXibnigl6Ag8eK4pFSxmaoeI2jt3k9gG8nwC81100RrVLPj413Iri3ap1lVekmsuaYllGOTs7+Re4dvY3yz8VrbubVO6jcuuB0ZtW4irInrT3dkfX83INUTukcXyOc9x3ucS4nzOahTVM75WW3aot09WiIiO6NzGvjIICCQ4DplV0ZAZIZGezkJc23hfNvks9vJro7dYajN2JiZUazT1au+N32lauimmsFf0OpmtnG47/8AB3re7etnZyKbm7hKkbS2Nfwp60/qo74+cdnwSdSGoEGOogbI10cgD2OaWuacw5pFiCOyyCn6rR3CNGb1dTtVk73uNLE4A7IDrtDQbi7btvI7PK4AOSD6wXSCLSulqcPq2x09S0mSntcho3McL5ktvsu7Q7hwClGuqMNqr9KCop5fcWvaf7af4IPYUFs6eUEeP4bHjdG0cpgZs1MTczZti9p43ZcuHa1x8EEA1Z6YOwqsbMbmCToTtF82XyeBxc05jwLhxQdYQTNe1r2EOa4BzXDMOaRcEHsIQfaAgICCI4917/L6GoJPh/VR/tt+kIM6AgICCO6YaFUmKs2apnTA6EzOjIz3O4j9JuEFfawqZ+A4MygoGSFspLaiqDchtWDy7fsl99kdgBF72QVhqy0Pdi1YIjcQR2fO4ZdC+TAe845e7aPBBu9cumLauduH0hDaSl6IDcmvkaNkkW9Vo6I8zxCCRahNCNp3O1S3otu2laeLsw+a3h6I8do8AgvVAQa/HcXjo4XVExs1u4De5x3NHiV4uXIop60pOJi3Mq7Fq3xn0jvlRGkmkE1fKZZjYDJjB6MbewePad5/oaW7equTrLpmz9nWsK31KOPbPbM/nCGpWJsBAQEBAQfUchaQ5pLSDcEGxBHEEcUiZjfDzVRTVE01RrErj1e6acsHJqggVDR0XbhK0DM/5jiPPttt8XI9pHVq4/Fz3bmxv4Sr2tr/AG5/6z9O7knClq8IIxrE0SZitG+nNhK3pwPOWzIBkCe67cfffeAg5bw6tqMMqxKy8U9PIQWng5pLXMcOIOYPvQWnrQwmLF6GPSGgHSawCpZxDW5EkD1mE2J4tsdwQRvUhjtRT4gIIY5J4qizZo2i+yAbCY9gbfM9jj4ILfwrVLh8FXJWOZ+NtP24oXdXDcZ2b62e0RfIC2VxdBPQEBAQEBBEce69/l9DUEnw/qo/22/SEGdAQEBAQfMkYcC1wDmkWIIuCDkQQd4QQ7HtGH0uH1MGBRRQTTEuIuW32hZ4YTk11hZoJAF+CCgtC9BJ62vFDNHJAIztVJc0tMcYO7Pi7cPffMAoOqqOlZDGyGJoYxjQ1jRua1osAPJBmQEFF6wdJDW1Baw/kxEtjHBxGTpPMjLwt4rWbQq0udTu4+/t5cPfq6H0bwYs4vtao/VXv/x7Pr5osoCxCAgICAgICDLS1DontljJa9jg5pHAjML7TVNM6wxXrVF2ibdcaxO50FotjTa2mZUCwJFnt7rxk4e7iPAhb21c9pRFTle0MOrEyKrU9nDxjsbZZEMQUrr70I2hzvTN6TbNqWgb2gWbN5ZNPhY8Cg+NQWD18X4j5Y9ihmZ6MtwZH2sHxs7LZEmwIIteyC2cA0epqCMxUcTIWk3dbe49rnHM+F9yDaICAgICAgiOPde/y+hqCT4f1Uf7bfpCDOgICAgICAg+QwXLrC5ABNsyBewJ8Ln+UH0gIIzrHxg0eHzSNOy94EUZGRDpTs7Q8QNp3kthsvH9vlU0zG6N8+6N/rwfNNZinv3KHAtkqhduTcrmueMzrzdjt0RRTFMcIjR+rw9iAgICAgICAgsHU9ihZPJSk9GVu03wezf/AC0n4Qp+DXpVNKp9KsWKrVN+OMTpPun7/Fbi2ajCD5ewOBa4AgixBzBB3ghB9ICAgICAgICCI4917/L6GoJPh/VR/tt+kIM6AgICAgICAgICCo/9QVcWx0kA9Z75D72BrW/W7+FbOitiKq7tc90Rz1+jDeqmnTRXkbrgEcRf+VzrMx6sfIrs1ftmY9XY8W/F+zRdp4VREvpRkgQEBB8TTBg2nGwU7Z+zsjOu+ysU6z6RHfM/ngh52dYw7XtL1Wkesz3Q1NRirj6HRH8n7Lo2B0Lw7URORM11co9N/OfJQc3pblXZmLERRHOfXd6ebz8uk7x/pbyNg7NiNPYU8mo/+3tD/mq5s0OKPHpWcP4P8harN6HbPvxPsomifCdY5T8tGxxOlWdZn+ZMVx47p5x89W1pqlsgu3zHYudbV2NkbNudW7GsTwqjhP38F92ZtXHz6OtanfHGJ4x9vFvtDqr8Kupn/wD3Nafc87B/ola/Hq6tyn3vu17UXcK7T/bM8t/ydCreOWCAgICAgICAgICCI4917/L6GoJPh/VR/tt+kIM6AgICAgICAgICClP9Qg/NpP25PqYrr0S/0XffHzRr/YrnCasdW7/b9lrul+w6q5/jbMa/1RHpV8p5964dFtsU0R/B3Z0/pn4x848/BtFzlfhAQfL3hoLnGwCkYuLdyrtNmzGtU/nLvYMnIt49qbt2dKY/P/EfrakyOvw4DsC7RsbZNvZ2NFqnfPGZ75+nc5HtXadzPvzcq3R2R3R9e951t2sEBBlp5ixwcOH9jsUPOwrWZYqsXY3T6T2THjCXh5lzEvU3rc749Y7YnwS/AH7U8Dm8ZWW+MLiOTiV4mVNi5xpq09/dPnG91mrKoycCq9RwqomfSdY8uDpNbVywQEBAQEBAQEBAQRHHuvf5fQ1BJ8P6qP8Abb9IQZ0BAQEBAQEBAQEFT/6gaAugpqgf+uRzD7pGgg/zH/atfRS91b1y33xE8p+7BfjdEqRCvMoz302KObk7pDt4j7qo7U6IYuVVNyzPs6p7t9M+XZ5clo2d0pyMaIovR16fWPPt8+b2txSM77j3j7Kq3ehe0aZ0pmmY9/1iFltdLcCqP1daPL6TL4kxZo9EF39BSsXoPlVT/PuU0x4azPyj1lGyemOPTH8miap8dIj5z6NbVVbpPS3cANwV62XsbF2dRpZp3zxqnjP53RuUzaO1snPq1uzujhEcI/O+XnW1a0QEBAQTfVjTGerp4+DZg4+5n5h/4t5rmXS/GiNpW64/dTv8pn7LtsjMmjYt+meyZiP8tPrLpBadWhAQEBAQEBAQEBBEce69/l9DUEnw/qo/22/SEGdAQEBAQEBB5YcRifK+BkjHSxgF7A4FzA6+yXDhexQepAQR/T7BOXUE9O0XeWbUe7rGHaaLnttbzU/ZmV/C5VF2eGu/3Tun6vFdOtOjllzSMjkQuqxMTvhCfi+vggICAgICAgILj1B4OT+NWuGQ/LjPaTYvPkAB/uXPelNcV5tMR+2n1mdfhpzbizdmjC9lH7qut5RGkeuvJcirjAIMNZVshjdNM5scbGlznONg1o3klB9wTNkaHxua9rhdrmkEOB3EEbwg+0BAQEBAQEERx7r3+X0NQSfD+qj/AG2/SEGdAQEBAQebEsQipo3T1EjIY2i7nvIaB/PHsG8oIPW6Uc9UFWMDnfFURGwyDXvbv6N82h4uGuyII4IOf9EtJZsNrW1jdouDiJmEm8jHH8xjr8eNzuIB4IOtcIxOOrhjqYHbccrQ5p8DwI4EG4I4EFB7EBBz7rj0RNJUmsib+RUOubbo5Tm5p8HZuHmOCv8A0d2nF+z7Cuf1U+tP24ckS7RpOqulZmEQEBAQEBAQe3BcLkq5mU0DdqSR1gOztcewAXJPYFHysm3jWpu3J3Q9UxrOkOp9GsFZQ00VJHmI22LrW23nN7/M3K5VlZFWReqvVcap1+nKNydG6Ihs1HfRBQevrTf8V/NNM7oRkGocPWkGbYvEN3n9Vu6gzageVRsnq5Z3RYfE1201/oOkA2nObf0dkZkjfcDPgFo6Iac0eKA8lk/Mbfaif0XgA+kG8W7sxe187FBJUBAQEBAQRHHuvf5fQ1BJ8P6qP9tv0hBnQEBAQQrT7WTS4UDGbz1JF2wNPo3FwZHeqP5Oe62aCGaS20nwhtZT3bV0lzJACbE7PTAbne4G0w797e1BVOgelUmF1bKpl3M9GZgt+ZESNoZ8RYEeICCaa6NFWAsxqhs+mqQDJs7myPzEngH/ANOB7UGTUTpvyabm2odaGd35JJyjmOWz/i/6rdpQdDICDyYthsVVE+nnaHxvFnA/8g8CN4Ky2b1dm5Fy3Okw+TETGkubdO9CJsLl6V5IHH8uYDI/od2P/wCeHh0jZW17WdRpwrjjHzjw/JQ67c0oqtwxiAgICAg9OH0MlRI2GBjpZHmzWtFyT/0PFYb1+3Zomu5OkR2vsRMzudFauNBGYXHtybMlS8fmPG5g3/hs8O08f4XONr7Wrzq9I3URwj5z4/BMt2+rCaLTsgghetTTQYVSEsI5TNdkDcsjbpSkdjbj3kgIObdGMCmxSrZTREl8riXyOu7Zbe75HHjb+yQOKCxtcOkEVHBHo9h/Qiia3lBBGZ9JsZPeJ6bvEjxCDUalNFDVVXL5XGOnoztufcs2pANoN2h6oHSd4WHFBYGFa76V9XJBOwxU+3sw1AuQQMryN3gE3II3Ai4yJQWrFIHtD2kOa4Agg3BBFwQRvCD6QEBAQRHHuvf5fQ1BJ8P6qP8Abb9IQZ0BAQEFXa8dCeW0/L6dt6inb0gBnLCDdw8S25cPDaGeSCm9W+l78KrGzZmF9mTszzjJ9IDvN3jzHFBItc+iDaeVuJ0dnUlXZ1222WSuG1l+l4u4eO0OxBuNRuJOq4qjBaqJ81K9jnBwBLYi70mF25tz0m/qB7UFcaZ6NyYXWSUkl+idqJ/fjJOw/wB/b2EEIOhdUGmvOdJsTOvVQANl7ZG+pLbx3HxB7QgnqAgw1lIyZjopmNkY4Wc1wuCPEL1RXVbqiqidJjtfJjVUmlmpm+1Lhj7cfwJDl7mSf9O/lW3A6UVRpRlRr/dHzj6cmCqz/Sq3GNHaqjOzUwSxW4lpLT7ni7T5FWrGz8bIjW1XE/HlO9gmmY4tWpjyIM1LSySnZiY+R3Yxpcf4Cx3LtFuNa6oiPHc+xEynmjOqWtqSHVIFHH2vsXkeEY3f7rKv5vSTGsxpa/XPKOf0ZabNU8Vz6KaI0uGs2KZnSIs+V1i9/vdwHgLBUvO2jfzK+tdn3R2Qk00RTwb5QnoQefEa6OnifPM4MjjaXPceAAzQUvTaxsOxvaosZgbA1z3cnnHqAusy7syx9rXObTncAZIN9Bo43Rigq6ulD62ofkx+xfYZ6m0G+o30nHK5A3ZWCh8GwyfEqtsEd5Jp5CXOOe8lz5HHsA2nFBaGtXGosLo4tHqA+oDUvHpEGx2Tb1nm7ndgsNxQRjVBoTznVfiTNJpYLOlvukd6kPnvPgOFwg6gAtkg/UBAQEERx7r3+X0NQSfD+qj/AG2/SEGdAQEBAQcya59CubqrlEDbU1QSWgDKKTe+PsAzu0dlx6qDe6ncfirIJNHsR6ccjSYCSBbPadEDwcDd7TwsfAIPbrB06OD3wfCaYUQYBeYtF3Bw9KO99ond+I4k3ByuLoMlS1ulOEiRtucqMdJoteTLd/jIBccA4Ebr3CqNEdIZcLq2VUYN2HZkYbjbjJs+M/8A7IgHgg64wjE46uGOpgdtxyNDmnwPAjgRmCOBBQexAQEH45oIsQCOw5oNTVaLUMp2pKSle473GKO587XUq3nZVuNKLlUecvM0xPYwR6F4c3MUVL5xMd/RCyTtPMnjdq5ydSnubeko44RswxxxN7GNawfw1RK7lVc61zMz473rTRnXgEBAQUFr702/Gk5qp3flxkGoI9eQZtj9zd5/VbuoNVqY0RZNI/Fa2zKSk6QLvRfIwbVzf1WCzj42Hag9cuu2pbXyTMa2SjJ2W07sj+G3IPD7Xa87ze4ztwBQWxguA08bX4nh1K2nqqqn2mxy/l2cRtAFovsXJbtbPYEHOGIaP18uIckqY5OWTy57Y9Nz3ZyXGRZvO0MgAexB1Jofo5FhtLHSQ57Iu99rGSQ+k8+8/wAAAcEG6QEBAQEERx7r3+X0NQSfD+qj/bb9IQZ0BAQEBBqtKcBixClko5x0ZBk7ix4za8eIOf8ASDknFcPnw2rdC8mOenkFnNO4izmPaewjZcPegt/HYGaT4S2uhaOX0g2ZGDLbsA57AOxw6TfG47UFW6CaUyYXVsqmXcz0ZmD/ANkRPSb7xvHiB4oJprn0Wj6GN0Nn01TYybO5sjhcSeAdx7HX7UEv1A0VfDBIKiMspH9OHbJD9s2uWM9m4Z3NswCL3KC20BAQEBAQEBAQEGt0l5TyWbkAYagsIi2zsgOOV77rgXIvlcC9gg5UwnRCrqq8YdIySKdziZTIDdjd75Xdotne+ZIzzQTzXBpDFSQx6PYf0YomjlBHrEZtjJ7Sem7xI8Qg0+prQ1tdOayqAFJSnacXGwfIOk1p/SB0neQ4oPFrA1hTVuICqpZJIY6c2pi27SB60h8XcQeFgRvQX5q7rKmrooKvEY4hOWkxuDQCYnAWeR6pcMyG5EWyG4BKkBAQEBAQRHHuvf5fQ1BJ8P6qP9tv0hBnQEBAQEBBV+u/QjltPy6nbeop29IAZywi5Lct7m5kf7hxCCmtW+l78KrGzZmF9mTs7YyfSA7zd48xxQTLWVq4kmq46vCI+UQ1vT6FtiN7htFxdubG4HaBOV7jsCC09XOh78OouR1Ujaq79vYLQWRkkHZbtZkbQ2rm2edggmCAgICAgICAgICAgIMUlOCS8ANfsloksC5oOdgTwvY23ZIOb9JtUeIR1jWMvVsqJf8A5IB6JeSXPmG9tsyTmDwNzZBu9amNxYXRx6O4edzByl49Kx6Wy63rPJ2j4WG4oIvqh0K5zq/xJm3pYCHS3GUjt7YvPefAeIQdQgWyGSD9QEBAQEBBEce69/l9DUEnw/qo/wBtv0hBnQEBAQEBAQUzi+pBs2IOljkbBRP6ZY302vJO1GweiG8QTuvaxsgtnBcKio4I6WnBbHGLNBJcbXJNy7PeSg9qAgICAgICAgICAgICAgIKm1jan21r31lA/wDDne7akjkc4skJObg7Mtd4Zj3IJ9odo3FhlLHSQ57Ob32sZJD6Tz7/AOgAOCDdoCAgICAgIIjj3Xv8voagk+H9VH+236QgzoCAgICAgICAgICAgICAgICAgICAgICAgICAgICAgICAgiOPde/y+hqDcUOMQiOMbfqN9V3dHggz88wd/wCV/wBkDnmDv/K/7IHPMHf+V/2QOeYO/wDK/wCyBzzB3/lf9kDnmDv/ACv+yBzzB3/lf9kDnmDv/K/7IHPMHf8Alf8AZA55g7/yv+yBzzB3/lf9kDnmDv8Ayv8Asgc8wd/5X/ZA55g7/wAr/sgc8wd/5X/ZA55g7/yv+yBzzB3/AJX/AGQOeYO/8r/sgc8wd/5X/ZA55g7/AMr/ALIHPMHf+V/2QOeYO/8AK/7IHPMHf+V/2QOeYO/8r/sgc8wd/wCV/wBkDnmDv/K/7IHPMHf+V/2QOeYO/wDK/wCyBzzB3/lf9kDnmDv/ACv+yBzzB3/lf9kDnmDv/K/7IHPMHf8Alf8AZBFcbxOIzvId2cHdxvgg/9k=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87086" name="AutoShape 14" descr="data:image/jpeg;base64,/9j/4AAQSkZJRgABAQAAAQABAAD/2wCEAAkGBxMQEhUPDxQSEBQVFB0YFRUXGBUVHBQVFRMWFhYVGhcYKCggHRomHBkVIjEjJSorLi4uGR8zODMsOCgtLisBCgoKDg0OGxAQGzAlICYvNy43LzI0LC8yLCs0LCwsLDQ0LCwvLCw3LzctLCwtLDQuLDQuNzQ0LC4sLi8tLywsLP/AABEIALcBEwMBEQACEQEDEQH/xAAcAAEAAgMBAQEAAAAAAAAAAAAABgcDBQgEAgH/xABAEAABAwICBQgIBgEEAgMAAAABAAIDBBEFIQYHEjFBFBUiM1FSYYEyQlNxkqKy0RMjYnORoXIIgrHBJEM0Y/D/xAAbAQEAAgMBAQAAAAAAAAAAAAAABAYDBQcCAf/EADgRAQABAwEEBwcCBQUBAAAAAAABAgMEEQUhMZEGEkFRYYGhE3GxwdHh8CJCFCNSYoIyM1Oi8RX/2gAMAwEAAhEDEQA/ALgoKKP8KP8ALj9Bvqt7oQejkUXs4/hagcii9nH8LUDkUXs4/hagcii9nH8LUDkUXs4/hagcii9nH8LUDkUXs4/hagcii9nH8LUDkUXs4/hagcii9nH8LUDkUXs4/hagcii9nH8LUDkUXs4/hagcii9nH8LUDkUXs4/hagcii9nH8LUDkUXs4/hagcii9nH8LUDkUXs4/hagcii9nH8LUDkUXs4/hagcii9nH8LUDkUXs4/hagcii9nH8LUDkUXs4/hagcii9nH8LUDkUXs4/hagcii9nH8LUDkUXs4/hagcii9nH8LUDkUXs4/hagcii9nH8LUDkUXs4/hagieO0rBO+zGDd6o7jUEsw/qo/wBtv0hBnQEBAQEBAQEBAQEBAQEBAQEBAQEBAQEBAQEBAQEBAQEBBEce69/l9DUEnw/qo/22/SEGdAQEBAQEH49wAJJAAFyTkABvJQUBi+uydmIukpg2Sib0BE4AfiBpN5g6201x4cLWuLoLv0exdtbTRVbGPibMzaa14AcAd27gd4PEEFBsUBAQEBAQEBAQEBAQEBAQUlrS1sVEE0mH0LHUz43bMkzw0uPH8tpuA0ixDjmQcrb0FkavtLGYrRsqW2bIOhMzuSAZ2/SciPA+BQSVAQEBAQEBBEce69/l9DUEnw/qo/22/SEGdAQEBAQEFPa+dN/wY+aqd35krb1BHqRHdH73bz+n/JBXGqjQw4pVgygimgs+Y8HcWxX/AFWz7AD4IPdrR1gPqq1goZDFBSOIgdGS3aeBZ0otw9Ufp/yIQW9q+0umkwwV+MGKnbtbLJj0PxWEhokc3cLuNst9r2AQTmKVr2h7CHNcLhwIIIO4gjeEH2gICAgICAgICAgINe7GITM6jZLE6pEZf+DtZ2FgC617C5HjY3sg5l0v03xJ9cJKlzoJaWa7IW3DInsNt3rXGRJvcE8Cgm+nuHx4/hseN0TRyiFuzUxNsTZub2niSz0h2td7kEB1Y6YnCawSuJMElmTtGfQ4PA7zSb+644oOroJmyNbIwh7XNDmuBuHNcLgg8QQg+0BAQEBAQRHHuvf5fQ1BJ8P6qP8Abb9IQZ0BAQEBBH9OdKI8LpH1Uli70Yme0lIOy33cT4AoOUwKjEqv1p6ipl+Jzj/TR/AA8EFs6e4hHgGGx4JRO/8AImZtVErcjZ1g93aC+2yBwaPcgr/Vnoe7FaxsRuII7Pndnky+TAe87cPM8EG91zaYtq5m4fSENpKXogNya+Ro2SRb1WjojzPEIJv/AKesPq208lRNLIKVx2YITmCQenKL5tF+iLbztX3BBb6AgICAgICAgICDWaS0k01LNFSSmnmcw/hyC3RdvAzBsDuuMxe4zQclUWJVOH1oqLvZUwynb27klwJD2vvvBzB96Cz9aGERYvRR6Q0A6TWWqmDMgNyJNvWYcieLbHcEEQ1T6aHC6u0pJpp7Mmbwbn0Zbfpzv4E+CDdafarZ24g1uGRGWCp6cez6EO4va5+5rBe4PEEAXIQW3oNE3C4afCKusjmqnBxZHfNrbbRjbfMtHSsXWvY2FhYBM0BAQEBAQRHHuvf5fQ1BJ8P6qP8Abb9IQZ0BAQEHzI8NBc4gAC5JyAAzJJQcr61tMzitWTGf/HhuyAdov0pfe6w8gPFBMtWmFxYNQyaQV7em9uzTRneWu9Gw4OeRv4NBO4lBVddVVGJVbpHXmqKiQZD1nOIa1oHADIDsAQW5pRVM0bwpmGU7ga2qaTPIN7Q4We8EZ/oZ7id6CtdX2ib8VrGUzbtjHSmePUjG/wD3H0R4m+4FB1pR0rIY2QxNDGMaGsaNzWtFgB5IMyAgIPNW18UI2ppGRDtc4N/5XyqqKeMslqzcuzpbpmZ8I1aGo0/w9ht+PtEd1kjv7At/awTlWo7Wzt7Bz641i3zmI+erEzWLh53yub745P8AoFfIy7Xf8Xuro9tCP2etP1bfD9JKSosIZ4nk7m7Wy74XWKy03aKuEoN/Z+VY33Lcx5bufBtVkQxAQEFJ6/dCbjnenbmLNqWgcNzJvLJp8Nk8Cghmp7TMYfUmmqCDSVJDJAcwxx6LZLdmdneHuQePWroYcLqz+GDyaa74Hb7D1oz4tJy7QR4oLD1L6YOq6V+DvlMNQyJwpZbAnY2cgL3Bcw5gd3/FBT+MNq6Oteahz21cM20ZCS4/iNcHNkDjvByIPEWQdRavdLGYrRsqBZsjehMwepIBnb9J3jwPgUEmQEBAQEERx7r3+X0NQSfD+qj/AG2/SEGdAQEBBTuvvTb8GPmqnd+ZK0GocD6ERzEdxxdx/T/kgrnVPoYcTq7yi1NBZ8x4Ozu2K/6rG/gD4IM+t7TPnGp/Bpz/AOJT9GIN9GR250thlbg3w95QSTVLgcWHUsmkOICwY0imaRYm/R2239Z5Ow3wudxQVnj2LT4nVvqJNp8s0lmsFzYE2jiaOwCwHag6a1YaHDCaMROsZ5OnO4d7gwHutGXibnigl6Ag8eK4pFSxmaoeI2jt3k9gG8nwC81100RrVLPj413Iri3ap1lVekmsuaYllGOTs7+Re4dvY3yz8VrbubVO6jcuuB0ZtW4irInrT3dkfX83INUTukcXyOc9x3ucS4nzOahTVM75WW3aot09WiIiO6NzGvjIICCQ4DplV0ZAZIZGezkJc23hfNvks9vJro7dYajN2JiZUazT1au+N32lauimmsFf0OpmtnG47/8AB3re7etnZyKbm7hKkbS2Nfwp60/qo74+cdnwSdSGoEGOogbI10cgD2OaWuacw5pFiCOyyCn6rR3CNGb1dTtVk73uNLE4A7IDrtDQbi7btvI7PK4AOSD6wXSCLSulqcPq2x09S0mSntcho3McL5ktvsu7Q7hwClGuqMNqr9KCop5fcWvaf7af4IPYUFs6eUEeP4bHjdG0cpgZs1MTczZti9p43ZcuHa1x8EEA1Z6YOwqsbMbmCToTtF82XyeBxc05jwLhxQdYQTNe1r2EOa4BzXDMOaRcEHsIQfaAgICCI4917/L6GoJPh/VR/tt+kIM6AgICCO6YaFUmKs2apnTA6EzOjIz3O4j9JuEFfawqZ+A4MygoGSFspLaiqDchtWDy7fsl99kdgBF72QVhqy0Pdi1YIjcQR2fO4ZdC+TAe845e7aPBBu9cumLauduH0hDaSl6IDcmvkaNkkW9Vo6I8zxCCRahNCNp3O1S3otu2laeLsw+a3h6I8do8AgvVAQa/HcXjo4XVExs1u4De5x3NHiV4uXIop60pOJi3Mq7Fq3xn0jvlRGkmkE1fKZZjYDJjB6MbewePad5/oaW7equTrLpmz9nWsK31KOPbPbM/nCGpWJsBAQEBAQfUchaQ5pLSDcEGxBHEEcUiZjfDzVRTVE01RrErj1e6acsHJqggVDR0XbhK0DM/5jiPPttt8XI9pHVq4/Fz3bmxv4Sr2tr/AG5/6z9O7knClq8IIxrE0SZitG+nNhK3pwPOWzIBkCe67cfffeAg5bw6tqMMqxKy8U9PIQWng5pLXMcOIOYPvQWnrQwmLF6GPSGgHSawCpZxDW5EkD1mE2J4tsdwQRvUhjtRT4gIIY5J4qizZo2i+yAbCY9gbfM9jj4ILfwrVLh8FXJWOZ+NtP24oXdXDcZ2b62e0RfIC2VxdBPQEBAQEBBEce69/l9DUEnw/qo/22/SEGdAQEBAQfMkYcC1wDmkWIIuCDkQQd4QQ7HtGH0uH1MGBRRQTTEuIuW32hZ4YTk11hZoJAF+CCgtC9BJ62vFDNHJAIztVJc0tMcYO7Pi7cPffMAoOqqOlZDGyGJoYxjQ1jRua1osAPJBmQEFF6wdJDW1Baw/kxEtjHBxGTpPMjLwt4rWbQq0udTu4+/t5cPfq6H0bwYs4vtao/VXv/x7Pr5osoCxCAgICAgICDLS1DontljJa9jg5pHAjML7TVNM6wxXrVF2ibdcaxO50FotjTa2mZUCwJFnt7rxk4e7iPAhb21c9pRFTle0MOrEyKrU9nDxjsbZZEMQUrr70I2hzvTN6TbNqWgb2gWbN5ZNPhY8Cg+NQWD18X4j5Y9ihmZ6MtwZH2sHxs7LZEmwIIteyC2cA0epqCMxUcTIWk3dbe49rnHM+F9yDaICAgICAgiOPde/y+hqCT4f1Uf7bfpCDOgICAgICAg+QwXLrC5ABNsyBewJ8Ln+UH0gIIzrHxg0eHzSNOy94EUZGRDpTs7Q8QNp3kthsvH9vlU0zG6N8+6N/rwfNNZinv3KHAtkqhduTcrmueMzrzdjt0RRTFMcIjR+rw9iAgICAgICAgsHU9ihZPJSk9GVu03wezf/AC0n4Qp+DXpVNKp9KsWKrVN+OMTpPun7/Fbi2ajCD5ewOBa4AgixBzBB3ghB9ICAgICAgICCI4917/L6GoJPh/VR/tt+kIM6AgICAgICAgICCo/9QVcWx0kA9Z75D72BrW/W7+FbOitiKq7tc90Rz1+jDeqmnTRXkbrgEcRf+VzrMx6sfIrs1ftmY9XY8W/F+zRdp4VREvpRkgQEBB8TTBg2nGwU7Z+zsjOu+ysU6z6RHfM/ngh52dYw7XtL1Wkesz3Q1NRirj6HRH8n7Lo2B0Lw7URORM11co9N/OfJQc3pblXZmLERRHOfXd6ebz8uk7x/pbyNg7NiNPYU8mo/+3tD/mq5s0OKPHpWcP4P8harN6HbPvxPsomifCdY5T8tGxxOlWdZn+ZMVx47p5x89W1pqlsgu3zHYudbV2NkbNudW7GsTwqjhP38F92ZtXHz6OtanfHGJ4x9vFvtDqr8Kupn/wD3Nafc87B/ola/Hq6tyn3vu17UXcK7T/bM8t/ydCreOWCAgICAgICAgICCI4917/L6GoJPh/VR/tt+kIM6AgICAgICAgICClP9Qg/NpP25PqYrr0S/0XffHzRr/YrnCasdW7/b9lrul+w6q5/jbMa/1RHpV8p5964dFtsU0R/B3Z0/pn4x848/BtFzlfhAQfL3hoLnGwCkYuLdyrtNmzGtU/nLvYMnIt49qbt2dKY/P/EfrakyOvw4DsC7RsbZNvZ2NFqnfPGZ75+nc5HtXadzPvzcq3R2R3R9e951t2sEBBlp5ixwcOH9jsUPOwrWZYqsXY3T6T2THjCXh5lzEvU3rc749Y7YnwS/AH7U8Dm8ZWW+MLiOTiV4mVNi5xpq09/dPnG91mrKoycCq9RwqomfSdY8uDpNbVywQEBAQEBAQEBAQRHHuvf5fQ1BJ8P6qP8Abb9IQZ0BAQEBAQEBAQEFT/6gaAugpqgf+uRzD7pGgg/zH/atfRS91b1y33xE8p+7BfjdEqRCvMoz302KObk7pDt4j7qo7U6IYuVVNyzPs6p7t9M+XZ5clo2d0pyMaIovR16fWPPt8+b2txSM77j3j7Kq3ehe0aZ0pmmY9/1iFltdLcCqP1daPL6TL4kxZo9EF39BSsXoPlVT/PuU0x4azPyj1lGyemOPTH8miap8dIj5z6NbVVbpPS3cANwV62XsbF2dRpZp3zxqnjP53RuUzaO1snPq1uzujhEcI/O+XnW1a0QEBAQTfVjTGerp4+DZg4+5n5h/4t5rmXS/GiNpW64/dTv8pn7LtsjMmjYt+meyZiP8tPrLpBadWhAQEBAQEBAQEBBEce69/l9DUEnw/qo/22/SEGdAQEBAQEBB5YcRifK+BkjHSxgF7A4FzA6+yXDhexQepAQR/T7BOXUE9O0XeWbUe7rGHaaLnttbzU/ZmV/C5VF2eGu/3Tun6vFdOtOjllzSMjkQuqxMTvhCfi+vggICAgICAgILj1B4OT+NWuGQ/LjPaTYvPkAB/uXPelNcV5tMR+2n1mdfhpzbizdmjC9lH7qut5RGkeuvJcirjAIMNZVshjdNM5scbGlznONg1o3klB9wTNkaHxua9rhdrmkEOB3EEbwg+0BAQEBAQEERx7r3+X0NQSfD+qj/AG2/SEGdAQEBAQebEsQipo3T1EjIY2i7nvIaB/PHsG8oIPW6Uc9UFWMDnfFURGwyDXvbv6N82h4uGuyII4IOf9EtJZsNrW1jdouDiJmEm8jHH8xjr8eNzuIB4IOtcIxOOrhjqYHbccrQ5p8DwI4EG4I4EFB7EBBz7rj0RNJUmsib+RUOubbo5Tm5p8HZuHmOCv8A0d2nF+z7Cuf1U+tP24ckS7RpOqulZmEQEBAQEBAQe3BcLkq5mU0DdqSR1gOztcewAXJPYFHysm3jWpu3J3Q9UxrOkOp9GsFZQ00VJHmI22LrW23nN7/M3K5VlZFWReqvVcap1+nKNydG6Ihs1HfRBQevrTf8V/NNM7oRkGocPWkGbYvEN3n9Vu6gzageVRsnq5Z3RYfE1201/oOkA2nObf0dkZkjfcDPgFo6Iac0eKA8lk/Mbfaif0XgA+kG8W7sxe187FBJUBAQEBAQRHHuvf5fQ1BJ8P6qP9tv0hBnQEBAQQrT7WTS4UDGbz1JF2wNPo3FwZHeqP5Oe62aCGaS20nwhtZT3bV0lzJACbE7PTAbne4G0w797e1BVOgelUmF1bKpl3M9GZgt+ZESNoZ8RYEeICCaa6NFWAsxqhs+mqQDJs7myPzEngH/ANOB7UGTUTpvyabm2odaGd35JJyjmOWz/i/6rdpQdDICDyYthsVVE+nnaHxvFnA/8g8CN4Ky2b1dm5Fy3Okw+TETGkubdO9CJsLl6V5IHH8uYDI/od2P/wCeHh0jZW17WdRpwrjjHzjw/JQ67c0oqtwxiAgICAg9OH0MlRI2GBjpZHmzWtFyT/0PFYb1+3Zomu5OkR2vsRMzudFauNBGYXHtybMlS8fmPG5g3/hs8O08f4XONr7Wrzq9I3URwj5z4/BMt2+rCaLTsgghetTTQYVSEsI5TNdkDcsjbpSkdjbj3kgIObdGMCmxSrZTREl8riXyOu7Zbe75HHjb+yQOKCxtcOkEVHBHo9h/Qiia3lBBGZ9JsZPeJ6bvEjxCDUalNFDVVXL5XGOnoztufcs2pANoN2h6oHSd4WHFBYGFa76V9XJBOwxU+3sw1AuQQMryN3gE3II3Ai4yJQWrFIHtD2kOa4Agg3BBFwQRvCD6QEBAQRHHuvf5fQ1BJ8P6qP8Abb9IQZ0BAQEFXa8dCeW0/L6dt6inb0gBnLCDdw8S25cPDaGeSCm9W+l78KrGzZmF9mTszzjJ9IDvN3jzHFBItc+iDaeVuJ0dnUlXZ1222WSuG1l+l4u4eO0OxBuNRuJOq4qjBaqJ81K9jnBwBLYi70mF25tz0m/qB7UFcaZ6NyYXWSUkl+idqJ/fjJOw/wB/b2EEIOhdUGmvOdJsTOvVQANl7ZG+pLbx3HxB7QgnqAgw1lIyZjopmNkY4Wc1wuCPEL1RXVbqiqidJjtfJjVUmlmpm+1Lhj7cfwJDl7mSf9O/lW3A6UVRpRlRr/dHzj6cmCqz/Sq3GNHaqjOzUwSxW4lpLT7ni7T5FWrGz8bIjW1XE/HlO9gmmY4tWpjyIM1LSySnZiY+R3Yxpcf4Cx3LtFuNa6oiPHc+xEynmjOqWtqSHVIFHH2vsXkeEY3f7rKv5vSTGsxpa/XPKOf0ZabNU8Vz6KaI0uGs2KZnSIs+V1i9/vdwHgLBUvO2jfzK+tdn3R2Qk00RTwb5QnoQefEa6OnifPM4MjjaXPceAAzQUvTaxsOxvaosZgbA1z3cnnHqAusy7syx9rXObTncAZIN9Bo43Rigq6ulD62ofkx+xfYZ6m0G+o30nHK5A3ZWCh8GwyfEqtsEd5Jp5CXOOe8lz5HHsA2nFBaGtXGosLo4tHqA+oDUvHpEGx2Tb1nm7ndgsNxQRjVBoTznVfiTNJpYLOlvukd6kPnvPgOFwg6gAtkg/UBAQEERx7r3+X0NQSfD+qj/AG2/SEGdAQEBAQcya59CubqrlEDbU1QSWgDKKTe+PsAzu0dlx6qDe6ncfirIJNHsR6ccjSYCSBbPadEDwcDd7TwsfAIPbrB06OD3wfCaYUQYBeYtF3Bw9KO99ond+I4k3ByuLoMlS1ulOEiRtucqMdJoteTLd/jIBccA4Ebr3CqNEdIZcLq2VUYN2HZkYbjbjJs+M/8A7IgHgg64wjE46uGOpgdtxyNDmnwPAjgRmCOBBQexAQEH45oIsQCOw5oNTVaLUMp2pKSle473GKO587XUq3nZVuNKLlUecvM0xPYwR6F4c3MUVL5xMd/RCyTtPMnjdq5ydSnubeko44RswxxxN7GNawfw1RK7lVc61zMz473rTRnXgEBAQUFr702/Gk5qp3flxkGoI9eQZtj9zd5/VbuoNVqY0RZNI/Fa2zKSk6QLvRfIwbVzf1WCzj42Hag9cuu2pbXyTMa2SjJ2W07sj+G3IPD7Xa87ze4ztwBQWxguA08bX4nh1K2nqqqn2mxy/l2cRtAFovsXJbtbPYEHOGIaP18uIckqY5OWTy57Y9Nz3ZyXGRZvO0MgAexB1Jofo5FhtLHSQ57Iu99rGSQ+k8+8/wAAAcEG6QEBAQEERx7r3+X0NQSfD+qj/bb9IQZ0BAQEBBqtKcBixClko5x0ZBk7ix4za8eIOf8ASDknFcPnw2rdC8mOenkFnNO4izmPaewjZcPegt/HYGaT4S2uhaOX0g2ZGDLbsA57AOxw6TfG47UFW6CaUyYXVsqmXcz0ZmD/ANkRPSb7xvHiB4oJprn0Wj6GN0Nn01TYybO5sjhcSeAdx7HX7UEv1A0VfDBIKiMspH9OHbJD9s2uWM9m4Z3NswCL3KC20BAQEBAQEBAQEGt0l5TyWbkAYagsIi2zsgOOV77rgXIvlcC9gg5UwnRCrqq8YdIySKdziZTIDdjd75Xdotne+ZIzzQTzXBpDFSQx6PYf0YomjlBHrEZtjJ7Sem7xI8Qg0+prQ1tdOayqAFJSnacXGwfIOk1p/SB0neQ4oPFrA1hTVuICqpZJIY6c2pi27SB60h8XcQeFgRvQX5q7rKmrooKvEY4hOWkxuDQCYnAWeR6pcMyG5EWyG4BKkBAQEBAQRHHuvf5fQ1BJ8P6qP9tv0hBnQEBAQEBBV+u/QjltPy6nbeop29IAZywi5Lct7m5kf7hxCCmtW+l78KrGzZmF9mTs7YyfSA7zd48xxQTLWVq4kmq46vCI+UQ1vT6FtiN7htFxdubG4HaBOV7jsCC09XOh78OouR1Ujaq79vYLQWRkkHZbtZkbQ2rm2edggmCAgICAgICAgICAgIMUlOCS8ANfsloksC5oOdgTwvY23ZIOb9JtUeIR1jWMvVsqJf8A5IB6JeSXPmG9tsyTmDwNzZBu9amNxYXRx6O4edzByl49Kx6Wy63rPJ2j4WG4oIvqh0K5zq/xJm3pYCHS3GUjt7YvPefAeIQdQgWyGSD9QEBAQEBBEce69/l9DUEnw/qo/wBtv0hBnQEBAQEBAQUzi+pBs2IOljkbBRP6ZY302vJO1GweiG8QTuvaxsgtnBcKio4I6WnBbHGLNBJcbXJNy7PeSg9qAgICAgICAgICAgICAgIKm1jan21r31lA/wDDne7akjkc4skJObg7Mtd4Zj3IJ9odo3FhlLHSQ57Ob32sZJD6Tz7/AOgAOCDdoCAgICAgIIjj3Xv8voagk+H9VH+236QgzoCAgICAgICAgICAgICAgICAgICAgICAgICAgICAgICAgiOPde/y+hqDcUOMQiOMbfqN9V3dHggz88wd/wCV/wBkDnmDv/K/7IHPMHf+V/2QOeYO/wDK/wCyBzzB3/lf9kDnmDv/ACv+yBzzB3/lf9kDnmDv/K/7IHPMHf8Alf8AZA55g7/yv+yBzzB3/lf9kDnmDv8Ayv8Asgc8wd/5X/ZA55g7/wAr/sgc8wd/5X/ZA55g7/yv+yBzzB3/AJX/AGQOeYO/8r/sgc8wd/5X/ZA55g7/AMr/ALIHPMHf+V/2QOeYO/8AK/7IHPMHf+V/2QOeYO/8r/sgc8wd/wCV/wBkDnmDv/K/7IHPMHf+V/2QOeYO/wDK/wCyBzzB3/lf9kDnmDv/ACv+yBzzB3/lf9kDnmDv/K/7IHPMHf8Alf8AZBFcbxOIzvId2cHdxvgg/9k=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87088" name="AutoShape 16" descr="http://cfs13.blog.daum.net/image/15/blog/2008/01/20/23/41/47935d919351f&amp;filename=%ED%83%9C%EA%B5%AD%EA%B8%B0.jpg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" name="AutoShape 2" descr="https://upload.wikimedia.org/wikipedia/commons/3/32/Flag_of_Pakistan.svg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AutoShape 4" descr="https://upload.wikimedia.org/wikipedia/commons/3/32/Flag_of_Pakistan.svg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2114550" y="2952750"/>
            <a:ext cx="55816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600" dirty="0">
                <a:solidFill>
                  <a:srgbClr val="FFFF00"/>
                </a:solidFill>
              </a:rPr>
              <a:t>T</a:t>
            </a:r>
            <a:r>
              <a:rPr lang="en-US" altLang="ko-KR" sz="6600" dirty="0">
                <a:solidFill>
                  <a:srgbClr val="FFC000"/>
                </a:solidFill>
              </a:rPr>
              <a:t>h</a:t>
            </a:r>
            <a:r>
              <a:rPr lang="en-US" altLang="ko-KR" sz="6600" dirty="0">
                <a:solidFill>
                  <a:srgbClr val="FF0066"/>
                </a:solidFill>
              </a:rPr>
              <a:t>a</a:t>
            </a:r>
            <a:r>
              <a:rPr lang="en-US" altLang="ko-KR" sz="6600" dirty="0">
                <a:solidFill>
                  <a:srgbClr val="00B050"/>
                </a:solidFill>
              </a:rPr>
              <a:t>n</a:t>
            </a:r>
            <a:r>
              <a:rPr lang="en-US" altLang="ko-KR" sz="6600" dirty="0">
                <a:solidFill>
                  <a:srgbClr val="00B0F0"/>
                </a:solidFill>
              </a:rPr>
              <a:t>k</a:t>
            </a:r>
            <a:r>
              <a:rPr lang="en-US" altLang="ko-KR" sz="6600" dirty="0">
                <a:solidFill>
                  <a:srgbClr val="FFFF00"/>
                </a:solidFill>
              </a:rPr>
              <a:t> </a:t>
            </a:r>
            <a:r>
              <a:rPr lang="en-US" altLang="ko-KR" sz="6600" dirty="0">
                <a:solidFill>
                  <a:schemeClr val="accent2"/>
                </a:solidFill>
              </a:rPr>
              <a:t>y</a:t>
            </a:r>
            <a:r>
              <a:rPr lang="en-US" altLang="ko-KR" sz="6600" dirty="0">
                <a:solidFill>
                  <a:srgbClr val="7030A0"/>
                </a:solidFill>
              </a:rPr>
              <a:t>o</a:t>
            </a:r>
            <a:r>
              <a:rPr lang="en-US" altLang="ko-KR" sz="6600" dirty="0"/>
              <a:t>u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FFD6-1C65-4959-AA6C-EF1B44B604B0}" type="slidenum">
              <a:rPr lang="en-US" altLang="ko-KR"/>
              <a:pPr/>
              <a:t>2</a:t>
            </a:fld>
            <a:endParaRPr lang="en-US" altLang="ko-KR" dirty="0"/>
          </a:p>
        </p:txBody>
      </p:sp>
      <p:sp>
        <p:nvSpPr>
          <p:cNvPr id="370709" name="Rectangle 21"/>
          <p:cNvSpPr>
            <a:spLocks noGrp="1" noChangeArrowheads="1"/>
          </p:cNvSpPr>
          <p:nvPr>
            <p:ph type="body" idx="4294967295"/>
          </p:nvPr>
        </p:nvSpPr>
        <p:spPr>
          <a:xfrm>
            <a:off x="133350" y="821982"/>
            <a:ext cx="8858250" cy="5372100"/>
          </a:xfrm>
          <a:prstGeom prst="rect">
            <a:avLst/>
          </a:prstGeom>
          <a:noFill/>
          <a:ln/>
        </p:spPr>
        <p:txBody>
          <a:bodyPr/>
          <a:lstStyle/>
          <a:p>
            <a:r>
              <a:rPr lang="en-US" altLang="ko-K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 dependency </a:t>
            </a:r>
            <a:r>
              <a:rPr lang="en-US" altLang="ko-KR" sz="2400" b="1" dirty="0"/>
              <a:t>on imported energy : </a:t>
            </a:r>
            <a:r>
              <a:rPr lang="en-US" altLang="ko-KR" sz="2400" b="1" dirty="0">
                <a:solidFill>
                  <a:srgbClr val="0000CC"/>
                </a:solidFill>
              </a:rPr>
              <a:t>95.2%</a:t>
            </a:r>
            <a:endParaRPr lang="en-US" altLang="ko-KR" sz="1000" b="1" dirty="0">
              <a:solidFill>
                <a:srgbClr val="0000CC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Cost of energy import: </a:t>
            </a:r>
            <a:r>
              <a:rPr lang="en-US" altLang="ko-KR" sz="24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102.7 billion </a:t>
            </a:r>
            <a:r>
              <a:rPr lang="en-US" altLang="ko-K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 2015</a:t>
            </a:r>
            <a:endParaRPr lang="en-US" altLang="ko-KR" sz="2400" b="1" dirty="0"/>
          </a:p>
          <a:p>
            <a:pPr lvl="1"/>
            <a:r>
              <a:rPr lang="en-US" altLang="ko-KR" sz="2400" b="1" dirty="0"/>
              <a:t>23.5% of total import</a:t>
            </a:r>
            <a:endParaRPr lang="en-US" altLang="ko-KR" sz="1000" b="1" dirty="0"/>
          </a:p>
        </p:txBody>
      </p:sp>
      <p:grpSp>
        <p:nvGrpSpPr>
          <p:cNvPr id="370696" name="Group 8"/>
          <p:cNvGrpSpPr>
            <a:grpSpLocks/>
          </p:cNvGrpSpPr>
          <p:nvPr/>
        </p:nvGrpSpPr>
        <p:grpSpPr bwMode="auto">
          <a:xfrm>
            <a:off x="0" y="0"/>
            <a:ext cx="9144000" cy="622300"/>
            <a:chOff x="-4" y="140"/>
            <a:chExt cx="5760" cy="392"/>
          </a:xfrm>
        </p:grpSpPr>
        <p:sp>
          <p:nvSpPr>
            <p:cNvPr id="370697" name="Rectangle 9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0698" name="Rectangle 10"/>
            <p:cNvSpPr>
              <a:spLocks noChangeArrowheads="1"/>
            </p:cNvSpPr>
            <p:nvPr/>
          </p:nvSpPr>
          <p:spPr bwMode="auto">
            <a:xfrm>
              <a:off x="0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400" b="1" dirty="0">
                  <a:solidFill>
                    <a:schemeClr val="bg1"/>
                  </a:solidFill>
                </a:rPr>
                <a:t>1. Energy Consumption</a:t>
              </a:r>
            </a:p>
          </p:txBody>
        </p:sp>
      </p:grpSp>
      <p:pic>
        <p:nvPicPr>
          <p:cNvPr id="7" name="Picture 3" descr="1"/>
          <p:cNvPicPr>
            <a:picLocks noChangeAspect="1" noChangeArrowheads="1"/>
          </p:cNvPicPr>
          <p:nvPr/>
        </p:nvPicPr>
        <p:blipFill>
          <a:blip r:embed="rId3" cstate="print"/>
          <a:srcRect t="20926"/>
          <a:stretch>
            <a:fillRect/>
          </a:stretch>
        </p:blipFill>
        <p:spPr bwMode="auto">
          <a:xfrm>
            <a:off x="33510" y="2212031"/>
            <a:ext cx="9144000" cy="455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2"/>
          <p:cNvSpPr txBox="1">
            <a:spLocks noChangeArrowheads="1"/>
          </p:cNvSpPr>
          <p:nvPr/>
        </p:nvSpPr>
        <p:spPr bwMode="auto">
          <a:xfrm>
            <a:off x="-19050" y="2453917"/>
            <a:ext cx="44465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latin typeface="+mn-lt"/>
              </a:rPr>
              <a:t>Consumption by sources</a:t>
            </a:r>
          </a:p>
        </p:txBody>
      </p:sp>
      <p:sp>
        <p:nvSpPr>
          <p:cNvPr id="62" name="Text Box 32"/>
          <p:cNvSpPr txBox="1">
            <a:spLocks noChangeArrowheads="1"/>
          </p:cNvSpPr>
          <p:nvPr/>
        </p:nvSpPr>
        <p:spPr bwMode="auto">
          <a:xfrm>
            <a:off x="4697412" y="2290746"/>
            <a:ext cx="44465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latin typeface="+mn-lt"/>
              </a:rPr>
              <a:t>Consumption by sectors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625" name="_x46430392" descr="EMB00000cf43d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24" y="2910225"/>
            <a:ext cx="2761307" cy="339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 Box 34"/>
          <p:cNvSpPr txBox="1">
            <a:spLocks noChangeArrowheads="1"/>
          </p:cNvSpPr>
          <p:nvPr/>
        </p:nvSpPr>
        <p:spPr bwMode="auto">
          <a:xfrm>
            <a:off x="3274135" y="3310696"/>
            <a:ext cx="8905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Electricity</a:t>
            </a:r>
            <a:endParaRPr lang="ko-KR" altLang="en-US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Text Box 38"/>
          <p:cNvSpPr txBox="1">
            <a:spLocks noChangeArrowheads="1"/>
          </p:cNvSpPr>
          <p:nvPr/>
        </p:nvSpPr>
        <p:spPr bwMode="auto">
          <a:xfrm>
            <a:off x="3517082" y="4646936"/>
            <a:ext cx="38824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en-US" sz="1200" b="1" dirty="0">
                <a:latin typeface="맑은 고딕" pitchFamily="50" charset="-127"/>
                <a:ea typeface="맑은 고딕" pitchFamily="50" charset="-127"/>
              </a:rPr>
              <a:t>Oil</a:t>
            </a:r>
            <a:endParaRPr lang="ko-KR" altLang="en-US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7" name="Text Box 39"/>
          <p:cNvSpPr txBox="1">
            <a:spLocks noChangeArrowheads="1"/>
          </p:cNvSpPr>
          <p:nvPr/>
        </p:nvSpPr>
        <p:spPr bwMode="auto">
          <a:xfrm>
            <a:off x="3517082" y="5602508"/>
            <a:ext cx="50026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Coal</a:t>
            </a:r>
            <a:endParaRPr lang="ko-KR" altLang="en-US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8" name="Text Box 36"/>
          <p:cNvSpPr txBox="1">
            <a:spLocks noChangeArrowheads="1"/>
          </p:cNvSpPr>
          <p:nvPr/>
        </p:nvSpPr>
        <p:spPr bwMode="auto">
          <a:xfrm>
            <a:off x="3462580" y="3758294"/>
            <a:ext cx="49725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LNG</a:t>
            </a:r>
            <a:endParaRPr lang="ko-KR" altLang="en-US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9" name="Text Box 37"/>
          <p:cNvSpPr txBox="1">
            <a:spLocks noChangeArrowheads="1"/>
          </p:cNvSpPr>
          <p:nvPr/>
        </p:nvSpPr>
        <p:spPr bwMode="auto">
          <a:xfrm>
            <a:off x="3049469" y="2936920"/>
            <a:ext cx="145802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en-US" sz="1200" b="1" dirty="0">
                <a:latin typeface="맑은 고딕" pitchFamily="50" charset="-127"/>
                <a:ea typeface="맑은 고딕" pitchFamily="50" charset="-127"/>
              </a:rPr>
              <a:t>Renewables, heat</a:t>
            </a:r>
            <a:endParaRPr lang="ko-KR" altLang="en-US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5" name="Text Box 37"/>
          <p:cNvSpPr txBox="1">
            <a:spLocks noChangeArrowheads="1"/>
          </p:cNvSpPr>
          <p:nvPr/>
        </p:nvSpPr>
        <p:spPr bwMode="auto">
          <a:xfrm>
            <a:off x="7798036" y="4923935"/>
            <a:ext cx="790710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altLang="en-US" sz="1000" b="1" dirty="0">
                <a:latin typeface="맑은 고딕" pitchFamily="50" charset="-127"/>
                <a:ea typeface="맑은 고딕" pitchFamily="50" charset="-127"/>
              </a:rPr>
              <a:t>Industry</a:t>
            </a:r>
            <a:endParaRPr lang="ko-KR" altLang="en-US" sz="10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6" name="Text Box 37"/>
          <p:cNvSpPr txBox="1">
            <a:spLocks noChangeArrowheads="1"/>
          </p:cNvSpPr>
          <p:nvPr/>
        </p:nvSpPr>
        <p:spPr bwMode="auto">
          <a:xfrm>
            <a:off x="7752771" y="3896793"/>
            <a:ext cx="790710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altLang="en-US" sz="1000" b="1" dirty="0">
                <a:latin typeface="맑은 고딕" pitchFamily="50" charset="-127"/>
                <a:ea typeface="맑은 고딕" pitchFamily="50" charset="-127"/>
              </a:rPr>
              <a:t>Transport</a:t>
            </a:r>
            <a:endParaRPr lang="ko-KR" altLang="en-US" sz="10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7" name="Text Box 37"/>
          <p:cNvSpPr txBox="1">
            <a:spLocks noChangeArrowheads="1"/>
          </p:cNvSpPr>
          <p:nvPr/>
        </p:nvSpPr>
        <p:spPr bwMode="auto">
          <a:xfrm>
            <a:off x="7743718" y="3393038"/>
            <a:ext cx="9476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altLang="en-US" sz="1000" b="1" dirty="0">
                <a:latin typeface="맑은 고딕" pitchFamily="50" charset="-127"/>
                <a:ea typeface="맑은 고딕" pitchFamily="50" charset="-127"/>
              </a:rPr>
              <a:t>Residential/</a:t>
            </a:r>
          </a:p>
          <a:p>
            <a:pPr algn="l"/>
            <a:r>
              <a:rPr lang="en-US" altLang="en-US" sz="1000" b="1" dirty="0">
                <a:latin typeface="맑은 고딕" pitchFamily="50" charset="-127"/>
                <a:ea typeface="맑은 고딕" pitchFamily="50" charset="-127"/>
              </a:rPr>
              <a:t>Commercial</a:t>
            </a:r>
            <a:endParaRPr lang="ko-KR" altLang="en-US" sz="10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8" name="Text Box 37"/>
          <p:cNvSpPr txBox="1">
            <a:spLocks noChangeArrowheads="1"/>
          </p:cNvSpPr>
          <p:nvPr/>
        </p:nvSpPr>
        <p:spPr bwMode="auto">
          <a:xfrm>
            <a:off x="7752771" y="3159942"/>
            <a:ext cx="938560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altLang="en-US" sz="1000" b="1" dirty="0">
                <a:latin typeface="맑은 고딕" pitchFamily="50" charset="-127"/>
                <a:ea typeface="맑은 고딕" pitchFamily="50" charset="-127"/>
              </a:rPr>
              <a:t>Public, etc.</a:t>
            </a:r>
            <a:endParaRPr lang="ko-KR" altLang="en-US" sz="1000" b="1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106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12" y="3159942"/>
            <a:ext cx="309562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9334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FFD6-1C65-4959-AA6C-EF1B44B604B0}" type="slidenum">
              <a:rPr lang="en-US" altLang="ko-KR"/>
              <a:pPr/>
              <a:t>3</a:t>
            </a:fld>
            <a:endParaRPr lang="en-US" altLang="ko-KR" dirty="0"/>
          </a:p>
        </p:txBody>
      </p:sp>
      <p:sp>
        <p:nvSpPr>
          <p:cNvPr id="370709" name="Rectangle 21"/>
          <p:cNvSpPr>
            <a:spLocks noGrp="1" noChangeArrowheads="1"/>
          </p:cNvSpPr>
          <p:nvPr>
            <p:ph type="body" idx="4294967295"/>
          </p:nvPr>
        </p:nvSpPr>
        <p:spPr>
          <a:xfrm>
            <a:off x="133350" y="821982"/>
            <a:ext cx="8858250" cy="5372100"/>
          </a:xfrm>
          <a:prstGeom prst="rect">
            <a:avLst/>
          </a:prstGeom>
          <a:noFill/>
          <a:ln/>
        </p:spPr>
        <p:txBody>
          <a:bodyPr/>
          <a:lstStyle/>
          <a:p>
            <a:r>
              <a:rPr lang="en-US" altLang="ko-K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Reduce final energy consumption by </a:t>
            </a:r>
            <a:r>
              <a:rPr lang="en-US" altLang="ko-KR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13%</a:t>
            </a:r>
            <a:endParaRPr lang="en-US" altLang="ko-KR" sz="1000" b="1" dirty="0">
              <a:solidFill>
                <a:srgbClr val="0000CC"/>
              </a:solidFill>
            </a:endParaRPr>
          </a:p>
        </p:txBody>
      </p:sp>
      <p:grpSp>
        <p:nvGrpSpPr>
          <p:cNvPr id="370696" name="Group 8"/>
          <p:cNvGrpSpPr>
            <a:grpSpLocks/>
          </p:cNvGrpSpPr>
          <p:nvPr/>
        </p:nvGrpSpPr>
        <p:grpSpPr bwMode="auto">
          <a:xfrm>
            <a:off x="0" y="0"/>
            <a:ext cx="9144000" cy="622300"/>
            <a:chOff x="-4" y="140"/>
            <a:chExt cx="5760" cy="392"/>
          </a:xfrm>
        </p:grpSpPr>
        <p:sp>
          <p:nvSpPr>
            <p:cNvPr id="370697" name="Rectangle 9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0698" name="Rectangle 10"/>
            <p:cNvSpPr>
              <a:spLocks noChangeArrowheads="1"/>
            </p:cNvSpPr>
            <p:nvPr/>
          </p:nvSpPr>
          <p:spPr bwMode="auto">
            <a:xfrm>
              <a:off x="0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400" b="1" dirty="0">
                  <a:solidFill>
                    <a:schemeClr val="bg1"/>
                  </a:solidFill>
                </a:rPr>
                <a:t>2-1. 2</a:t>
              </a:r>
              <a:r>
                <a:rPr lang="en-US" altLang="ko-KR" sz="3400" b="1" baseline="30000" dirty="0">
                  <a:solidFill>
                    <a:schemeClr val="bg1"/>
                  </a:solidFill>
                </a:rPr>
                <a:t>nd</a:t>
              </a:r>
              <a:r>
                <a:rPr lang="en-US" altLang="ko-KR" sz="3400" b="1" dirty="0">
                  <a:solidFill>
                    <a:schemeClr val="bg1"/>
                  </a:solidFill>
                </a:rPr>
                <a:t> Energy Master Plan: EE Target</a:t>
              </a:r>
            </a:p>
          </p:txBody>
        </p:sp>
      </p:grpSp>
      <p:sp>
        <p:nvSpPr>
          <p:cNvPr id="8" name="Text Box 32"/>
          <p:cNvSpPr txBox="1">
            <a:spLocks noChangeArrowheads="1"/>
          </p:cNvSpPr>
          <p:nvPr/>
        </p:nvSpPr>
        <p:spPr bwMode="auto">
          <a:xfrm>
            <a:off x="-19050" y="2453917"/>
            <a:ext cx="44465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latin typeface="+mn-lt"/>
              </a:rPr>
              <a:t>Consumption by sources</a:t>
            </a:r>
          </a:p>
        </p:txBody>
      </p:sp>
      <p:sp>
        <p:nvSpPr>
          <p:cNvPr id="62" name="Text Box 32"/>
          <p:cNvSpPr txBox="1">
            <a:spLocks noChangeArrowheads="1"/>
          </p:cNvSpPr>
          <p:nvPr/>
        </p:nvSpPr>
        <p:spPr bwMode="auto">
          <a:xfrm>
            <a:off x="4697412" y="2290746"/>
            <a:ext cx="44465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latin typeface="+mn-lt"/>
              </a:rPr>
              <a:t>Consumption by sectors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683988" y="1385446"/>
            <a:ext cx="7465686" cy="2808311"/>
            <a:chOff x="683988" y="1666089"/>
            <a:chExt cx="7465686" cy="2808311"/>
          </a:xfrm>
        </p:grpSpPr>
        <p:pic>
          <p:nvPicPr>
            <p:cNvPr id="24" name="그림 23" descr="수정본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3988" y="1666089"/>
              <a:ext cx="7056784" cy="2808311"/>
            </a:xfrm>
            <a:prstGeom prst="rect">
              <a:avLst/>
            </a:prstGeom>
          </p:spPr>
        </p:pic>
        <p:sp>
          <p:nvSpPr>
            <p:cNvPr id="25" name="Text Box 36"/>
            <p:cNvSpPr txBox="1">
              <a:spLocks noChangeArrowheads="1"/>
            </p:cNvSpPr>
            <p:nvPr/>
          </p:nvSpPr>
          <p:spPr bwMode="auto">
            <a:xfrm>
              <a:off x="7587699" y="2709940"/>
              <a:ext cx="561975" cy="246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000" b="1" i="1" dirty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13.3%</a:t>
              </a:r>
              <a:endParaRPr lang="en-US" altLang="en-US" sz="800" b="1" i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Text Box 35"/>
            <p:cNvSpPr txBox="1">
              <a:spLocks noChangeArrowheads="1"/>
            </p:cNvSpPr>
            <p:nvPr/>
          </p:nvSpPr>
          <p:spPr bwMode="auto">
            <a:xfrm>
              <a:off x="6460971" y="2394673"/>
              <a:ext cx="1080120" cy="2154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800" dirty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Industry (6.3%p)</a:t>
              </a:r>
              <a:endParaRPr lang="en-US" altLang="en-US" sz="8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Text Box 35"/>
            <p:cNvSpPr txBox="1">
              <a:spLocks noChangeArrowheads="1"/>
            </p:cNvSpPr>
            <p:nvPr/>
          </p:nvSpPr>
          <p:spPr bwMode="auto">
            <a:xfrm>
              <a:off x="6435571" y="2662711"/>
              <a:ext cx="1271761" cy="2308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800" dirty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Residential (0.5%p</a:t>
              </a:r>
              <a:r>
                <a:rPr lang="en-US" altLang="ko-KR" sz="900" dirty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en-US" altLang="en-US" sz="9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8" name="Text Box 35"/>
            <p:cNvSpPr txBox="1">
              <a:spLocks noChangeArrowheads="1"/>
            </p:cNvSpPr>
            <p:nvPr/>
          </p:nvSpPr>
          <p:spPr bwMode="auto">
            <a:xfrm>
              <a:off x="6454621" y="2773690"/>
              <a:ext cx="1271762" cy="2154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800" dirty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Commercial (1.2%p)</a:t>
              </a:r>
              <a:endParaRPr lang="en-US" altLang="en-US" sz="8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Text Box 35"/>
            <p:cNvSpPr txBox="1">
              <a:spLocks noChangeArrowheads="1"/>
            </p:cNvSpPr>
            <p:nvPr/>
          </p:nvSpPr>
          <p:spPr bwMode="auto">
            <a:xfrm>
              <a:off x="6416521" y="2875144"/>
              <a:ext cx="1080120" cy="2154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800" dirty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Public (0.5%p)</a:t>
              </a:r>
              <a:endParaRPr lang="en-US" altLang="en-US" sz="8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Text Box 35"/>
            <p:cNvSpPr txBox="1">
              <a:spLocks noChangeArrowheads="1"/>
            </p:cNvSpPr>
            <p:nvPr/>
          </p:nvSpPr>
          <p:spPr bwMode="auto">
            <a:xfrm>
              <a:off x="6504404" y="3075765"/>
              <a:ext cx="1080120" cy="2154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800" dirty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Transport (4.8%p)</a:t>
              </a:r>
              <a:endParaRPr lang="en-US" altLang="en-US" sz="8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" name="Text Box 44"/>
            <p:cNvSpPr txBox="1">
              <a:spLocks noChangeArrowheads="1"/>
            </p:cNvSpPr>
            <p:nvPr/>
          </p:nvSpPr>
          <p:spPr bwMode="auto">
            <a:xfrm>
              <a:off x="3635896" y="2231191"/>
              <a:ext cx="504056" cy="246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en-US" sz="1000" b="1" dirty="0">
                  <a:solidFill>
                    <a:srgbClr val="0707D7"/>
                  </a:solidFill>
                  <a:latin typeface="맑은 고딕" pitchFamily="50" charset="-127"/>
                  <a:ea typeface="맑은 고딕" pitchFamily="50" charset="-127"/>
                </a:rPr>
                <a:t>BAU</a:t>
              </a:r>
            </a:p>
          </p:txBody>
        </p:sp>
        <p:sp>
          <p:nvSpPr>
            <p:cNvPr id="32" name="Text Box 44"/>
            <p:cNvSpPr txBox="1">
              <a:spLocks noChangeArrowheads="1"/>
            </p:cNvSpPr>
            <p:nvPr/>
          </p:nvSpPr>
          <p:spPr bwMode="auto">
            <a:xfrm>
              <a:off x="6266284" y="1989444"/>
              <a:ext cx="576064" cy="246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en-US" sz="1000" b="1" dirty="0">
                  <a:solidFill>
                    <a:srgbClr val="0707D7"/>
                  </a:solidFill>
                  <a:latin typeface="맑은 고딕" pitchFamily="50" charset="-127"/>
                  <a:ea typeface="맑은 고딕" pitchFamily="50" charset="-127"/>
                </a:rPr>
                <a:t>254.1</a:t>
              </a:r>
            </a:p>
          </p:txBody>
        </p:sp>
        <p:sp>
          <p:nvSpPr>
            <p:cNvPr id="33" name="Text Box 35"/>
            <p:cNvSpPr txBox="1">
              <a:spLocks noChangeArrowheads="1"/>
            </p:cNvSpPr>
            <p:nvPr/>
          </p:nvSpPr>
          <p:spPr bwMode="auto">
            <a:xfrm>
              <a:off x="3526844" y="3121372"/>
              <a:ext cx="714375" cy="246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000" b="1" dirty="0">
                  <a:latin typeface="맑은 고딕" pitchFamily="50" charset="-127"/>
                  <a:ea typeface="맑은 고딕" pitchFamily="50" charset="-127"/>
                </a:rPr>
                <a:t>Target</a:t>
              </a:r>
              <a:endParaRPr lang="en-US" altLang="en-US" sz="1000" b="1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4" name="Text Box 35"/>
            <p:cNvSpPr txBox="1">
              <a:spLocks noChangeArrowheads="1"/>
            </p:cNvSpPr>
            <p:nvPr/>
          </p:nvSpPr>
          <p:spPr bwMode="auto">
            <a:xfrm>
              <a:off x="6191140" y="3302258"/>
              <a:ext cx="714375" cy="246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000" b="1" dirty="0">
                  <a:latin typeface="맑은 고딕" pitchFamily="50" charset="-127"/>
                  <a:ea typeface="맑은 고딕" pitchFamily="50" charset="-127"/>
                </a:rPr>
                <a:t>220.5</a:t>
              </a:r>
              <a:endParaRPr lang="en-US" altLang="en-US" sz="1000" b="1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50690" y="4308706"/>
            <a:ext cx="911166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 Improve energy-intensity to </a:t>
            </a:r>
            <a:r>
              <a:rPr lang="en-US" altLang="ko-KR" sz="1600" b="1" dirty="0">
                <a:solidFill>
                  <a:srgbClr val="0000CC"/>
                </a:solidFill>
                <a:latin typeface="맑은 고딕" pitchFamily="50" charset="-127"/>
                <a:ea typeface="맑은 고딕" pitchFamily="50" charset="-127"/>
              </a:rPr>
              <a:t>30% of 2011 level </a:t>
            </a:r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through national energy master plan(~’35)</a:t>
            </a:r>
          </a:p>
        </p:txBody>
      </p:sp>
      <p:pic>
        <p:nvPicPr>
          <p:cNvPr id="37" name="Picture 8" descr="2"/>
          <p:cNvPicPr>
            <a:picLocks noChangeAspect="1" noChangeArrowheads="1"/>
          </p:cNvPicPr>
          <p:nvPr/>
        </p:nvPicPr>
        <p:blipFill>
          <a:blip r:embed="rId4" cstate="print"/>
          <a:srcRect l="41164" t="74097" r="45226" b="3264"/>
          <a:stretch>
            <a:fillRect/>
          </a:stretch>
        </p:blipFill>
        <p:spPr bwMode="auto">
          <a:xfrm>
            <a:off x="3763963" y="4791892"/>
            <a:ext cx="1244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 descr="1"/>
          <p:cNvPicPr>
            <a:picLocks noChangeAspect="1" noChangeArrowheads="1"/>
          </p:cNvPicPr>
          <p:nvPr/>
        </p:nvPicPr>
        <p:blipFill>
          <a:blip r:embed="rId5" cstate="print"/>
          <a:srcRect l="6041" t="73796" r="53993" b="4652"/>
          <a:stretch>
            <a:fillRect/>
          </a:stretch>
        </p:blipFill>
        <p:spPr bwMode="auto">
          <a:xfrm>
            <a:off x="552450" y="4771254"/>
            <a:ext cx="36544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5" descr="1"/>
          <p:cNvPicPr>
            <a:picLocks noChangeAspect="1" noChangeArrowheads="1"/>
          </p:cNvPicPr>
          <p:nvPr/>
        </p:nvPicPr>
        <p:blipFill>
          <a:blip r:embed="rId5" cstate="print"/>
          <a:srcRect l="52118" t="73796" r="5157" b="4352"/>
          <a:stretch>
            <a:fillRect/>
          </a:stretch>
        </p:blipFill>
        <p:spPr bwMode="auto">
          <a:xfrm>
            <a:off x="4765675" y="4771254"/>
            <a:ext cx="3906838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611188" y="5226867"/>
            <a:ext cx="3355975" cy="6924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300" b="1" dirty="0">
                <a:latin typeface="맑은 고딕" pitchFamily="50" charset="-127"/>
                <a:ea typeface="맑은 고딕" pitchFamily="50" charset="-127"/>
              </a:rPr>
              <a:t>Korea has low potential of energy saving due to energy-intensive industrial structure</a:t>
            </a:r>
            <a:endParaRPr lang="en-US" altLang="en-US" sz="13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Text Box 29"/>
          <p:cNvSpPr txBox="1">
            <a:spLocks noChangeArrowheads="1"/>
          </p:cNvSpPr>
          <p:nvPr/>
        </p:nvSpPr>
        <p:spPr bwMode="auto">
          <a:xfrm>
            <a:off x="5004048" y="5249092"/>
            <a:ext cx="3456384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500" b="1" dirty="0">
                <a:latin typeface="맑은 고딕" pitchFamily="50" charset="-127"/>
                <a:ea typeface="맑은 고딕" pitchFamily="50" charset="-127"/>
              </a:rPr>
              <a:t>Need stronger measures for transition into low-energy economy</a:t>
            </a:r>
            <a:endParaRPr lang="ko-KR" altLang="en-US" sz="1500" b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627391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FFD6-1C65-4959-AA6C-EF1B44B604B0}" type="slidenum">
              <a:rPr lang="en-US" altLang="ko-KR"/>
              <a:pPr/>
              <a:t>4</a:t>
            </a:fld>
            <a:endParaRPr lang="en-US" altLang="ko-KR" dirty="0"/>
          </a:p>
        </p:txBody>
      </p:sp>
      <p:sp>
        <p:nvSpPr>
          <p:cNvPr id="370709" name="Rectangle 21"/>
          <p:cNvSpPr>
            <a:spLocks noGrp="1" noChangeArrowheads="1"/>
          </p:cNvSpPr>
          <p:nvPr>
            <p:ph type="body" idx="4294967295"/>
          </p:nvPr>
        </p:nvSpPr>
        <p:spPr>
          <a:xfrm>
            <a:off x="6350" y="885353"/>
            <a:ext cx="9137649" cy="5280058"/>
          </a:xfrm>
          <a:prstGeom prst="rect">
            <a:avLst/>
          </a:prstGeo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altLang="ko-KR" sz="19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1. Shift the Focus from Supply Management to </a:t>
            </a:r>
            <a:r>
              <a:rPr lang="en-US" altLang="ko-KR" sz="19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Demand Management</a:t>
            </a:r>
          </a:p>
          <a:p>
            <a:pPr marL="0" indent="0">
              <a:buNone/>
            </a:pPr>
            <a:r>
              <a:rPr lang="en-US" altLang="ko-KR" sz="19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ko-KR" sz="19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Reorganize energy tax, improve power tariff, promote ICT DSM</a:t>
            </a:r>
            <a:endParaRPr lang="en-US" altLang="ko-KR" sz="1900" b="1" dirty="0"/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Promote </a:t>
            </a:r>
            <a:r>
              <a:rPr lang="en-US" altLang="ko-KR" sz="19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Distributed Power Generation</a:t>
            </a:r>
            <a:r>
              <a:rPr lang="en-US" altLang="ko-KR" sz="1900" b="1" dirty="0">
                <a:solidFill>
                  <a:srgbClr val="0000CC"/>
                </a:solidFill>
              </a:rPr>
              <a:t>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  - Supply </a:t>
            </a:r>
            <a:r>
              <a:rPr lang="en-US" altLang="ko-KR" sz="1900" b="1" dirty="0">
                <a:solidFill>
                  <a:srgbClr val="0000CC"/>
                </a:solidFill>
              </a:rPr>
              <a:t>15%</a:t>
            </a:r>
            <a:r>
              <a:rPr lang="en-US" altLang="ko-KR" sz="1900" b="1" dirty="0"/>
              <a:t> of power with distributed system by 2035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3. Enhance </a:t>
            </a:r>
            <a:r>
              <a:rPr lang="en-US" altLang="ko-KR" sz="1900" b="1" dirty="0">
                <a:solidFill>
                  <a:srgbClr val="0000CC"/>
                </a:solidFill>
              </a:rPr>
              <a:t>Sustainability</a:t>
            </a:r>
            <a:r>
              <a:rPr lang="en-US" altLang="ko-KR" sz="1900" b="1" dirty="0"/>
              <a:t> </a:t>
            </a:r>
            <a:r>
              <a:rPr lang="en-US" altLang="ko-KR" sz="1900" b="1" dirty="0">
                <a:solidFill>
                  <a:srgbClr val="0000CC"/>
                </a:solidFill>
              </a:rPr>
              <a:t>of Energy Policies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  - Improve climate change responses, strengthen the nuclear safety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4. Strengthen </a:t>
            </a:r>
            <a:r>
              <a:rPr lang="en-US" altLang="ko-KR" sz="1900" b="1" dirty="0">
                <a:solidFill>
                  <a:srgbClr val="0000CC"/>
                </a:solidFill>
              </a:rPr>
              <a:t>Energy Security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  - Reinforce national energy/mineral corp., pursue wider NRE deployment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5. Build </a:t>
            </a:r>
            <a:r>
              <a:rPr lang="en-US" altLang="ko-KR" sz="1900" b="1" dirty="0">
                <a:solidFill>
                  <a:srgbClr val="0000CC"/>
                </a:solidFill>
              </a:rPr>
              <a:t>Stable Energy Supply Chain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  - Diversify supply lines, increase domestic energy reserves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6. Pursue </a:t>
            </a:r>
            <a:r>
              <a:rPr lang="en-US" altLang="ko-KR" sz="1900" b="1" dirty="0">
                <a:solidFill>
                  <a:srgbClr val="0000CC"/>
                </a:solidFill>
              </a:rPr>
              <a:t>Citizen–friendly Energy Policy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900" b="1" dirty="0"/>
              <a:t>  - Strengthen energy welfare, respond to energy conflicts preemptively</a:t>
            </a:r>
          </a:p>
        </p:txBody>
      </p:sp>
      <p:grpSp>
        <p:nvGrpSpPr>
          <p:cNvPr id="370696" name="Group 8"/>
          <p:cNvGrpSpPr>
            <a:grpSpLocks/>
          </p:cNvGrpSpPr>
          <p:nvPr/>
        </p:nvGrpSpPr>
        <p:grpSpPr bwMode="auto">
          <a:xfrm>
            <a:off x="0" y="0"/>
            <a:ext cx="9144000" cy="622300"/>
            <a:chOff x="-4" y="140"/>
            <a:chExt cx="5760" cy="392"/>
          </a:xfrm>
        </p:grpSpPr>
        <p:sp>
          <p:nvSpPr>
            <p:cNvPr id="370697" name="Rectangle 9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0698" name="Rectangle 10"/>
            <p:cNvSpPr>
              <a:spLocks noChangeArrowheads="1"/>
            </p:cNvSpPr>
            <p:nvPr/>
          </p:nvSpPr>
          <p:spPr bwMode="auto">
            <a:xfrm>
              <a:off x="0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400" b="1" dirty="0">
                  <a:solidFill>
                    <a:schemeClr val="bg1"/>
                  </a:solidFill>
                </a:rPr>
                <a:t>2-2. 2</a:t>
              </a:r>
              <a:r>
                <a:rPr lang="en-US" altLang="ko-KR" sz="3400" b="1" baseline="30000" dirty="0">
                  <a:solidFill>
                    <a:schemeClr val="bg1"/>
                  </a:solidFill>
                </a:rPr>
                <a:t>nd</a:t>
              </a:r>
              <a:r>
                <a:rPr lang="en-US" altLang="ko-KR" sz="3400" b="1" dirty="0">
                  <a:solidFill>
                    <a:schemeClr val="bg1"/>
                  </a:solidFill>
                </a:rPr>
                <a:t> Energy Master Plan: 6 Core Plans </a:t>
              </a:r>
              <a:endParaRPr lang="en-US" altLang="ko-KR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77489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FFD6-1C65-4959-AA6C-EF1B44B604B0}" type="slidenum">
              <a:rPr lang="en-US" altLang="ko-KR"/>
              <a:pPr/>
              <a:t>5</a:t>
            </a:fld>
            <a:endParaRPr lang="en-US" altLang="ko-KR" dirty="0"/>
          </a:p>
        </p:txBody>
      </p:sp>
      <p:sp>
        <p:nvSpPr>
          <p:cNvPr id="370709" name="Rectangle 21"/>
          <p:cNvSpPr>
            <a:spLocks noGrp="1" noChangeArrowheads="1"/>
          </p:cNvSpPr>
          <p:nvPr>
            <p:ph type="body" idx="4294967295"/>
          </p:nvPr>
        </p:nvSpPr>
        <p:spPr>
          <a:xfrm>
            <a:off x="133350" y="876300"/>
            <a:ext cx="8858250" cy="5372100"/>
          </a:xfrm>
          <a:prstGeom prst="rect">
            <a:avLst/>
          </a:prstGeom>
          <a:noFill/>
          <a:ln/>
        </p:spPr>
        <p:txBody>
          <a:bodyPr/>
          <a:lstStyle/>
          <a:p>
            <a:r>
              <a:rPr lang="en-US" altLang="ko-KR" sz="24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Established</a:t>
            </a:r>
            <a:r>
              <a:rPr lang="en-US" altLang="ko-KR" sz="2400" b="1" i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ko-KR" sz="2400" b="1" dirty="0"/>
              <a:t>in 1980 under Rational Energy Utilization Act</a:t>
            </a:r>
            <a:endParaRPr lang="en-US" altLang="ko-KR" sz="1000" b="1" dirty="0"/>
          </a:p>
          <a:p>
            <a:pPr>
              <a:lnSpc>
                <a:spcPct val="130000"/>
              </a:lnSpc>
            </a:pPr>
            <a:r>
              <a:rPr lang="en-US" altLang="ko-KR" sz="24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Work Scope</a:t>
            </a:r>
            <a:r>
              <a:rPr lang="en-US" altLang="ko-KR" sz="2400" b="1" dirty="0"/>
              <a:t> </a:t>
            </a:r>
          </a:p>
          <a:p>
            <a:pPr lvl="1"/>
            <a:r>
              <a:rPr lang="en-US" altLang="ko-KR" sz="2400" b="1" dirty="0"/>
              <a:t>Energy Efficiency, New &amp; Renewable Energy Promotion,  Climate Change Mitigation, etc. </a:t>
            </a:r>
            <a:endParaRPr lang="en-US" altLang="ko-KR" sz="1000" b="1" dirty="0"/>
          </a:p>
          <a:p>
            <a:pPr>
              <a:lnSpc>
                <a:spcPct val="130000"/>
              </a:lnSpc>
            </a:pPr>
            <a:r>
              <a:rPr lang="en-US" altLang="ko-KR" sz="24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Budget(‘16) </a:t>
            </a:r>
          </a:p>
          <a:p>
            <a:pPr lvl="1"/>
            <a:r>
              <a:rPr lang="en-US" altLang="ko-KR" sz="2400" b="1" dirty="0"/>
              <a:t>1,167 million USD(including Soft Loan, FIT, Subsidies)</a:t>
            </a:r>
            <a:endParaRPr lang="en-US" altLang="ko-KR" sz="1000" b="1" dirty="0"/>
          </a:p>
          <a:p>
            <a:pPr>
              <a:lnSpc>
                <a:spcPct val="130000"/>
              </a:lnSpc>
            </a:pPr>
            <a:r>
              <a:rPr lang="en-US" altLang="ko-KR" sz="24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Organization</a:t>
            </a:r>
          </a:p>
          <a:p>
            <a:pPr lvl="1"/>
            <a:r>
              <a:rPr lang="en-US" altLang="ko-KR" sz="2400" b="1" dirty="0"/>
              <a:t>20 Departments. 12 Branches, 1 Affiliate</a:t>
            </a:r>
          </a:p>
          <a:p>
            <a:pPr lvl="1">
              <a:buFont typeface="Wingdings" pitchFamily="2" charset="2"/>
              <a:buNone/>
            </a:pPr>
            <a:r>
              <a:rPr lang="en-US" altLang="ko-KR" sz="2400" b="1" dirty="0"/>
              <a:t>   ( New &amp;  Renewable  Energy Center)</a:t>
            </a:r>
            <a:endParaRPr lang="en-US" altLang="ko-KR" sz="1000" b="1" dirty="0"/>
          </a:p>
          <a:p>
            <a:pPr>
              <a:lnSpc>
                <a:spcPct val="130000"/>
              </a:lnSpc>
            </a:pPr>
            <a:r>
              <a:rPr lang="en-US" altLang="ko-KR" sz="24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No. of Staff</a:t>
            </a:r>
            <a:r>
              <a:rPr lang="en-US" altLang="ko-KR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ko-KR" sz="2400" b="1" dirty="0"/>
              <a:t>: 546</a:t>
            </a:r>
          </a:p>
        </p:txBody>
      </p:sp>
      <p:grpSp>
        <p:nvGrpSpPr>
          <p:cNvPr id="370696" name="Group 8"/>
          <p:cNvGrpSpPr>
            <a:grpSpLocks/>
          </p:cNvGrpSpPr>
          <p:nvPr/>
        </p:nvGrpSpPr>
        <p:grpSpPr bwMode="auto">
          <a:xfrm>
            <a:off x="0" y="0"/>
            <a:ext cx="9144000" cy="622300"/>
            <a:chOff x="-4" y="140"/>
            <a:chExt cx="5760" cy="392"/>
          </a:xfrm>
        </p:grpSpPr>
        <p:sp>
          <p:nvSpPr>
            <p:cNvPr id="370697" name="Rectangle 9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0698" name="Rectangle 10"/>
            <p:cNvSpPr>
              <a:spLocks noChangeArrowheads="1"/>
            </p:cNvSpPr>
            <p:nvPr/>
          </p:nvSpPr>
          <p:spPr bwMode="auto">
            <a:xfrm>
              <a:off x="0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400" b="1" dirty="0">
                  <a:solidFill>
                    <a:schemeClr val="bg1"/>
                  </a:solidFill>
                </a:rPr>
                <a:t>3. KEA at a glance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961037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3" descr="원"/>
          <p:cNvPicPr>
            <a:picLocks noChangeAspect="1" noChangeArrowheads="1"/>
          </p:cNvPicPr>
          <p:nvPr/>
        </p:nvPicPr>
        <p:blipFill>
          <a:blip r:embed="rId3" cstate="print"/>
          <a:srcRect t="65741" r="71268" b="15347"/>
          <a:stretch>
            <a:fillRect/>
          </a:stretch>
        </p:blipFill>
        <p:spPr bwMode="auto">
          <a:xfrm>
            <a:off x="-1" y="5229225"/>
            <a:ext cx="353906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원"/>
          <p:cNvPicPr>
            <a:picLocks noChangeAspect="1" noChangeArrowheads="1"/>
          </p:cNvPicPr>
          <p:nvPr/>
        </p:nvPicPr>
        <p:blipFill>
          <a:blip r:embed="rId4" cstate="print"/>
          <a:srcRect l="28732" t="21643" r="28732" b="21645"/>
          <a:stretch>
            <a:fillRect/>
          </a:stretch>
        </p:blipFill>
        <p:spPr bwMode="auto">
          <a:xfrm>
            <a:off x="2627313" y="1484313"/>
            <a:ext cx="38893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색원"/>
          <p:cNvPicPr>
            <a:picLocks noChangeAspect="1" noChangeArrowheads="1"/>
          </p:cNvPicPr>
          <p:nvPr/>
        </p:nvPicPr>
        <p:blipFill>
          <a:blip r:embed="rId5" cstate="print"/>
          <a:srcRect l="29530" t="22708" r="30313" b="22708"/>
          <a:stretch>
            <a:fillRect/>
          </a:stretch>
        </p:blipFill>
        <p:spPr bwMode="auto">
          <a:xfrm>
            <a:off x="2700338" y="1557338"/>
            <a:ext cx="36718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라인"/>
          <p:cNvPicPr>
            <a:picLocks noChangeAspect="1" noChangeArrowheads="1"/>
          </p:cNvPicPr>
          <p:nvPr/>
        </p:nvPicPr>
        <p:blipFill>
          <a:blip r:embed="rId6" cstate="print"/>
          <a:srcRect l="26372" t="25856" r="57083" b="72061"/>
          <a:stretch>
            <a:fillRect/>
          </a:stretch>
        </p:blipFill>
        <p:spPr bwMode="auto">
          <a:xfrm>
            <a:off x="2411413" y="1773238"/>
            <a:ext cx="151288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5" descr="라인"/>
          <p:cNvPicPr>
            <a:picLocks noChangeAspect="1" noChangeArrowheads="1"/>
          </p:cNvPicPr>
          <p:nvPr/>
        </p:nvPicPr>
        <p:blipFill>
          <a:blip r:embed="rId6" cstate="print"/>
          <a:srcRect l="56302" t="25856" r="26372" b="72061"/>
          <a:stretch>
            <a:fillRect/>
          </a:stretch>
        </p:blipFill>
        <p:spPr bwMode="auto">
          <a:xfrm>
            <a:off x="5148263" y="1773238"/>
            <a:ext cx="158432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라인"/>
          <p:cNvPicPr>
            <a:picLocks noChangeAspect="1" noChangeArrowheads="1"/>
          </p:cNvPicPr>
          <p:nvPr/>
        </p:nvPicPr>
        <p:blipFill>
          <a:blip r:embed="rId6" cstate="print"/>
          <a:srcRect l="27170" t="67848" r="61024" b="30046"/>
          <a:stretch>
            <a:fillRect/>
          </a:stretch>
        </p:blipFill>
        <p:spPr bwMode="auto">
          <a:xfrm>
            <a:off x="2459038" y="4652963"/>
            <a:ext cx="107950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6" descr="라인"/>
          <p:cNvPicPr>
            <a:picLocks noChangeAspect="1" noChangeArrowheads="1"/>
          </p:cNvPicPr>
          <p:nvPr/>
        </p:nvPicPr>
        <p:blipFill>
          <a:blip r:embed="rId6" cstate="print"/>
          <a:srcRect l="24809" t="51042" r="68108" b="46851"/>
          <a:stretch>
            <a:fillRect/>
          </a:stretch>
        </p:blipFill>
        <p:spPr bwMode="auto">
          <a:xfrm>
            <a:off x="2390775" y="2636838"/>
            <a:ext cx="64770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8" descr="라인"/>
          <p:cNvPicPr>
            <a:picLocks noChangeAspect="1" noChangeArrowheads="1"/>
          </p:cNvPicPr>
          <p:nvPr/>
        </p:nvPicPr>
        <p:blipFill>
          <a:blip r:embed="rId6" cstate="print"/>
          <a:srcRect l="65747" t="37407" r="26372" b="60510"/>
          <a:stretch>
            <a:fillRect/>
          </a:stretch>
        </p:blipFill>
        <p:spPr bwMode="auto">
          <a:xfrm>
            <a:off x="6202363" y="3573463"/>
            <a:ext cx="72072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라인"/>
          <p:cNvPicPr preferRelativeResize="0">
            <a:picLocks noChangeArrowheads="1"/>
          </p:cNvPicPr>
          <p:nvPr/>
        </p:nvPicPr>
        <p:blipFill>
          <a:blip r:embed="rId6" cstate="print"/>
          <a:srcRect l="49219" t="74144" r="45277" b="14305"/>
          <a:stretch>
            <a:fillRect/>
          </a:stretch>
        </p:blipFill>
        <p:spPr bwMode="auto">
          <a:xfrm>
            <a:off x="3401374" y="5130800"/>
            <a:ext cx="798094" cy="73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23563" name="Picture 11" descr="원"/>
          <p:cNvPicPr>
            <a:picLocks noChangeAspect="1" noChangeArrowheads="1"/>
          </p:cNvPicPr>
          <p:nvPr/>
        </p:nvPicPr>
        <p:blipFill>
          <a:blip r:embed="rId3" cstate="print"/>
          <a:srcRect t="20601" r="71268" b="64700"/>
          <a:stretch>
            <a:fillRect/>
          </a:stretch>
        </p:blipFill>
        <p:spPr bwMode="auto">
          <a:xfrm>
            <a:off x="0" y="1125538"/>
            <a:ext cx="292946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12" descr="원"/>
          <p:cNvPicPr>
            <a:picLocks noChangeAspect="1" noChangeArrowheads="1"/>
          </p:cNvPicPr>
          <p:nvPr/>
        </p:nvPicPr>
        <p:blipFill>
          <a:blip r:embed="rId3" cstate="print"/>
          <a:srcRect t="41597" r="71268" b="40556"/>
          <a:stretch>
            <a:fillRect/>
          </a:stretch>
        </p:blipFill>
        <p:spPr bwMode="auto">
          <a:xfrm>
            <a:off x="0" y="2527300"/>
            <a:ext cx="275166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14" descr="원"/>
          <p:cNvPicPr>
            <a:picLocks noChangeAspect="1" noChangeArrowheads="1"/>
          </p:cNvPicPr>
          <p:nvPr/>
        </p:nvPicPr>
        <p:blipFill>
          <a:blip r:embed="rId3" cstate="print"/>
          <a:srcRect l="71268" t="13240" b="67848"/>
          <a:stretch>
            <a:fillRect/>
          </a:stretch>
        </p:blipFill>
        <p:spPr bwMode="auto">
          <a:xfrm>
            <a:off x="6592888" y="990599"/>
            <a:ext cx="2551112" cy="143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15" descr="원"/>
          <p:cNvPicPr>
            <a:picLocks noChangeAspect="1" noChangeArrowheads="1"/>
          </p:cNvPicPr>
          <p:nvPr/>
        </p:nvPicPr>
        <p:blipFill>
          <a:blip r:embed="rId3" cstate="print"/>
          <a:srcRect l="71268" t="33194" b="40556"/>
          <a:stretch>
            <a:fillRect/>
          </a:stretch>
        </p:blipFill>
        <p:spPr bwMode="auto">
          <a:xfrm>
            <a:off x="6597650" y="2514057"/>
            <a:ext cx="2546350" cy="206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16" descr="원"/>
          <p:cNvPicPr>
            <a:picLocks noChangeAspect="1" noChangeArrowheads="1"/>
          </p:cNvPicPr>
          <p:nvPr/>
        </p:nvPicPr>
        <p:blipFill>
          <a:blip r:embed="rId3" cstate="print"/>
          <a:srcRect l="71268" t="61551" b="24792"/>
          <a:stretch>
            <a:fillRect/>
          </a:stretch>
        </p:blipFill>
        <p:spPr bwMode="auto">
          <a:xfrm>
            <a:off x="5754163" y="5021791"/>
            <a:ext cx="3245906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8" name="Picture 18" descr="내용"/>
          <p:cNvPicPr>
            <a:picLocks noChangeAspect="1" noChangeArrowheads="1"/>
          </p:cNvPicPr>
          <p:nvPr/>
        </p:nvPicPr>
        <p:blipFill>
          <a:blip r:embed="rId7" cstate="print"/>
          <a:srcRect l="2744" t="24792" r="95677" b="72060"/>
          <a:stretch>
            <a:fillRect/>
          </a:stretch>
        </p:blipFill>
        <p:spPr bwMode="auto">
          <a:xfrm>
            <a:off x="66675" y="1414463"/>
            <a:ext cx="1444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19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17455" r="26372" b="80440"/>
          <a:stretch>
            <a:fillRect/>
          </a:stretch>
        </p:blipFill>
        <p:spPr bwMode="auto">
          <a:xfrm>
            <a:off x="6704013" y="1339845"/>
            <a:ext cx="144462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Picture 20" descr="내용"/>
          <p:cNvPicPr>
            <a:picLocks noChangeAspect="1" noChangeArrowheads="1"/>
          </p:cNvPicPr>
          <p:nvPr/>
        </p:nvPicPr>
        <p:blipFill>
          <a:blip r:embed="rId7" cstate="print"/>
          <a:srcRect l="2744" t="44746" r="95677" b="53146"/>
          <a:stretch>
            <a:fillRect/>
          </a:stretch>
        </p:blipFill>
        <p:spPr bwMode="auto">
          <a:xfrm>
            <a:off x="66675" y="2774950"/>
            <a:ext cx="14446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Picture 21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36343" r="26372" b="61551"/>
          <a:stretch>
            <a:fillRect/>
          </a:stretch>
        </p:blipFill>
        <p:spPr bwMode="auto">
          <a:xfrm>
            <a:off x="6708775" y="3169181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Picture 22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63658" r="26372" b="34259"/>
          <a:stretch>
            <a:fillRect/>
          </a:stretch>
        </p:blipFill>
        <p:spPr bwMode="auto">
          <a:xfrm>
            <a:off x="5861053" y="5254625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Picture 23" descr="내용"/>
          <p:cNvPicPr>
            <a:picLocks noChangeAspect="1" noChangeArrowheads="1"/>
          </p:cNvPicPr>
          <p:nvPr/>
        </p:nvPicPr>
        <p:blipFill>
          <a:blip r:embed="rId7" cstate="print"/>
          <a:srcRect l="54723" t="80440" r="43698" b="17455"/>
          <a:stretch>
            <a:fillRect/>
          </a:stretch>
        </p:blipFill>
        <p:spPr bwMode="auto">
          <a:xfrm>
            <a:off x="95250" y="5489575"/>
            <a:ext cx="14446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Picture 24" descr="내용"/>
          <p:cNvPicPr>
            <a:picLocks noChangeAspect="1" noChangeArrowheads="1"/>
          </p:cNvPicPr>
          <p:nvPr/>
        </p:nvPicPr>
        <p:blipFill>
          <a:blip r:embed="rId7" cstate="print"/>
          <a:srcRect l="2744" t="27940" r="95677" b="68889"/>
          <a:stretch>
            <a:fillRect/>
          </a:stretch>
        </p:blipFill>
        <p:spPr bwMode="auto">
          <a:xfrm>
            <a:off x="66675" y="2024063"/>
            <a:ext cx="144463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5" name="Picture 25" descr="내용"/>
          <p:cNvPicPr>
            <a:picLocks noChangeAspect="1" noChangeArrowheads="1"/>
          </p:cNvPicPr>
          <p:nvPr/>
        </p:nvPicPr>
        <p:blipFill>
          <a:blip r:embed="rId7" cstate="print"/>
          <a:srcRect l="2744" t="47894" r="95677" b="49998"/>
          <a:stretch>
            <a:fillRect/>
          </a:stretch>
        </p:blipFill>
        <p:spPr bwMode="auto">
          <a:xfrm>
            <a:off x="66675" y="2973388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6" name="Picture 26" descr="내용"/>
          <p:cNvPicPr>
            <a:picLocks noChangeAspect="1" noChangeArrowheads="1"/>
          </p:cNvPicPr>
          <p:nvPr/>
        </p:nvPicPr>
        <p:blipFill>
          <a:blip r:embed="rId7" cstate="print"/>
          <a:srcRect l="2744" t="51042" r="95677" b="46851"/>
          <a:stretch>
            <a:fillRect/>
          </a:stretch>
        </p:blipFill>
        <p:spPr bwMode="auto">
          <a:xfrm>
            <a:off x="66675" y="3170238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7" name="Picture 27" descr="내용"/>
          <p:cNvPicPr>
            <a:picLocks noChangeAspect="1" noChangeArrowheads="1"/>
          </p:cNvPicPr>
          <p:nvPr/>
        </p:nvPicPr>
        <p:blipFill>
          <a:blip r:embed="rId7" cstate="print"/>
          <a:srcRect l="2744" t="54190" r="95677" b="43703"/>
          <a:stretch>
            <a:fillRect/>
          </a:stretch>
        </p:blipFill>
        <p:spPr bwMode="auto">
          <a:xfrm>
            <a:off x="66675" y="3373438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8" name="Picture 28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19560" r="26372" b="78357"/>
          <a:stretch>
            <a:fillRect/>
          </a:stretch>
        </p:blipFill>
        <p:spPr bwMode="auto">
          <a:xfrm>
            <a:off x="6704013" y="1474254"/>
            <a:ext cx="144462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9" name="Picture 29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22708" r="26372" b="75208"/>
          <a:stretch>
            <a:fillRect/>
          </a:stretch>
        </p:blipFill>
        <p:spPr bwMode="auto">
          <a:xfrm>
            <a:off x="6704013" y="1677984"/>
            <a:ext cx="144462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0" name="Picture 30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25858" r="26372" b="72060"/>
          <a:stretch>
            <a:fillRect/>
          </a:stretch>
        </p:blipFill>
        <p:spPr bwMode="auto">
          <a:xfrm>
            <a:off x="6704013" y="1900228"/>
            <a:ext cx="144462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1" name="Picture 31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39491" r="26372" b="58403"/>
          <a:stretch>
            <a:fillRect/>
          </a:stretch>
        </p:blipFill>
        <p:spPr bwMode="auto">
          <a:xfrm>
            <a:off x="6708775" y="3380848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2" name="Picture 32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42639" r="26372" b="55254"/>
          <a:stretch>
            <a:fillRect/>
          </a:stretch>
        </p:blipFill>
        <p:spPr bwMode="auto">
          <a:xfrm>
            <a:off x="6708775" y="3594632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3" name="Picture 33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45810" r="26372" b="52107"/>
          <a:stretch>
            <a:fillRect/>
          </a:stretch>
        </p:blipFill>
        <p:spPr bwMode="auto">
          <a:xfrm>
            <a:off x="6708775" y="3806299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4" name="Picture 34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51042" r="26372" b="46852"/>
          <a:stretch>
            <a:fillRect/>
          </a:stretch>
        </p:blipFill>
        <p:spPr bwMode="auto">
          <a:xfrm>
            <a:off x="6708775" y="3002492"/>
            <a:ext cx="14446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5" name="Picture 35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66806" r="26372" b="31111"/>
          <a:stretch>
            <a:fillRect/>
          </a:stretch>
        </p:blipFill>
        <p:spPr bwMode="auto">
          <a:xfrm>
            <a:off x="5869520" y="5470525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7" name="Picture 37" descr="내용"/>
          <p:cNvPicPr>
            <a:picLocks noChangeAspect="1" noChangeArrowheads="1"/>
          </p:cNvPicPr>
          <p:nvPr/>
        </p:nvPicPr>
        <p:blipFill>
          <a:blip r:embed="rId7" cstate="print"/>
          <a:srcRect l="54723" t="83611" r="43698" b="14307"/>
          <a:stretch>
            <a:fillRect/>
          </a:stretch>
        </p:blipFill>
        <p:spPr bwMode="auto">
          <a:xfrm>
            <a:off x="95250" y="5707063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8" name="Picture 38" descr="내용"/>
          <p:cNvPicPr>
            <a:picLocks noChangeAspect="1" noChangeArrowheads="1"/>
          </p:cNvPicPr>
          <p:nvPr/>
        </p:nvPicPr>
        <p:blipFill>
          <a:blip r:embed="rId7" cstate="print"/>
          <a:srcRect l="54723" t="86758" r="43698" b="11157"/>
          <a:stretch>
            <a:fillRect/>
          </a:stretch>
        </p:blipFill>
        <p:spPr bwMode="auto">
          <a:xfrm>
            <a:off x="95250" y="5922963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9" name="Picture 39" descr="내용"/>
          <p:cNvPicPr>
            <a:picLocks noChangeAspect="1" noChangeArrowheads="1"/>
          </p:cNvPicPr>
          <p:nvPr/>
        </p:nvPicPr>
        <p:blipFill>
          <a:blip r:embed="rId7" cstate="print"/>
          <a:srcRect l="54723" t="86758" r="43698" b="11157"/>
          <a:stretch>
            <a:fillRect/>
          </a:stretch>
        </p:blipFill>
        <p:spPr bwMode="auto">
          <a:xfrm>
            <a:off x="95250" y="6138863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92" name="Text Box 42"/>
          <p:cNvSpPr txBox="1">
            <a:spLocks noChangeArrowheads="1"/>
          </p:cNvSpPr>
          <p:nvPr/>
        </p:nvSpPr>
        <p:spPr bwMode="auto">
          <a:xfrm>
            <a:off x="6808788" y="1223958"/>
            <a:ext cx="2335212" cy="904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Carbon Neutral</a:t>
            </a:r>
          </a:p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G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HG DB</a:t>
            </a:r>
            <a:r>
              <a:rPr lang="ko-KR" altLang="ko-KR" sz="11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M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anagement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R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egistration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of </a:t>
            </a: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G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HG Reductions</a:t>
            </a:r>
          </a:p>
          <a:p>
            <a:pPr algn="l">
              <a:lnSpc>
                <a:spcPct val="120000"/>
              </a:lnSpc>
            </a:pPr>
            <a:r>
              <a:rPr lang="ko-KR" altLang="ko-KR" sz="1100" b="1" dirty="0">
                <a:latin typeface="맑은 고딕" pitchFamily="50" charset="-127"/>
                <a:ea typeface="맑은 고딕" pitchFamily="50" charset="-127"/>
              </a:rPr>
              <a:t>CDM 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Validation/Verification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593" name="Text Box 43"/>
          <p:cNvSpPr txBox="1">
            <a:spLocks noChangeArrowheads="1"/>
          </p:cNvSpPr>
          <p:nvPr/>
        </p:nvSpPr>
        <p:spPr bwMode="auto">
          <a:xfrm>
            <a:off x="6829425" y="2724136"/>
            <a:ext cx="2300630" cy="17173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1mil. Green Homes Project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S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ubsidy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for NRE Deployment 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Soft Loan for NRE</a:t>
            </a:r>
            <a:r>
              <a:rPr lang="ko-KR" altLang="ko-KR" sz="11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Deployment</a:t>
            </a: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Feed-in Tariff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R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enewable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Portfolio Standard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C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ertification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of NRE Equipment</a:t>
            </a: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Subsidy to Local Govt.’s NRE</a:t>
            </a: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Deployment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595" name="Text Box 45"/>
          <p:cNvSpPr txBox="1">
            <a:spLocks noChangeArrowheads="1"/>
          </p:cNvSpPr>
          <p:nvPr/>
        </p:nvSpPr>
        <p:spPr bwMode="auto">
          <a:xfrm>
            <a:off x="144463" y="5403850"/>
            <a:ext cx="2892138" cy="904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Energy Efficiency Label &amp; Standard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High-Efficiency Equipment Certification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E-Standby </a:t>
            </a:r>
            <a:r>
              <a:rPr lang="ko-KR" altLang="ko-KR" sz="1100" b="1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Energy Welfare</a:t>
            </a:r>
            <a:r>
              <a:rPr lang="ko-KR" altLang="ko-KR" sz="1100" b="1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33170" y="1397000"/>
            <a:ext cx="2823978" cy="904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ko-KR" sz="1100" b="1" spc="-50" dirty="0">
                <a:latin typeface="맑은 고딕" pitchFamily="50" charset="-127"/>
                <a:ea typeface="맑은 고딕" pitchFamily="50" charset="-127"/>
              </a:rPr>
              <a:t>ETS &amp; GHG-Energy Target management</a:t>
            </a:r>
            <a:endParaRPr lang="ko-KR" altLang="ko-KR" sz="1100" b="1" spc="-50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 New Energy Business Promotion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 Soft Loan for EE Investment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 Energy Management Systems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431" name="Text Box 47"/>
          <p:cNvSpPr txBox="1">
            <a:spLocks noChangeArrowheads="1"/>
          </p:cNvSpPr>
          <p:nvPr/>
        </p:nvSpPr>
        <p:spPr bwMode="auto">
          <a:xfrm>
            <a:off x="139700" y="2713038"/>
            <a:ext cx="2677336" cy="8848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Building EE Rating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Building Energy Codes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1100" b="1" spc="-50" dirty="0">
                <a:latin typeface="맑은 고딕" pitchFamily="50" charset="-127"/>
                <a:ea typeface="맑은 고딕" pitchFamily="50" charset="-127"/>
              </a:rPr>
              <a:t>Target Management(Cap and No-Trade)</a:t>
            </a:r>
            <a:endParaRPr lang="ko-KR" altLang="ko-KR" sz="1100" b="1" spc="-50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Energy Saving in Public Building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598" name="Text Box 53"/>
          <p:cNvSpPr txBox="1">
            <a:spLocks noChangeArrowheads="1"/>
          </p:cNvSpPr>
          <p:nvPr/>
        </p:nvSpPr>
        <p:spPr bwMode="auto">
          <a:xfrm>
            <a:off x="3452813" y="2028825"/>
            <a:ext cx="99060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Industrial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EE</a:t>
            </a:r>
            <a:endParaRPr lang="ko-KR" altLang="en-US" sz="14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599" name="Text Box 54"/>
          <p:cNvSpPr txBox="1">
            <a:spLocks noChangeArrowheads="1"/>
          </p:cNvSpPr>
          <p:nvPr/>
        </p:nvSpPr>
        <p:spPr bwMode="auto">
          <a:xfrm>
            <a:off x="4752975" y="2028825"/>
            <a:ext cx="82867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400" b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Climate</a:t>
            </a:r>
          </a:p>
          <a:p>
            <a:pPr algn="ctr"/>
            <a:r>
              <a:rPr lang="en-US" altLang="en-US" sz="1400" b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Change</a:t>
            </a:r>
            <a:endParaRPr lang="ko-KR" altLang="en-US" sz="1400" b="1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439" name="Text Box 55"/>
          <p:cNvSpPr txBox="1">
            <a:spLocks noChangeArrowheads="1"/>
          </p:cNvSpPr>
          <p:nvPr/>
        </p:nvSpPr>
        <p:spPr bwMode="auto">
          <a:xfrm>
            <a:off x="5346700" y="2798763"/>
            <a:ext cx="1036638" cy="738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New &amp;</a:t>
            </a:r>
          </a:p>
          <a:p>
            <a:pPr algn="ctr">
              <a:defRPr/>
            </a:pPr>
            <a:r>
              <a:rPr lang="en-US" altLang="en-US" sz="1400" b="1" spc="-6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Renewable</a:t>
            </a:r>
          </a:p>
          <a:p>
            <a:pPr algn="ctr"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Energy</a:t>
            </a:r>
            <a:endParaRPr lang="ko-KR" altLang="en-US" sz="14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601" name="Text Box 56"/>
          <p:cNvSpPr txBox="1">
            <a:spLocks noChangeArrowheads="1"/>
          </p:cNvSpPr>
          <p:nvPr/>
        </p:nvSpPr>
        <p:spPr bwMode="auto">
          <a:xfrm>
            <a:off x="5055823" y="3863775"/>
            <a:ext cx="1092992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Energy</a:t>
            </a:r>
          </a:p>
          <a:p>
            <a:pPr algn="ctr"/>
            <a:r>
              <a:rPr lang="en-US" altLang="en-US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Welfare,</a:t>
            </a:r>
          </a:p>
          <a:p>
            <a:pPr algn="ctr"/>
            <a:r>
              <a:rPr lang="en-US" altLang="en-US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Awareness</a:t>
            </a:r>
            <a:endParaRPr lang="ko-KR" altLang="en-US" sz="14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602" name="Text Box 57"/>
          <p:cNvSpPr txBox="1">
            <a:spLocks noChangeArrowheads="1"/>
          </p:cNvSpPr>
          <p:nvPr/>
        </p:nvSpPr>
        <p:spPr bwMode="auto">
          <a:xfrm>
            <a:off x="4057275" y="4458762"/>
            <a:ext cx="102944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Appliance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EE</a:t>
            </a:r>
            <a:endParaRPr lang="ko-KR" altLang="en-US" sz="14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603" name="Text Box 58"/>
          <p:cNvSpPr txBox="1">
            <a:spLocks noChangeArrowheads="1"/>
          </p:cNvSpPr>
          <p:nvPr/>
        </p:nvSpPr>
        <p:spPr bwMode="auto">
          <a:xfrm>
            <a:off x="3048391" y="4054475"/>
            <a:ext cx="100251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Transport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EE</a:t>
            </a:r>
            <a:endParaRPr lang="ko-KR" altLang="en-US" sz="14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604" name="Text Box 59"/>
          <p:cNvSpPr txBox="1">
            <a:spLocks noChangeArrowheads="1"/>
          </p:cNvSpPr>
          <p:nvPr/>
        </p:nvSpPr>
        <p:spPr bwMode="auto">
          <a:xfrm>
            <a:off x="2833455" y="2951163"/>
            <a:ext cx="91486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Building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EE</a:t>
            </a:r>
            <a:endParaRPr lang="en-US" altLang="en-US" sz="14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444" name="Rectangle 60"/>
          <p:cNvSpPr>
            <a:spLocks noChangeArrowheads="1"/>
          </p:cNvSpPr>
          <p:nvPr/>
        </p:nvSpPr>
        <p:spPr bwMode="auto">
          <a:xfrm>
            <a:off x="3783013" y="3299355"/>
            <a:ext cx="157797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400" b="1" spc="-60" dirty="0">
                <a:solidFill>
                  <a:srgbClr val="006600"/>
                </a:solidFill>
                <a:latin typeface="맑은 고딕" pitchFamily="50" charset="-127"/>
                <a:ea typeface="맑은 고딕" pitchFamily="50" charset="-127"/>
              </a:rPr>
              <a:t>NRE Deployment</a:t>
            </a:r>
            <a:endParaRPr lang="ko-KR" altLang="en-US" sz="1400" b="1" spc="-60" dirty="0">
              <a:solidFill>
                <a:srgbClr val="0066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606" name="Rectangle 61"/>
          <p:cNvSpPr>
            <a:spLocks noChangeArrowheads="1"/>
          </p:cNvSpPr>
          <p:nvPr/>
        </p:nvSpPr>
        <p:spPr bwMode="auto">
          <a:xfrm>
            <a:off x="3778156" y="2913064"/>
            <a:ext cx="158928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rgbClr val="6B2789"/>
                </a:solidFill>
                <a:latin typeface="맑은 고딕" pitchFamily="50" charset="-127"/>
                <a:ea typeface="맑은 고딕" pitchFamily="50" charset="-127"/>
              </a:rPr>
              <a:t>EE Improvement</a:t>
            </a:r>
            <a:endParaRPr lang="ko-KR" altLang="en-US" sz="1400" b="1" dirty="0">
              <a:solidFill>
                <a:srgbClr val="6B278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607" name="Rectangle 62"/>
          <p:cNvSpPr>
            <a:spLocks noChangeArrowheads="1"/>
          </p:cNvSpPr>
          <p:nvPr/>
        </p:nvSpPr>
        <p:spPr bwMode="auto">
          <a:xfrm>
            <a:off x="3923290" y="3658127"/>
            <a:ext cx="1361976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rgbClr val="1D6393"/>
                </a:solidFill>
                <a:latin typeface="맑은 고딕" pitchFamily="50" charset="-127"/>
                <a:ea typeface="맑은 고딕" pitchFamily="50" charset="-127"/>
              </a:rPr>
              <a:t>CC Mitigation</a:t>
            </a:r>
          </a:p>
        </p:txBody>
      </p:sp>
      <p:pic>
        <p:nvPicPr>
          <p:cNvPr id="23609" name="Picture 33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45810" r="26372" b="52107"/>
          <a:stretch>
            <a:fillRect/>
          </a:stretch>
        </p:blipFill>
        <p:spPr bwMode="auto">
          <a:xfrm>
            <a:off x="6708775" y="4009500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0" name="Picture 34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51042" r="26372" b="46852"/>
          <a:stretch>
            <a:fillRect/>
          </a:stretch>
        </p:blipFill>
        <p:spPr bwMode="auto">
          <a:xfrm>
            <a:off x="6705071" y="2801407"/>
            <a:ext cx="144462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1" name="Picture 24" descr="내용"/>
          <p:cNvPicPr>
            <a:picLocks noChangeAspect="1" noChangeArrowheads="1"/>
          </p:cNvPicPr>
          <p:nvPr/>
        </p:nvPicPr>
        <p:blipFill>
          <a:blip r:embed="rId7" cstate="print"/>
          <a:srcRect l="2744" t="27940" r="95677" b="68889"/>
          <a:stretch>
            <a:fillRect/>
          </a:stretch>
        </p:blipFill>
        <p:spPr bwMode="auto">
          <a:xfrm>
            <a:off x="68263" y="1625600"/>
            <a:ext cx="144462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2" name="Picture 24" descr="내용"/>
          <p:cNvPicPr>
            <a:picLocks noChangeAspect="1" noChangeArrowheads="1"/>
          </p:cNvPicPr>
          <p:nvPr/>
        </p:nvPicPr>
        <p:blipFill>
          <a:blip r:embed="rId7" cstate="print"/>
          <a:srcRect l="2744" t="27940" r="95677" b="68889"/>
          <a:stretch>
            <a:fillRect/>
          </a:stretch>
        </p:blipFill>
        <p:spPr bwMode="auto">
          <a:xfrm>
            <a:off x="65088" y="1812925"/>
            <a:ext cx="144462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3" name="Picture 12" descr="원"/>
          <p:cNvPicPr>
            <a:picLocks noChangeAspect="1" noChangeArrowheads="1"/>
          </p:cNvPicPr>
          <p:nvPr/>
        </p:nvPicPr>
        <p:blipFill>
          <a:blip r:embed="rId3" cstate="print"/>
          <a:srcRect t="41597" r="71268" b="40556"/>
          <a:stretch>
            <a:fillRect/>
          </a:stretch>
        </p:blipFill>
        <p:spPr bwMode="auto">
          <a:xfrm>
            <a:off x="0" y="3895725"/>
            <a:ext cx="262731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14" name="Text Box 48"/>
          <p:cNvSpPr txBox="1">
            <a:spLocks noChangeArrowheads="1"/>
          </p:cNvSpPr>
          <p:nvPr/>
        </p:nvSpPr>
        <p:spPr bwMode="auto">
          <a:xfrm>
            <a:off x="139700" y="4065588"/>
            <a:ext cx="2390775" cy="904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verage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Fuel Economy 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F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uel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Efficiency Labeling</a:t>
            </a:r>
            <a:r>
              <a:rPr lang="ko-KR" altLang="ko-KR" sz="1100" b="1" dirty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Tire Efficiency Labeling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D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eployment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of Green Car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3615" name="Picture 49" descr="내용"/>
          <p:cNvPicPr>
            <a:picLocks noChangeAspect="1" noChangeArrowheads="1"/>
          </p:cNvPicPr>
          <p:nvPr/>
        </p:nvPicPr>
        <p:blipFill>
          <a:blip r:embed="rId7" cstate="print"/>
          <a:srcRect l="2744" t="68889" r="95677" b="29005"/>
          <a:stretch>
            <a:fillRect/>
          </a:stretch>
        </p:blipFill>
        <p:spPr bwMode="auto">
          <a:xfrm>
            <a:off x="66675" y="4178300"/>
            <a:ext cx="14446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6" name="Picture 50" descr="내용"/>
          <p:cNvPicPr>
            <a:picLocks noChangeAspect="1" noChangeArrowheads="1"/>
          </p:cNvPicPr>
          <p:nvPr/>
        </p:nvPicPr>
        <p:blipFill>
          <a:blip r:embed="rId7" cstate="print"/>
          <a:srcRect l="2744" t="72060" r="95677" b="25858"/>
          <a:stretch>
            <a:fillRect/>
          </a:stretch>
        </p:blipFill>
        <p:spPr bwMode="auto">
          <a:xfrm>
            <a:off x="66675" y="4383088"/>
            <a:ext cx="1444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7" name="Picture 51" descr="내용"/>
          <p:cNvPicPr>
            <a:picLocks noChangeAspect="1" noChangeArrowheads="1"/>
          </p:cNvPicPr>
          <p:nvPr/>
        </p:nvPicPr>
        <p:blipFill>
          <a:blip r:embed="rId7" cstate="print"/>
          <a:srcRect l="2744" t="77290" r="95677" b="20602"/>
          <a:stretch>
            <a:fillRect/>
          </a:stretch>
        </p:blipFill>
        <p:spPr bwMode="auto">
          <a:xfrm>
            <a:off x="66675" y="4564063"/>
            <a:ext cx="1444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8" name="Picture 51" descr="내용"/>
          <p:cNvPicPr>
            <a:picLocks noChangeAspect="1" noChangeArrowheads="1"/>
          </p:cNvPicPr>
          <p:nvPr/>
        </p:nvPicPr>
        <p:blipFill>
          <a:blip r:embed="rId7" cstate="print"/>
          <a:srcRect l="2744" t="77290" r="95677" b="20602"/>
          <a:stretch>
            <a:fillRect/>
          </a:stretch>
        </p:blipFill>
        <p:spPr bwMode="auto">
          <a:xfrm>
            <a:off x="61913" y="4760913"/>
            <a:ext cx="14446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10" descr="라인"/>
          <p:cNvPicPr>
            <a:picLocks noChangeAspect="1" noChangeArrowheads="1"/>
          </p:cNvPicPr>
          <p:nvPr/>
        </p:nvPicPr>
        <p:blipFill>
          <a:blip r:embed="rId6" cstate="print"/>
          <a:srcRect l="49219" t="74144" r="45277" b="14305"/>
          <a:stretch>
            <a:fillRect/>
          </a:stretch>
        </p:blipFill>
        <p:spPr bwMode="auto">
          <a:xfrm>
            <a:off x="5364088" y="4869160"/>
            <a:ext cx="5032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23620" name="Picture 36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69954" r="26372" b="27939"/>
          <a:stretch>
            <a:fillRect/>
          </a:stretch>
        </p:blipFill>
        <p:spPr bwMode="auto">
          <a:xfrm>
            <a:off x="5875865" y="5872692"/>
            <a:ext cx="14446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21" name="Picture 36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69954" r="26372" b="27939"/>
          <a:stretch>
            <a:fillRect/>
          </a:stretch>
        </p:blipFill>
        <p:spPr bwMode="auto">
          <a:xfrm>
            <a:off x="5888564" y="6080125"/>
            <a:ext cx="14446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22" name="Picture 36" descr="내용"/>
          <p:cNvPicPr>
            <a:picLocks noChangeAspect="1" noChangeArrowheads="1"/>
          </p:cNvPicPr>
          <p:nvPr/>
        </p:nvPicPr>
        <p:blipFill>
          <a:blip r:embed="rId7" cstate="print"/>
          <a:srcRect l="72049" t="69954" r="26372" b="27939"/>
          <a:stretch>
            <a:fillRect/>
          </a:stretch>
        </p:blipFill>
        <p:spPr bwMode="auto">
          <a:xfrm>
            <a:off x="5869516" y="5694892"/>
            <a:ext cx="14446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슬라이드 번호 개체 틀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F5FFD6-1C65-4959-AA6C-EF1B44B604B0}" type="slidenum">
              <a:rPr kumimoji="1" lang="en-US" altLang="ko-KR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HY견고딕" pitchFamily="18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HY견고딕" pitchFamily="18" charset="-127"/>
              <a:cs typeface="+mn-cs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0" y="0"/>
            <a:ext cx="9144000" cy="914400"/>
            <a:chOff x="-4" y="140"/>
            <a:chExt cx="5760" cy="392"/>
          </a:xfrm>
        </p:grpSpPr>
        <p:sp>
          <p:nvSpPr>
            <p:cNvPr id="73" name="Rectangle 9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Rectangle 10"/>
            <p:cNvSpPr>
              <a:spLocks noChangeArrowheads="1"/>
            </p:cNvSpPr>
            <p:nvPr/>
          </p:nvSpPr>
          <p:spPr bwMode="auto">
            <a:xfrm>
              <a:off x="0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000" b="1" dirty="0">
                  <a:solidFill>
                    <a:schemeClr val="bg1"/>
                  </a:solidFill>
                </a:rPr>
                <a:t>Who we are: Department Store of Energy P&amp;M</a:t>
              </a:r>
            </a:p>
          </p:txBody>
        </p:sp>
      </p:grpSp>
      <p:sp>
        <p:nvSpPr>
          <p:cNvPr id="75" name="Text Box 44"/>
          <p:cNvSpPr txBox="1">
            <a:spLocks noChangeArrowheads="1"/>
          </p:cNvSpPr>
          <p:nvPr/>
        </p:nvSpPr>
        <p:spPr bwMode="auto">
          <a:xfrm>
            <a:off x="5968565" y="5175250"/>
            <a:ext cx="2291012" cy="11587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Energy Voucher</a:t>
            </a:r>
          </a:p>
          <a:p>
            <a:pPr algn="l">
              <a:lnSpc>
                <a:spcPct val="13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Korea Green Energy Show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1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E</a:t>
            </a:r>
            <a:r>
              <a:rPr lang="en-US" altLang="ko-KR" sz="1100" b="1" dirty="0" err="1">
                <a:latin typeface="맑은 고딕" pitchFamily="50" charset="-127"/>
                <a:ea typeface="맑은 고딕" pitchFamily="50" charset="-127"/>
              </a:rPr>
              <a:t>arly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 Education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30000"/>
              </a:lnSpc>
            </a:pPr>
            <a:r>
              <a:rPr lang="ko-KR" altLang="en-US" sz="1100" b="1" dirty="0">
                <a:latin typeface="맑은 고딕" pitchFamily="50" charset="-127"/>
                <a:ea typeface="맑은 고딕" pitchFamily="50" charset="-127"/>
              </a:rPr>
              <a:t>T</a:t>
            </a: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raining for Technical Engineer</a:t>
            </a:r>
          </a:p>
          <a:p>
            <a:pPr algn="l">
              <a:lnSpc>
                <a:spcPct val="130000"/>
              </a:lnSpc>
            </a:pPr>
            <a:r>
              <a:rPr lang="en-US" altLang="ko-KR" sz="1100" b="1" dirty="0">
                <a:latin typeface="맑은 고딕" pitchFamily="50" charset="-127"/>
                <a:ea typeface="맑은 고딕" pitchFamily="50" charset="-127"/>
              </a:rPr>
              <a:t>International Cooperation</a:t>
            </a:r>
            <a:endParaRPr lang="ko-KR" altLang="ko-KR" sz="1100" b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5313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C4AF-40E0-4C31-B037-18C3E86C4DBD}" type="slidenum">
              <a:rPr lang="en-US" altLang="ko-KR"/>
              <a:pPr/>
              <a:t>7</a:t>
            </a:fld>
            <a:endParaRPr lang="en-US" altLang="ko-KR"/>
          </a:p>
        </p:txBody>
      </p:sp>
      <p:sp>
        <p:nvSpPr>
          <p:cNvPr id="325657" name="AutoShape 25"/>
          <p:cNvSpPr>
            <a:spLocks noChangeArrowheads="1"/>
          </p:cNvSpPr>
          <p:nvPr/>
        </p:nvSpPr>
        <p:spPr bwMode="auto">
          <a:xfrm>
            <a:off x="601663" y="553995"/>
            <a:ext cx="7934325" cy="5774377"/>
          </a:xfrm>
          <a:prstGeom prst="roundRect">
            <a:avLst>
              <a:gd name="adj" fmla="val 5421"/>
            </a:avLst>
          </a:prstGeom>
          <a:solidFill>
            <a:srgbClr val="FFFF99">
              <a:alpha val="50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5658" name="AutoShape 26"/>
          <p:cNvSpPr>
            <a:spLocks noChangeArrowheads="1"/>
          </p:cNvSpPr>
          <p:nvPr/>
        </p:nvSpPr>
        <p:spPr bwMode="auto">
          <a:xfrm>
            <a:off x="5106988" y="861027"/>
            <a:ext cx="3144837" cy="45172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FF"/>
              </a:gs>
              <a:gs pos="100000">
                <a:srgbClr val="9966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5659" name="Text Box 27"/>
          <p:cNvSpPr txBox="1">
            <a:spLocks noChangeArrowheads="1"/>
          </p:cNvSpPr>
          <p:nvPr/>
        </p:nvSpPr>
        <p:spPr bwMode="auto">
          <a:xfrm>
            <a:off x="5824538" y="871773"/>
            <a:ext cx="1874837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latinLnBrk="0" hangingPunct="0"/>
            <a:r>
              <a:rPr kumimoji="0" lang="en-US" altLang="ko-KR" sz="2400" b="1" dirty="0">
                <a:solidFill>
                  <a:schemeClr val="bg1"/>
                </a:solidFill>
                <a:ea typeface="HY헤드라인M" pitchFamily="18" charset="-127"/>
              </a:rPr>
              <a:t>Million USD</a:t>
            </a:r>
            <a:endParaRPr kumimoji="0" lang="en-US" altLang="ko-KR" sz="1600" b="1" dirty="0">
              <a:solidFill>
                <a:schemeClr val="bg1"/>
              </a:solidFill>
              <a:ea typeface="HY헤드라인M" pitchFamily="18" charset="-127"/>
            </a:endParaRPr>
          </a:p>
        </p:txBody>
      </p:sp>
      <p:sp>
        <p:nvSpPr>
          <p:cNvPr id="325660" name="AutoShape 28"/>
          <p:cNvSpPr>
            <a:spLocks noChangeArrowheads="1"/>
          </p:cNvSpPr>
          <p:nvPr/>
        </p:nvSpPr>
        <p:spPr bwMode="auto">
          <a:xfrm>
            <a:off x="808038" y="861027"/>
            <a:ext cx="4244975" cy="45172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FF"/>
              </a:gs>
              <a:gs pos="100000">
                <a:srgbClr val="9966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kumimoji="0" lang="en-US" altLang="ko-KR" sz="2400" b="1" dirty="0">
                <a:solidFill>
                  <a:schemeClr val="bg1"/>
                </a:solidFill>
                <a:ea typeface="HY헤드라인M" pitchFamily="18" charset="-127"/>
              </a:rPr>
              <a:t>Budget(2016)</a:t>
            </a:r>
          </a:p>
        </p:txBody>
      </p:sp>
      <p:sp>
        <p:nvSpPr>
          <p:cNvPr id="325661" name="AutoShape 29"/>
          <p:cNvSpPr>
            <a:spLocks noChangeArrowheads="1"/>
          </p:cNvSpPr>
          <p:nvPr/>
        </p:nvSpPr>
        <p:spPr bwMode="auto">
          <a:xfrm>
            <a:off x="785341" y="1303683"/>
            <a:ext cx="4295775" cy="325956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2200" b="1" dirty="0">
                <a:ea typeface="굴림" pitchFamily="50" charset="-127"/>
              </a:rPr>
              <a:t>  Operational Budget</a:t>
            </a:r>
          </a:p>
        </p:txBody>
      </p:sp>
      <p:sp>
        <p:nvSpPr>
          <p:cNvPr id="325662" name="AutoShape 30"/>
          <p:cNvSpPr>
            <a:spLocks noChangeArrowheads="1"/>
          </p:cNvSpPr>
          <p:nvPr/>
        </p:nvSpPr>
        <p:spPr bwMode="auto">
          <a:xfrm>
            <a:off x="5063010" y="1297332"/>
            <a:ext cx="3208337" cy="332307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b="1" dirty="0">
                <a:ea typeface="굴림" pitchFamily="50" charset="-127"/>
              </a:rPr>
              <a:t>59</a:t>
            </a:r>
          </a:p>
        </p:txBody>
      </p:sp>
      <p:sp>
        <p:nvSpPr>
          <p:cNvPr id="325663" name="AutoShape 31"/>
          <p:cNvSpPr>
            <a:spLocks noChangeArrowheads="1"/>
          </p:cNvSpPr>
          <p:nvPr/>
        </p:nvSpPr>
        <p:spPr bwMode="auto">
          <a:xfrm>
            <a:off x="803447" y="5812300"/>
            <a:ext cx="4295775" cy="421553"/>
          </a:xfrm>
          <a:prstGeom prst="bevel">
            <a:avLst>
              <a:gd name="adj" fmla="val 7292"/>
            </a:avLst>
          </a:prstGeom>
          <a:solidFill>
            <a:srgbClr val="FF99CC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2200" b="1" dirty="0">
                <a:ea typeface="굴림" pitchFamily="50" charset="-127"/>
              </a:rPr>
              <a:t>TOTAL</a:t>
            </a:r>
          </a:p>
        </p:txBody>
      </p:sp>
      <p:sp>
        <p:nvSpPr>
          <p:cNvPr id="325664" name="AutoShape 32"/>
          <p:cNvSpPr>
            <a:spLocks noChangeArrowheads="1"/>
          </p:cNvSpPr>
          <p:nvPr/>
        </p:nvSpPr>
        <p:spPr bwMode="auto">
          <a:xfrm>
            <a:off x="5099222" y="5821353"/>
            <a:ext cx="3208337" cy="415203"/>
          </a:xfrm>
          <a:prstGeom prst="bevel">
            <a:avLst>
              <a:gd name="adj" fmla="val 7292"/>
            </a:avLst>
          </a:prstGeom>
          <a:solidFill>
            <a:srgbClr val="FF99CC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b="1" dirty="0">
                <a:solidFill>
                  <a:srgbClr val="000000"/>
                </a:solidFill>
                <a:ea typeface="굴림" pitchFamily="50" charset="-127"/>
              </a:rPr>
              <a:t>1,167</a:t>
            </a:r>
          </a:p>
        </p:txBody>
      </p:sp>
      <p:sp>
        <p:nvSpPr>
          <p:cNvPr id="325665" name="AutoShape 33"/>
          <p:cNvSpPr>
            <a:spLocks noChangeArrowheads="1"/>
          </p:cNvSpPr>
          <p:nvPr/>
        </p:nvSpPr>
        <p:spPr bwMode="auto">
          <a:xfrm>
            <a:off x="776195" y="1629639"/>
            <a:ext cx="4295775" cy="371191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2200" b="1" dirty="0">
                <a:ea typeface="굴림" pitchFamily="50" charset="-127"/>
              </a:rPr>
              <a:t>  Govt.-trusted Fund(A+B+C)</a:t>
            </a:r>
          </a:p>
        </p:txBody>
      </p:sp>
      <p:sp>
        <p:nvSpPr>
          <p:cNvPr id="325666" name="AutoShape 34"/>
          <p:cNvSpPr>
            <a:spLocks noChangeArrowheads="1"/>
          </p:cNvSpPr>
          <p:nvPr/>
        </p:nvSpPr>
        <p:spPr bwMode="auto">
          <a:xfrm>
            <a:off x="5063010" y="1629645"/>
            <a:ext cx="3208337" cy="362131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b="1" dirty="0">
                <a:solidFill>
                  <a:srgbClr val="000000"/>
                </a:solidFill>
                <a:ea typeface="굴림" pitchFamily="50" charset="-127"/>
              </a:rPr>
              <a:t>1,108</a:t>
            </a:r>
          </a:p>
        </p:txBody>
      </p:sp>
      <p:sp>
        <p:nvSpPr>
          <p:cNvPr id="325667" name="AutoShape 35"/>
          <p:cNvSpPr>
            <a:spLocks noChangeArrowheads="1"/>
          </p:cNvSpPr>
          <p:nvPr/>
        </p:nvSpPr>
        <p:spPr bwMode="auto">
          <a:xfrm>
            <a:off x="776288" y="1991788"/>
            <a:ext cx="4295775" cy="344031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2200" b="1" dirty="0">
                <a:ea typeface="굴림" pitchFamily="50" charset="-127"/>
              </a:rPr>
              <a:t>   </a:t>
            </a:r>
            <a:r>
              <a:rPr lang="en-US" altLang="ko-KR" b="1" i="1" dirty="0">
                <a:ea typeface="굴림" pitchFamily="50" charset="-127"/>
              </a:rPr>
              <a:t>(A) EE</a:t>
            </a:r>
          </a:p>
        </p:txBody>
      </p:sp>
      <p:sp>
        <p:nvSpPr>
          <p:cNvPr id="325668" name="AutoShape 36"/>
          <p:cNvSpPr>
            <a:spLocks noChangeArrowheads="1"/>
          </p:cNvSpPr>
          <p:nvPr/>
        </p:nvSpPr>
        <p:spPr bwMode="auto">
          <a:xfrm>
            <a:off x="5072063" y="1991788"/>
            <a:ext cx="3208337" cy="344031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800" b="1" i="1" dirty="0">
                <a:solidFill>
                  <a:srgbClr val="000000"/>
                </a:solidFill>
                <a:ea typeface="굴림" pitchFamily="50" charset="-127"/>
              </a:rPr>
              <a:t>602</a:t>
            </a:r>
          </a:p>
        </p:txBody>
      </p:sp>
      <p:sp>
        <p:nvSpPr>
          <p:cNvPr id="325669" name="AutoShape 37"/>
          <p:cNvSpPr>
            <a:spLocks noChangeArrowheads="1"/>
          </p:cNvSpPr>
          <p:nvPr/>
        </p:nvSpPr>
        <p:spPr bwMode="auto">
          <a:xfrm>
            <a:off x="776288" y="2335087"/>
            <a:ext cx="4295775" cy="326663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EE Soft Loan</a:t>
            </a:r>
            <a:endParaRPr lang="en-US" altLang="ko-KR" sz="2200" b="1" dirty="0">
              <a:ea typeface="굴림" pitchFamily="50" charset="-127"/>
            </a:endParaRPr>
          </a:p>
        </p:txBody>
      </p:sp>
      <p:sp>
        <p:nvSpPr>
          <p:cNvPr id="325670" name="AutoShape 38"/>
          <p:cNvSpPr>
            <a:spLocks noChangeArrowheads="1"/>
          </p:cNvSpPr>
          <p:nvPr/>
        </p:nvSpPr>
        <p:spPr bwMode="auto">
          <a:xfrm>
            <a:off x="5072063" y="2335088"/>
            <a:ext cx="3208337" cy="326662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(417)</a:t>
            </a:r>
          </a:p>
        </p:txBody>
      </p:sp>
      <p:sp>
        <p:nvSpPr>
          <p:cNvPr id="325671" name="AutoShape 39"/>
          <p:cNvSpPr>
            <a:spLocks noChangeArrowheads="1"/>
          </p:cNvSpPr>
          <p:nvPr/>
        </p:nvSpPr>
        <p:spPr bwMode="auto">
          <a:xfrm>
            <a:off x="776288" y="2661748"/>
            <a:ext cx="4295775" cy="34404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Energy Welfare Subsidy</a:t>
            </a:r>
            <a:endParaRPr lang="en-US" altLang="ko-KR" sz="2200" b="1" dirty="0">
              <a:ea typeface="굴림" pitchFamily="50" charset="-127"/>
            </a:endParaRPr>
          </a:p>
        </p:txBody>
      </p:sp>
      <p:sp>
        <p:nvSpPr>
          <p:cNvPr id="325672" name="AutoShape 40"/>
          <p:cNvSpPr>
            <a:spLocks noChangeArrowheads="1"/>
          </p:cNvSpPr>
          <p:nvPr/>
        </p:nvSpPr>
        <p:spPr bwMode="auto">
          <a:xfrm>
            <a:off x="5072063" y="2661747"/>
            <a:ext cx="3208337" cy="344041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(76)</a:t>
            </a:r>
          </a:p>
        </p:txBody>
      </p:sp>
      <p:sp>
        <p:nvSpPr>
          <p:cNvPr id="19" name="AutoShape 39"/>
          <p:cNvSpPr>
            <a:spLocks noChangeArrowheads="1"/>
          </p:cNvSpPr>
          <p:nvPr/>
        </p:nvSpPr>
        <p:spPr bwMode="auto">
          <a:xfrm>
            <a:off x="776288" y="3007362"/>
            <a:ext cx="4295775" cy="33341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New Energy Industry and others</a:t>
            </a:r>
            <a:endParaRPr lang="en-US" altLang="ko-KR" sz="1600" b="1" dirty="0"/>
          </a:p>
        </p:txBody>
      </p:sp>
      <p:sp>
        <p:nvSpPr>
          <p:cNvPr id="20" name="AutoShape 40"/>
          <p:cNvSpPr>
            <a:spLocks noChangeArrowheads="1"/>
          </p:cNvSpPr>
          <p:nvPr/>
        </p:nvSpPr>
        <p:spPr bwMode="auto">
          <a:xfrm>
            <a:off x="5072063" y="3007362"/>
            <a:ext cx="3208337" cy="333410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(109)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6582570" y="565965"/>
            <a:ext cx="1718469" cy="24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1"/>
                </a:solidFill>
              </a:rPr>
              <a:t>(1 USD = 1,200 KRW)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2" name="AutoShape 39"/>
          <p:cNvSpPr>
            <a:spLocks noChangeArrowheads="1"/>
          </p:cNvSpPr>
          <p:nvPr/>
        </p:nvSpPr>
        <p:spPr bwMode="auto">
          <a:xfrm>
            <a:off x="782637" y="3344089"/>
            <a:ext cx="4295775" cy="331668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2200" b="1" i="1" dirty="0">
                <a:ea typeface="굴림" pitchFamily="50" charset="-127"/>
              </a:rPr>
              <a:t>    (B) RE</a:t>
            </a:r>
          </a:p>
        </p:txBody>
      </p:sp>
      <p:sp>
        <p:nvSpPr>
          <p:cNvPr id="23" name="AutoShape 39"/>
          <p:cNvSpPr>
            <a:spLocks noChangeArrowheads="1"/>
          </p:cNvSpPr>
          <p:nvPr/>
        </p:nvSpPr>
        <p:spPr bwMode="auto">
          <a:xfrm>
            <a:off x="780879" y="3669252"/>
            <a:ext cx="4295775" cy="31433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FIT</a:t>
            </a:r>
            <a:endParaRPr lang="en-US" altLang="ko-KR" sz="1600" b="1" dirty="0"/>
          </a:p>
        </p:txBody>
      </p:sp>
      <p:sp>
        <p:nvSpPr>
          <p:cNvPr id="24" name="AutoShape 40"/>
          <p:cNvSpPr>
            <a:spLocks noChangeArrowheads="1"/>
          </p:cNvSpPr>
          <p:nvPr/>
        </p:nvSpPr>
        <p:spPr bwMode="auto">
          <a:xfrm>
            <a:off x="5079615" y="3657677"/>
            <a:ext cx="3208337" cy="325905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(335)</a:t>
            </a:r>
          </a:p>
        </p:txBody>
      </p:sp>
      <p:sp>
        <p:nvSpPr>
          <p:cNvPr id="25" name="AutoShape 40"/>
          <p:cNvSpPr>
            <a:spLocks noChangeArrowheads="1"/>
          </p:cNvSpPr>
          <p:nvPr/>
        </p:nvSpPr>
        <p:spPr bwMode="auto">
          <a:xfrm>
            <a:off x="5079615" y="3322716"/>
            <a:ext cx="3208337" cy="353041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800" b="1" i="1" dirty="0">
                <a:solidFill>
                  <a:srgbClr val="000000"/>
                </a:solidFill>
                <a:ea typeface="굴림" pitchFamily="50" charset="-127"/>
              </a:rPr>
              <a:t>496</a:t>
            </a:r>
          </a:p>
        </p:txBody>
      </p:sp>
      <p:sp>
        <p:nvSpPr>
          <p:cNvPr id="47" name="AutoShape 39"/>
          <p:cNvSpPr>
            <a:spLocks noChangeArrowheads="1"/>
          </p:cNvSpPr>
          <p:nvPr/>
        </p:nvSpPr>
        <p:spPr bwMode="auto">
          <a:xfrm>
            <a:off x="788431" y="3984606"/>
            <a:ext cx="4295775" cy="31433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RE Soft Loan</a:t>
            </a:r>
            <a:endParaRPr lang="en-US" altLang="ko-KR" sz="1600" b="1" dirty="0"/>
          </a:p>
        </p:txBody>
      </p:sp>
      <p:sp>
        <p:nvSpPr>
          <p:cNvPr id="48" name="AutoShape 40"/>
          <p:cNvSpPr>
            <a:spLocks noChangeArrowheads="1"/>
          </p:cNvSpPr>
          <p:nvPr/>
        </p:nvSpPr>
        <p:spPr bwMode="auto">
          <a:xfrm>
            <a:off x="5087167" y="3973031"/>
            <a:ext cx="3208337" cy="325905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(83)</a:t>
            </a:r>
          </a:p>
        </p:txBody>
      </p:sp>
      <p:sp>
        <p:nvSpPr>
          <p:cNvPr id="49" name="AutoShape 39"/>
          <p:cNvSpPr>
            <a:spLocks noChangeArrowheads="1"/>
          </p:cNvSpPr>
          <p:nvPr/>
        </p:nvSpPr>
        <p:spPr bwMode="auto">
          <a:xfrm>
            <a:off x="797484" y="4301461"/>
            <a:ext cx="4295775" cy="31433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RE Deployment</a:t>
            </a:r>
            <a:endParaRPr lang="en-US" altLang="ko-KR" sz="1600" b="1" dirty="0"/>
          </a:p>
        </p:txBody>
      </p:sp>
      <p:sp>
        <p:nvSpPr>
          <p:cNvPr id="50" name="AutoShape 40"/>
          <p:cNvSpPr>
            <a:spLocks noChangeArrowheads="1"/>
          </p:cNvSpPr>
          <p:nvPr/>
        </p:nvSpPr>
        <p:spPr bwMode="auto">
          <a:xfrm>
            <a:off x="5096220" y="4289886"/>
            <a:ext cx="3208337" cy="325905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(66)</a:t>
            </a:r>
          </a:p>
        </p:txBody>
      </p:sp>
      <p:sp>
        <p:nvSpPr>
          <p:cNvPr id="51" name="AutoShape 39"/>
          <p:cNvSpPr>
            <a:spLocks noChangeArrowheads="1"/>
          </p:cNvSpPr>
          <p:nvPr/>
        </p:nvSpPr>
        <p:spPr bwMode="auto">
          <a:xfrm>
            <a:off x="797484" y="4618316"/>
            <a:ext cx="4295775" cy="31433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Others </a:t>
            </a:r>
            <a:r>
              <a:rPr lang="en-US" altLang="ko-KR" sz="1600" b="1" dirty="0"/>
              <a:t>(C)</a:t>
            </a:r>
          </a:p>
        </p:txBody>
      </p:sp>
      <p:sp>
        <p:nvSpPr>
          <p:cNvPr id="52" name="AutoShape 40"/>
          <p:cNvSpPr>
            <a:spLocks noChangeArrowheads="1"/>
          </p:cNvSpPr>
          <p:nvPr/>
        </p:nvSpPr>
        <p:spPr bwMode="auto">
          <a:xfrm>
            <a:off x="5096220" y="4606741"/>
            <a:ext cx="3208337" cy="325905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(12)</a:t>
            </a:r>
          </a:p>
        </p:txBody>
      </p:sp>
      <p:sp>
        <p:nvSpPr>
          <p:cNvPr id="53" name="AutoShape 39"/>
          <p:cNvSpPr>
            <a:spLocks noChangeArrowheads="1"/>
          </p:cNvSpPr>
          <p:nvPr/>
        </p:nvSpPr>
        <p:spPr bwMode="auto">
          <a:xfrm>
            <a:off x="797484" y="4917065"/>
            <a:ext cx="4295775" cy="31433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</a:t>
            </a:r>
            <a:r>
              <a:rPr lang="en-US" altLang="ko-KR" sz="2200" b="1" i="1" dirty="0">
                <a:ea typeface="굴림" pitchFamily="50" charset="-127"/>
              </a:rPr>
              <a:t>(C) CC</a:t>
            </a:r>
            <a:endParaRPr lang="en-US" altLang="ko-KR" sz="2200" b="1" i="1" dirty="0"/>
          </a:p>
        </p:txBody>
      </p:sp>
      <p:sp>
        <p:nvSpPr>
          <p:cNvPr id="54" name="AutoShape 40"/>
          <p:cNvSpPr>
            <a:spLocks noChangeArrowheads="1"/>
          </p:cNvSpPr>
          <p:nvPr/>
        </p:nvSpPr>
        <p:spPr bwMode="auto">
          <a:xfrm>
            <a:off x="5096220" y="4905490"/>
            <a:ext cx="3208337" cy="325905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800" b="1" i="1" dirty="0">
                <a:solidFill>
                  <a:srgbClr val="000000"/>
                </a:solidFill>
                <a:ea typeface="굴림" pitchFamily="50" charset="-127"/>
              </a:rPr>
              <a:t>10</a:t>
            </a:r>
          </a:p>
        </p:txBody>
      </p:sp>
      <p:sp>
        <p:nvSpPr>
          <p:cNvPr id="55" name="AutoShape 39"/>
          <p:cNvSpPr>
            <a:spLocks noChangeArrowheads="1"/>
          </p:cNvSpPr>
          <p:nvPr/>
        </p:nvSpPr>
        <p:spPr bwMode="auto">
          <a:xfrm>
            <a:off x="805036" y="5223366"/>
            <a:ext cx="4295775" cy="31433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ODA</a:t>
            </a:r>
            <a:endParaRPr lang="en-US" altLang="ko-KR" sz="1600" b="1" dirty="0"/>
          </a:p>
        </p:txBody>
      </p:sp>
      <p:sp>
        <p:nvSpPr>
          <p:cNvPr id="56" name="AutoShape 40"/>
          <p:cNvSpPr>
            <a:spLocks noChangeArrowheads="1"/>
          </p:cNvSpPr>
          <p:nvPr/>
        </p:nvSpPr>
        <p:spPr bwMode="auto">
          <a:xfrm>
            <a:off x="5103772" y="5211791"/>
            <a:ext cx="3208337" cy="325905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(2)</a:t>
            </a:r>
          </a:p>
        </p:txBody>
      </p:sp>
      <p:sp>
        <p:nvSpPr>
          <p:cNvPr id="57" name="AutoShape 39"/>
          <p:cNvSpPr>
            <a:spLocks noChangeArrowheads="1"/>
          </p:cNvSpPr>
          <p:nvPr/>
        </p:nvSpPr>
        <p:spPr bwMode="auto">
          <a:xfrm>
            <a:off x="805036" y="5522115"/>
            <a:ext cx="4295775" cy="314330"/>
          </a:xfrm>
          <a:prstGeom prst="bevel">
            <a:avLst>
              <a:gd name="adj" fmla="val 7292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algn="l"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ea typeface="굴림" pitchFamily="50" charset="-127"/>
              </a:rPr>
              <a:t>     - Others </a:t>
            </a:r>
            <a:r>
              <a:rPr lang="en-US" altLang="ko-KR" sz="1600" b="1" dirty="0"/>
              <a:t>(C)</a:t>
            </a:r>
          </a:p>
        </p:txBody>
      </p:sp>
      <p:sp>
        <p:nvSpPr>
          <p:cNvPr id="58" name="AutoShape 40"/>
          <p:cNvSpPr>
            <a:spLocks noChangeArrowheads="1"/>
          </p:cNvSpPr>
          <p:nvPr/>
        </p:nvSpPr>
        <p:spPr bwMode="auto">
          <a:xfrm>
            <a:off x="5094719" y="5510540"/>
            <a:ext cx="3208337" cy="325905"/>
          </a:xfrm>
          <a:prstGeom prst="bevel">
            <a:avLst>
              <a:gd name="adj" fmla="val 7292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anchor="ctr"/>
          <a:lstStyle/>
          <a:p>
            <a:pPr eaLnBrk="0" latin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600" b="1" dirty="0">
                <a:solidFill>
                  <a:srgbClr val="000000"/>
                </a:solidFill>
                <a:ea typeface="굴림" pitchFamily="50" charset="-127"/>
              </a:rPr>
              <a:t>(8)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BB0B-3C78-4720-8FDB-09FD803AE13E}" type="slidenum">
              <a:rPr lang="en-US" altLang="ko-KR"/>
              <a:pPr/>
              <a:t>8</a:t>
            </a:fld>
            <a:endParaRPr lang="en-US" altLang="ko-KR"/>
          </a:p>
        </p:txBody>
      </p:sp>
      <p:grpSp>
        <p:nvGrpSpPr>
          <p:cNvPr id="353283" name="Group 3"/>
          <p:cNvGrpSpPr>
            <a:grpSpLocks/>
          </p:cNvGrpSpPr>
          <p:nvPr/>
        </p:nvGrpSpPr>
        <p:grpSpPr bwMode="auto">
          <a:xfrm>
            <a:off x="0" y="0"/>
            <a:ext cx="9144000" cy="622300"/>
            <a:chOff x="-4" y="140"/>
            <a:chExt cx="5760" cy="392"/>
          </a:xfrm>
        </p:grpSpPr>
        <p:sp>
          <p:nvSpPr>
            <p:cNvPr id="353284" name="Rectangle 4"/>
            <p:cNvSpPr>
              <a:spLocks noChangeArrowheads="1"/>
            </p:cNvSpPr>
            <p:nvPr/>
          </p:nvSpPr>
          <p:spPr bwMode="auto">
            <a:xfrm>
              <a:off x="-4" y="140"/>
              <a:ext cx="5760" cy="392"/>
            </a:xfrm>
            <a:prstGeom prst="rect">
              <a:avLst/>
            </a:prstGeom>
            <a:gradFill rotWithShape="1">
              <a:gsLst>
                <a:gs pos="0">
                  <a:srgbClr val="3399FF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3285" name="Rectangle 5"/>
            <p:cNvSpPr>
              <a:spLocks noChangeArrowheads="1"/>
            </p:cNvSpPr>
            <p:nvPr/>
          </p:nvSpPr>
          <p:spPr bwMode="auto">
            <a:xfrm>
              <a:off x="0" y="186"/>
              <a:ext cx="5734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lIns="378000" anchor="ctr"/>
            <a:lstStyle/>
            <a:p>
              <a:pPr algn="l"/>
              <a:r>
                <a:rPr lang="en-US" altLang="ko-KR" sz="3400" b="1" dirty="0">
                  <a:solidFill>
                    <a:schemeClr val="bg1"/>
                  </a:solidFill>
                </a:rPr>
                <a:t>4. EE Programs by Sector</a:t>
              </a:r>
            </a:p>
          </p:txBody>
        </p:sp>
      </p:grpSp>
      <p:grpSp>
        <p:nvGrpSpPr>
          <p:cNvPr id="353300" name="Group 20"/>
          <p:cNvGrpSpPr>
            <a:grpSpLocks/>
          </p:cNvGrpSpPr>
          <p:nvPr/>
        </p:nvGrpSpPr>
        <p:grpSpPr bwMode="auto">
          <a:xfrm>
            <a:off x="814388" y="3403540"/>
            <a:ext cx="7848600" cy="430077"/>
            <a:chOff x="528" y="858"/>
            <a:chExt cx="4944" cy="687"/>
          </a:xfrm>
        </p:grpSpPr>
        <p:sp>
          <p:nvSpPr>
            <p:cNvPr id="353301" name="Rectangle 21"/>
            <p:cNvSpPr>
              <a:spLocks noChangeArrowheads="1"/>
            </p:cNvSpPr>
            <p:nvPr/>
          </p:nvSpPr>
          <p:spPr bwMode="auto">
            <a:xfrm>
              <a:off x="528" y="858"/>
              <a:ext cx="4730" cy="672"/>
            </a:xfrm>
            <a:prstGeom prst="rect">
              <a:avLst/>
            </a:prstGeom>
            <a:gradFill rotWithShape="0">
              <a:gsLst>
                <a:gs pos="0">
                  <a:srgbClr val="CCFF99"/>
                </a:gs>
                <a:gs pos="50000">
                  <a:schemeClr val="bg1"/>
                </a:gs>
                <a:gs pos="100000">
                  <a:srgbClr val="CCFF99"/>
                </a:gs>
              </a:gsLst>
              <a:lin ang="5400000" scaled="1"/>
            </a:gradFill>
            <a:ln w="63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3302" name="Rectangle 22"/>
            <p:cNvSpPr>
              <a:spLocks noChangeArrowheads="1"/>
            </p:cNvSpPr>
            <p:nvPr/>
          </p:nvSpPr>
          <p:spPr bwMode="auto">
            <a:xfrm>
              <a:off x="532" y="976"/>
              <a:ext cx="4940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lnSpc>
                  <a:spcPct val="70000"/>
                </a:lnSpc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None/>
              </a:pPr>
              <a:r>
                <a:rPr lang="en-US" altLang="ko-KR" sz="2400" b="1" dirty="0">
                  <a:solidFill>
                    <a:srgbClr val="0000CC"/>
                  </a:solidFill>
                  <a:ea typeface="돋움" pitchFamily="50" charset="-127"/>
                </a:rPr>
                <a:t>4-3. Building &amp; Transport EE</a:t>
              </a:r>
            </a:p>
          </p:txBody>
        </p:sp>
      </p:grpSp>
      <p:grpSp>
        <p:nvGrpSpPr>
          <p:cNvPr id="353314" name="Group 34"/>
          <p:cNvGrpSpPr>
            <a:grpSpLocks/>
          </p:cNvGrpSpPr>
          <p:nvPr/>
        </p:nvGrpSpPr>
        <p:grpSpPr bwMode="auto">
          <a:xfrm>
            <a:off x="809625" y="1157548"/>
            <a:ext cx="7848600" cy="865192"/>
            <a:chOff x="510" y="814"/>
            <a:chExt cx="4944" cy="545"/>
          </a:xfrm>
        </p:grpSpPr>
        <p:grpSp>
          <p:nvGrpSpPr>
            <p:cNvPr id="353288" name="Group 8"/>
            <p:cNvGrpSpPr>
              <a:grpSpLocks/>
            </p:cNvGrpSpPr>
            <p:nvPr/>
          </p:nvGrpSpPr>
          <p:grpSpPr bwMode="auto">
            <a:xfrm>
              <a:off x="510" y="814"/>
              <a:ext cx="4944" cy="267"/>
              <a:chOff x="528" y="1623"/>
              <a:chExt cx="4944" cy="699"/>
            </a:xfrm>
          </p:grpSpPr>
          <p:sp>
            <p:nvSpPr>
              <p:cNvPr id="353289" name="Rectangle 9"/>
              <p:cNvSpPr>
                <a:spLocks noChangeArrowheads="1"/>
              </p:cNvSpPr>
              <p:nvPr/>
            </p:nvSpPr>
            <p:spPr bwMode="auto">
              <a:xfrm>
                <a:off x="528" y="1623"/>
                <a:ext cx="4730" cy="672"/>
              </a:xfrm>
              <a:prstGeom prst="rect">
                <a:avLst/>
              </a:prstGeom>
              <a:gradFill rotWithShape="0">
                <a:gsLst>
                  <a:gs pos="0">
                    <a:srgbClr val="CCFF99"/>
                  </a:gs>
                  <a:gs pos="50000">
                    <a:schemeClr val="bg1"/>
                  </a:gs>
                  <a:gs pos="100000">
                    <a:srgbClr val="CCFF99"/>
                  </a:gs>
                </a:gsLst>
                <a:lin ang="5400000" scaled="1"/>
              </a:gradFill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3290" name="Rectangle 10"/>
              <p:cNvSpPr>
                <a:spLocks noChangeArrowheads="1"/>
              </p:cNvSpPr>
              <p:nvPr/>
            </p:nvSpPr>
            <p:spPr bwMode="auto">
              <a:xfrm>
                <a:off x="532" y="1733"/>
                <a:ext cx="4940" cy="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342900" indent="-342900" algn="l">
                  <a:lnSpc>
                    <a:spcPct val="70000"/>
                  </a:lnSpc>
                  <a:buClr>
                    <a:schemeClr val="hlink"/>
                  </a:buClr>
                  <a:buSzPct val="80000"/>
                  <a:buFont typeface="Wingdings" pitchFamily="2" charset="2"/>
                  <a:buNone/>
                </a:pPr>
                <a:r>
                  <a:rPr lang="en-US" altLang="ko-KR" sz="2400" b="1" dirty="0">
                    <a:solidFill>
                      <a:srgbClr val="0000CC"/>
                    </a:solidFill>
                    <a:ea typeface="돋움" pitchFamily="50" charset="-127"/>
                  </a:rPr>
                  <a:t>4-1. Industrial EE</a:t>
                </a:r>
              </a:p>
            </p:txBody>
          </p:sp>
        </p:grpSp>
        <p:sp>
          <p:nvSpPr>
            <p:cNvPr id="353309" name="Rectangle 29"/>
            <p:cNvSpPr>
              <a:spLocks noChangeArrowheads="1"/>
            </p:cNvSpPr>
            <p:nvPr/>
          </p:nvSpPr>
          <p:spPr bwMode="auto">
            <a:xfrm>
              <a:off x="720" y="1130"/>
              <a:ext cx="452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2900" indent="-342900" algn="l">
                <a:lnSpc>
                  <a:spcPct val="80000"/>
                </a:lnSpc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altLang="ko-KR" sz="2200" b="1" dirty="0">
                  <a:ea typeface="돋움" pitchFamily="50" charset="-127"/>
                </a:rPr>
                <a:t>ETS, GETM, Energy Audit, Soft Loan, ESCO, etc.</a:t>
              </a:r>
              <a:endParaRPr lang="en-US" altLang="ko-KR" b="1" dirty="0">
                <a:ea typeface="돋움" pitchFamily="50" charset="-127"/>
              </a:endParaRPr>
            </a:p>
          </p:txBody>
        </p:sp>
      </p:grpSp>
      <p:grpSp>
        <p:nvGrpSpPr>
          <p:cNvPr id="353315" name="Group 35"/>
          <p:cNvGrpSpPr>
            <a:grpSpLocks/>
          </p:cNvGrpSpPr>
          <p:nvPr/>
        </p:nvGrpSpPr>
        <p:grpSpPr bwMode="auto">
          <a:xfrm>
            <a:off x="819150" y="2244882"/>
            <a:ext cx="7848600" cy="809640"/>
            <a:chOff x="516" y="1459"/>
            <a:chExt cx="4944" cy="510"/>
          </a:xfrm>
        </p:grpSpPr>
        <p:grpSp>
          <p:nvGrpSpPr>
            <p:cNvPr id="353297" name="Group 17"/>
            <p:cNvGrpSpPr>
              <a:grpSpLocks/>
            </p:cNvGrpSpPr>
            <p:nvPr/>
          </p:nvGrpSpPr>
          <p:grpSpPr bwMode="auto">
            <a:xfrm>
              <a:off x="516" y="1459"/>
              <a:ext cx="4944" cy="272"/>
              <a:chOff x="528" y="1152"/>
              <a:chExt cx="4944" cy="668"/>
            </a:xfrm>
          </p:grpSpPr>
          <p:sp>
            <p:nvSpPr>
              <p:cNvPr id="353298" name="Rectangle 18"/>
              <p:cNvSpPr>
                <a:spLocks noChangeArrowheads="1"/>
              </p:cNvSpPr>
              <p:nvPr/>
            </p:nvSpPr>
            <p:spPr bwMode="auto">
              <a:xfrm>
                <a:off x="528" y="1152"/>
                <a:ext cx="4730" cy="668"/>
              </a:xfrm>
              <a:prstGeom prst="rect">
                <a:avLst/>
              </a:prstGeom>
              <a:gradFill rotWithShape="0">
                <a:gsLst>
                  <a:gs pos="0">
                    <a:srgbClr val="CCFF99"/>
                  </a:gs>
                  <a:gs pos="50000">
                    <a:schemeClr val="bg1"/>
                  </a:gs>
                  <a:gs pos="100000">
                    <a:srgbClr val="CCFF99"/>
                  </a:gs>
                </a:gsLst>
                <a:lin ang="5400000" scaled="1"/>
              </a:gradFill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3299" name="Rectangle 19"/>
              <p:cNvSpPr>
                <a:spLocks noChangeArrowheads="1"/>
              </p:cNvSpPr>
              <p:nvPr/>
            </p:nvSpPr>
            <p:spPr bwMode="auto">
              <a:xfrm>
                <a:off x="532" y="1254"/>
                <a:ext cx="4940" cy="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342900" indent="-342900" algn="l">
                  <a:lnSpc>
                    <a:spcPct val="70000"/>
                  </a:lnSpc>
                  <a:buClr>
                    <a:schemeClr val="hlink"/>
                  </a:buClr>
                  <a:buSzPct val="80000"/>
                  <a:buFont typeface="Wingdings" pitchFamily="2" charset="2"/>
                  <a:buNone/>
                </a:pPr>
                <a:r>
                  <a:rPr lang="en-US" altLang="ko-KR" sz="2400" b="1" dirty="0">
                    <a:solidFill>
                      <a:srgbClr val="0000CC"/>
                    </a:solidFill>
                    <a:ea typeface="돋움" pitchFamily="50" charset="-127"/>
                  </a:rPr>
                  <a:t>4-2. Appliance EE</a:t>
                </a:r>
              </a:p>
            </p:txBody>
          </p:sp>
        </p:grpSp>
        <p:sp>
          <p:nvSpPr>
            <p:cNvPr id="353310" name="Rectangle 30"/>
            <p:cNvSpPr>
              <a:spLocks noChangeArrowheads="1"/>
            </p:cNvSpPr>
            <p:nvPr/>
          </p:nvSpPr>
          <p:spPr bwMode="auto">
            <a:xfrm>
              <a:off x="720" y="1721"/>
              <a:ext cx="4320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lnSpc>
                  <a:spcPct val="90000"/>
                </a:lnSpc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altLang="ko-KR" sz="2200" b="1" dirty="0">
                  <a:ea typeface="돋움" pitchFamily="50" charset="-127"/>
                </a:rPr>
                <a:t>EE Labeling, Certification, etc.</a:t>
              </a:r>
            </a:p>
          </p:txBody>
        </p:sp>
      </p:grp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814388" y="4586412"/>
            <a:ext cx="7848600" cy="420687"/>
            <a:chOff x="528" y="662"/>
            <a:chExt cx="4944" cy="672"/>
          </a:xfrm>
        </p:grpSpPr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528" y="662"/>
              <a:ext cx="4730" cy="672"/>
            </a:xfrm>
            <a:prstGeom prst="rect">
              <a:avLst/>
            </a:prstGeom>
            <a:gradFill rotWithShape="0">
              <a:gsLst>
                <a:gs pos="0">
                  <a:srgbClr val="CCFF99"/>
                </a:gs>
                <a:gs pos="50000">
                  <a:schemeClr val="bg1"/>
                </a:gs>
                <a:gs pos="100000">
                  <a:srgbClr val="CCFF99"/>
                </a:gs>
              </a:gsLst>
              <a:lin ang="5400000" scaled="1"/>
            </a:gradFill>
            <a:ln w="63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532" y="752"/>
              <a:ext cx="4940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lnSpc>
                  <a:spcPct val="70000"/>
                </a:lnSpc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None/>
              </a:pPr>
              <a:r>
                <a:rPr lang="en-US" altLang="ko-KR" sz="2400" b="1" dirty="0">
                  <a:solidFill>
                    <a:srgbClr val="0000CC"/>
                  </a:solidFill>
                  <a:ea typeface="돋움" pitchFamily="50" charset="-127"/>
                </a:rPr>
                <a:t>4-4. Cross-sectoral Programs</a:t>
              </a:r>
            </a:p>
          </p:txBody>
        </p:sp>
      </p:grpSp>
      <p:sp>
        <p:nvSpPr>
          <p:cNvPr id="26" name="Rectangle 30"/>
          <p:cNvSpPr>
            <a:spLocks noChangeArrowheads="1"/>
          </p:cNvSpPr>
          <p:nvPr/>
        </p:nvSpPr>
        <p:spPr bwMode="auto">
          <a:xfrm>
            <a:off x="1162049" y="3770398"/>
            <a:ext cx="7505701" cy="39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ko-KR" sz="2200" b="1" dirty="0">
                <a:ea typeface="돋움" pitchFamily="50" charset="-127"/>
              </a:rPr>
              <a:t>Bldg. Code, Bldg EE Rating, Fuel/Tire Efficiency, etc.</a:t>
            </a: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auto">
          <a:xfrm>
            <a:off x="1162050" y="4975438"/>
            <a:ext cx="6858000" cy="39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ko-KR" sz="2200" b="1" dirty="0">
                <a:ea typeface="돋움" pitchFamily="50" charset="-127"/>
              </a:rPr>
              <a:t>Awareness, Campaigns, Education/Training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기본 디자인">
  <a:themeElements>
    <a:clrScheme name="기본 디자인 13">
      <a:dk1>
        <a:srgbClr val="000000"/>
      </a:dk1>
      <a:lt1>
        <a:srgbClr val="FFFFFF"/>
      </a:lt1>
      <a:dk2>
        <a:srgbClr val="000000"/>
      </a:dk2>
      <a:lt2>
        <a:srgbClr val="080808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Arial"/>
        <a:ea typeface="HY견고딕"/>
        <a:cs typeface=""/>
      </a:majorFont>
      <a:minorFont>
        <a:latin typeface="Arial"/>
        <a:ea typeface="돋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Y견고딕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Y견고딕" pitchFamily="18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3">
        <a:dk1>
          <a:srgbClr val="000000"/>
        </a:dk1>
        <a:lt1>
          <a:srgbClr val="FFFFFF"/>
        </a:lt1>
        <a:dk2>
          <a:srgbClr val="000000"/>
        </a:dk2>
        <a:lt2>
          <a:srgbClr val="080808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9826</TotalTime>
  <Words>1986</Words>
  <Application>Microsoft Office PowerPoint</Application>
  <PresentationFormat>화면 슬라이드 쇼(4:3)</PresentationFormat>
  <Paragraphs>427</Paragraphs>
  <Slides>23</Slides>
  <Notes>23</Notes>
  <HiddenSlides>0</HiddenSlides>
  <MMClips>0</MMClips>
  <ScaleCrop>false</ScaleCrop>
  <HeadingPairs>
    <vt:vector size="8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3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23</vt:i4>
      </vt:variant>
    </vt:vector>
  </HeadingPairs>
  <TitlesOfParts>
    <vt:vector size="39" baseType="lpstr">
      <vt:lpstr>Times New Roman</vt:lpstr>
      <vt:lpstr>Wingdings</vt:lpstr>
      <vt:lpstr>산돌고딕B</vt:lpstr>
      <vt:lpstr>돋움</vt:lpstr>
      <vt:lpstr>HY견고딕</vt:lpstr>
      <vt:lpstr>HY헤드라인M</vt:lpstr>
      <vt:lpstr>맑은 고딕</vt:lpstr>
      <vt:lpstr>HY신명조</vt:lpstr>
      <vt:lpstr>Arial Black</vt:lpstr>
      <vt:lpstr>Arial</vt:lpstr>
      <vt:lpstr>굴림</vt:lpstr>
      <vt:lpstr>디자인 사용자 지정</vt:lpstr>
      <vt:lpstr>기본 디자인</vt:lpstr>
      <vt:lpstr>1_디자인 사용자 지정</vt:lpstr>
      <vt:lpstr>클립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파워피티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파워피티</dc:title>
  <dc:creator>이승일</dc:creator>
  <cp:lastModifiedBy>1903</cp:lastModifiedBy>
  <cp:revision>759</cp:revision>
  <cp:lastPrinted>2016-03-28T07:53:16Z</cp:lastPrinted>
  <dcterms:created xsi:type="dcterms:W3CDTF">2002-01-22T02:34:19Z</dcterms:created>
  <dcterms:modified xsi:type="dcterms:W3CDTF">2018-01-15T04:09:09Z</dcterms:modified>
</cp:coreProperties>
</file>