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5" r:id="rId1"/>
  </p:sldMasterIdLst>
  <p:notesMasterIdLst>
    <p:notesMasterId r:id="rId14"/>
  </p:notesMasterIdLst>
  <p:handoutMasterIdLst>
    <p:handoutMasterId r:id="rId15"/>
  </p:handoutMasterIdLst>
  <p:sldIdLst>
    <p:sldId id="427" r:id="rId2"/>
    <p:sldId id="397" r:id="rId3"/>
    <p:sldId id="393" r:id="rId4"/>
    <p:sldId id="482" r:id="rId5"/>
    <p:sldId id="481" r:id="rId6"/>
    <p:sldId id="480" r:id="rId7"/>
    <p:sldId id="408" r:id="rId8"/>
    <p:sldId id="463" r:id="rId9"/>
    <p:sldId id="476" r:id="rId10"/>
    <p:sldId id="479" r:id="rId11"/>
    <p:sldId id="457" r:id="rId12"/>
    <p:sldId id="431" r:id="rId13"/>
  </p:sldIdLst>
  <p:sldSz cx="9144000" cy="6858000" type="screen4x3"/>
  <p:notesSz cx="9926638" cy="67976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9900"/>
    <a:srgbClr val="0000FF"/>
    <a:srgbClr val="006600"/>
    <a:srgbClr val="FF3300"/>
    <a:srgbClr val="800000"/>
    <a:srgbClr val="9900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3" autoAdjust="0"/>
    <p:restoredTop sz="93779" autoAdjust="0"/>
  </p:normalViewPr>
  <p:slideViewPr>
    <p:cSldViewPr>
      <p:cViewPr varScale="1">
        <p:scale>
          <a:sx n="64" d="100"/>
          <a:sy n="64" d="100"/>
        </p:scale>
        <p:origin x="-141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B10DC8-7B4A-47EE-9C10-CB8B6AF30FB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149650-2036-48F9-A92B-1AEEABC36300}">
      <dgm:prSet phldrT="[Text]"/>
      <dgm:spPr/>
      <dgm:t>
        <a:bodyPr/>
        <a:lstStyle/>
        <a:p>
          <a:r>
            <a:rPr lang="en-US" b="1" dirty="0" smtClean="0">
              <a:latin typeface="Times New Roman" pitchFamily="18" charset="0"/>
              <a:ea typeface="MS Mincho"/>
              <a:cs typeface="Times New Roman" pitchFamily="18" charset="0"/>
            </a:rPr>
            <a:t>Energy Management</a:t>
          </a:r>
          <a:endParaRPr lang="en-US" dirty="0"/>
        </a:p>
      </dgm:t>
    </dgm:pt>
    <dgm:pt modelId="{2DC0D616-6CE5-400C-AE11-332007B977C5}" type="parTrans" cxnId="{C948055E-7F5B-43CE-8FB2-93391A5FFD43}">
      <dgm:prSet/>
      <dgm:spPr/>
      <dgm:t>
        <a:bodyPr/>
        <a:lstStyle/>
        <a:p>
          <a:endParaRPr lang="en-US"/>
        </a:p>
      </dgm:t>
    </dgm:pt>
    <dgm:pt modelId="{C2F73B11-89B6-4199-956E-6C19F2A5D9DD}" type="sibTrans" cxnId="{C948055E-7F5B-43CE-8FB2-93391A5FFD43}">
      <dgm:prSet/>
      <dgm:spPr/>
      <dgm:t>
        <a:bodyPr/>
        <a:lstStyle/>
        <a:p>
          <a:endParaRPr lang="en-US"/>
        </a:p>
      </dgm:t>
    </dgm:pt>
    <dgm:pt modelId="{2AC32FB8-6A67-42D4-B9CE-BB54681E7700}">
      <dgm:prSet phldrT="[Text]"/>
      <dgm:spPr/>
      <dgm:t>
        <a:bodyPr/>
        <a:lstStyle/>
        <a:p>
          <a:r>
            <a:rPr lang="en-US" b="1" dirty="0" smtClean="0">
              <a:latin typeface="Times New Roman" pitchFamily="18" charset="0"/>
              <a:ea typeface="MS Mincho"/>
              <a:cs typeface="Times New Roman" pitchFamily="18" charset="0"/>
            </a:rPr>
            <a:t>EE labeling &amp; Star Rating</a:t>
          </a:r>
          <a:endParaRPr lang="en-US" dirty="0"/>
        </a:p>
      </dgm:t>
    </dgm:pt>
    <dgm:pt modelId="{830FA14B-C6B6-49EB-AEDF-5095ECC07E17}" type="parTrans" cxnId="{DA9DD89D-58E0-4CF3-BEA4-D7ACE14B1AEF}">
      <dgm:prSet/>
      <dgm:spPr/>
      <dgm:t>
        <a:bodyPr/>
        <a:lstStyle/>
        <a:p>
          <a:endParaRPr lang="en-US"/>
        </a:p>
      </dgm:t>
    </dgm:pt>
    <dgm:pt modelId="{2D8DCB32-1495-4BC8-9A41-75352C3DCADC}" type="sibTrans" cxnId="{DA9DD89D-58E0-4CF3-BEA4-D7ACE14B1AEF}">
      <dgm:prSet/>
      <dgm:spPr/>
      <dgm:t>
        <a:bodyPr/>
        <a:lstStyle/>
        <a:p>
          <a:endParaRPr lang="en-US"/>
        </a:p>
      </dgm:t>
    </dgm:pt>
    <dgm:pt modelId="{BDD28101-F0AB-432E-9D08-E2BD5AAA15E7}">
      <dgm:prSet phldrT="[Text]"/>
      <dgm:spPr/>
      <dgm:t>
        <a:bodyPr/>
        <a:lstStyle/>
        <a:p>
          <a:r>
            <a:rPr lang="en-US" b="1" dirty="0" smtClean="0">
              <a:latin typeface="Times New Roman" pitchFamily="18" charset="0"/>
              <a:ea typeface="MS Mincho"/>
              <a:cs typeface="Times New Roman" pitchFamily="18" charset="0"/>
            </a:rPr>
            <a:t>BEER system</a:t>
          </a:r>
          <a:endParaRPr lang="en-US" dirty="0"/>
        </a:p>
      </dgm:t>
    </dgm:pt>
    <dgm:pt modelId="{3A3B1C51-A2A7-449C-83F6-EBD62B3E8209}" type="parTrans" cxnId="{019CFE6A-FC0A-43B5-B7C5-A09DBCA84430}">
      <dgm:prSet/>
      <dgm:spPr/>
      <dgm:t>
        <a:bodyPr/>
        <a:lstStyle/>
        <a:p>
          <a:endParaRPr lang="en-US"/>
        </a:p>
      </dgm:t>
    </dgm:pt>
    <dgm:pt modelId="{E8CFC6A7-0E02-490A-92DE-A8E754DA0AEC}" type="sibTrans" cxnId="{019CFE6A-FC0A-43B5-B7C5-A09DBCA84430}">
      <dgm:prSet/>
      <dgm:spPr/>
      <dgm:t>
        <a:bodyPr/>
        <a:lstStyle/>
        <a:p>
          <a:endParaRPr lang="en-US"/>
        </a:p>
      </dgm:t>
    </dgm:pt>
    <dgm:pt modelId="{348CBE30-C207-49B2-965D-F3FF34578A39}">
      <dgm:prSet phldrT="[Text]"/>
      <dgm:spPr/>
      <dgm:t>
        <a:bodyPr/>
        <a:lstStyle/>
        <a:p>
          <a:r>
            <a:rPr lang="en-US" b="1" dirty="0" smtClean="0">
              <a:latin typeface="Times New Roman" pitchFamily="18" charset="0"/>
              <a:ea typeface="MS Mincho"/>
              <a:cs typeface="Times New Roman" pitchFamily="18" charset="0"/>
            </a:rPr>
            <a:t>Financial incentive</a:t>
          </a:r>
          <a:endParaRPr lang="en-US" dirty="0"/>
        </a:p>
      </dgm:t>
    </dgm:pt>
    <dgm:pt modelId="{99BADEFD-0BA0-4A6B-9A1B-4F6DBAC84C7D}" type="parTrans" cxnId="{CA680C65-F55A-448D-B659-29C5EDED723D}">
      <dgm:prSet/>
      <dgm:spPr/>
      <dgm:t>
        <a:bodyPr/>
        <a:lstStyle/>
        <a:p>
          <a:endParaRPr lang="en-US"/>
        </a:p>
      </dgm:t>
    </dgm:pt>
    <dgm:pt modelId="{7E599153-6790-4F58-A60F-04E737FECFB5}" type="sibTrans" cxnId="{CA680C65-F55A-448D-B659-29C5EDED723D}">
      <dgm:prSet/>
      <dgm:spPr/>
      <dgm:t>
        <a:bodyPr/>
        <a:lstStyle/>
        <a:p>
          <a:endParaRPr lang="en-US"/>
        </a:p>
      </dgm:t>
    </dgm:pt>
    <dgm:pt modelId="{871FC088-0A91-4C16-B6B7-7891A2E3654D}">
      <dgm:prSet phldrT="[Text]"/>
      <dgm:spPr/>
      <dgm:t>
        <a:bodyPr/>
        <a:lstStyle/>
        <a:p>
          <a:r>
            <a:rPr lang="en-US" b="1" dirty="0" smtClean="0">
              <a:latin typeface="Times New Roman" pitchFamily="18" charset="0"/>
              <a:ea typeface="MS Mincho"/>
              <a:cs typeface="Times New Roman" pitchFamily="18" charset="0"/>
            </a:rPr>
            <a:t>Awareness and database</a:t>
          </a:r>
          <a:endParaRPr lang="en-US" dirty="0"/>
        </a:p>
      </dgm:t>
    </dgm:pt>
    <dgm:pt modelId="{7D603E2C-8EDE-4CCD-8976-8A314AAFCCF0}" type="parTrans" cxnId="{22E4023C-7D2A-428D-B0FB-152B0CA3783F}">
      <dgm:prSet/>
      <dgm:spPr/>
      <dgm:t>
        <a:bodyPr/>
        <a:lstStyle/>
        <a:p>
          <a:endParaRPr lang="en-US"/>
        </a:p>
      </dgm:t>
    </dgm:pt>
    <dgm:pt modelId="{C0D9E631-6621-4887-BA8E-C99744CEC0EA}" type="sibTrans" cxnId="{22E4023C-7D2A-428D-B0FB-152B0CA3783F}">
      <dgm:prSet/>
      <dgm:spPr/>
      <dgm:t>
        <a:bodyPr/>
        <a:lstStyle/>
        <a:p>
          <a:endParaRPr lang="en-US"/>
        </a:p>
      </dgm:t>
    </dgm:pt>
    <dgm:pt modelId="{172CD475-3FE2-45FB-A5B6-E8D13A3A8294}" type="pres">
      <dgm:prSet presAssocID="{CDB10DC8-7B4A-47EE-9C10-CB8B6AF30FBA}" presName="diagram" presStyleCnt="0">
        <dgm:presLayoutVars>
          <dgm:dir/>
          <dgm:resizeHandles val="exact"/>
        </dgm:presLayoutVars>
      </dgm:prSet>
      <dgm:spPr/>
    </dgm:pt>
    <dgm:pt modelId="{BC3B37DA-172D-4411-BAAE-55A7808B46B7}" type="pres">
      <dgm:prSet presAssocID="{31149650-2036-48F9-A92B-1AEEABC3630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371D66-D5A0-4CE4-B923-B0F3004E4C77}" type="pres">
      <dgm:prSet presAssocID="{C2F73B11-89B6-4199-956E-6C19F2A5D9DD}" presName="sibTrans" presStyleCnt="0"/>
      <dgm:spPr/>
    </dgm:pt>
    <dgm:pt modelId="{B681247E-13B7-4916-825B-B517F98E7204}" type="pres">
      <dgm:prSet presAssocID="{2AC32FB8-6A67-42D4-B9CE-BB54681E770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618687-B5CB-405C-A86D-08532C138179}" type="pres">
      <dgm:prSet presAssocID="{2D8DCB32-1495-4BC8-9A41-75352C3DCADC}" presName="sibTrans" presStyleCnt="0"/>
      <dgm:spPr/>
    </dgm:pt>
    <dgm:pt modelId="{4B74E100-3288-4368-AD5C-BAA78ACADE97}" type="pres">
      <dgm:prSet presAssocID="{BDD28101-F0AB-432E-9D08-E2BD5AAA15E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56AA31-FAA7-477D-B318-427D320526D4}" type="pres">
      <dgm:prSet presAssocID="{E8CFC6A7-0E02-490A-92DE-A8E754DA0AEC}" presName="sibTrans" presStyleCnt="0"/>
      <dgm:spPr/>
    </dgm:pt>
    <dgm:pt modelId="{24C7F9D3-95A5-44D4-856B-AB8D559A0EA2}" type="pres">
      <dgm:prSet presAssocID="{348CBE30-C207-49B2-965D-F3FF34578A3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46F9EC-31B4-4D7A-B6BE-5CB6EB7357C7}" type="pres">
      <dgm:prSet presAssocID="{7E599153-6790-4F58-A60F-04E737FECFB5}" presName="sibTrans" presStyleCnt="0"/>
      <dgm:spPr/>
    </dgm:pt>
    <dgm:pt modelId="{FEDF36EC-E4C8-44C6-A455-876B34873630}" type="pres">
      <dgm:prSet presAssocID="{871FC088-0A91-4C16-B6B7-7891A2E3654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2E4023C-7D2A-428D-B0FB-152B0CA3783F}" srcId="{CDB10DC8-7B4A-47EE-9C10-CB8B6AF30FBA}" destId="{871FC088-0A91-4C16-B6B7-7891A2E3654D}" srcOrd="4" destOrd="0" parTransId="{7D603E2C-8EDE-4CCD-8976-8A314AAFCCF0}" sibTransId="{C0D9E631-6621-4887-BA8E-C99744CEC0EA}"/>
    <dgm:cxn modelId="{8EF4223E-0843-4699-B6B6-1A5909F17577}" type="presOf" srcId="{871FC088-0A91-4C16-B6B7-7891A2E3654D}" destId="{FEDF36EC-E4C8-44C6-A455-876B34873630}" srcOrd="0" destOrd="0" presId="urn:microsoft.com/office/officeart/2005/8/layout/default"/>
    <dgm:cxn modelId="{DA9DD89D-58E0-4CF3-BEA4-D7ACE14B1AEF}" srcId="{CDB10DC8-7B4A-47EE-9C10-CB8B6AF30FBA}" destId="{2AC32FB8-6A67-42D4-B9CE-BB54681E7700}" srcOrd="1" destOrd="0" parTransId="{830FA14B-C6B6-49EB-AEDF-5095ECC07E17}" sibTransId="{2D8DCB32-1495-4BC8-9A41-75352C3DCADC}"/>
    <dgm:cxn modelId="{F73F6BCB-6FBF-426C-8856-F6CF95F2E32F}" type="presOf" srcId="{CDB10DC8-7B4A-47EE-9C10-CB8B6AF30FBA}" destId="{172CD475-3FE2-45FB-A5B6-E8D13A3A8294}" srcOrd="0" destOrd="0" presId="urn:microsoft.com/office/officeart/2005/8/layout/default"/>
    <dgm:cxn modelId="{72D9F5B3-B435-4CE0-A99D-E16CDF784662}" type="presOf" srcId="{2AC32FB8-6A67-42D4-B9CE-BB54681E7700}" destId="{B681247E-13B7-4916-825B-B517F98E7204}" srcOrd="0" destOrd="0" presId="urn:microsoft.com/office/officeart/2005/8/layout/default"/>
    <dgm:cxn modelId="{D3DF9E72-8460-4B43-AFC3-E2BCEDF40B55}" type="presOf" srcId="{BDD28101-F0AB-432E-9D08-E2BD5AAA15E7}" destId="{4B74E100-3288-4368-AD5C-BAA78ACADE97}" srcOrd="0" destOrd="0" presId="urn:microsoft.com/office/officeart/2005/8/layout/default"/>
    <dgm:cxn modelId="{34667D67-B4B9-4BAF-A3FC-21D603CAFBED}" type="presOf" srcId="{31149650-2036-48F9-A92B-1AEEABC36300}" destId="{BC3B37DA-172D-4411-BAAE-55A7808B46B7}" srcOrd="0" destOrd="0" presId="urn:microsoft.com/office/officeart/2005/8/layout/default"/>
    <dgm:cxn modelId="{CA680C65-F55A-448D-B659-29C5EDED723D}" srcId="{CDB10DC8-7B4A-47EE-9C10-CB8B6AF30FBA}" destId="{348CBE30-C207-49B2-965D-F3FF34578A39}" srcOrd="3" destOrd="0" parTransId="{99BADEFD-0BA0-4A6B-9A1B-4F6DBAC84C7D}" sibTransId="{7E599153-6790-4F58-A60F-04E737FECFB5}"/>
    <dgm:cxn modelId="{D9F645CB-68C3-4FF9-AA6A-B6F4C802672B}" type="presOf" srcId="{348CBE30-C207-49B2-965D-F3FF34578A39}" destId="{24C7F9D3-95A5-44D4-856B-AB8D559A0EA2}" srcOrd="0" destOrd="0" presId="urn:microsoft.com/office/officeart/2005/8/layout/default"/>
    <dgm:cxn modelId="{C948055E-7F5B-43CE-8FB2-93391A5FFD43}" srcId="{CDB10DC8-7B4A-47EE-9C10-CB8B6AF30FBA}" destId="{31149650-2036-48F9-A92B-1AEEABC36300}" srcOrd="0" destOrd="0" parTransId="{2DC0D616-6CE5-400C-AE11-332007B977C5}" sibTransId="{C2F73B11-89B6-4199-956E-6C19F2A5D9DD}"/>
    <dgm:cxn modelId="{019CFE6A-FC0A-43B5-B7C5-A09DBCA84430}" srcId="{CDB10DC8-7B4A-47EE-9C10-CB8B6AF30FBA}" destId="{BDD28101-F0AB-432E-9D08-E2BD5AAA15E7}" srcOrd="2" destOrd="0" parTransId="{3A3B1C51-A2A7-449C-83F6-EBD62B3E8209}" sibTransId="{E8CFC6A7-0E02-490A-92DE-A8E754DA0AEC}"/>
    <dgm:cxn modelId="{17C176EF-FD54-45C8-AEEC-318712F71459}" type="presParOf" srcId="{172CD475-3FE2-45FB-A5B6-E8D13A3A8294}" destId="{BC3B37DA-172D-4411-BAAE-55A7808B46B7}" srcOrd="0" destOrd="0" presId="urn:microsoft.com/office/officeart/2005/8/layout/default"/>
    <dgm:cxn modelId="{342C6337-9560-4289-A4D3-6646FF8EBF44}" type="presParOf" srcId="{172CD475-3FE2-45FB-A5B6-E8D13A3A8294}" destId="{DD371D66-D5A0-4CE4-B923-B0F3004E4C77}" srcOrd="1" destOrd="0" presId="urn:microsoft.com/office/officeart/2005/8/layout/default"/>
    <dgm:cxn modelId="{3A879536-0DB4-4AEE-BB9A-C18475E946DD}" type="presParOf" srcId="{172CD475-3FE2-45FB-A5B6-E8D13A3A8294}" destId="{B681247E-13B7-4916-825B-B517F98E7204}" srcOrd="2" destOrd="0" presId="urn:microsoft.com/office/officeart/2005/8/layout/default"/>
    <dgm:cxn modelId="{BEFF729A-AE3E-49F6-9337-24E992AE5E4D}" type="presParOf" srcId="{172CD475-3FE2-45FB-A5B6-E8D13A3A8294}" destId="{DB618687-B5CB-405C-A86D-08532C138179}" srcOrd="3" destOrd="0" presId="urn:microsoft.com/office/officeart/2005/8/layout/default"/>
    <dgm:cxn modelId="{CD5B0CE8-43EB-4B39-97B1-686A3FA1C60F}" type="presParOf" srcId="{172CD475-3FE2-45FB-A5B6-E8D13A3A8294}" destId="{4B74E100-3288-4368-AD5C-BAA78ACADE97}" srcOrd="4" destOrd="0" presId="urn:microsoft.com/office/officeart/2005/8/layout/default"/>
    <dgm:cxn modelId="{E30B1C80-703A-4C16-BBC0-C3E271016365}" type="presParOf" srcId="{172CD475-3FE2-45FB-A5B6-E8D13A3A8294}" destId="{1356AA31-FAA7-477D-B318-427D320526D4}" srcOrd="5" destOrd="0" presId="urn:microsoft.com/office/officeart/2005/8/layout/default"/>
    <dgm:cxn modelId="{2F8C7510-4118-4016-B79C-446CDD833A13}" type="presParOf" srcId="{172CD475-3FE2-45FB-A5B6-E8D13A3A8294}" destId="{24C7F9D3-95A5-44D4-856B-AB8D559A0EA2}" srcOrd="6" destOrd="0" presId="urn:microsoft.com/office/officeart/2005/8/layout/default"/>
    <dgm:cxn modelId="{660F7187-A188-4567-914D-FC968EF3D119}" type="presParOf" srcId="{172CD475-3FE2-45FB-A5B6-E8D13A3A8294}" destId="{6746F9EC-31B4-4D7A-B6BE-5CB6EB7357C7}" srcOrd="7" destOrd="0" presId="urn:microsoft.com/office/officeart/2005/8/layout/default"/>
    <dgm:cxn modelId="{00730D3A-45B0-47AF-A141-76C60DABB9EC}" type="presParOf" srcId="{172CD475-3FE2-45FB-A5B6-E8D13A3A8294}" destId="{FEDF36EC-E4C8-44C6-A455-876B34873630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3B37DA-172D-4411-BAAE-55A7808B46B7}">
      <dsp:nvSpPr>
        <dsp:cNvPr id="0" name=""/>
        <dsp:cNvSpPr/>
      </dsp:nvSpPr>
      <dsp:spPr>
        <a:xfrm>
          <a:off x="916483" y="1984"/>
          <a:ext cx="2030015" cy="1218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latin typeface="Times New Roman" pitchFamily="18" charset="0"/>
              <a:ea typeface="MS Mincho"/>
              <a:cs typeface="Times New Roman" pitchFamily="18" charset="0"/>
            </a:rPr>
            <a:t>Energy Management</a:t>
          </a:r>
          <a:endParaRPr lang="en-US" sz="2500" kern="1200" dirty="0"/>
        </a:p>
      </dsp:txBody>
      <dsp:txXfrm>
        <a:off x="916483" y="1984"/>
        <a:ext cx="2030015" cy="1218009"/>
      </dsp:txXfrm>
    </dsp:sp>
    <dsp:sp modelId="{B681247E-13B7-4916-825B-B517F98E7204}">
      <dsp:nvSpPr>
        <dsp:cNvPr id="0" name=""/>
        <dsp:cNvSpPr/>
      </dsp:nvSpPr>
      <dsp:spPr>
        <a:xfrm>
          <a:off x="3149500" y="1984"/>
          <a:ext cx="2030015" cy="1218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latin typeface="Times New Roman" pitchFamily="18" charset="0"/>
              <a:ea typeface="MS Mincho"/>
              <a:cs typeface="Times New Roman" pitchFamily="18" charset="0"/>
            </a:rPr>
            <a:t>EE labeling &amp; Star Rating</a:t>
          </a:r>
          <a:endParaRPr lang="en-US" sz="2500" kern="1200" dirty="0"/>
        </a:p>
      </dsp:txBody>
      <dsp:txXfrm>
        <a:off x="3149500" y="1984"/>
        <a:ext cx="2030015" cy="1218009"/>
      </dsp:txXfrm>
    </dsp:sp>
    <dsp:sp modelId="{4B74E100-3288-4368-AD5C-BAA78ACADE97}">
      <dsp:nvSpPr>
        <dsp:cNvPr id="0" name=""/>
        <dsp:cNvSpPr/>
      </dsp:nvSpPr>
      <dsp:spPr>
        <a:xfrm>
          <a:off x="916483" y="1422995"/>
          <a:ext cx="2030015" cy="1218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latin typeface="Times New Roman" pitchFamily="18" charset="0"/>
              <a:ea typeface="MS Mincho"/>
              <a:cs typeface="Times New Roman" pitchFamily="18" charset="0"/>
            </a:rPr>
            <a:t>BEER system</a:t>
          </a:r>
          <a:endParaRPr lang="en-US" sz="2500" kern="1200" dirty="0"/>
        </a:p>
      </dsp:txBody>
      <dsp:txXfrm>
        <a:off x="916483" y="1422995"/>
        <a:ext cx="2030015" cy="1218009"/>
      </dsp:txXfrm>
    </dsp:sp>
    <dsp:sp modelId="{24C7F9D3-95A5-44D4-856B-AB8D559A0EA2}">
      <dsp:nvSpPr>
        <dsp:cNvPr id="0" name=""/>
        <dsp:cNvSpPr/>
      </dsp:nvSpPr>
      <dsp:spPr>
        <a:xfrm>
          <a:off x="3149500" y="1422995"/>
          <a:ext cx="2030015" cy="1218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latin typeface="Times New Roman" pitchFamily="18" charset="0"/>
              <a:ea typeface="MS Mincho"/>
              <a:cs typeface="Times New Roman" pitchFamily="18" charset="0"/>
            </a:rPr>
            <a:t>Financial incentive</a:t>
          </a:r>
          <a:endParaRPr lang="en-US" sz="2500" kern="1200" dirty="0"/>
        </a:p>
      </dsp:txBody>
      <dsp:txXfrm>
        <a:off x="3149500" y="1422995"/>
        <a:ext cx="2030015" cy="1218009"/>
      </dsp:txXfrm>
    </dsp:sp>
    <dsp:sp modelId="{FEDF36EC-E4C8-44C6-A455-876B34873630}">
      <dsp:nvSpPr>
        <dsp:cNvPr id="0" name=""/>
        <dsp:cNvSpPr/>
      </dsp:nvSpPr>
      <dsp:spPr>
        <a:xfrm>
          <a:off x="2032992" y="2844006"/>
          <a:ext cx="2030015" cy="1218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latin typeface="Times New Roman" pitchFamily="18" charset="0"/>
              <a:ea typeface="MS Mincho"/>
              <a:cs typeface="Times New Roman" pitchFamily="18" charset="0"/>
            </a:rPr>
            <a:t>Awareness and database</a:t>
          </a:r>
          <a:endParaRPr lang="en-US" sz="2500" kern="1200" dirty="0"/>
        </a:p>
      </dsp:txBody>
      <dsp:txXfrm>
        <a:off x="2032992" y="2844006"/>
        <a:ext cx="2030015" cy="12180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4300561" cy="33965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86122" tIns="43061" rIns="86122" bIns="43061" numCol="1" anchor="t" anchorCtr="0" compatLnSpc="1">
            <a:prstTxWarp prst="textNoShape">
              <a:avLst/>
            </a:prstTxWarp>
          </a:bodyPr>
          <a:lstStyle>
            <a:lvl1pPr defTabSz="861874">
              <a:defRPr sz="11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3810" y="2"/>
            <a:ext cx="4300561" cy="33965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86122" tIns="43061" rIns="86122" bIns="43061" numCol="1" anchor="t" anchorCtr="0" compatLnSpc="1">
            <a:prstTxWarp prst="textNoShape">
              <a:avLst/>
            </a:prstTxWarp>
          </a:bodyPr>
          <a:lstStyle>
            <a:lvl1pPr algn="r" defTabSz="861874">
              <a:defRPr sz="11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456866"/>
            <a:ext cx="4300561" cy="33965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86122" tIns="43061" rIns="86122" bIns="43061" numCol="1" anchor="b" anchorCtr="0" compatLnSpc="1">
            <a:prstTxWarp prst="textNoShape">
              <a:avLst/>
            </a:prstTxWarp>
          </a:bodyPr>
          <a:lstStyle>
            <a:lvl1pPr defTabSz="861874">
              <a:defRPr sz="11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3810" y="6456866"/>
            <a:ext cx="4300561" cy="33965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86122" tIns="43061" rIns="86122" bIns="43061" numCol="1" anchor="b" anchorCtr="0" compatLnSpc="1">
            <a:prstTxWarp prst="textNoShape">
              <a:avLst/>
            </a:prstTxWarp>
          </a:bodyPr>
          <a:lstStyle>
            <a:lvl1pPr algn="r" defTabSz="861874">
              <a:defRPr sz="11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5D6DABB-1E62-45B1-A8EF-F2CA265714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890398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4300561" cy="33965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305" tIns="46652" rIns="93305" bIns="46652" numCol="1" anchor="t" anchorCtr="0" compatLnSpc="1">
            <a:prstTxWarp prst="textNoShape">
              <a:avLst/>
            </a:prstTxWarp>
          </a:bodyPr>
          <a:lstStyle>
            <a:lvl1pPr defTabSz="93330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3810" y="2"/>
            <a:ext cx="4300561" cy="33965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305" tIns="46652" rIns="93305" bIns="46652" numCol="1" anchor="t" anchorCtr="0" compatLnSpc="1">
            <a:prstTxWarp prst="textNoShape">
              <a:avLst/>
            </a:prstTxWarp>
          </a:bodyPr>
          <a:lstStyle>
            <a:lvl1pPr algn="r" defTabSz="93330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2313" y="509588"/>
            <a:ext cx="3402012" cy="25511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440" y="3228435"/>
            <a:ext cx="7941763" cy="305918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305" tIns="46652" rIns="93305" bIns="466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6866"/>
            <a:ext cx="4300561" cy="33965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305" tIns="46652" rIns="93305" bIns="46652" numCol="1" anchor="b" anchorCtr="0" compatLnSpc="1">
            <a:prstTxWarp prst="textNoShape">
              <a:avLst/>
            </a:prstTxWarp>
          </a:bodyPr>
          <a:lstStyle>
            <a:lvl1pPr defTabSz="93330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3810" y="6456866"/>
            <a:ext cx="4300561" cy="33965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305" tIns="46652" rIns="93305" bIns="46652" numCol="1" anchor="b" anchorCtr="0" compatLnSpc="1">
            <a:prstTxWarp prst="textNoShape">
              <a:avLst/>
            </a:prstTxWarp>
          </a:bodyPr>
          <a:lstStyle>
            <a:lvl1pPr algn="r" defTabSz="93330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B7AA3C-82A3-4B0F-BC55-170E2E2590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612350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1023881-B9CC-4C0C-9A52-990BF1F89B7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58589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baseline="0" dirty="0" smtClean="0"/>
              <a:t> “Energy Auditor” and “Accredited Energy Auditor”.</a:t>
            </a:r>
          </a:p>
          <a:p>
            <a:r>
              <a:rPr kumimoji="1" lang="en-US" altLang="ja-JP" baseline="0" dirty="0" smtClean="0"/>
              <a:t>Energy auditor qualification has 2types. </a:t>
            </a:r>
          </a:p>
          <a:p>
            <a:r>
              <a:rPr kumimoji="1" lang="en-US" altLang="ja-JP" baseline="0" dirty="0" smtClean="0"/>
              <a:t>Qualification level of Accredited energy auditor is set higher than energy auditor level.</a:t>
            </a:r>
          </a:p>
          <a:p>
            <a:r>
              <a:rPr kumimoji="1" lang="en-US" altLang="ja-JP" baseline="0" dirty="0" smtClean="0"/>
              <a:t>No.1 :“Energy Auditor” who can conduct energy audit for only SME (small medium enterprises).</a:t>
            </a:r>
          </a:p>
          <a:p>
            <a:r>
              <a:rPr kumimoji="1" lang="en-US" altLang="ja-JP" baseline="0" dirty="0" smtClean="0"/>
              <a:t>No.2: “Accredited Energy Auditor” who can conduct energy audit for all factory and building, especially for DCs.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en-US" altLang="ja-JP" baseline="0" dirty="0" smtClean="0"/>
              <a:t>Energy Auditor is to be an outsourcing resource</a:t>
            </a:r>
            <a:r>
              <a:rPr lang="en-US" altLang="ja-JP" baseline="0" dirty="0" smtClean="0"/>
              <a:t>. (specialist)</a:t>
            </a:r>
            <a:endParaRPr lang="en-US" altLang="ja-JP" dirty="0" smtClean="0"/>
          </a:p>
          <a:p>
            <a:endParaRPr kumimoji="1" lang="en-US" altLang="ja-JP" dirty="0" smtClean="0"/>
          </a:p>
        </p:txBody>
      </p:sp>
      <p:sp>
        <p:nvSpPr>
          <p:cNvPr id="4" name="ヘッダー プレースホルダー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D5933B-F378-42A1-88F0-621A30B15EAD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</p:spTree>
    <p:extLst>
      <p:ext uri="{BB962C8B-B14F-4D97-AF65-F5344CB8AC3E}">
        <p14:creationId xmlns="" xmlns:p14="http://schemas.microsoft.com/office/powerpoint/2010/main" val="1097085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02 November 2015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Orientation Meeting with Potential POs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EA270F-73AB-4925-B235-C39087DA0E39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5107148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02 November 2015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Orientation Meeting with Potential POs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40D17A-70C2-41BC-88BD-2635A37E1CB9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314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02 November 2015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Orientation Meeting with Potential POs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D4D0E2-D7E8-4BD5-8D41-7DB9993812E0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11217199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02 November 2015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Orientation Meeting with Potential POs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7078C2-F1D8-44FD-9A15-5A3B1713894F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23311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02 November 2015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Orientation Meeting with Potential POs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A9B6F7-1FF0-4549-8D49-BF4D4A2DD352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33488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02 November 2015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Orientation Meeting with Potential POs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F98342-DB5B-4BC7-9704-23719928E392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55695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02 November 2015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Orientation Meeting with Potential POs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E96B6E-7F11-4358-A4FD-999477CDAEF4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68881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02 November 2015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Orientation Meeting with Potential POs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471D54-490D-4D15-BF27-E295530D36A7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47583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02 November 2015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Orientation Meeting with Potential POs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3C5DA-EFF2-41EF-874B-58FEB775614A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7582155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02 November 2015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Orientation Meeting with Potential POs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864E1A-7C2A-4525-B466-7E2CBE6F8B6E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64776915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02 November 2015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Orientation Meeting with Potential POs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DE434E-A782-4E09-A84A-5CEAD43F2051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12231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02 November 2015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Orientation Meeting with Potential POs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4AA53D2-59B1-4F6C-BEC6-0418B20E329F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86001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6" r:id="rId1"/>
    <p:sldLayoutId id="2147484177" r:id="rId2"/>
    <p:sldLayoutId id="2147484178" r:id="rId3"/>
    <p:sldLayoutId id="2147484179" r:id="rId4"/>
    <p:sldLayoutId id="2147484180" r:id="rId5"/>
    <p:sldLayoutId id="2147484181" r:id="rId6"/>
    <p:sldLayoutId id="2147484182" r:id="rId7"/>
    <p:sldLayoutId id="2147484183" r:id="rId8"/>
    <p:sldLayoutId id="2147484184" r:id="rId9"/>
    <p:sldLayoutId id="2147484185" r:id="rId10"/>
    <p:sldLayoutId id="2147484186" r:id="rId11"/>
  </p:sldLayoutIdLst>
  <p:hf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D13779-DEE7-4593-8EDB-AE948369B931}" type="slidenum">
              <a:rPr lang="en-US"/>
              <a:pPr>
                <a:defRPr/>
              </a:pPr>
              <a:t>1</a:t>
            </a:fld>
            <a:r>
              <a:rPr lang="en-US" dirty="0"/>
              <a:t> </a:t>
            </a:r>
          </a:p>
        </p:txBody>
      </p:sp>
      <p:sp>
        <p:nvSpPr>
          <p:cNvPr id="5124" name="Rectangle 2"/>
          <p:cNvSpPr>
            <a:spLocks noChangeArrowheads="1"/>
          </p:cNvSpPr>
          <p:nvPr/>
        </p:nvSpPr>
        <p:spPr bwMode="auto">
          <a:xfrm>
            <a:off x="685800" y="1447800"/>
            <a:ext cx="7848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1800"/>
              </a:spcAft>
            </a:pPr>
            <a:endParaRPr lang="en-US" sz="4000" b="1">
              <a:solidFill>
                <a:srgbClr val="0066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" y="5146675"/>
            <a:ext cx="8534400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tabLst>
                <a:tab pos="228600" algn="l"/>
              </a:tabLst>
              <a:defRPr/>
            </a:pPr>
            <a:r>
              <a:rPr lang="en-GB" sz="26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</a:t>
            </a:r>
          </a:p>
        </p:txBody>
      </p:sp>
      <p:pic>
        <p:nvPicPr>
          <p:cNvPr id="5127" name="Picture 9" descr="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6108" y="-15875"/>
            <a:ext cx="1274870" cy="100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209800" y="1524000"/>
            <a:ext cx="6096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Energy Efficiency and Conservation Promotion in Bangladesh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5800" y="50292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Date: 18 January, 2018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05321"/>
            <a:ext cx="6248400" cy="937679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 Through Energy Audits Conducted by SREDA</a:t>
            </a:r>
            <a:endParaRPr lang="en-US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885509" y="6604822"/>
            <a:ext cx="573161" cy="365125"/>
          </a:xfrm>
        </p:spPr>
        <p:txBody>
          <a:bodyPr/>
          <a:lstStyle/>
          <a:p>
            <a:pPr>
              <a:defRPr/>
            </a:pPr>
            <a:fld id="{077078C2-F1D8-44FD-9A15-5A3B1713894F}" type="slidenum">
              <a:rPr lang="en-US" smtClean="0"/>
              <a:pPr>
                <a:defRPr/>
              </a:pPr>
              <a:t>10</a:t>
            </a:fld>
            <a:r>
              <a:rPr lang="en-US" smtClean="0"/>
              <a:t> </a:t>
            </a:r>
            <a:endParaRPr lang="en-US" dirty="0"/>
          </a:p>
        </p:txBody>
      </p:sp>
      <p:pic>
        <p:nvPicPr>
          <p:cNvPr id="7" name="Picture 9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6108" y="-15875"/>
            <a:ext cx="1274870" cy="100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762000" y="1371600"/>
            <a:ext cx="7924800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demonstrate true potential and implement a pilot project in a Composite Textile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industry,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REEEP of GIZ has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conducted walkthrough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energy audits in three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composite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textile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mills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800" b="1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Aboni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Composite Textiles Ltd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Purbani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Composite Textiles Ltd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Knit Asia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Ltd</a:t>
            </a:r>
          </a:p>
          <a:p>
            <a:pPr marL="2857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SREDA has conducted pilot energy audit in </a:t>
            </a:r>
          </a:p>
          <a:p>
            <a:pPr marL="750888" lvl="1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 conference room  (with HVAC system) of the Prime Minister’s Office</a:t>
            </a:r>
          </a:p>
          <a:p>
            <a:pPr marL="750888" lvl="1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Two Branches of Trust bank</a:t>
            </a:r>
          </a:p>
          <a:p>
            <a:pPr marL="742950" lvl="1" indent="-285750">
              <a:lnSpc>
                <a:spcPct val="150000"/>
              </a:lnSpc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241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77200" y="6474728"/>
            <a:ext cx="573161" cy="365125"/>
          </a:xfrm>
        </p:spPr>
        <p:txBody>
          <a:bodyPr/>
          <a:lstStyle/>
          <a:p>
            <a:pPr>
              <a:defRPr/>
            </a:pPr>
            <a:fld id="{077078C2-F1D8-44FD-9A15-5A3B1713894F}" type="slidenum">
              <a:rPr lang="en-US" smtClean="0"/>
              <a:pPr>
                <a:defRPr/>
              </a:pPr>
              <a:t>11</a:t>
            </a:fld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Picture 5" descr="C:\Users\InnoSol\Desktop\Captu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0"/>
            <a:ext cx="1066800" cy="614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6108" y="-15875"/>
            <a:ext cx="1274870" cy="100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834" y="1752600"/>
            <a:ext cx="8398553" cy="3200400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533400" y="7620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Overall </a:t>
            </a:r>
            <a:r>
              <a:rPr lang="en-US" sz="2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Saving Summary </a:t>
            </a:r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three industries against baseline data</a:t>
            </a:r>
          </a:p>
        </p:txBody>
      </p:sp>
    </p:spTree>
    <p:extLst>
      <p:ext uri="{BB962C8B-B14F-4D97-AF65-F5344CB8AC3E}">
        <p14:creationId xmlns:p14="http://schemas.microsoft.com/office/powerpoint/2010/main" xmlns="" val="330003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57200" y="1676400"/>
            <a:ext cx="7848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1800"/>
              </a:spcAft>
            </a:pPr>
            <a:endParaRPr lang="en-US" sz="4000" b="1">
              <a:solidFill>
                <a:srgbClr val="006600"/>
              </a:solidFill>
            </a:endParaRPr>
          </a:p>
        </p:txBody>
      </p:sp>
      <p:sp>
        <p:nvSpPr>
          <p:cNvPr id="26628" name="Rectangle 7"/>
          <p:cNvSpPr>
            <a:spLocks noChangeArrowheads="1"/>
          </p:cNvSpPr>
          <p:nvPr/>
        </p:nvSpPr>
        <p:spPr bwMode="auto">
          <a:xfrm>
            <a:off x="0" y="496888"/>
            <a:ext cx="7772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  <a:p>
            <a:r>
              <a:rPr lang="en-US"/>
              <a:t> 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533FC5-6E08-4429-A94B-6867DE579DE2}" type="slidenum">
              <a:rPr lang="en-US"/>
              <a:pPr>
                <a:defRPr/>
              </a:pPr>
              <a:t>12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2794000" y="1778794"/>
            <a:ext cx="360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SzPct val="80000"/>
              <a:defRPr/>
            </a:pPr>
            <a:r>
              <a:rPr lang="en-US" sz="5400" b="1" kern="0" dirty="0">
                <a:latin typeface="Times New Roman" pitchFamily="18" charset="0"/>
                <a:cs typeface="Times New Roman" pitchFamily="18" charset="0"/>
              </a:rPr>
              <a:t>Thank You</a:t>
            </a:r>
          </a:p>
        </p:txBody>
      </p:sp>
      <p:pic>
        <p:nvPicPr>
          <p:cNvPr id="9" name="Picture 8" descr="C:\Users\InnoSol\Desktop\Captu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8339" y="2589837"/>
            <a:ext cx="2958121" cy="137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6108" y="-15875"/>
            <a:ext cx="1274870" cy="100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304800"/>
            <a:ext cx="91440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SREDA</a:t>
            </a:r>
            <a:r>
              <a:rPr lang="en-US" sz="36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9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6108" y="-15875"/>
            <a:ext cx="1274870" cy="100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85800" y="951131"/>
            <a:ext cx="1948721" cy="2585323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4320" indent="-274320" algn="ctr">
              <a:buClr>
                <a:schemeClr val="accent2"/>
              </a:buClr>
              <a:defRPr/>
            </a:pPr>
            <a:r>
              <a:rPr lang="en-US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Vision</a:t>
            </a:r>
          </a:p>
          <a:p>
            <a:pPr marL="274320" indent="-274320" algn="ctr">
              <a:buClr>
                <a:schemeClr val="accent2"/>
              </a:buCl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Build an Energy Conscious Society, Ensure Energy Security and Reduce Carbon Emission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19400" y="1139510"/>
            <a:ext cx="5791200" cy="1754326"/>
          </a:xfrm>
          <a:prstGeom prst="rect">
            <a:avLst/>
          </a:prstGeom>
          <a:solidFill>
            <a:srgbClr val="00B0F0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>
              <a:buClr>
                <a:schemeClr val="accent3"/>
              </a:buClr>
              <a:defRPr/>
            </a:pPr>
            <a:r>
              <a:rPr lang="en-US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Mission</a:t>
            </a:r>
          </a:p>
          <a:p>
            <a:pPr algn="just">
              <a:buClr>
                <a:schemeClr val="accent3"/>
              </a:buClr>
              <a:defRPr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Creating Enabling Environment for: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lvl="1" indent="-344488" algn="just"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Coordinating and Facilitating Public and Private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Sector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4488" lvl="1" indent="-344488" algn="just"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Increasing Share of Renewable Energy in Energy Mix </a:t>
            </a:r>
          </a:p>
          <a:p>
            <a:pPr marL="344488" lvl="1" indent="-344488" algn="just"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Taking Appropriate Measures for Energy Saving  </a:t>
            </a:r>
          </a:p>
          <a:p>
            <a:pPr marL="344488" lvl="1" indent="-344488" algn="just"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Exploring New Potential Sustainable Energy Solutions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2000" y="3733800"/>
            <a:ext cx="7010400" cy="2031325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Targets</a:t>
            </a:r>
          </a:p>
          <a:p>
            <a:pPr marL="342900" indent="-342900">
              <a:buFontTx/>
              <a:buAutoNum type="arabicPeriod"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% (2000 MW) of total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Electricity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Generation will be from RE by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2020</a:t>
            </a:r>
          </a:p>
          <a:p>
            <a:pPr marL="342900" indent="-342900">
              <a:buFontTx/>
              <a:buAutoNum type="arabicPeriod"/>
            </a:pPr>
            <a:r>
              <a:rPr lang="en-US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%  &amp; 20% reduction in Primary Energy Consumption per GDP by 2021 &amp; 2030 respectively</a:t>
            </a:r>
            <a:endParaRPr lang="en-US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342900" indent="-342900">
              <a:buAutoNum type="arabicPeriod"/>
            </a:pP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2046" y="7111829"/>
            <a:ext cx="573161" cy="365125"/>
          </a:xfrm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 </a:t>
            </a:r>
          </a:p>
        </p:txBody>
      </p:sp>
      <p:pic>
        <p:nvPicPr>
          <p:cNvPr id="5" name="Picture 9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6108" y="-15875"/>
            <a:ext cx="1274870" cy="100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00200" y="288616"/>
            <a:ext cx="6324600" cy="19389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Policies </a:t>
            </a:r>
            <a:r>
              <a:rPr lang="en-US" sz="2400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related to Energy Efficiency</a:t>
            </a:r>
          </a:p>
          <a:p>
            <a:pPr marL="225425" indent="-225425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1. National Energy Policy, 1996</a:t>
            </a:r>
          </a:p>
          <a:p>
            <a:pPr marL="225425" indent="-225425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2. Action Plan for Energy Efficiency &amp; Conservation, 2013 </a:t>
            </a:r>
          </a:p>
          <a:p>
            <a:pPr marL="225425" indent="-225425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3. Country Action Plan for Clean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Cookstoves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, 2013</a:t>
            </a:r>
          </a:p>
          <a:p>
            <a:pPr marL="225425" indent="-225425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3. Energy Efficiency and Conservation Master Plan up to 2030 </a:t>
            </a:r>
          </a:p>
          <a:p>
            <a:pPr marL="225425" indent="-225425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4. Energy Efficiency and Conservation Rules, 2016</a:t>
            </a:r>
          </a:p>
          <a:p>
            <a:pPr marL="225425" indent="-225425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5.  Energy Audit Regulation, 2018 (Waiting for final approval)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Chart 1"/>
          <p:cNvPicPr>
            <a:picLocks noChangeArrowheads="1"/>
          </p:cNvPicPr>
          <p:nvPr/>
        </p:nvPicPr>
        <p:blipFill>
          <a:blip r:embed="rId3" cstate="print"/>
          <a:srcRect l="-208" t="-3754" r="-1157" b="-7956"/>
          <a:stretch>
            <a:fillRect/>
          </a:stretch>
        </p:blipFill>
        <p:spPr bwMode="auto">
          <a:xfrm>
            <a:off x="1219200" y="2362200"/>
            <a:ext cx="6781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362200" y="5715000"/>
            <a:ext cx="434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smtClean="0"/>
              <a:t>Figure: Primary Energy Consumption by Sector</a:t>
            </a:r>
            <a:endParaRPr lang="en-US" sz="1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 </a:t>
            </a:r>
          </a:p>
        </p:txBody>
      </p:sp>
      <p:pic>
        <p:nvPicPr>
          <p:cNvPr id="5" name="Picture 9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6108" y="-15875"/>
            <a:ext cx="1274870" cy="100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143000" y="457200"/>
            <a:ext cx="66856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Major Programs identified under EE&amp;C Master Plan up to 2030</a:t>
            </a:r>
          </a:p>
          <a:p>
            <a:endParaRPr lang="en-US" dirty="0"/>
          </a:p>
        </p:txBody>
      </p:sp>
      <p:graphicFrame>
        <p:nvGraphicFramePr>
          <p:cNvPr id="6" name="Diagram 5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2046" y="7111829"/>
            <a:ext cx="573161" cy="365125"/>
          </a:xfrm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 </a:t>
            </a:r>
          </a:p>
        </p:txBody>
      </p:sp>
      <p:pic>
        <p:nvPicPr>
          <p:cNvPr id="5" name="Picture 9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6108" y="-15875"/>
            <a:ext cx="1274870" cy="100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図 103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5800" y="1752600"/>
            <a:ext cx="3487672" cy="2671907"/>
          </a:xfrm>
          <a:solidFill>
            <a:schemeClr val="accent6"/>
          </a:solidFill>
          <a:ln w="28575">
            <a:solidFill>
              <a:schemeClr val="tx1"/>
            </a:solidFill>
          </a:ln>
          <a:extLst>
            <a:ext uri="{909E8E84-426E-40DD-AFC4-6F175D3DCCD1}"/>
          </a:extLst>
        </p:spPr>
      </p:pic>
      <p:sp>
        <p:nvSpPr>
          <p:cNvPr id="10" name="TextBox 9"/>
          <p:cNvSpPr txBox="1"/>
          <p:nvPr/>
        </p:nvSpPr>
        <p:spPr>
          <a:xfrm>
            <a:off x="685800" y="4648200"/>
            <a:ext cx="18138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Present Energy Consumption</a:t>
            </a:r>
            <a:endParaRPr lang="en-US" sz="1600" b="1" dirty="0">
              <a:solidFill>
                <a:srgbClr val="FF0000"/>
              </a:solidFill>
            </a:endParaRPr>
          </a:p>
        </p:txBody>
      </p:sp>
      <p:pic>
        <p:nvPicPr>
          <p:cNvPr id="11" name="図 103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599" y="1752600"/>
            <a:ext cx="3794463" cy="2667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867400" y="4876800"/>
            <a:ext cx="1498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B050"/>
                </a:solidFill>
              </a:rPr>
              <a:t>EE&amp;C Case Energy Consumption</a:t>
            </a:r>
            <a:endParaRPr lang="en-US" sz="1600" b="1" dirty="0">
              <a:solidFill>
                <a:srgbClr val="00B05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5029200" y="1676400"/>
            <a:ext cx="742013" cy="541643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286000" y="533400"/>
            <a:ext cx="533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EE&amp;C Potential of Industrial Sub sector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4191000" y="2819400"/>
            <a:ext cx="762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2046" y="7111829"/>
            <a:ext cx="573161" cy="365125"/>
          </a:xfrm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 </a:t>
            </a:r>
          </a:p>
        </p:txBody>
      </p:sp>
      <p:pic>
        <p:nvPicPr>
          <p:cNvPr id="5" name="Picture 9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6108" y="-15875"/>
            <a:ext cx="1274870" cy="100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Captu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325" y="1433512"/>
            <a:ext cx="7753350" cy="399097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286000" y="5334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EE&amp;C Potential of Home Appliances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495800" y="2362200"/>
            <a:ext cx="742013" cy="541643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  <p:pic>
        <p:nvPicPr>
          <p:cNvPr id="7" name="Picture 9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6108" y="-15875"/>
            <a:ext cx="1274870" cy="100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84"/>
          <p:cNvGrpSpPr>
            <a:grpSpLocks noGrp="1"/>
          </p:cNvGrpSpPr>
          <p:nvPr>
            <p:ph idx="1"/>
          </p:nvPr>
        </p:nvGrpSpPr>
        <p:grpSpPr>
          <a:xfrm>
            <a:off x="684212" y="1071546"/>
            <a:ext cx="7773988" cy="4929222"/>
            <a:chOff x="-37717" y="914400"/>
            <a:chExt cx="9838942" cy="5638800"/>
          </a:xfrm>
        </p:grpSpPr>
        <p:sp>
          <p:nvSpPr>
            <p:cNvPr id="11" name="Rectangle 71"/>
            <p:cNvSpPr/>
            <p:nvPr/>
          </p:nvSpPr>
          <p:spPr>
            <a:xfrm>
              <a:off x="2143837" y="1152763"/>
              <a:ext cx="7657388" cy="1092994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Rectangle 72"/>
            <p:cNvSpPr/>
            <p:nvPr/>
          </p:nvSpPr>
          <p:spPr>
            <a:xfrm>
              <a:off x="2143837" y="2509520"/>
              <a:ext cx="7657388" cy="4043680"/>
            </a:xfrm>
            <a:prstGeom prst="rect">
              <a:avLst/>
            </a:prstGeom>
            <a:solidFill>
              <a:schemeClr val="accent2">
                <a:lumMod val="40000"/>
                <a:lumOff val="6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3124200" y="914400"/>
              <a:ext cx="0" cy="56388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7"/>
            <p:cNvCxnSpPr/>
            <p:nvPr/>
          </p:nvCxnSpPr>
          <p:spPr>
            <a:xfrm>
              <a:off x="7315200" y="914400"/>
              <a:ext cx="0" cy="5638800"/>
            </a:xfrm>
            <a:prstGeom prst="line">
              <a:avLst/>
            </a:prstGeom>
            <a:ln w="508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38"/>
            <p:cNvCxnSpPr/>
            <p:nvPr/>
          </p:nvCxnSpPr>
          <p:spPr>
            <a:xfrm>
              <a:off x="8458200" y="914400"/>
              <a:ext cx="0" cy="5638800"/>
            </a:xfrm>
            <a:prstGeom prst="line">
              <a:avLst/>
            </a:prstGeom>
            <a:ln w="508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3"/>
            <p:cNvCxnSpPr/>
            <p:nvPr/>
          </p:nvCxnSpPr>
          <p:spPr>
            <a:xfrm>
              <a:off x="3962400" y="914400"/>
              <a:ext cx="0" cy="56388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64"/>
            <p:cNvCxnSpPr/>
            <p:nvPr/>
          </p:nvCxnSpPr>
          <p:spPr>
            <a:xfrm>
              <a:off x="4800600" y="914400"/>
              <a:ext cx="0" cy="56388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65"/>
            <p:cNvCxnSpPr/>
            <p:nvPr/>
          </p:nvCxnSpPr>
          <p:spPr>
            <a:xfrm>
              <a:off x="5638800" y="914400"/>
              <a:ext cx="0" cy="56388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66"/>
            <p:cNvCxnSpPr/>
            <p:nvPr/>
          </p:nvCxnSpPr>
          <p:spPr>
            <a:xfrm>
              <a:off x="6477000" y="914400"/>
              <a:ext cx="0" cy="56388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ounded Rectangle 3"/>
            <p:cNvSpPr/>
            <p:nvPr/>
          </p:nvSpPr>
          <p:spPr>
            <a:xfrm>
              <a:off x="-37716" y="1152764"/>
              <a:ext cx="2123691" cy="1092994"/>
            </a:xfrm>
            <a:prstGeom prst="roundRect">
              <a:avLst>
                <a:gd name="adj" fmla="val 0"/>
              </a:avLst>
            </a:prstGeom>
            <a:solidFill>
              <a:srgbClr val="92D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 sz="1600" b="1" dirty="0" smtClean="0">
                  <a:solidFill>
                    <a:schemeClr val="bg1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Primary Energy Consumption per GDP</a:t>
              </a:r>
              <a:endParaRPr kumimoji="1" lang="ja-JP" altLang="en-US" sz="1600" b="1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21" name="Rounded Rectangle 4"/>
            <p:cNvSpPr/>
            <p:nvPr/>
          </p:nvSpPr>
          <p:spPr>
            <a:xfrm>
              <a:off x="-37717" y="2509521"/>
              <a:ext cx="2220142" cy="1071879"/>
            </a:xfrm>
            <a:prstGeom prst="roundRect">
              <a:avLst>
                <a:gd name="adj" fmla="val 0"/>
              </a:avLst>
            </a:prstGeom>
            <a:solidFill>
              <a:srgbClr val="FF0000">
                <a:alpha val="7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 sz="1600" b="1" dirty="0" smtClean="0">
                  <a:solidFill>
                    <a:schemeClr val="bg1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EE&amp;C Program Implementation Initiative </a:t>
              </a:r>
              <a:endParaRPr kumimoji="1" lang="ja-JP" altLang="en-US" sz="1600" b="1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22" name="Rounded Rectangle 5"/>
            <p:cNvSpPr/>
            <p:nvPr/>
          </p:nvSpPr>
          <p:spPr>
            <a:xfrm>
              <a:off x="609600" y="3833812"/>
              <a:ext cx="1476376" cy="533400"/>
            </a:xfrm>
            <a:prstGeom prst="roundRect">
              <a:avLst>
                <a:gd name="adj" fmla="val 0"/>
              </a:avLst>
            </a:prstGeom>
            <a:solidFill>
              <a:srgbClr val="EF7511"/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altLang="ja-JP" sz="1600" b="1" dirty="0" smtClean="0">
                  <a:solidFill>
                    <a:schemeClr val="bg1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Industrial</a:t>
              </a:r>
              <a:endParaRPr kumimoji="1" lang="ja-JP" altLang="en-US" sz="1600" b="1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Freeform 43"/>
            <p:cNvSpPr/>
            <p:nvPr/>
          </p:nvSpPr>
          <p:spPr>
            <a:xfrm>
              <a:off x="2336800" y="1422400"/>
              <a:ext cx="4927600" cy="342900"/>
            </a:xfrm>
            <a:custGeom>
              <a:avLst/>
              <a:gdLst>
                <a:gd name="connsiteX0" fmla="*/ 0 w 4927600"/>
                <a:gd name="connsiteY0" fmla="*/ 342900 h 342900"/>
                <a:gd name="connsiteX1" fmla="*/ 4927600 w 4927600"/>
                <a:gd name="connsiteY1" fmla="*/ 342900 h 342900"/>
                <a:gd name="connsiteX2" fmla="*/ 4584700 w 4927600"/>
                <a:gd name="connsiteY2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27600" h="342900">
                  <a:moveTo>
                    <a:pt x="0" y="342900"/>
                  </a:moveTo>
                  <a:lnTo>
                    <a:pt x="4927600" y="342900"/>
                  </a:lnTo>
                  <a:lnTo>
                    <a:pt x="4584700" y="0"/>
                  </a:lnTo>
                </a:path>
              </a:pathLst>
            </a:custGeom>
            <a:noFill/>
            <a:ln w="1270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Freeform 44"/>
            <p:cNvSpPr/>
            <p:nvPr/>
          </p:nvSpPr>
          <p:spPr>
            <a:xfrm>
              <a:off x="2336800" y="2590800"/>
              <a:ext cx="4927600" cy="342900"/>
            </a:xfrm>
            <a:custGeom>
              <a:avLst/>
              <a:gdLst>
                <a:gd name="connsiteX0" fmla="*/ 0 w 4927600"/>
                <a:gd name="connsiteY0" fmla="*/ 342900 h 342900"/>
                <a:gd name="connsiteX1" fmla="*/ 4927600 w 4927600"/>
                <a:gd name="connsiteY1" fmla="*/ 342900 h 342900"/>
                <a:gd name="connsiteX2" fmla="*/ 4584700 w 4927600"/>
                <a:gd name="connsiteY2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27600" h="342900">
                  <a:moveTo>
                    <a:pt x="0" y="342900"/>
                  </a:moveTo>
                  <a:lnTo>
                    <a:pt x="4927600" y="342900"/>
                  </a:lnTo>
                  <a:lnTo>
                    <a:pt x="4584700" y="0"/>
                  </a:lnTo>
                </a:path>
              </a:pathLst>
            </a:custGeom>
            <a:noFill/>
            <a:ln w="1270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Freeform 45"/>
            <p:cNvSpPr/>
            <p:nvPr/>
          </p:nvSpPr>
          <p:spPr>
            <a:xfrm>
              <a:off x="2336800" y="4114482"/>
              <a:ext cx="6070600" cy="203200"/>
            </a:xfrm>
            <a:custGeom>
              <a:avLst/>
              <a:gdLst>
                <a:gd name="connsiteX0" fmla="*/ 0 w 4927600"/>
                <a:gd name="connsiteY0" fmla="*/ 342900 h 342900"/>
                <a:gd name="connsiteX1" fmla="*/ 4927600 w 4927600"/>
                <a:gd name="connsiteY1" fmla="*/ 342900 h 342900"/>
                <a:gd name="connsiteX2" fmla="*/ 4584700 w 4927600"/>
                <a:gd name="connsiteY2" fmla="*/ 0 h 342900"/>
                <a:gd name="connsiteX0" fmla="*/ 0 w 4927600"/>
                <a:gd name="connsiteY0" fmla="*/ 203200 h 203200"/>
                <a:gd name="connsiteX1" fmla="*/ 4927600 w 4927600"/>
                <a:gd name="connsiteY1" fmla="*/ 203200 h 203200"/>
                <a:gd name="connsiteX2" fmla="*/ 4708406 w 492760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27600" h="203200">
                  <a:moveTo>
                    <a:pt x="0" y="203200"/>
                  </a:moveTo>
                  <a:lnTo>
                    <a:pt x="4927600" y="203200"/>
                  </a:lnTo>
                  <a:lnTo>
                    <a:pt x="4708406" y="0"/>
                  </a:lnTo>
                </a:path>
              </a:pathLst>
            </a:custGeom>
            <a:noFill/>
            <a:ln w="76200"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TextBox 1"/>
            <p:cNvSpPr txBox="1"/>
            <p:nvPr/>
          </p:nvSpPr>
          <p:spPr>
            <a:xfrm>
              <a:off x="2336800" y="1193006"/>
              <a:ext cx="4216400" cy="445294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2600" b="1" i="1" dirty="0" smtClean="0">
                  <a:solidFill>
                    <a:srgbClr val="00B05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15</a:t>
              </a:r>
              <a:r>
                <a:rPr lang="en-US" altLang="ja-JP" sz="1600" b="1" i="1" dirty="0" smtClean="0">
                  <a:solidFill>
                    <a:srgbClr val="00B05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%</a:t>
              </a:r>
              <a:r>
                <a:rPr lang="en-US" altLang="ja-JP" sz="3000" b="1" i="1" dirty="0" smtClean="0">
                  <a:solidFill>
                    <a:srgbClr val="00B05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 </a:t>
              </a:r>
              <a:r>
                <a:rPr lang="en-US" altLang="ja-JP" sz="2000" i="1" dirty="0" smtClean="0">
                  <a:solidFill>
                    <a:srgbClr val="00B05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Improvement by 2021</a:t>
              </a:r>
              <a:endParaRPr lang="ja-JP" altLang="en-US" sz="2000" i="1" dirty="0">
                <a:solidFill>
                  <a:srgbClr val="00B050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27" name="Freeform 50"/>
            <p:cNvSpPr/>
            <p:nvPr/>
          </p:nvSpPr>
          <p:spPr>
            <a:xfrm>
              <a:off x="7423150" y="1415653"/>
              <a:ext cx="2249488" cy="354147"/>
            </a:xfrm>
            <a:custGeom>
              <a:avLst/>
              <a:gdLst>
                <a:gd name="connsiteX0" fmla="*/ 0 w 4927600"/>
                <a:gd name="connsiteY0" fmla="*/ 342900 h 342900"/>
                <a:gd name="connsiteX1" fmla="*/ 4927600 w 4927600"/>
                <a:gd name="connsiteY1" fmla="*/ 342900 h 342900"/>
                <a:gd name="connsiteX2" fmla="*/ 4584700 w 4927600"/>
                <a:gd name="connsiteY2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27600" h="342900">
                  <a:moveTo>
                    <a:pt x="0" y="342900"/>
                  </a:moveTo>
                  <a:lnTo>
                    <a:pt x="4927600" y="342900"/>
                  </a:lnTo>
                  <a:lnTo>
                    <a:pt x="4584700" y="0"/>
                  </a:lnTo>
                </a:path>
              </a:pathLst>
            </a:custGeom>
            <a:noFill/>
            <a:ln w="1270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TextBox 1"/>
            <p:cNvSpPr txBox="1"/>
            <p:nvPr/>
          </p:nvSpPr>
          <p:spPr>
            <a:xfrm>
              <a:off x="7423150" y="1253966"/>
              <a:ext cx="2249488" cy="445294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2600" b="1" i="1" dirty="0" smtClean="0">
                  <a:solidFill>
                    <a:srgbClr val="92D05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20</a:t>
              </a:r>
              <a:r>
                <a:rPr lang="en-US" altLang="ja-JP" sz="1600" b="1" i="1" dirty="0" smtClean="0">
                  <a:solidFill>
                    <a:srgbClr val="92D05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%</a:t>
              </a:r>
              <a:r>
                <a:rPr lang="en-US" altLang="ja-JP" sz="2000" b="1" i="1" dirty="0" smtClean="0">
                  <a:solidFill>
                    <a:srgbClr val="92D05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 </a:t>
              </a:r>
              <a:r>
                <a:rPr lang="en-US" altLang="ja-JP" sz="2000" i="1" dirty="0" smtClean="0">
                  <a:solidFill>
                    <a:srgbClr val="92D05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by 2030 </a:t>
              </a:r>
              <a:endParaRPr lang="ja-JP" altLang="en-US" sz="2000" i="1" dirty="0">
                <a:solidFill>
                  <a:srgbClr val="92D050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29" name="TextBox 1"/>
            <p:cNvSpPr txBox="1"/>
            <p:nvPr/>
          </p:nvSpPr>
          <p:spPr>
            <a:xfrm>
              <a:off x="2336800" y="2491978"/>
              <a:ext cx="4749800" cy="445294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2000" i="1" dirty="0" smtClean="0">
                  <a:solidFill>
                    <a:srgbClr val="FF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Government Policy-Oriented</a:t>
              </a:r>
              <a:endParaRPr lang="ja-JP" altLang="en-US" sz="2000" i="1" dirty="0">
                <a:solidFill>
                  <a:srgbClr val="FF0000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30" name="Freeform 53"/>
            <p:cNvSpPr/>
            <p:nvPr/>
          </p:nvSpPr>
          <p:spPr>
            <a:xfrm>
              <a:off x="5791200" y="3166110"/>
              <a:ext cx="4010025" cy="342900"/>
            </a:xfrm>
            <a:custGeom>
              <a:avLst/>
              <a:gdLst>
                <a:gd name="connsiteX0" fmla="*/ 0 w 4927600"/>
                <a:gd name="connsiteY0" fmla="*/ 342900 h 342900"/>
                <a:gd name="connsiteX1" fmla="*/ 4927600 w 4927600"/>
                <a:gd name="connsiteY1" fmla="*/ 342900 h 342900"/>
                <a:gd name="connsiteX2" fmla="*/ 4584700 w 4927600"/>
                <a:gd name="connsiteY2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27600" h="342900">
                  <a:moveTo>
                    <a:pt x="0" y="342900"/>
                  </a:moveTo>
                  <a:lnTo>
                    <a:pt x="4927600" y="342900"/>
                  </a:lnTo>
                  <a:lnTo>
                    <a:pt x="4584700" y="0"/>
                  </a:lnTo>
                </a:path>
              </a:pathLst>
            </a:custGeom>
            <a:noFill/>
            <a:ln w="1270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TextBox 1"/>
            <p:cNvSpPr txBox="1"/>
            <p:nvPr/>
          </p:nvSpPr>
          <p:spPr>
            <a:xfrm>
              <a:off x="5791200" y="3063716"/>
              <a:ext cx="4010025" cy="445294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2000" i="1" dirty="0" smtClean="0">
                  <a:solidFill>
                    <a:srgbClr val="FF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Self Reliance/Market-Oriented</a:t>
              </a:r>
              <a:endParaRPr lang="ja-JP" altLang="en-US" sz="2000" i="1" dirty="0">
                <a:solidFill>
                  <a:srgbClr val="FF0000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32" name="TextBox 1"/>
            <p:cNvSpPr txBox="1"/>
            <p:nvPr/>
          </p:nvSpPr>
          <p:spPr>
            <a:xfrm>
              <a:off x="2336800" y="3894058"/>
              <a:ext cx="6350000" cy="445294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2000" i="1" dirty="0" smtClean="0">
                  <a:solidFill>
                    <a:srgbClr val="FF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Achieve global best </a:t>
              </a:r>
              <a:r>
                <a:rPr lang="en-US" altLang="ja-JP" sz="2000" i="1" dirty="0">
                  <a:solidFill>
                    <a:srgbClr val="FF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energy </a:t>
              </a:r>
              <a:r>
                <a:rPr lang="en-US" altLang="ja-JP" sz="2000" i="1" dirty="0" smtClean="0">
                  <a:solidFill>
                    <a:srgbClr val="FF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intensity by 2025</a:t>
              </a:r>
              <a:endParaRPr lang="ja-JP" altLang="en-US" sz="2000" i="1" dirty="0">
                <a:solidFill>
                  <a:srgbClr val="FF0000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33" name="TextBox 1"/>
            <p:cNvSpPr txBox="1"/>
            <p:nvPr/>
          </p:nvSpPr>
          <p:spPr>
            <a:xfrm>
              <a:off x="2336800" y="4646930"/>
              <a:ext cx="6350000" cy="445294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2000" i="1" dirty="0" smtClean="0">
                  <a:solidFill>
                    <a:srgbClr val="FF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Achieve global best </a:t>
              </a:r>
              <a:r>
                <a:rPr lang="en-US" altLang="ja-JP" sz="2000" i="1" dirty="0">
                  <a:solidFill>
                    <a:srgbClr val="FF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energy </a:t>
              </a:r>
              <a:r>
                <a:rPr lang="en-US" altLang="ja-JP" sz="2000" i="1" dirty="0" smtClean="0">
                  <a:solidFill>
                    <a:srgbClr val="FF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intensity by 2025</a:t>
              </a:r>
              <a:endParaRPr lang="ja-JP" altLang="en-US" sz="2000" i="1" dirty="0">
                <a:solidFill>
                  <a:srgbClr val="FF0000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TextBox 1"/>
            <p:cNvSpPr txBox="1"/>
            <p:nvPr/>
          </p:nvSpPr>
          <p:spPr>
            <a:xfrm>
              <a:off x="2336800" y="5439568"/>
              <a:ext cx="4140200" cy="445294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2000" i="1" dirty="0" smtClean="0">
                  <a:solidFill>
                    <a:srgbClr val="FF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Replace High Efficient Appliances</a:t>
              </a:r>
              <a:endParaRPr lang="ja-JP" altLang="en-US" sz="2000" i="1" dirty="0">
                <a:solidFill>
                  <a:srgbClr val="FF0000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35" name="TextBox 1"/>
            <p:cNvSpPr txBox="1"/>
            <p:nvPr/>
          </p:nvSpPr>
          <p:spPr>
            <a:xfrm>
              <a:off x="4711701" y="5975508"/>
              <a:ext cx="4960938" cy="445294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2000" i="1" dirty="0" smtClean="0">
                  <a:solidFill>
                    <a:srgbClr val="FF0000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Introduce Highest Efficient Appliances</a:t>
              </a:r>
              <a:endParaRPr lang="ja-JP" altLang="en-US" sz="2000" i="1" dirty="0">
                <a:solidFill>
                  <a:srgbClr val="FF0000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36" name="Rounded Rectangle 73"/>
            <p:cNvSpPr/>
            <p:nvPr/>
          </p:nvSpPr>
          <p:spPr>
            <a:xfrm>
              <a:off x="609600" y="4572397"/>
              <a:ext cx="1476376" cy="533400"/>
            </a:xfrm>
            <a:prstGeom prst="roundRect">
              <a:avLst>
                <a:gd name="adj" fmla="val 0"/>
              </a:avLst>
            </a:prstGeom>
            <a:solidFill>
              <a:srgbClr val="00B050"/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altLang="ja-JP" sz="1600" b="1" dirty="0" smtClean="0">
                  <a:solidFill>
                    <a:schemeClr val="bg1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Building</a:t>
              </a:r>
              <a:endParaRPr kumimoji="1" lang="ja-JP" altLang="en-US" sz="1600" b="1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37" name="Rounded Rectangle 74"/>
            <p:cNvSpPr/>
            <p:nvPr/>
          </p:nvSpPr>
          <p:spPr>
            <a:xfrm>
              <a:off x="452493" y="5490368"/>
              <a:ext cx="1633485" cy="899389"/>
            </a:xfrm>
            <a:prstGeom prst="roundRect">
              <a:avLst>
                <a:gd name="adj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altLang="ja-JP" sz="1600" b="1" dirty="0" smtClean="0">
                  <a:solidFill>
                    <a:schemeClr val="bg1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Residential</a:t>
              </a:r>
              <a:endParaRPr kumimoji="1" lang="ja-JP" altLang="en-US" sz="1600" b="1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38" name="Freeform 79"/>
            <p:cNvSpPr/>
            <p:nvPr/>
          </p:nvSpPr>
          <p:spPr>
            <a:xfrm>
              <a:off x="2336800" y="4854337"/>
              <a:ext cx="6070600" cy="203200"/>
            </a:xfrm>
            <a:custGeom>
              <a:avLst/>
              <a:gdLst>
                <a:gd name="connsiteX0" fmla="*/ 0 w 4927600"/>
                <a:gd name="connsiteY0" fmla="*/ 342900 h 342900"/>
                <a:gd name="connsiteX1" fmla="*/ 4927600 w 4927600"/>
                <a:gd name="connsiteY1" fmla="*/ 342900 h 342900"/>
                <a:gd name="connsiteX2" fmla="*/ 4584700 w 4927600"/>
                <a:gd name="connsiteY2" fmla="*/ 0 h 342900"/>
                <a:gd name="connsiteX0" fmla="*/ 0 w 4927600"/>
                <a:gd name="connsiteY0" fmla="*/ 203200 h 203200"/>
                <a:gd name="connsiteX1" fmla="*/ 4927600 w 4927600"/>
                <a:gd name="connsiteY1" fmla="*/ 203200 h 203200"/>
                <a:gd name="connsiteX2" fmla="*/ 4708406 w 492760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27600" h="203200">
                  <a:moveTo>
                    <a:pt x="0" y="203200"/>
                  </a:moveTo>
                  <a:lnTo>
                    <a:pt x="4927600" y="203200"/>
                  </a:lnTo>
                  <a:lnTo>
                    <a:pt x="4708406" y="0"/>
                  </a:lnTo>
                </a:path>
              </a:pathLst>
            </a:custGeom>
            <a:noFill/>
            <a:ln w="76200"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Freeform 82"/>
            <p:cNvSpPr/>
            <p:nvPr/>
          </p:nvSpPr>
          <p:spPr>
            <a:xfrm>
              <a:off x="2336800" y="5646102"/>
              <a:ext cx="4947920" cy="203200"/>
            </a:xfrm>
            <a:custGeom>
              <a:avLst/>
              <a:gdLst>
                <a:gd name="connsiteX0" fmla="*/ 0 w 4927600"/>
                <a:gd name="connsiteY0" fmla="*/ 342900 h 342900"/>
                <a:gd name="connsiteX1" fmla="*/ 4927600 w 4927600"/>
                <a:gd name="connsiteY1" fmla="*/ 342900 h 342900"/>
                <a:gd name="connsiteX2" fmla="*/ 4584700 w 4927600"/>
                <a:gd name="connsiteY2" fmla="*/ 0 h 342900"/>
                <a:gd name="connsiteX0" fmla="*/ 0 w 4927600"/>
                <a:gd name="connsiteY0" fmla="*/ 203200 h 203200"/>
                <a:gd name="connsiteX1" fmla="*/ 4927600 w 4927600"/>
                <a:gd name="connsiteY1" fmla="*/ 203200 h 203200"/>
                <a:gd name="connsiteX2" fmla="*/ 4708406 w 492760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27600" h="203200">
                  <a:moveTo>
                    <a:pt x="0" y="203200"/>
                  </a:moveTo>
                  <a:lnTo>
                    <a:pt x="4927600" y="203200"/>
                  </a:lnTo>
                  <a:lnTo>
                    <a:pt x="4708406" y="0"/>
                  </a:lnTo>
                </a:path>
              </a:pathLst>
            </a:custGeom>
            <a:noFill/>
            <a:ln w="76200"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Freeform 83"/>
            <p:cNvSpPr/>
            <p:nvPr/>
          </p:nvSpPr>
          <p:spPr>
            <a:xfrm>
              <a:off x="6477000" y="6217602"/>
              <a:ext cx="3233420" cy="203200"/>
            </a:xfrm>
            <a:custGeom>
              <a:avLst/>
              <a:gdLst>
                <a:gd name="connsiteX0" fmla="*/ 0 w 4927600"/>
                <a:gd name="connsiteY0" fmla="*/ 342900 h 342900"/>
                <a:gd name="connsiteX1" fmla="*/ 4927600 w 4927600"/>
                <a:gd name="connsiteY1" fmla="*/ 342900 h 342900"/>
                <a:gd name="connsiteX2" fmla="*/ 4584700 w 4927600"/>
                <a:gd name="connsiteY2" fmla="*/ 0 h 342900"/>
                <a:gd name="connsiteX0" fmla="*/ 0 w 4927600"/>
                <a:gd name="connsiteY0" fmla="*/ 203200 h 203200"/>
                <a:gd name="connsiteX1" fmla="*/ 4927600 w 4927600"/>
                <a:gd name="connsiteY1" fmla="*/ 203200 h 203200"/>
                <a:gd name="connsiteX2" fmla="*/ 4708406 w 492760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27600" h="203200">
                  <a:moveTo>
                    <a:pt x="0" y="203200"/>
                  </a:moveTo>
                  <a:lnTo>
                    <a:pt x="4927600" y="203200"/>
                  </a:lnTo>
                  <a:lnTo>
                    <a:pt x="4708406" y="0"/>
                  </a:lnTo>
                </a:path>
              </a:pathLst>
            </a:custGeom>
            <a:noFill/>
            <a:ln w="76200"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118" y="957558"/>
            <a:ext cx="6469415" cy="466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1828800" y="2286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 smtClean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Roadmap till 2030</a:t>
            </a:r>
            <a:endParaRPr lang="en-US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57200"/>
            <a:ext cx="7010400" cy="457200"/>
          </a:xfrm>
          <a:noFill/>
          <a:ln w="28575"/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34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34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4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going</a:t>
            </a:r>
            <a:r>
              <a:rPr lang="en-US" sz="36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Activities on EE&amp;C </a:t>
            </a:r>
            <a:r>
              <a:rPr lang="en-US" sz="34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4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4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4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700" b="1" dirty="0">
              <a:solidFill>
                <a:srgbClr val="00990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937500" y="5662612"/>
            <a:ext cx="762000" cy="365125"/>
          </a:xfrm>
        </p:spPr>
        <p:txBody>
          <a:bodyPr/>
          <a:lstStyle/>
          <a:p>
            <a:pPr>
              <a:defRPr/>
            </a:pPr>
            <a:fld id="{772E69A3-F875-444C-8441-C0845D505B40}" type="slidenum">
              <a:rPr lang="en-US"/>
              <a:pPr>
                <a:defRPr/>
              </a:pPr>
              <a:t>8</a:t>
            </a:fld>
            <a:r>
              <a:rPr lang="en-US"/>
              <a:t> </a:t>
            </a:r>
            <a:endParaRPr lang="en-US" dirty="0"/>
          </a:p>
        </p:txBody>
      </p:sp>
      <p:pic>
        <p:nvPicPr>
          <p:cNvPr id="12" name="Picture 11" descr="C:\Users\InnoSol\Desktop\Captu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-39469"/>
            <a:ext cx="1066800" cy="614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6108" y="-15875"/>
            <a:ext cx="1274870" cy="100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304799" y="1066800"/>
            <a:ext cx="8595815" cy="4800600"/>
          </a:xfrm>
        </p:spPr>
        <p:txBody>
          <a:bodyPr>
            <a:noAutofit/>
          </a:bodyPr>
          <a:lstStyle/>
          <a:p>
            <a:pPr lvl="1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Development of Syllabus/ Curriculum preparation &amp;  Certification process for Energy Auditors </a:t>
            </a:r>
          </a:p>
          <a:p>
            <a:pPr lvl="1"/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Development of labeling regulation including data verification, laboratory test, measurement methods and star rating of household electric appliances.</a:t>
            </a:r>
          </a:p>
          <a:p>
            <a:pPr lvl="1"/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Development of Energy Efficiency &amp; Conservation Promotion Financing [EECPF] Projects </a:t>
            </a:r>
          </a:p>
          <a:p>
            <a:pPr lvl="1"/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Development of green building rating system/Building Energy Efficiency rating system.</a:t>
            </a:r>
          </a:p>
          <a:p>
            <a:pPr lvl="1"/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Recommendation on the new national building codes and green building guidelines showing eligible measures to promote EE buildings. </a:t>
            </a:r>
          </a:p>
          <a:p>
            <a:pPr lvl="1"/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Capacity Building for the Stakeholders</a:t>
            </a:r>
          </a:p>
          <a:p>
            <a:pPr lvl="1"/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Awareness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Programme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(Schooling Program/ Competition/ Workshop/Seminar etc.)</a:t>
            </a:r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>
              <a:buFont typeface="Wingdings" pitchFamily="2" charset="2"/>
              <a:buChar char="v"/>
            </a:pPr>
            <a:endParaRPr lang="en-US" sz="2000" dirty="0" smtClean="0"/>
          </a:p>
          <a:p>
            <a:pPr lvl="1">
              <a:buFont typeface="Wingdings" pitchFamily="2" charset="2"/>
              <a:buChar char="Ø"/>
            </a:pPr>
            <a:endParaRPr lang="en-US" sz="2000" dirty="0" smtClean="0"/>
          </a:p>
          <a:p>
            <a:pPr>
              <a:buFont typeface="Wingdings" pitchFamily="2" charset="2"/>
              <a:buChar char="v"/>
            </a:pPr>
            <a:endParaRPr lang="en-US" sz="2000" dirty="0" smtClean="0"/>
          </a:p>
          <a:p>
            <a:pPr>
              <a:buFont typeface="Wingdings" pitchFamily="2" charset="2"/>
              <a:buChar char="v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31122972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 bwMode="auto">
          <a:xfrm>
            <a:off x="251520" y="3728838"/>
            <a:ext cx="3816424" cy="2671962"/>
          </a:xfrm>
          <a:prstGeom prst="rect">
            <a:avLst/>
          </a:prstGeom>
          <a:ln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1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1" name="角丸四角形 10"/>
          <p:cNvSpPr/>
          <p:nvPr/>
        </p:nvSpPr>
        <p:spPr bwMode="auto">
          <a:xfrm>
            <a:off x="5404429" y="3037400"/>
            <a:ext cx="3621504" cy="1766443"/>
          </a:xfrm>
          <a:prstGeom prst="roundRect">
            <a:avLst>
              <a:gd name="adj" fmla="val 15256"/>
            </a:avLst>
          </a:prstGeom>
          <a:solidFill>
            <a:srgbClr val="FFFF99"/>
          </a:solidFill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1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5" name="テキスト ボックス 1"/>
          <p:cNvSpPr txBox="1">
            <a:spLocks noChangeArrowheads="1"/>
          </p:cNvSpPr>
          <p:nvPr/>
        </p:nvSpPr>
        <p:spPr bwMode="auto">
          <a:xfrm>
            <a:off x="1428728" y="190381"/>
            <a:ext cx="6324600" cy="646331"/>
          </a:xfrm>
          <a:prstGeom prst="rect">
            <a:avLst/>
          </a:prstGeom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ctr" eaLnBrk="1" hangingPunct="1"/>
            <a:r>
              <a:rPr lang="en-US" altLang="ja-JP" sz="3600" dirty="0" smtClean="0">
                <a:latin typeface="Calibri" pitchFamily="34" charset="0"/>
                <a:cs typeface="Tahoma" pitchFamily="34" charset="0"/>
              </a:rPr>
              <a:t> </a:t>
            </a:r>
            <a:r>
              <a:rPr lang="en-US" altLang="ja-JP" sz="3600" dirty="0" smtClean="0">
                <a:cs typeface="Times New Roman" pitchFamily="18" charset="0"/>
              </a:rPr>
              <a:t>Energy Auditor Program</a:t>
            </a:r>
            <a:endParaRPr lang="en-US" altLang="ja-JP" sz="3600" dirty="0"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6893"/>
          <a:stretch/>
        </p:blipFill>
        <p:spPr bwMode="auto">
          <a:xfrm>
            <a:off x="7976989" y="2442189"/>
            <a:ext cx="928149" cy="998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Rectangle 19"/>
          <p:cNvSpPr>
            <a:spLocks noChangeArrowheads="1"/>
          </p:cNvSpPr>
          <p:nvPr/>
        </p:nvSpPr>
        <p:spPr bwMode="auto">
          <a:xfrm>
            <a:off x="5552940" y="3353687"/>
            <a:ext cx="3304355" cy="447159"/>
          </a:xfrm>
          <a:prstGeom prst="rect">
            <a:avLst/>
          </a:prstGeom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2000" b="0" dirty="0" smtClean="0">
                <a:solidFill>
                  <a:schemeClr val="tx1"/>
                </a:solidFill>
                <a:latin typeface="Calibri"/>
                <a:ea typeface="ＭＳ Ｐゴシック"/>
              </a:rPr>
              <a:t>Certified Energy Auditor</a:t>
            </a:r>
            <a:endParaRPr lang="en-US" altLang="ja-JP" sz="2000" b="0" dirty="0">
              <a:solidFill>
                <a:schemeClr val="tx1"/>
              </a:solidFill>
              <a:latin typeface="Calibri"/>
              <a:ea typeface="ＭＳ Ｐゴシック"/>
            </a:endParaRPr>
          </a:p>
        </p:txBody>
      </p:sp>
      <p:sp>
        <p:nvSpPr>
          <p:cNvPr id="19" name="スライド番号プレースホルダー 2"/>
          <p:cNvSpPr>
            <a:spLocks noGrp="1"/>
          </p:cNvSpPr>
          <p:nvPr>
            <p:ph type="sldNum" sz="quarter" idx="4294967295"/>
          </p:nvPr>
        </p:nvSpPr>
        <p:spPr>
          <a:xfrm>
            <a:off x="8316416" y="6453188"/>
            <a:ext cx="827584" cy="384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12</a:t>
            </a:r>
            <a:endParaRPr lang="en-US" altLang="ja-JP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4984"/>
          <a:stretch/>
        </p:blipFill>
        <p:spPr>
          <a:xfrm>
            <a:off x="5107452" y="776510"/>
            <a:ext cx="774899" cy="1185690"/>
          </a:xfrm>
          <a:prstGeom prst="rect">
            <a:avLst/>
          </a:prstGeom>
        </p:spPr>
      </p:pic>
      <p:sp>
        <p:nvSpPr>
          <p:cNvPr id="66" name="Rectangle 5"/>
          <p:cNvSpPr>
            <a:spLocks noChangeArrowheads="1"/>
          </p:cNvSpPr>
          <p:nvPr/>
        </p:nvSpPr>
        <p:spPr bwMode="auto">
          <a:xfrm>
            <a:off x="5992817" y="1280566"/>
            <a:ext cx="2448247" cy="541565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en-US" altLang="ja-JP" sz="2000" dirty="0" smtClean="0">
                <a:solidFill>
                  <a:schemeClr val="bg1"/>
                </a:solidFill>
                <a:latin typeface="Calibri" pitchFamily="34" charset="0"/>
              </a:rPr>
              <a:t>SREDA</a:t>
            </a:r>
            <a:endParaRPr lang="en-US" altLang="ja-JP" sz="2000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4" name="直線矢印コネクタ 3"/>
          <p:cNvCxnSpPr>
            <a:stCxn id="66" idx="2"/>
            <a:endCxn id="11" idx="0"/>
          </p:cNvCxnSpPr>
          <p:nvPr/>
        </p:nvCxnSpPr>
        <p:spPr bwMode="auto">
          <a:xfrm flipH="1">
            <a:off x="7215181" y="1822131"/>
            <a:ext cx="1760" cy="121526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ysDot"/>
            <a:round/>
            <a:headEnd type="none" w="med" len="med"/>
            <a:tailEnd type="arrow"/>
          </a:ln>
          <a:effectLst/>
        </p:spPr>
      </p:cxnSp>
      <p:sp>
        <p:nvSpPr>
          <p:cNvPr id="73" name="テキスト ボックス 72"/>
          <p:cNvSpPr txBox="1"/>
          <p:nvPr/>
        </p:nvSpPr>
        <p:spPr>
          <a:xfrm>
            <a:off x="5414992" y="1985261"/>
            <a:ext cx="362150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2000" b="0" dirty="0">
                <a:latin typeface="Calibri" pitchFamily="34" charset="0"/>
              </a:rPr>
              <a:t>Authorization of the </a:t>
            </a:r>
            <a:r>
              <a:rPr lang="en-US" altLang="ja-JP" sz="2000" b="0" dirty="0" smtClean="0">
                <a:latin typeface="Calibri" pitchFamily="34" charset="0"/>
              </a:rPr>
              <a:t>competency</a:t>
            </a:r>
            <a:endParaRPr lang="en-US" altLang="ja-JP" sz="2000" b="0" dirty="0">
              <a:latin typeface="Calibri" pitchFamily="34" charset="0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5552939" y="4052874"/>
            <a:ext cx="3304355" cy="504056"/>
          </a:xfrm>
          <a:prstGeom prst="rect">
            <a:avLst/>
          </a:prstGeom>
          <a:ln>
            <a:solidFill>
              <a:srgbClr val="339933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2000" dirty="0" smtClean="0">
                <a:solidFill>
                  <a:schemeClr val="tx1"/>
                </a:solidFill>
                <a:latin typeface="Calibri"/>
                <a:ea typeface="ＭＳ Ｐゴシック"/>
              </a:rPr>
              <a:t>Designated</a:t>
            </a:r>
            <a:r>
              <a:rPr lang="en-US" altLang="ja-JP" sz="2000" b="0" dirty="0" smtClean="0">
                <a:solidFill>
                  <a:schemeClr val="tx1"/>
                </a:solidFill>
                <a:latin typeface="Calibri"/>
                <a:ea typeface="ＭＳ Ｐゴシック"/>
              </a:rPr>
              <a:t> </a:t>
            </a:r>
            <a:r>
              <a:rPr lang="en-US" altLang="ja-JP" sz="2000" b="0" dirty="0">
                <a:solidFill>
                  <a:schemeClr val="tx1"/>
                </a:solidFill>
                <a:latin typeface="Calibri"/>
                <a:ea typeface="ＭＳ Ｐゴシック"/>
              </a:rPr>
              <a:t>Energy Auditor</a:t>
            </a:r>
          </a:p>
        </p:txBody>
      </p:sp>
      <p:sp>
        <p:nvSpPr>
          <p:cNvPr id="28" name="正方形/長方形 27"/>
          <p:cNvSpPr/>
          <p:nvPr/>
        </p:nvSpPr>
        <p:spPr bwMode="auto">
          <a:xfrm>
            <a:off x="251520" y="3728838"/>
            <a:ext cx="3816424" cy="70788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0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Designated large energy consumer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1" name="正方形/長方形 40"/>
          <p:cNvSpPr/>
          <p:nvPr/>
        </p:nvSpPr>
        <p:spPr bwMode="auto">
          <a:xfrm>
            <a:off x="251518" y="925175"/>
            <a:ext cx="3816424" cy="2652093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1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43" name="正方形/長方形 42"/>
          <p:cNvSpPr/>
          <p:nvPr/>
        </p:nvSpPr>
        <p:spPr bwMode="auto">
          <a:xfrm>
            <a:off x="251520" y="952464"/>
            <a:ext cx="3816424" cy="707886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0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Others consumer (Small and medium enterprises)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6" name="カギ線コネクタ 15"/>
          <p:cNvCxnSpPr>
            <a:stCxn id="3" idx="1"/>
          </p:cNvCxnSpPr>
          <p:nvPr/>
        </p:nvCxnSpPr>
        <p:spPr bwMode="auto">
          <a:xfrm rot="10800000" flipV="1">
            <a:off x="4067943" y="4304901"/>
            <a:ext cx="1484996" cy="998249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33993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49" name="カギ線コネクタ 2048"/>
          <p:cNvCxnSpPr>
            <a:stCxn id="54" idx="1"/>
            <a:endCxn id="41" idx="3"/>
          </p:cNvCxnSpPr>
          <p:nvPr/>
        </p:nvCxnSpPr>
        <p:spPr bwMode="auto">
          <a:xfrm rot="10800000">
            <a:off x="4067942" y="2251223"/>
            <a:ext cx="1484998" cy="1326045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73" name="角丸四角形 2072"/>
          <p:cNvSpPr/>
          <p:nvPr/>
        </p:nvSpPr>
        <p:spPr bwMode="auto">
          <a:xfrm>
            <a:off x="417446" y="4520926"/>
            <a:ext cx="3362466" cy="457200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r>
              <a:rPr lang="en-US" altLang="ja-JP" sz="2000" b="0" dirty="0">
                <a:solidFill>
                  <a:schemeClr val="tx1"/>
                </a:solidFill>
                <a:latin typeface="Calibri" pitchFamily="34" charset="0"/>
              </a:rPr>
              <a:t>Mandatory energy audit</a:t>
            </a:r>
          </a:p>
        </p:txBody>
      </p:sp>
      <p:sp>
        <p:nvSpPr>
          <p:cNvPr id="81" name="角丸四角形 80"/>
          <p:cNvSpPr/>
          <p:nvPr/>
        </p:nvSpPr>
        <p:spPr bwMode="auto">
          <a:xfrm>
            <a:off x="478499" y="1784622"/>
            <a:ext cx="3362466" cy="457200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r>
              <a:rPr lang="en-US" altLang="ja-JP" sz="2000" b="0" dirty="0">
                <a:solidFill>
                  <a:schemeClr val="tx1"/>
                </a:solidFill>
                <a:latin typeface="Calibri" pitchFamily="34" charset="0"/>
              </a:rPr>
              <a:t>Voluntary</a:t>
            </a:r>
            <a:r>
              <a:rPr lang="en-US" altLang="ja-JP" sz="2000" b="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altLang="ja-JP" sz="2000" b="0" dirty="0">
                <a:solidFill>
                  <a:schemeClr val="tx1"/>
                </a:solidFill>
                <a:latin typeface="Calibri" pitchFamily="34" charset="0"/>
              </a:rPr>
              <a:t>energy audit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306"/>
          <a:stretch/>
        </p:blipFill>
        <p:spPr bwMode="auto">
          <a:xfrm>
            <a:off x="1092662" y="5096990"/>
            <a:ext cx="1967170" cy="1262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755" t="18603" r="11753" b="19539"/>
          <a:stretch/>
        </p:blipFill>
        <p:spPr bwMode="auto">
          <a:xfrm>
            <a:off x="1331640" y="2504702"/>
            <a:ext cx="1566363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" descr="logo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96108" y="-15875"/>
            <a:ext cx="1274869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2777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16771</TotalTime>
  <Words>568</Words>
  <Application>Microsoft Office PowerPoint</Application>
  <PresentationFormat>On-screen Show (4:3)</PresentationFormat>
  <Paragraphs>114</Paragraphs>
  <Slides>12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  On going Activities on EE&amp;C   </vt:lpstr>
      <vt:lpstr>Slide 9</vt:lpstr>
      <vt:lpstr>Walk Through Energy Audits Conducted by SREDA</vt:lpstr>
      <vt:lpstr>Slide 11</vt:lpstr>
      <vt:lpstr>Slide 12</vt:lpstr>
    </vt:vector>
  </TitlesOfParts>
  <Company>IDCOL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 (Energy Auditing)</cp:lastModifiedBy>
  <cp:revision>942</cp:revision>
  <cp:lastPrinted>2017-06-13T07:38:07Z</cp:lastPrinted>
  <dcterms:created xsi:type="dcterms:W3CDTF">2009-09-05T02:53:00Z</dcterms:created>
  <dcterms:modified xsi:type="dcterms:W3CDTF">2018-01-18T06:43:06Z</dcterms:modified>
</cp:coreProperties>
</file>