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73" r:id="rId3"/>
    <p:sldId id="258" r:id="rId4"/>
    <p:sldId id="259" r:id="rId5"/>
    <p:sldId id="260" r:id="rId6"/>
    <p:sldId id="261" r:id="rId7"/>
    <p:sldId id="274" r:id="rId8"/>
    <p:sldId id="275" r:id="rId9"/>
    <p:sldId id="276" r:id="rId10"/>
    <p:sldId id="262" r:id="rId11"/>
    <p:sldId id="263" r:id="rId12"/>
    <p:sldId id="264" r:id="rId13"/>
    <p:sldId id="265" r:id="rId14"/>
    <p:sldId id="266" r:id="rId15"/>
    <p:sldId id="267" r:id="rId16"/>
    <p:sldId id="268" r:id="rId17"/>
    <p:sldId id="269" r:id="rId18"/>
    <p:sldId id="270" r:id="rId19"/>
    <p:sldId id="271" r:id="rId20"/>
    <p:sldId id="272"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4" d="100"/>
          <a:sy n="74" d="100"/>
        </p:scale>
        <p:origin x="-582"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BBD0C9B-41EE-4AFD-A4ED-F39C9139C8C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847DC-877C-49C5-B89A-B5F9DE338DDF}" type="slidenum">
              <a:rPr lang="en-US" smtClean="0"/>
              <a:t>‹#›</a:t>
            </a:fld>
            <a:endParaRPr lang="en-US"/>
          </a:p>
        </p:txBody>
      </p:sp>
    </p:spTree>
    <p:extLst>
      <p:ext uri="{BB962C8B-B14F-4D97-AF65-F5344CB8AC3E}">
        <p14:creationId xmlns:p14="http://schemas.microsoft.com/office/powerpoint/2010/main" val="23055266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D0C9B-41EE-4AFD-A4ED-F39C9139C8C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847DC-877C-49C5-B89A-B5F9DE338DDF}" type="slidenum">
              <a:rPr lang="en-US" smtClean="0"/>
              <a:t>‹#›</a:t>
            </a:fld>
            <a:endParaRPr lang="en-US"/>
          </a:p>
        </p:txBody>
      </p:sp>
    </p:spTree>
    <p:extLst>
      <p:ext uri="{BB962C8B-B14F-4D97-AF65-F5344CB8AC3E}">
        <p14:creationId xmlns:p14="http://schemas.microsoft.com/office/powerpoint/2010/main" val="8558544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D0C9B-41EE-4AFD-A4ED-F39C9139C8C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847DC-877C-49C5-B89A-B5F9DE338DDF}" type="slidenum">
              <a:rPr lang="en-US" smtClean="0"/>
              <a:t>‹#›</a:t>
            </a:fld>
            <a:endParaRPr lang="en-US"/>
          </a:p>
        </p:txBody>
      </p:sp>
    </p:spTree>
    <p:extLst>
      <p:ext uri="{BB962C8B-B14F-4D97-AF65-F5344CB8AC3E}">
        <p14:creationId xmlns:p14="http://schemas.microsoft.com/office/powerpoint/2010/main" val="959884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BBD0C9B-41EE-4AFD-A4ED-F39C9139C8C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847DC-877C-49C5-B89A-B5F9DE338DDF}" type="slidenum">
              <a:rPr lang="en-US" smtClean="0"/>
              <a:t>‹#›</a:t>
            </a:fld>
            <a:endParaRPr lang="en-US"/>
          </a:p>
        </p:txBody>
      </p:sp>
    </p:spTree>
    <p:extLst>
      <p:ext uri="{BB962C8B-B14F-4D97-AF65-F5344CB8AC3E}">
        <p14:creationId xmlns:p14="http://schemas.microsoft.com/office/powerpoint/2010/main" val="23415351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BBD0C9B-41EE-4AFD-A4ED-F39C9139C8CE}" type="datetimeFigureOut">
              <a:rPr lang="en-US" smtClean="0"/>
              <a:t>11/8/2023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11847DC-877C-49C5-B89A-B5F9DE338DDF}" type="slidenum">
              <a:rPr lang="en-US" smtClean="0"/>
              <a:t>‹#›</a:t>
            </a:fld>
            <a:endParaRPr lang="en-US"/>
          </a:p>
        </p:txBody>
      </p:sp>
    </p:spTree>
    <p:extLst>
      <p:ext uri="{BB962C8B-B14F-4D97-AF65-F5344CB8AC3E}">
        <p14:creationId xmlns:p14="http://schemas.microsoft.com/office/powerpoint/2010/main" val="2810828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BBD0C9B-41EE-4AFD-A4ED-F39C9139C8C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847DC-877C-49C5-B89A-B5F9DE338DDF}" type="slidenum">
              <a:rPr lang="en-US" smtClean="0"/>
              <a:t>‹#›</a:t>
            </a:fld>
            <a:endParaRPr lang="en-US"/>
          </a:p>
        </p:txBody>
      </p:sp>
    </p:spTree>
    <p:extLst>
      <p:ext uri="{BB962C8B-B14F-4D97-AF65-F5344CB8AC3E}">
        <p14:creationId xmlns:p14="http://schemas.microsoft.com/office/powerpoint/2010/main" val="1614304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BBD0C9B-41EE-4AFD-A4ED-F39C9139C8CE}" type="datetimeFigureOut">
              <a:rPr lang="en-US" smtClean="0"/>
              <a:t>11/8/2023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11847DC-877C-49C5-B89A-B5F9DE338DDF}" type="slidenum">
              <a:rPr lang="en-US" smtClean="0"/>
              <a:t>‹#›</a:t>
            </a:fld>
            <a:endParaRPr lang="en-US"/>
          </a:p>
        </p:txBody>
      </p:sp>
    </p:spTree>
    <p:extLst>
      <p:ext uri="{BB962C8B-B14F-4D97-AF65-F5344CB8AC3E}">
        <p14:creationId xmlns:p14="http://schemas.microsoft.com/office/powerpoint/2010/main" val="3601931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BBD0C9B-41EE-4AFD-A4ED-F39C9139C8CE}" type="datetimeFigureOut">
              <a:rPr lang="en-US" smtClean="0"/>
              <a:t>11/8/2023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11847DC-877C-49C5-B89A-B5F9DE338DDF}" type="slidenum">
              <a:rPr lang="en-US" smtClean="0"/>
              <a:t>‹#›</a:t>
            </a:fld>
            <a:endParaRPr lang="en-US"/>
          </a:p>
        </p:txBody>
      </p:sp>
    </p:spTree>
    <p:extLst>
      <p:ext uri="{BB962C8B-B14F-4D97-AF65-F5344CB8AC3E}">
        <p14:creationId xmlns:p14="http://schemas.microsoft.com/office/powerpoint/2010/main" val="213642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BD0C9B-41EE-4AFD-A4ED-F39C9139C8CE}" type="datetimeFigureOut">
              <a:rPr lang="en-US" smtClean="0"/>
              <a:t>11/8/2023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11847DC-877C-49C5-B89A-B5F9DE338DDF}" type="slidenum">
              <a:rPr lang="en-US" smtClean="0"/>
              <a:t>‹#›</a:t>
            </a:fld>
            <a:endParaRPr lang="en-US"/>
          </a:p>
        </p:txBody>
      </p:sp>
    </p:spTree>
    <p:extLst>
      <p:ext uri="{BB962C8B-B14F-4D97-AF65-F5344CB8AC3E}">
        <p14:creationId xmlns:p14="http://schemas.microsoft.com/office/powerpoint/2010/main" val="171131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BD0C9B-41EE-4AFD-A4ED-F39C9139C8C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847DC-877C-49C5-B89A-B5F9DE338DDF}" type="slidenum">
              <a:rPr lang="en-US" smtClean="0"/>
              <a:t>‹#›</a:t>
            </a:fld>
            <a:endParaRPr lang="en-US"/>
          </a:p>
        </p:txBody>
      </p:sp>
    </p:spTree>
    <p:extLst>
      <p:ext uri="{BB962C8B-B14F-4D97-AF65-F5344CB8AC3E}">
        <p14:creationId xmlns:p14="http://schemas.microsoft.com/office/powerpoint/2010/main" val="786488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BBD0C9B-41EE-4AFD-A4ED-F39C9139C8CE}" type="datetimeFigureOut">
              <a:rPr lang="en-US" smtClean="0"/>
              <a:t>11/8/2023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11847DC-877C-49C5-B89A-B5F9DE338DDF}" type="slidenum">
              <a:rPr lang="en-US" smtClean="0"/>
              <a:t>‹#›</a:t>
            </a:fld>
            <a:endParaRPr lang="en-US"/>
          </a:p>
        </p:txBody>
      </p:sp>
    </p:spTree>
    <p:extLst>
      <p:ext uri="{BB962C8B-B14F-4D97-AF65-F5344CB8AC3E}">
        <p14:creationId xmlns:p14="http://schemas.microsoft.com/office/powerpoint/2010/main" val="1071652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BD0C9B-41EE-4AFD-A4ED-F39C9139C8CE}" type="datetimeFigureOut">
              <a:rPr lang="en-US" smtClean="0"/>
              <a:t>11/8/2023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11847DC-877C-49C5-B89A-B5F9DE338DDF}" type="slidenum">
              <a:rPr lang="en-US" smtClean="0"/>
              <a:t>‹#›</a:t>
            </a:fld>
            <a:endParaRPr lang="en-US"/>
          </a:p>
        </p:txBody>
      </p:sp>
    </p:spTree>
    <p:extLst>
      <p:ext uri="{BB962C8B-B14F-4D97-AF65-F5344CB8AC3E}">
        <p14:creationId xmlns:p14="http://schemas.microsoft.com/office/powerpoint/2010/main" val="24457748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1042101" y="1797977"/>
            <a:ext cx="8548100" cy="4037744"/>
          </a:xfrm>
        </p:spPr>
        <p:txBody>
          <a:bodyPr/>
          <a:lstStyle/>
          <a:p>
            <a:r>
              <a:rPr lang="en-US" dirty="0" smtClean="0"/>
              <a:t>                </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3060" y="584335"/>
            <a:ext cx="10089248" cy="5673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0433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1693" y="429216"/>
            <a:ext cx="8457765" cy="584775"/>
          </a:xfrm>
          <a:prstGeom prst="rect">
            <a:avLst/>
          </a:prstGeom>
          <a:ln w="38100">
            <a:solidFill>
              <a:schemeClr val="tx1"/>
            </a:solidFill>
          </a:ln>
          <a:effectLst>
            <a:glow rad="139700">
              <a:schemeClr val="accent6">
                <a:satMod val="175000"/>
                <a:alpha val="40000"/>
              </a:schemeClr>
            </a:glow>
          </a:effectLst>
        </p:spPr>
        <p:txBody>
          <a:bodyPr wrap="none">
            <a:spAutoFit/>
          </a:bodyPr>
          <a:lstStyle/>
          <a:p>
            <a:r>
              <a:rPr lang="as-IN" sz="3200" dirty="0" smtClean="0"/>
              <a:t>অধ্যায়-৩ : রেসপন্সিভ ওয়েবসাইট এবং ফ্রেমওয়ার্ক</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292446"/>
            <a:ext cx="12192000" cy="5565554"/>
          </a:xfrm>
          <a:prstGeom prst="rect">
            <a:avLst/>
          </a:prstGeom>
        </p:spPr>
      </p:pic>
    </p:spTree>
    <p:extLst>
      <p:ext uri="{BB962C8B-B14F-4D97-AF65-F5344CB8AC3E}">
        <p14:creationId xmlns:p14="http://schemas.microsoft.com/office/powerpoint/2010/main" val="19237589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41461" y="479733"/>
            <a:ext cx="10058400" cy="5036042"/>
          </a:xfrm>
          <a:prstGeom prst="rect">
            <a:avLst/>
          </a:prstGeom>
          <a:ln w="190500" cap="sq">
            <a:noFill/>
            <a:prstDash val="solid"/>
            <a:miter lim="800000"/>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2"/>
          <p:cNvSpPr/>
          <p:nvPr/>
        </p:nvSpPr>
        <p:spPr>
          <a:xfrm>
            <a:off x="5286826" y="5751228"/>
            <a:ext cx="1249060" cy="400110"/>
          </a:xfrm>
          <a:prstGeom prst="rect">
            <a:avLst/>
          </a:prstGeom>
          <a:ln w="28575">
            <a:solidFill>
              <a:schemeClr val="tx1"/>
            </a:solidFill>
          </a:ln>
          <a:effectLst>
            <a:glow rad="139700">
              <a:schemeClr val="accent6">
                <a:satMod val="175000"/>
                <a:alpha val="40000"/>
              </a:schemeClr>
            </a:glow>
          </a:effectLst>
        </p:spPr>
        <p:txBody>
          <a:bodyPr wrap="none">
            <a:spAutoFit/>
          </a:bodyPr>
          <a:lstStyle/>
          <a:p>
            <a:r>
              <a:rPr lang="as-IN" dirty="0" smtClean="0"/>
              <a:t>চিত্র : </a:t>
            </a:r>
            <a:r>
              <a:rPr lang="as-IN" sz="2000" dirty="0" smtClean="0"/>
              <a:t>৩.১</a:t>
            </a:r>
            <a:endParaRPr lang="en-US" sz="2000" dirty="0"/>
          </a:p>
        </p:txBody>
      </p:sp>
    </p:spTree>
    <p:extLst>
      <p:ext uri="{BB962C8B-B14F-4D97-AF65-F5344CB8AC3E}">
        <p14:creationId xmlns:p14="http://schemas.microsoft.com/office/powerpoint/2010/main" val="297037853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7814" y="441099"/>
            <a:ext cx="10842664" cy="1631216"/>
          </a:xfrm>
          <a:prstGeom prst="rect">
            <a:avLst/>
          </a:prstGeom>
          <a:ln w="19050">
            <a:solidFill>
              <a:schemeClr val="tx1"/>
            </a:solidFill>
          </a:ln>
          <a:effectLst>
            <a:glow rad="63500">
              <a:schemeClr val="accent3">
                <a:satMod val="175000"/>
                <a:alpha val="40000"/>
              </a:schemeClr>
            </a:glow>
          </a:effectLst>
        </p:spPr>
        <p:txBody>
          <a:bodyPr wrap="square">
            <a:spAutoFit/>
          </a:bodyPr>
          <a:lstStyle/>
          <a:p>
            <a:r>
              <a:rPr lang="as-IN" sz="2000" dirty="0" smtClean="0"/>
              <a:t>৩.২ ফ্রেমওয়ার্ক (</a:t>
            </a:r>
            <a:r>
              <a:rPr lang="en-US" sz="2000" dirty="0" smtClean="0"/>
              <a:t>Framework) :</a:t>
            </a:r>
            <a:r>
              <a:rPr lang="as-IN" sz="2000" dirty="0" smtClean="0"/>
              <a:t>ফ্রেমওয়ার্ক একটি সাহায্যকারী কাঠামো, যেখানে সফটওয়্যার বা অ্যাপ্লিকেশন তৈরির বেসিক এবং শ্রমসাধ্য বিষয়গুলো পূর্বে থেকে তৈরি করা থাকে। সাধারণত ফ্রেমওয়ার্কগুলো বিভিন্ন কোম্পানি বা সিনিয়র ডেভেলপাররা কাজের সুবিধার জন্য তৈরি করে থাকেন। একটি ফ্রেমওয়ার্কের মধ্যে সাপোর্ট প্রোগ্রাম, কোড লাইব্রেরি, স্ক্রিপ্টিং ল্যাঙ্গুয়েজ ও অন্যান্য সহকারী ল্যাঙ্গুয়েজ থাকে। ফলে ডেভেলপার বা ডিজাইনাররা প্রডাক্টের বিভিন্ন চাহিদার দিকে বেশি গুরুত্ব দিতে পারে।</a:t>
            </a:r>
            <a:endParaRPr lang="en-US" sz="20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71243" y="2219222"/>
            <a:ext cx="10839235" cy="416617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722442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370" y="933451"/>
            <a:ext cx="11058660" cy="467623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9507700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06763" y="234005"/>
            <a:ext cx="7538622" cy="584775"/>
          </a:xfrm>
          <a:prstGeom prst="rect">
            <a:avLst/>
          </a:prstGeom>
          <a:ln w="38100">
            <a:solidFill>
              <a:schemeClr val="tx1"/>
            </a:solidFill>
          </a:ln>
          <a:effectLst>
            <a:glow rad="139700">
              <a:schemeClr val="accent6">
                <a:satMod val="175000"/>
                <a:alpha val="40000"/>
              </a:schemeClr>
            </a:glow>
          </a:effectLst>
        </p:spPr>
        <p:txBody>
          <a:bodyPr wrap="square">
            <a:spAutoFit/>
          </a:bodyPr>
          <a:lstStyle/>
          <a:p>
            <a:r>
              <a:rPr lang="as-IN" sz="3200" dirty="0" smtClean="0"/>
              <a:t>অধ্যায়-8 : ক্লায়েন্ট-সাইড স্ক্রিপ্টিং ল্যাঙ্গুয়েজ</a:t>
            </a:r>
            <a:endParaRPr lang="en-US" sz="32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833" y="1198507"/>
            <a:ext cx="11479353" cy="4626940"/>
          </a:xfrm>
          <a:prstGeom prst="rect">
            <a:avLst/>
          </a:prstGeom>
        </p:spPr>
      </p:pic>
    </p:spTree>
    <p:extLst>
      <p:ext uri="{BB962C8B-B14F-4D97-AF65-F5344CB8AC3E}">
        <p14:creationId xmlns:p14="http://schemas.microsoft.com/office/powerpoint/2010/main" val="13882984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24865" y="544531"/>
            <a:ext cx="8372583" cy="4875602"/>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3" name="Rectangle 2"/>
          <p:cNvSpPr/>
          <p:nvPr/>
        </p:nvSpPr>
        <p:spPr>
          <a:xfrm>
            <a:off x="3254763" y="5864245"/>
            <a:ext cx="5704302" cy="369332"/>
          </a:xfrm>
          <a:prstGeom prst="rect">
            <a:avLst/>
          </a:prstGeom>
          <a:ln w="19050">
            <a:solidFill>
              <a:schemeClr val="tx1"/>
            </a:solidFill>
          </a:ln>
          <a:effectLst>
            <a:glow rad="101600">
              <a:schemeClr val="accent6">
                <a:satMod val="175000"/>
                <a:alpha val="40000"/>
              </a:schemeClr>
            </a:glow>
          </a:effectLst>
        </p:spPr>
        <p:txBody>
          <a:bodyPr wrap="square">
            <a:spAutoFit/>
          </a:bodyPr>
          <a:lstStyle/>
          <a:p>
            <a:r>
              <a:rPr lang="as-IN" dirty="0" smtClean="0"/>
              <a:t>চিত্র : ৪.১ ক্লায়েন্ট-সাইড স্ক্রিপ্টিং ল্যাঙ্গুয়েজের কাজের প্রক্রিয়া</a:t>
            </a:r>
            <a:endParaRPr lang="en-US" dirty="0"/>
          </a:p>
        </p:txBody>
      </p:sp>
    </p:spTree>
    <p:extLst>
      <p:ext uri="{BB962C8B-B14F-4D97-AF65-F5344CB8AC3E}">
        <p14:creationId xmlns:p14="http://schemas.microsoft.com/office/powerpoint/2010/main" val="34453986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06185" y="452185"/>
            <a:ext cx="10277582" cy="3046988"/>
          </a:xfrm>
          <a:prstGeom prst="rect">
            <a:avLst/>
          </a:prstGeom>
          <a:ln w="12700">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as-IN" sz="3200" dirty="0" smtClean="0"/>
              <a:t>৪.২ জাভাস্ক্রিপ্টের গঠন (</a:t>
            </a:r>
            <a:r>
              <a:rPr lang="en-US" sz="3200" dirty="0" smtClean="0"/>
              <a:t>Structured of </a:t>
            </a:r>
            <a:r>
              <a:rPr lang="en-US" sz="3200" dirty="0" err="1" smtClean="0"/>
              <a:t>javaScript</a:t>
            </a:r>
            <a:r>
              <a:rPr lang="en-US" sz="3200" dirty="0" smtClean="0"/>
              <a:t>) :</a:t>
            </a:r>
          </a:p>
          <a:p>
            <a:r>
              <a:rPr lang="as-IN" sz="2000" dirty="0" smtClean="0"/>
              <a:t>জাভাস্ক্রিপ্ট হলো ক্লায়েন্ট-সাইড স্ক্রিপ্টিং ল্যাঙ্গুয়েজ। ক্লায়েন্ট-সাইড স্ক্রিপ্টিং ল্যাঙ্গুয়েজ হলো এমন একটি ল্যাঙ্গুয়েজ যখন কোন ব্যক্তি ওয়েব ব্রাউজ করবে তখন তার ব্রাউজার সার্ভারের সংযোগ ছাড়াই স্ক্রিপ্টগুলোকে </a:t>
            </a:r>
            <a:r>
              <a:rPr lang="en-US" sz="2000" dirty="0" smtClean="0"/>
              <a:t>Run </a:t>
            </a:r>
            <a:r>
              <a:rPr lang="as-IN" sz="2000" dirty="0" smtClean="0"/>
              <a:t>বা </a:t>
            </a:r>
            <a:r>
              <a:rPr lang="en-US" sz="2000" dirty="0" smtClean="0"/>
              <a:t>Execute </a:t>
            </a:r>
            <a:r>
              <a:rPr lang="as-IN" sz="2000" dirty="0" smtClean="0"/>
              <a:t>করবে। স্ক্রিপ্টিং ল্যাঙ্গুয়েজ হলো প্রোগ্রামিং ল্যাঙ্গুয়েজের সহজ ও সংক্ষিপ্ত রূপ। ওয়েবপেজে প্রোগ্রামিং-এর ব্যবহারের জন্য ক্লায়েন্ট-সাইড স্ক্রিপ্টিং ল্যাঙ্গুয়েজের উদ্ভাবন করা হয়। বর্তমানে ওয়েবসাইট তৈরি করতে হলে অবশ্যই স্ক্রিপ্টিং ল্যাঙ্গুয়েজ ভালোভাবে জানতে হবে। আর ক্লায়েন্ট-সাইডল্যাঙ্গুয়েজের মধ্যে শীর্ষে আছে জাভাস্ক্রিপ্ট। জাভাস্ক্রিপ্টকে ওয়েবের মাতৃভাষা বলা হয় । </a:t>
            </a:r>
            <a:r>
              <a:rPr lang="en-US" sz="2000" dirty="0" smtClean="0"/>
              <a:t>HTML </a:t>
            </a:r>
            <a:r>
              <a:rPr lang="as-IN" sz="2000" dirty="0" smtClean="0"/>
              <a:t>ও </a:t>
            </a:r>
            <a:r>
              <a:rPr lang="en-US" sz="2000" dirty="0" smtClean="0"/>
              <a:t>CSS </a:t>
            </a:r>
            <a:r>
              <a:rPr lang="as-IN" sz="2000" dirty="0" smtClean="0"/>
              <a:t>ব্যবহার করে সাধারণ ওয়েবসাইট তৈরি করা যায়। তবে দ্রুতগতির ও ইন্টারঅ্যাকটিভ ওয়েবপেজ তৈরিকরতে জাভাস্ক্রিপ্টের বিকল্প নেই।</a:t>
            </a:r>
            <a:endParaRPr lang="en-US" sz="2000" dirty="0"/>
          </a:p>
        </p:txBody>
      </p:sp>
      <p:sp>
        <p:nvSpPr>
          <p:cNvPr id="3" name="Rectangle 2"/>
          <p:cNvSpPr/>
          <p:nvPr/>
        </p:nvSpPr>
        <p:spPr>
          <a:xfrm>
            <a:off x="1106182" y="3697202"/>
            <a:ext cx="7030949" cy="2862322"/>
          </a:xfrm>
          <a:prstGeom prst="rect">
            <a:avLst/>
          </a:prstGeom>
          <a:ln w="19050">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as-IN" dirty="0" smtClean="0"/>
              <a:t>জাভাস্ক্রিপ্টের ব্যবহার :</a:t>
            </a:r>
            <a:endParaRPr lang="en-US" dirty="0" smtClean="0"/>
          </a:p>
          <a:p>
            <a:r>
              <a:rPr lang="as-IN" dirty="0" smtClean="0"/>
              <a:t>(</a:t>
            </a:r>
            <a:r>
              <a:rPr lang="en-US" dirty="0" err="1" smtClean="0"/>
              <a:t>i</a:t>
            </a:r>
            <a:r>
              <a:rPr lang="en-US" dirty="0" smtClean="0"/>
              <a:t>) </a:t>
            </a:r>
            <a:r>
              <a:rPr lang="as-IN" dirty="0" smtClean="0"/>
              <a:t>লোডিং ছাড়াই ওয়েবপেজ দেখানোর জন্য</a:t>
            </a:r>
            <a:endParaRPr lang="en-US" dirty="0" smtClean="0"/>
          </a:p>
          <a:p>
            <a:r>
              <a:rPr lang="as-IN" dirty="0" smtClean="0"/>
              <a:t>(</a:t>
            </a:r>
            <a:r>
              <a:rPr lang="en-US" dirty="0" smtClean="0"/>
              <a:t>ii) </a:t>
            </a:r>
            <a:r>
              <a:rPr lang="as-IN" dirty="0" smtClean="0"/>
              <a:t>ফর্ম ভ্যালিডেশন</a:t>
            </a:r>
            <a:endParaRPr lang="en-US" dirty="0" smtClean="0"/>
          </a:p>
          <a:p>
            <a:r>
              <a:rPr lang="as-IN" dirty="0" smtClean="0"/>
              <a:t>(</a:t>
            </a:r>
            <a:r>
              <a:rPr lang="en-US" dirty="0" smtClean="0"/>
              <a:t>iii) </a:t>
            </a:r>
            <a:r>
              <a:rPr lang="as-IN" dirty="0" smtClean="0"/>
              <a:t>পপ আপ উইন্ডো</a:t>
            </a:r>
            <a:endParaRPr lang="en-US" dirty="0" smtClean="0"/>
          </a:p>
          <a:p>
            <a:r>
              <a:rPr lang="as-IN" dirty="0" smtClean="0"/>
              <a:t>(</a:t>
            </a:r>
            <a:r>
              <a:rPr lang="en-US" dirty="0" smtClean="0"/>
              <a:t>iv) </a:t>
            </a:r>
            <a:r>
              <a:rPr lang="as-IN" dirty="0" smtClean="0"/>
              <a:t>ঘড়ি তৈরি</a:t>
            </a:r>
            <a:endParaRPr lang="en-US" dirty="0" smtClean="0"/>
          </a:p>
          <a:p>
            <a:r>
              <a:rPr lang="as-IN" dirty="0" smtClean="0"/>
              <a:t>(</a:t>
            </a:r>
            <a:r>
              <a:rPr lang="en-US" dirty="0" smtClean="0"/>
              <a:t>v) </a:t>
            </a:r>
            <a:r>
              <a:rPr lang="as-IN" dirty="0" smtClean="0"/>
              <a:t>মাউস ট্রেইলারস্ (</a:t>
            </a:r>
            <a:r>
              <a:rPr lang="en-US" dirty="0" smtClean="0"/>
              <a:t>Site </a:t>
            </a:r>
            <a:r>
              <a:rPr lang="as-IN" dirty="0" smtClean="0"/>
              <a:t>ব্রাউজ-এর সময় মাউস-এ সৃষ্ট অ্যানিমেশন )</a:t>
            </a:r>
            <a:endParaRPr lang="en-US" dirty="0" smtClean="0"/>
          </a:p>
          <a:p>
            <a:r>
              <a:rPr lang="as-IN" dirty="0" smtClean="0"/>
              <a:t>(</a:t>
            </a:r>
            <a:r>
              <a:rPr lang="en-US" dirty="0" smtClean="0"/>
              <a:t>vi) </a:t>
            </a:r>
            <a:r>
              <a:rPr lang="as-IN" dirty="0" smtClean="0"/>
              <a:t>ড্রপডাউন মেনু</a:t>
            </a:r>
            <a:endParaRPr lang="en-US" dirty="0" smtClean="0"/>
          </a:p>
          <a:p>
            <a:r>
              <a:rPr lang="as-IN" dirty="0" smtClean="0"/>
              <a:t>(</a:t>
            </a:r>
            <a:r>
              <a:rPr lang="en-US" dirty="0" smtClean="0"/>
              <a:t>vii) </a:t>
            </a:r>
            <a:r>
              <a:rPr lang="as-IN" dirty="0" smtClean="0"/>
              <a:t>স্লাইড শো</a:t>
            </a:r>
            <a:endParaRPr lang="en-US" dirty="0" smtClean="0"/>
          </a:p>
          <a:p>
            <a:r>
              <a:rPr lang="as-IN" dirty="0" smtClean="0"/>
              <a:t>(</a:t>
            </a:r>
            <a:r>
              <a:rPr lang="en-US" dirty="0" smtClean="0"/>
              <a:t>viii) </a:t>
            </a:r>
            <a:r>
              <a:rPr lang="as-IN" dirty="0" smtClean="0"/>
              <a:t>চলন্ত খবর</a:t>
            </a:r>
            <a:endParaRPr lang="en-US" dirty="0" smtClean="0"/>
          </a:p>
          <a:p>
            <a:r>
              <a:rPr lang="as-IN" dirty="0" smtClean="0"/>
              <a:t>(</a:t>
            </a:r>
            <a:r>
              <a:rPr lang="en-US" dirty="0" smtClean="0"/>
              <a:t>ix) </a:t>
            </a:r>
            <a:r>
              <a:rPr lang="as-IN" dirty="0" smtClean="0"/>
              <a:t>অ্যালার্ট ম্যাসেজ ইত্যাদি ।</a:t>
            </a:r>
            <a:endParaRPr lang="en-US" dirty="0"/>
          </a:p>
        </p:txBody>
      </p:sp>
    </p:spTree>
    <p:extLst>
      <p:ext uri="{BB962C8B-B14F-4D97-AF65-F5344CB8AC3E}">
        <p14:creationId xmlns:p14="http://schemas.microsoft.com/office/powerpoint/2010/main" val="333321151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5218" y="291119"/>
            <a:ext cx="11017322" cy="646331"/>
          </a:xfrm>
          <a:prstGeom prst="rect">
            <a:avLst/>
          </a:prstGeom>
          <a:ln w="12700">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as-IN" dirty="0" smtClean="0"/>
              <a:t>জাভাস্ক্রিপ্টের স্ট্রাকচার : জাভাস্ক্রিপ্টের কাজ </a:t>
            </a:r>
            <a:r>
              <a:rPr lang="en-US" dirty="0" smtClean="0"/>
              <a:t>HTML </a:t>
            </a:r>
            <a:r>
              <a:rPr lang="as-IN" dirty="0" smtClean="0"/>
              <a:t>পেজের মধ্যে বা বাইরে উভয় জায়গাতেই করা যায়। </a:t>
            </a:r>
            <a:r>
              <a:rPr lang="en-US" dirty="0" smtClean="0"/>
              <a:t>HTML </a:t>
            </a:r>
            <a:r>
              <a:rPr lang="as-IN" dirty="0" smtClean="0"/>
              <a:t>পেজের মধ্যে ব্যবহার করতে চাইলে &lt;</a:t>
            </a:r>
            <a:r>
              <a:rPr lang="en-US" dirty="0" smtClean="0"/>
              <a:t>script&gt; ... &lt;/script&gt; </a:t>
            </a:r>
            <a:r>
              <a:rPr lang="as-IN" dirty="0" smtClean="0"/>
              <a:t>ট্যাগ ব্যবহার করে কোডগুলো লিখতে হবে। যেমন :</a:t>
            </a:r>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5218" y="1017672"/>
            <a:ext cx="11017322" cy="563484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3536175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785" y="357296"/>
            <a:ext cx="10082372" cy="646331"/>
          </a:xfrm>
          <a:prstGeom prst="rect">
            <a:avLst/>
          </a:prstGeom>
          <a:ln w="38100">
            <a:solidFill>
              <a:schemeClr val="tx1"/>
            </a:solidFill>
          </a:ln>
          <a:effectLst>
            <a:glow rad="101600">
              <a:schemeClr val="accent6">
                <a:satMod val="175000"/>
                <a:alpha val="40000"/>
              </a:schemeClr>
            </a:glow>
          </a:effectLst>
        </p:spPr>
        <p:txBody>
          <a:bodyPr wrap="square">
            <a:spAutoFit/>
          </a:bodyPr>
          <a:lstStyle/>
          <a:p>
            <a:r>
              <a:rPr lang="as-IN" sz="3600" dirty="0"/>
              <a:t>অধ্যায়-৫ : সার্ভার সাইড স্ক্রিপ্টিং ল্যাঙ্গুয়েজ পিএইচপি</a:t>
            </a:r>
            <a:endParaRPr lang="en-US" sz="3600" dirty="0"/>
          </a:p>
        </p:txBody>
      </p:sp>
      <p:sp>
        <p:nvSpPr>
          <p:cNvPr id="3" name="Rectangle 2"/>
          <p:cNvSpPr/>
          <p:nvPr/>
        </p:nvSpPr>
        <p:spPr>
          <a:xfrm>
            <a:off x="1201785" y="1419971"/>
            <a:ext cx="10082372" cy="4832092"/>
          </a:xfrm>
          <a:prstGeom prst="rect">
            <a:avLst/>
          </a:prstGeom>
          <a:ln w="9525">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as-IN" sz="2800" dirty="0" smtClean="0"/>
              <a:t>৫.১ পিএইচপি (</a:t>
            </a:r>
            <a:r>
              <a:rPr lang="en-US" sz="2800" dirty="0" smtClean="0"/>
              <a:t>State PHP)</a:t>
            </a:r>
          </a:p>
          <a:p>
            <a:r>
              <a:rPr lang="as-IN" sz="2000" dirty="0" smtClean="0"/>
              <a:t>পিএইচপি </a:t>
            </a:r>
            <a:r>
              <a:rPr lang="as-IN" sz="2000" dirty="0"/>
              <a:t>(</a:t>
            </a:r>
            <a:r>
              <a:rPr lang="en-US" sz="2000" dirty="0"/>
              <a:t>PHP)-</a:t>
            </a:r>
            <a:r>
              <a:rPr lang="as-IN" sz="2000" dirty="0"/>
              <a:t>এর পূর্ণরূপ </a:t>
            </a:r>
            <a:r>
              <a:rPr lang="en-US" sz="2000" dirty="0"/>
              <a:t>Hypertext Preprocessor </a:t>
            </a:r>
            <a:r>
              <a:rPr lang="as-IN" sz="2000" dirty="0"/>
              <a:t>এটি একটি সার্ভার-সাইড স্ক্রিপ্টিং ল্যাঙ্গুয়েজ, যা নিয়ে </a:t>
            </a:r>
            <a:r>
              <a:rPr lang="en-US" sz="2000" dirty="0"/>
              <a:t>Dynamic web </a:t>
            </a:r>
            <a:r>
              <a:rPr lang="as-IN" sz="2000" dirty="0"/>
              <a:t>পেজ তৈরি বা </a:t>
            </a:r>
            <a:r>
              <a:rPr lang="en-US" sz="2000" dirty="0"/>
              <a:t>Web development </a:t>
            </a:r>
            <a:r>
              <a:rPr lang="as-IN" sz="2000" dirty="0"/>
              <a:t>করা হয়। </a:t>
            </a:r>
            <a:r>
              <a:rPr lang="en-US" sz="2000" dirty="0"/>
              <a:t>PHP-</a:t>
            </a:r>
            <a:r>
              <a:rPr lang="as-IN" sz="2000" dirty="0"/>
              <a:t>এর কাজ শুরু হয়েছিল 1994 সালে এবং বর্তমানে </a:t>
            </a:r>
            <a:r>
              <a:rPr lang="en-US" sz="2000" dirty="0"/>
              <a:t>PHP-</a:t>
            </a:r>
            <a:r>
              <a:rPr lang="as-IN" sz="2000" dirty="0"/>
              <a:t>এর ভার্শন 8.1.20 (8 </a:t>
            </a:r>
            <a:r>
              <a:rPr lang="en-US" sz="2000" dirty="0"/>
              <a:t>June 2023)। Dynamic website </a:t>
            </a:r>
            <a:r>
              <a:rPr lang="as-IN" sz="2000" dirty="0"/>
              <a:t>তৈরির জন্য অন্যান্য ল্যাঙ্গুয়েজের চেয়ে </a:t>
            </a:r>
            <a:r>
              <a:rPr lang="en-US" sz="2000" dirty="0"/>
              <a:t>PHP </a:t>
            </a:r>
            <a:r>
              <a:rPr lang="as-IN" sz="2000" dirty="0"/>
              <a:t>বাংলাদেশে বেশি ব্যবহৃত হচ্ছে। এটি খুবই জনপ্রিয় একটি ওপেন সোর্স ল্যাঙ্গুয়েজ। ওপেন সোর্স বলতে বুঝায় এটি টাকা দিয়ে কিনতে হয় না। </a:t>
            </a:r>
            <a:r>
              <a:rPr lang="en-US" sz="2000" dirty="0"/>
              <a:t>PHP </a:t>
            </a:r>
            <a:r>
              <a:rPr lang="as-IN" sz="2000" dirty="0"/>
              <a:t>যে কেউ ব্যবহার করতে পারে। এজন্য কোনো ধরনের লাইসেন্স ফি লাগবে না। আবার কেউ ইচ্ছে করলে এটিকে নিজের মতো কাস্টমাইজ করতে পারবে। সকল ধরনের </a:t>
            </a:r>
            <a:r>
              <a:rPr lang="en-US" sz="2000" dirty="0"/>
              <a:t>Online application </a:t>
            </a:r>
            <a:r>
              <a:rPr lang="as-IN" sz="2000" dirty="0"/>
              <a:t>সফটওয়্যার </a:t>
            </a:r>
            <a:r>
              <a:rPr lang="en-US" sz="2000" dirty="0"/>
              <a:t>PHP </a:t>
            </a:r>
            <a:r>
              <a:rPr lang="as-IN" sz="2000" dirty="0"/>
              <a:t>দিয়ে খুবই সহজে তৈরি করা যায় এবং এটি খুবই </a:t>
            </a:r>
            <a:r>
              <a:rPr lang="en-US" sz="2000" dirty="0"/>
              <a:t>User friendly. PHP </a:t>
            </a:r>
            <a:r>
              <a:rPr lang="as-IN" sz="2000" dirty="0"/>
              <a:t>হলো একটি </a:t>
            </a:r>
            <a:r>
              <a:rPr lang="en-US" sz="2000" dirty="0"/>
              <a:t>Full featured programming language </a:t>
            </a:r>
            <a:r>
              <a:rPr lang="as-IN" sz="2000" dirty="0"/>
              <a:t>এবং এটি ডাটাবেসের সাথে খুব সহজে ব্যবহার করা যায়।</a:t>
            </a:r>
            <a:r>
              <a:rPr lang="en-US" sz="2000" dirty="0"/>
              <a:t>PHP </a:t>
            </a:r>
            <a:r>
              <a:rPr lang="as-IN" sz="2000" dirty="0"/>
              <a:t>হলো সার্ভার-সাইড ল্যাঙ্গুয়েজ। যেহেতু সার্ভার-সাইড সেহেতু এটি সার্ভারেই রাখতে হবে এবং সার্ভার রান করবে।</a:t>
            </a:r>
            <a:r>
              <a:rPr lang="en-US" sz="2000" dirty="0"/>
              <a:t>PHP- </a:t>
            </a:r>
            <a:r>
              <a:rPr lang="as-IN" sz="2000" dirty="0"/>
              <a:t>কে রান করানোর জন্য কোনো কম্পাইলারের প্রয়োজন নেই। কম্পাইলারের প্রয়োজন হয় </a:t>
            </a:r>
            <a:r>
              <a:rPr lang="en-US" sz="2000" dirty="0"/>
              <a:t>C, Java </a:t>
            </a:r>
            <a:r>
              <a:rPr lang="as-IN" sz="2000" dirty="0"/>
              <a:t>ইত্যাদি প্রোগ্রাম রানকরানোর জন্য । তাই একটা স্ক্রিপ্ট লিখে ওয়েব সার্ভারে রাখলেই কাজ শেষ এবং তা রান করবে।</a:t>
            </a:r>
            <a:r>
              <a:rPr lang="en-US" sz="2000" dirty="0"/>
              <a:t>PHP-</a:t>
            </a:r>
            <a:r>
              <a:rPr lang="as-IN" sz="2000" dirty="0"/>
              <a:t>কে তৈরি করা হয়েছে </a:t>
            </a:r>
            <a:r>
              <a:rPr lang="en-US" sz="2000" dirty="0"/>
              <a:t>HTML </a:t>
            </a:r>
            <a:r>
              <a:rPr lang="as-IN" sz="2000" dirty="0"/>
              <a:t>এর সাথে ব্যবহার উপযোগী করে। </a:t>
            </a:r>
            <a:r>
              <a:rPr lang="en-US" sz="2000" dirty="0"/>
              <a:t>PHP, HTML-</a:t>
            </a:r>
            <a:r>
              <a:rPr lang="as-IN" sz="2000" dirty="0"/>
              <a:t>এর ভিতরে এমবেডেড হতে পারেআবার </a:t>
            </a:r>
            <a:r>
              <a:rPr lang="en-US" sz="2000" dirty="0"/>
              <a:t>External file </a:t>
            </a:r>
            <a:r>
              <a:rPr lang="as-IN" sz="2000" dirty="0"/>
              <a:t>হিসেবেই ব্যবহার করা যায়।</a:t>
            </a:r>
            <a:endParaRPr lang="en-US" sz="2000" dirty="0"/>
          </a:p>
        </p:txBody>
      </p:sp>
    </p:spTree>
    <p:extLst>
      <p:ext uri="{BB962C8B-B14F-4D97-AF65-F5344CB8AC3E}">
        <p14:creationId xmlns:p14="http://schemas.microsoft.com/office/powerpoint/2010/main" val="56482479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95911" y="554521"/>
            <a:ext cx="10113196" cy="2616101"/>
          </a:xfrm>
          <a:prstGeom prst="rect">
            <a:avLst/>
          </a:prstGeom>
          <a:ln w="19050">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sz="2400" dirty="0"/>
              <a:t>PHP-</a:t>
            </a:r>
            <a:r>
              <a:rPr lang="as-IN" sz="2400" dirty="0"/>
              <a:t>এর প্রয়োজনীয়তা </a:t>
            </a:r>
            <a:r>
              <a:rPr lang="en-US" sz="2400" dirty="0"/>
              <a:t>:</a:t>
            </a:r>
            <a:endParaRPr lang="en-US" sz="2400" dirty="0" smtClean="0"/>
          </a:p>
          <a:p>
            <a:r>
              <a:rPr lang="en-US" sz="2000" dirty="0" smtClean="0"/>
              <a:t>PHP </a:t>
            </a:r>
            <a:r>
              <a:rPr lang="as-IN" sz="2000" dirty="0" smtClean="0"/>
              <a:t>একটি </a:t>
            </a:r>
            <a:r>
              <a:rPr lang="as-IN" sz="2000" dirty="0"/>
              <a:t>সার্ভার সাইড স্ক্রিপ্টিং ল্যাঙ্গুয়েজ। এটি মূলত ডায়নামিক ওয়েবসাইট তৈরির জন্য ব্যবহৃত হয়। বর্তমানে </a:t>
            </a:r>
            <a:r>
              <a:rPr lang="en-US" sz="2000" dirty="0"/>
              <a:t>Web development-</a:t>
            </a:r>
            <a:r>
              <a:rPr lang="as-IN" sz="2000" dirty="0"/>
              <a:t>এর জন্য এটি অত্যন্ত জনপ্রিয় ল্যাঙ্গুয়েজ। সারাবিশ্বে রয়েছে ব্যাপক জব চাহিদা এবং অনেক আকর্ষণীয় বেতন।বর্তমানে অনেক শিক্ষিত জনগোষ্ঠী </a:t>
            </a:r>
            <a:r>
              <a:rPr lang="en-US" sz="2000" dirty="0"/>
              <a:t>PHP </a:t>
            </a:r>
            <a:r>
              <a:rPr lang="as-IN" sz="2000" dirty="0"/>
              <a:t>প্রোগ্রামিং শিখে ঘরে বসে হাজার হাজার ডলার উপার্জন করছে। </a:t>
            </a:r>
            <a:r>
              <a:rPr lang="en-US" sz="2000" dirty="0"/>
              <a:t>PHP-</a:t>
            </a:r>
            <a:r>
              <a:rPr lang="as-IN" sz="2000" dirty="0"/>
              <a:t>এর সাথে </a:t>
            </a:r>
            <a:r>
              <a:rPr lang="en-US" sz="2000" dirty="0" err="1"/>
              <a:t>MySQL.Oracle</a:t>
            </a:r>
            <a:r>
              <a:rPr lang="en-US" sz="2000" dirty="0"/>
              <a:t> </a:t>
            </a:r>
            <a:r>
              <a:rPr lang="as-IN" sz="2000" dirty="0"/>
              <a:t>ইত্যাদি ডাটাবেস সংযুক্ত করে যে-কোনো </a:t>
            </a:r>
            <a:r>
              <a:rPr lang="en-US" sz="2000" dirty="0"/>
              <a:t>Application </a:t>
            </a:r>
            <a:r>
              <a:rPr lang="as-IN" sz="2000" dirty="0"/>
              <a:t>তৈরি করা যায়। </a:t>
            </a:r>
            <a:r>
              <a:rPr lang="en-US" sz="2000" dirty="0"/>
              <a:t>PHP </a:t>
            </a:r>
            <a:r>
              <a:rPr lang="as-IN" sz="2000" dirty="0"/>
              <a:t>প্রোগ্রামাররা তাদের অভিজ্ঞতার মাধ্যমে খুব সহজে সফটওয়্যার ইঞ্জিনিয়ার হতে পারে। কিছু কিছু কোম্পানি </a:t>
            </a:r>
            <a:r>
              <a:rPr lang="en-US" sz="2000" dirty="0"/>
              <a:t>PHP Developer </a:t>
            </a:r>
            <a:r>
              <a:rPr lang="as-IN" sz="2000" dirty="0"/>
              <a:t>দের সরাসরি সফটওয়্যার হিসেবে নিয়োগ দেয়।</a:t>
            </a:r>
            <a:endParaRPr lang="en-US" sz="2000" dirty="0"/>
          </a:p>
        </p:txBody>
      </p:sp>
      <p:sp>
        <p:nvSpPr>
          <p:cNvPr id="3" name="Rectangle 2"/>
          <p:cNvSpPr/>
          <p:nvPr/>
        </p:nvSpPr>
        <p:spPr>
          <a:xfrm>
            <a:off x="1095911" y="3497463"/>
            <a:ext cx="8602895" cy="2585323"/>
          </a:xfrm>
          <a:prstGeom prst="rect">
            <a:avLst/>
          </a:prstGeom>
          <a:ln w="19050">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en-US" dirty="0"/>
              <a:t>PHP </a:t>
            </a:r>
            <a:r>
              <a:rPr lang="as-IN" dirty="0"/>
              <a:t>ল্যাঙ্গুয়েজের সুবিধা </a:t>
            </a:r>
            <a:r>
              <a:rPr lang="as-IN" dirty="0" smtClean="0"/>
              <a:t>:</a:t>
            </a:r>
            <a:endParaRPr lang="en-US" dirty="0" smtClean="0"/>
          </a:p>
          <a:p>
            <a:r>
              <a:rPr lang="as-IN" dirty="0" smtClean="0"/>
              <a:t>(1)</a:t>
            </a:r>
            <a:r>
              <a:rPr lang="en-US" dirty="0" smtClean="0"/>
              <a:t>PHP </a:t>
            </a:r>
            <a:r>
              <a:rPr lang="en-US" dirty="0"/>
              <a:t>Open source </a:t>
            </a:r>
            <a:r>
              <a:rPr lang="as-IN" dirty="0"/>
              <a:t>ও </a:t>
            </a:r>
            <a:r>
              <a:rPr lang="en-US" dirty="0"/>
              <a:t>User friendly </a:t>
            </a:r>
            <a:r>
              <a:rPr lang="as-IN" dirty="0"/>
              <a:t>ল্যাঙ্গুয়েজ</a:t>
            </a:r>
            <a:r>
              <a:rPr lang="as-IN" dirty="0" smtClean="0"/>
              <a:t>।</a:t>
            </a:r>
            <a:endParaRPr lang="en-US" dirty="0" smtClean="0"/>
          </a:p>
          <a:p>
            <a:r>
              <a:rPr lang="as-IN" dirty="0" smtClean="0"/>
              <a:t>(</a:t>
            </a:r>
            <a:r>
              <a:rPr lang="en-US" dirty="0"/>
              <a:t>ii) PHP </a:t>
            </a:r>
            <a:r>
              <a:rPr lang="as-IN" dirty="0"/>
              <a:t>ল্যাঙ্গুয়েজের </a:t>
            </a:r>
            <a:r>
              <a:rPr lang="en-US" dirty="0"/>
              <a:t>Syntax </a:t>
            </a:r>
            <a:r>
              <a:rPr lang="as-IN" dirty="0"/>
              <a:t>শেখা সহজ এবং খুব দ্রুত ওয়েবসাইট ডেভেলপ করা যায় </a:t>
            </a:r>
            <a:r>
              <a:rPr lang="as-IN" dirty="0" smtClean="0"/>
              <a:t>।</a:t>
            </a:r>
            <a:endParaRPr lang="en-US" dirty="0" smtClean="0"/>
          </a:p>
          <a:p>
            <a:r>
              <a:rPr lang="as-IN" dirty="0" smtClean="0"/>
              <a:t>(</a:t>
            </a:r>
            <a:r>
              <a:rPr lang="en-US" dirty="0"/>
              <a:t>iii) </a:t>
            </a:r>
            <a:r>
              <a:rPr lang="as-IN" dirty="0"/>
              <a:t>এটি সব ধরনের অপারেটিং সিস্টেমে সাপোর্ট করে </a:t>
            </a:r>
            <a:r>
              <a:rPr lang="as-IN" dirty="0" smtClean="0"/>
              <a:t>।</a:t>
            </a:r>
            <a:endParaRPr lang="en-US" dirty="0" smtClean="0"/>
          </a:p>
          <a:p>
            <a:r>
              <a:rPr lang="as-IN" dirty="0" smtClean="0"/>
              <a:t>(</a:t>
            </a:r>
            <a:r>
              <a:rPr lang="en-US" dirty="0"/>
              <a:t>iv) </a:t>
            </a:r>
            <a:r>
              <a:rPr lang="as-IN" dirty="0"/>
              <a:t>খুব সহজে </a:t>
            </a:r>
            <a:r>
              <a:rPr lang="en-US" dirty="0"/>
              <a:t>Apache </a:t>
            </a:r>
            <a:r>
              <a:rPr lang="as-IN" dirty="0"/>
              <a:t>ও </a:t>
            </a:r>
            <a:r>
              <a:rPr lang="en-US" dirty="0"/>
              <a:t>MySQL-</a:t>
            </a:r>
            <a:r>
              <a:rPr lang="as-IN" dirty="0"/>
              <a:t>এর সাথে ইন্টারফেসিং করা যায়</a:t>
            </a:r>
            <a:r>
              <a:rPr lang="as-IN" dirty="0" smtClean="0"/>
              <a:t>।</a:t>
            </a:r>
            <a:endParaRPr lang="en-US" dirty="0" smtClean="0"/>
          </a:p>
          <a:p>
            <a:r>
              <a:rPr lang="as-IN" dirty="0" smtClean="0"/>
              <a:t>(</a:t>
            </a:r>
            <a:r>
              <a:rPr lang="en-US" dirty="0"/>
              <a:t>v) PHP </a:t>
            </a:r>
            <a:r>
              <a:rPr lang="as-IN" dirty="0"/>
              <a:t>সিস্টেমকে </a:t>
            </a:r>
            <a:r>
              <a:rPr lang="en-US" dirty="0"/>
              <a:t>Slow </a:t>
            </a:r>
            <a:r>
              <a:rPr lang="as-IN" dirty="0"/>
              <a:t>করে না। ফলে খুব দ্রুত লোড হয় ।(</a:t>
            </a:r>
            <a:r>
              <a:rPr lang="en-US" dirty="0"/>
              <a:t>vi) </a:t>
            </a:r>
            <a:r>
              <a:rPr lang="as-IN" dirty="0"/>
              <a:t>এটি </a:t>
            </a:r>
            <a:r>
              <a:rPr lang="en-US" dirty="0"/>
              <a:t>Object oriented programming </a:t>
            </a:r>
            <a:r>
              <a:rPr lang="as-IN" dirty="0"/>
              <a:t>সাপোর্ট করে </a:t>
            </a:r>
            <a:r>
              <a:rPr lang="as-IN" dirty="0" smtClean="0"/>
              <a:t>।</a:t>
            </a:r>
            <a:endParaRPr lang="en-US" dirty="0" smtClean="0"/>
          </a:p>
          <a:p>
            <a:r>
              <a:rPr lang="as-IN" dirty="0" smtClean="0"/>
              <a:t>(</a:t>
            </a:r>
            <a:r>
              <a:rPr lang="en-US" dirty="0" smtClean="0"/>
              <a:t>vii)</a:t>
            </a:r>
            <a:r>
              <a:rPr lang="as-IN" dirty="0" smtClean="0"/>
              <a:t>এটি </a:t>
            </a:r>
            <a:r>
              <a:rPr lang="en-US" dirty="0"/>
              <a:t>Secured language</a:t>
            </a:r>
            <a:r>
              <a:rPr lang="en-US" dirty="0" smtClean="0"/>
              <a:t>.</a:t>
            </a:r>
          </a:p>
          <a:p>
            <a:r>
              <a:rPr lang="en-US" dirty="0" smtClean="0"/>
              <a:t>(</a:t>
            </a:r>
            <a:r>
              <a:rPr lang="en-US" dirty="0"/>
              <a:t>viii) PHP debugger engine </a:t>
            </a:r>
            <a:r>
              <a:rPr lang="as-IN" dirty="0"/>
              <a:t>দ্বারা খুব সহজে </a:t>
            </a:r>
            <a:r>
              <a:rPr lang="en-US" dirty="0"/>
              <a:t>Error </a:t>
            </a:r>
            <a:r>
              <a:rPr lang="as-IN" dirty="0"/>
              <a:t>ডিটেক্ট করা যায় ।</a:t>
            </a:r>
            <a:endParaRPr lang="en-US" dirty="0"/>
          </a:p>
        </p:txBody>
      </p:sp>
    </p:spTree>
    <p:extLst>
      <p:ext uri="{BB962C8B-B14F-4D97-AF65-F5344CB8AC3E}">
        <p14:creationId xmlns:p14="http://schemas.microsoft.com/office/powerpoint/2010/main" val="32471455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10" y="197965"/>
            <a:ext cx="11843141" cy="6660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98262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8380" y="302201"/>
            <a:ext cx="9383731" cy="1938992"/>
          </a:xfrm>
          <a:prstGeom prst="rect">
            <a:avLst/>
          </a:prstGeom>
          <a:ln w="28575">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as-IN" sz="2000" dirty="0"/>
              <a:t>৫.৬ </a:t>
            </a:r>
            <a:r>
              <a:rPr lang="en-US" sz="2000" dirty="0"/>
              <a:t>if, if... else, nested if ... else, switch, for loop, while loop, </a:t>
            </a:r>
            <a:r>
              <a:rPr lang="en-US" sz="2000" dirty="0" err="1"/>
              <a:t>foreach</a:t>
            </a:r>
            <a:r>
              <a:rPr lang="en-US" sz="2000" dirty="0"/>
              <a:t> loop </a:t>
            </a:r>
            <a:r>
              <a:rPr lang="as-IN" sz="2000" dirty="0"/>
              <a:t>কন্ট্রোল স্ট্রাকচার (</a:t>
            </a:r>
            <a:r>
              <a:rPr lang="en-US" sz="2000" dirty="0"/>
              <a:t>Control structure of PHP</a:t>
            </a:r>
            <a:r>
              <a:rPr lang="en-US" sz="2000" dirty="0" smtClean="0"/>
              <a:t>)</a:t>
            </a:r>
          </a:p>
          <a:p>
            <a:r>
              <a:rPr lang="en-US" sz="2000" dirty="0" smtClean="0"/>
              <a:t>if </a:t>
            </a:r>
            <a:r>
              <a:rPr lang="en-US" sz="2000" dirty="0"/>
              <a:t>statement </a:t>
            </a:r>
            <a:r>
              <a:rPr lang="en-US" sz="2000" dirty="0" smtClean="0"/>
              <a:t>:</a:t>
            </a:r>
            <a:r>
              <a:rPr lang="as-IN" sz="2000" dirty="0" smtClean="0"/>
              <a:t> </a:t>
            </a:r>
            <a:r>
              <a:rPr lang="as-IN" sz="2000" dirty="0"/>
              <a:t>'যদি' শর্তসাপেক্ষে কোনো </a:t>
            </a:r>
            <a:r>
              <a:rPr lang="en-US" sz="2000" dirty="0"/>
              <a:t>Statement </a:t>
            </a:r>
            <a:r>
              <a:rPr lang="as-IN" sz="2000" dirty="0"/>
              <a:t>সম্পাদনের প্রয়োজন হলে </a:t>
            </a:r>
            <a:r>
              <a:rPr lang="en-US" sz="2000" dirty="0"/>
              <a:t>if statement </a:t>
            </a:r>
            <a:r>
              <a:rPr lang="as-IN" sz="2000" dirty="0"/>
              <a:t>ব্যবহৃত হয়। </a:t>
            </a:r>
            <a:r>
              <a:rPr lang="en-US" sz="2000" dirty="0"/>
              <a:t>Condition </a:t>
            </a:r>
            <a:r>
              <a:rPr lang="as-IN" sz="2000" dirty="0"/>
              <a:t>যদি সত্য হয় তবে </a:t>
            </a:r>
            <a:r>
              <a:rPr lang="en-US" sz="2000" dirty="0"/>
              <a:t>if-</a:t>
            </a:r>
            <a:r>
              <a:rPr lang="as-IN" sz="2000" dirty="0"/>
              <a:t>এর সাথে সংশ্লিষ্ট স্টেটমেন্টগুলো নির্বাহ হবে। </a:t>
            </a:r>
            <a:r>
              <a:rPr lang="en-US" sz="2000" dirty="0"/>
              <a:t>Condition </a:t>
            </a:r>
            <a:r>
              <a:rPr lang="as-IN" sz="2000" dirty="0"/>
              <a:t>মিথ্যা হলে সংশ্লিষ্ট স্টেটমেন্টগুলো </a:t>
            </a:r>
            <a:r>
              <a:rPr lang="en-US" sz="2000" dirty="0"/>
              <a:t>Skip </a:t>
            </a:r>
            <a:r>
              <a:rPr lang="as-IN" sz="2000" dirty="0"/>
              <a:t>হয়ে প্রোগ্রামের পরবর্তী অংশে ধাবিত হবে। </a:t>
            </a:r>
            <a:r>
              <a:rPr lang="en-US" sz="2000" dirty="0"/>
              <a:t>if </a:t>
            </a:r>
            <a:r>
              <a:rPr lang="en-US" sz="2000" dirty="0" err="1"/>
              <a:t>statment</a:t>
            </a:r>
            <a:r>
              <a:rPr lang="en-US" sz="2000" dirty="0"/>
              <a:t>-</a:t>
            </a:r>
            <a:r>
              <a:rPr lang="as-IN" sz="2000" dirty="0"/>
              <a:t>এর </a:t>
            </a:r>
            <a:r>
              <a:rPr lang="en-US" sz="2000" dirty="0" err="1"/>
              <a:t>Syntax:if</a:t>
            </a:r>
            <a:r>
              <a:rPr lang="en-US" sz="2000" dirty="0"/>
              <a:t> (condition)</a:t>
            </a:r>
            <a:r>
              <a:rPr lang="en-US" sz="2000" dirty="0" err="1"/>
              <a:t>statements;if</a:t>
            </a:r>
            <a:r>
              <a:rPr lang="en-US" sz="2000" dirty="0"/>
              <a:t> statement-</a:t>
            </a:r>
            <a:r>
              <a:rPr lang="as-IN" sz="2000" dirty="0"/>
              <a:t>এর ফ্লোচার্ট :</a:t>
            </a:r>
            <a:endParaRPr lang="en-US" sz="200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9755" y="2456880"/>
            <a:ext cx="6880261" cy="383226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4" name="Rectangle 3"/>
          <p:cNvSpPr/>
          <p:nvPr/>
        </p:nvSpPr>
        <p:spPr>
          <a:xfrm>
            <a:off x="8339192" y="2772126"/>
            <a:ext cx="3537733" cy="2308324"/>
          </a:xfrm>
          <a:prstGeom prst="rect">
            <a:avLst/>
          </a:prstGeom>
          <a:ln w="19050">
            <a:solidFill>
              <a:schemeClr val="tx1"/>
            </a:solidFill>
          </a:ln>
          <a:effectLst>
            <a:glow rad="139700">
              <a:schemeClr val="accent6">
                <a:satMod val="175000"/>
                <a:alpha val="40000"/>
              </a:schemeClr>
            </a:glow>
          </a:effectLst>
        </p:spPr>
        <p:txBody>
          <a:bodyPr wrap="square">
            <a:spAutoFit/>
          </a:bodyPr>
          <a:lstStyle/>
          <a:p>
            <a:r>
              <a:rPr lang="en-US" dirty="0"/>
              <a:t>if statement </a:t>
            </a:r>
            <a:r>
              <a:rPr lang="en-US" dirty="0" err="1"/>
              <a:t>ব্যবহার</a:t>
            </a:r>
            <a:r>
              <a:rPr lang="en-US" dirty="0"/>
              <a:t> </a:t>
            </a:r>
            <a:r>
              <a:rPr lang="en-US" dirty="0" err="1"/>
              <a:t>করে</a:t>
            </a:r>
            <a:r>
              <a:rPr lang="en-US" dirty="0"/>
              <a:t> </a:t>
            </a:r>
            <a:r>
              <a:rPr lang="en-US" dirty="0" err="1"/>
              <a:t>প্রোগ্রাম</a:t>
            </a:r>
            <a:r>
              <a:rPr lang="en-US" dirty="0"/>
              <a:t> </a:t>
            </a:r>
            <a:r>
              <a:rPr lang="en-US" dirty="0" smtClean="0"/>
              <a:t>:</a:t>
            </a:r>
          </a:p>
          <a:p>
            <a:r>
              <a:rPr lang="en-US" dirty="0" smtClean="0"/>
              <a:t>&lt;?</a:t>
            </a:r>
            <a:r>
              <a:rPr lang="en-US" dirty="0" err="1" smtClean="0"/>
              <a:t>php</a:t>
            </a:r>
            <a:endParaRPr lang="en-US" dirty="0" smtClean="0"/>
          </a:p>
          <a:p>
            <a:r>
              <a:rPr lang="en-US" dirty="0" smtClean="0"/>
              <a:t>$ </a:t>
            </a:r>
            <a:r>
              <a:rPr lang="en-US" dirty="0"/>
              <a:t>a = 20 </a:t>
            </a:r>
            <a:r>
              <a:rPr lang="en-US" dirty="0" smtClean="0"/>
              <a:t>;</a:t>
            </a:r>
          </a:p>
          <a:p>
            <a:r>
              <a:rPr lang="en-US" dirty="0" smtClean="0"/>
              <a:t>$ </a:t>
            </a:r>
            <a:r>
              <a:rPr lang="en-US" dirty="0"/>
              <a:t>b = </a:t>
            </a:r>
            <a:r>
              <a:rPr lang="en-US" dirty="0" smtClean="0"/>
              <a:t>10</a:t>
            </a:r>
          </a:p>
          <a:p>
            <a:r>
              <a:rPr lang="en-US" dirty="0" smtClean="0"/>
              <a:t>if($</a:t>
            </a:r>
            <a:r>
              <a:rPr lang="en-US" dirty="0"/>
              <a:t>a &gt; $b</a:t>
            </a:r>
            <a:r>
              <a:rPr lang="en-US" dirty="0" smtClean="0"/>
              <a:t>){</a:t>
            </a:r>
          </a:p>
          <a:p>
            <a:r>
              <a:rPr lang="en-US" dirty="0" smtClean="0"/>
              <a:t>echo </a:t>
            </a:r>
            <a:r>
              <a:rPr lang="en-US" dirty="0"/>
              <a:t>$a." is </a:t>
            </a:r>
            <a:r>
              <a:rPr lang="en-US" dirty="0" smtClean="0"/>
              <a:t>the largest </a:t>
            </a:r>
            <a:r>
              <a:rPr lang="en-US" dirty="0"/>
              <a:t>number";Output:20 is the largest number}?&gt;</a:t>
            </a:r>
          </a:p>
        </p:txBody>
      </p:sp>
    </p:spTree>
    <p:extLst>
      <p:ext uri="{BB962C8B-B14F-4D97-AF65-F5344CB8AC3E}">
        <p14:creationId xmlns:p14="http://schemas.microsoft.com/office/powerpoint/2010/main" val="8545693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14196" y="357297"/>
            <a:ext cx="8339142" cy="584775"/>
          </a:xfrm>
          <a:prstGeom prst="rect">
            <a:avLst/>
          </a:prstGeom>
          <a:ln w="38100">
            <a:solidFill>
              <a:schemeClr val="tx1"/>
            </a:solidFill>
          </a:ln>
          <a:effectLst>
            <a:glow rad="101600">
              <a:schemeClr val="accent6">
                <a:satMod val="175000"/>
                <a:alpha val="40000"/>
              </a:schemeClr>
            </a:glow>
          </a:effectLst>
        </p:spPr>
        <p:txBody>
          <a:bodyPr wrap="none">
            <a:spAutoFit/>
          </a:bodyPr>
          <a:lstStyle/>
          <a:p>
            <a:r>
              <a:rPr lang="as-IN" sz="3200" dirty="0" smtClean="0"/>
              <a:t>অধ্যায়-২: ইউআই/ইউএক্স এবং মার্কআপ ল্যাঙ্গুয়েজ</a:t>
            </a:r>
            <a:endParaRPr lang="en-US" sz="3200" dirty="0"/>
          </a:p>
        </p:txBody>
      </p:sp>
      <p:sp>
        <p:nvSpPr>
          <p:cNvPr id="3" name="Rectangle 2"/>
          <p:cNvSpPr/>
          <p:nvPr/>
        </p:nvSpPr>
        <p:spPr>
          <a:xfrm>
            <a:off x="1914196" y="1340012"/>
            <a:ext cx="4947188" cy="400110"/>
          </a:xfrm>
          <a:prstGeom prst="rect">
            <a:avLst/>
          </a:prstGeom>
          <a:ln>
            <a:solidFill>
              <a:schemeClr val="tx1"/>
            </a:solidFill>
            <a:prstDash val="lgDashDotDot"/>
          </a:ln>
        </p:spPr>
        <p:txBody>
          <a:bodyPr wrap="none">
            <a:spAutoFit/>
          </a:bodyPr>
          <a:lstStyle/>
          <a:p>
            <a:r>
              <a:rPr lang="as-IN" sz="2000" dirty="0" smtClean="0">
                <a:solidFill>
                  <a:schemeClr val="tx1">
                    <a:lumMod val="95000"/>
                    <a:lumOff val="5000"/>
                  </a:schemeClr>
                </a:solidFill>
              </a:rPr>
              <a:t>২.১ </a:t>
            </a:r>
            <a:r>
              <a:rPr lang="en-US" sz="2000" dirty="0" smtClean="0">
                <a:solidFill>
                  <a:schemeClr val="tx1">
                    <a:lumMod val="95000"/>
                    <a:lumOff val="5000"/>
                  </a:schemeClr>
                </a:solidFill>
              </a:rPr>
              <a:t>UI </a:t>
            </a:r>
            <a:r>
              <a:rPr lang="as-IN" sz="2000" dirty="0" smtClean="0">
                <a:solidFill>
                  <a:schemeClr val="tx1">
                    <a:lumMod val="95000"/>
                    <a:lumOff val="5000"/>
                  </a:schemeClr>
                </a:solidFill>
              </a:rPr>
              <a:t>এবং </a:t>
            </a:r>
            <a:r>
              <a:rPr lang="en-US" sz="2000" dirty="0" smtClean="0">
                <a:solidFill>
                  <a:schemeClr val="tx1">
                    <a:lumMod val="95000"/>
                    <a:lumOff val="5000"/>
                  </a:schemeClr>
                </a:solidFill>
              </a:rPr>
              <a:t>UX </a:t>
            </a:r>
            <a:r>
              <a:rPr lang="as-IN" sz="2000" dirty="0" smtClean="0">
                <a:solidFill>
                  <a:schemeClr val="tx1">
                    <a:lumMod val="95000"/>
                    <a:lumOff val="5000"/>
                  </a:schemeClr>
                </a:solidFill>
              </a:rPr>
              <a:t>ডিজাইন (</a:t>
            </a:r>
            <a:r>
              <a:rPr lang="en-US" sz="2000" dirty="0" smtClean="0">
                <a:solidFill>
                  <a:schemeClr val="tx1">
                    <a:lumMod val="95000"/>
                    <a:lumOff val="5000"/>
                  </a:schemeClr>
                </a:solidFill>
              </a:rPr>
              <a:t>UI and UX design) :</a:t>
            </a:r>
            <a:endParaRPr lang="en-US" sz="2000" dirty="0">
              <a:solidFill>
                <a:schemeClr val="tx1">
                  <a:lumMod val="95000"/>
                  <a:lumOff val="5000"/>
                </a:schemeClr>
              </a:solidFill>
            </a:endParaRPr>
          </a:p>
        </p:txBody>
      </p:sp>
      <p:sp>
        <p:nvSpPr>
          <p:cNvPr id="4" name="Rectangle 3"/>
          <p:cNvSpPr/>
          <p:nvPr/>
        </p:nvSpPr>
        <p:spPr>
          <a:xfrm>
            <a:off x="1903922" y="2200337"/>
            <a:ext cx="8339142" cy="1631216"/>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as-IN" sz="2000" dirty="0" smtClean="0">
                <a:solidFill>
                  <a:schemeClr val="tx1">
                    <a:lumMod val="95000"/>
                    <a:lumOff val="5000"/>
                  </a:schemeClr>
                </a:solidFill>
              </a:rPr>
              <a:t>ইউআই (</a:t>
            </a:r>
            <a:r>
              <a:rPr lang="en-US" sz="2000" dirty="0" smtClean="0">
                <a:solidFill>
                  <a:schemeClr val="tx1">
                    <a:lumMod val="95000"/>
                    <a:lumOff val="5000"/>
                  </a:schemeClr>
                </a:solidFill>
              </a:rPr>
              <a:t>UI) </a:t>
            </a:r>
            <a:r>
              <a:rPr lang="as-IN" sz="2000" dirty="0" smtClean="0">
                <a:solidFill>
                  <a:schemeClr val="tx1">
                    <a:lumMod val="95000"/>
                    <a:lumOff val="5000"/>
                  </a:schemeClr>
                </a:solidFill>
              </a:rPr>
              <a:t>ডিজাইন : </a:t>
            </a:r>
            <a:r>
              <a:rPr lang="en-US" sz="2000" dirty="0" smtClean="0"/>
              <a:t>UI-</a:t>
            </a:r>
            <a:r>
              <a:rPr lang="as-IN" sz="2000" dirty="0" smtClean="0"/>
              <a:t>এর পূর্ণরূপ হলো </a:t>
            </a:r>
            <a:r>
              <a:rPr lang="en-US" sz="2000" dirty="0" smtClean="0"/>
              <a:t>User Interface </a:t>
            </a:r>
            <a:r>
              <a:rPr lang="as-IN" sz="2000" dirty="0" smtClean="0"/>
              <a:t>বিভিন্ন ধরনের ওয়েবসাইট, আপ্লিকেশন বা ডিজিটাল প্রচারের ক্ষেত্রে ব্যবহারকারী যে ডিজাইন দেখতে পায়, সেটি-ই হলো </a:t>
            </a:r>
            <a:r>
              <a:rPr lang="en-US" sz="2000" dirty="0" smtClean="0"/>
              <a:t>User Interface.</a:t>
            </a:r>
            <a:r>
              <a:rPr lang="as-IN" sz="2000" dirty="0" smtClean="0"/>
              <a:t>অন্যভাবে বলা যায়, কোনো একটি প্রডাক্ট বা ডিজিটাল প্রডাক্ট দেখতে কতটা সুন্দর ও আকর্ষণীয় হবে তার বাস্তব প্রেজেন্টেশন- ই হলো ইউআই (</a:t>
            </a:r>
            <a:r>
              <a:rPr lang="en-US" sz="2000" dirty="0" smtClean="0"/>
              <a:t>UI) </a:t>
            </a:r>
            <a:r>
              <a:rPr lang="as-IN" sz="2000" dirty="0" smtClean="0"/>
              <a:t>ডিজাইন।</a:t>
            </a:r>
            <a:endParaRPr lang="en-US" sz="2000" dirty="0"/>
          </a:p>
        </p:txBody>
      </p:sp>
      <p:sp>
        <p:nvSpPr>
          <p:cNvPr id="5" name="Rectangle 4"/>
          <p:cNvSpPr/>
          <p:nvPr/>
        </p:nvSpPr>
        <p:spPr>
          <a:xfrm>
            <a:off x="1914196" y="4507524"/>
            <a:ext cx="8339142" cy="1631216"/>
          </a:xfrm>
          <a:prstGeom prst="rect">
            <a:avLst/>
          </a:prstGeom>
          <a:ln>
            <a:noFill/>
          </a:ln>
          <a:effectLst/>
          <a:scene3d>
            <a:camera prst="orthographicFront">
              <a:rot lat="0" lon="0" rev="0"/>
            </a:camera>
            <a:lightRig rig="chilly" dir="t">
              <a:rot lat="0" lon="0" rev="18480000"/>
            </a:lightRig>
          </a:scene3d>
          <a:sp3d prstMaterial="clear">
            <a:bevelT h="63500"/>
          </a:sp3d>
        </p:spPr>
        <p:txBody>
          <a:bodyPr wrap="square">
            <a:spAutoFit/>
          </a:bodyPr>
          <a:lstStyle/>
          <a:p>
            <a:r>
              <a:rPr lang="as-IN" sz="2000" dirty="0" smtClean="0"/>
              <a:t>ইউএক্স (</a:t>
            </a:r>
            <a:r>
              <a:rPr lang="en-US" sz="2000" dirty="0" smtClean="0"/>
              <a:t>UX) </a:t>
            </a:r>
            <a:r>
              <a:rPr lang="as-IN" sz="2000" dirty="0" smtClean="0"/>
              <a:t>ডিজাইন : ইউএক্স (</a:t>
            </a:r>
            <a:r>
              <a:rPr lang="en-US" sz="2000" dirty="0" smtClean="0"/>
              <a:t>UX) </a:t>
            </a:r>
            <a:r>
              <a:rPr lang="as-IN" sz="2000" dirty="0" smtClean="0"/>
              <a:t>শব্দের অর্থ </a:t>
            </a:r>
            <a:r>
              <a:rPr lang="en-US" sz="2000" dirty="0" smtClean="0"/>
              <a:t>User Experience </a:t>
            </a:r>
            <a:r>
              <a:rPr lang="as-IN" sz="2000" dirty="0" smtClean="0"/>
              <a:t>বা ব্যবহারকারীর অভিজ্ঞতা। যখন কোনো প্রডাক্ট, সার্ভিস বা সিস্টেমকে ডেভেলপ করার সময় ডেভেলপার ব্যবহারকারীর চাহিদাকে প্রাধান্য দেয়, অর্থাৎ ব্যবহারকারী তার গন্তব্যে সবচেয়ে সহজ ও সুন্দরভাবে পৌঁছাতে পারে, তখন তাকে ইউএক্স (</a:t>
            </a:r>
            <a:r>
              <a:rPr lang="en-US" sz="2000" dirty="0" smtClean="0"/>
              <a:t>UX) </a:t>
            </a:r>
            <a:r>
              <a:rPr lang="as-IN" sz="2000" dirty="0" smtClean="0"/>
              <a:t>ডিজাইন বলে।</a:t>
            </a:r>
            <a:endParaRPr lang="en-US" sz="2000" dirty="0"/>
          </a:p>
        </p:txBody>
      </p:sp>
    </p:spTree>
    <p:extLst>
      <p:ext uri="{BB962C8B-B14F-4D97-AF65-F5344CB8AC3E}">
        <p14:creationId xmlns:p14="http://schemas.microsoft.com/office/powerpoint/2010/main" val="35981044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4832" y="184934"/>
            <a:ext cx="8399123" cy="6072028"/>
          </a:xfrm>
          <a:prstGeom prst="rect">
            <a:avLst/>
          </a:prstGeom>
        </p:spPr>
      </p:pic>
      <p:sp>
        <p:nvSpPr>
          <p:cNvPr id="3" name="Rectangle 2"/>
          <p:cNvSpPr/>
          <p:nvPr/>
        </p:nvSpPr>
        <p:spPr>
          <a:xfrm>
            <a:off x="4755151" y="6349430"/>
            <a:ext cx="2823209" cy="369332"/>
          </a:xfrm>
          <a:prstGeom prst="rect">
            <a:avLst/>
          </a:prstGeom>
          <a:ln w="38100">
            <a:solidFill>
              <a:schemeClr val="accent1">
                <a:lumMod val="75000"/>
              </a:schemeClr>
            </a:solidFill>
          </a:ln>
          <a:effectLst>
            <a:glow rad="139700">
              <a:schemeClr val="accent6">
                <a:satMod val="175000"/>
                <a:alpha val="40000"/>
              </a:schemeClr>
            </a:glow>
          </a:effectLst>
        </p:spPr>
        <p:txBody>
          <a:bodyPr wrap="none">
            <a:spAutoFit/>
          </a:bodyPr>
          <a:lstStyle/>
          <a:p>
            <a:r>
              <a:rPr lang="as-IN" dirty="0" smtClean="0"/>
              <a:t>চিত্র </a:t>
            </a:r>
            <a:r>
              <a:rPr lang="en-US" dirty="0"/>
              <a:t>:</a:t>
            </a:r>
            <a:r>
              <a:rPr lang="as-IN" dirty="0" smtClean="0"/>
              <a:t> ২.১ </a:t>
            </a:r>
            <a:r>
              <a:rPr lang="en-US" dirty="0" smtClean="0"/>
              <a:t>UI </a:t>
            </a:r>
            <a:r>
              <a:rPr lang="as-IN" dirty="0" smtClean="0"/>
              <a:t>ও </a:t>
            </a:r>
            <a:r>
              <a:rPr lang="en-US" dirty="0" smtClean="0"/>
              <a:t>UX </a:t>
            </a:r>
            <a:r>
              <a:rPr lang="as-IN" dirty="0" smtClean="0"/>
              <a:t>ডিজাইন</a:t>
            </a:r>
            <a:endParaRPr lang="en-US" dirty="0"/>
          </a:p>
        </p:txBody>
      </p:sp>
    </p:spTree>
    <p:extLst>
      <p:ext uri="{BB962C8B-B14F-4D97-AF65-F5344CB8AC3E}">
        <p14:creationId xmlns:p14="http://schemas.microsoft.com/office/powerpoint/2010/main" val="39110706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901" y="318499"/>
            <a:ext cx="10952252" cy="627751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299232090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9870" y="267128"/>
            <a:ext cx="11311847" cy="633915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extLst>
      <p:ext uri="{BB962C8B-B14F-4D97-AF65-F5344CB8AC3E}">
        <p14:creationId xmlns:p14="http://schemas.microsoft.com/office/powerpoint/2010/main" val="40603851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1028343"/>
            <a:ext cx="6096000" cy="5078313"/>
          </a:xfrm>
          <a:prstGeom prst="rect">
            <a:avLst/>
          </a:prstGeom>
        </p:spPr>
        <p:txBody>
          <a:bodyPr>
            <a:spAutoFit/>
          </a:bodyPr>
          <a:lstStyle/>
          <a:p>
            <a:pPr algn="ctr"/>
            <a:r>
              <a:rPr lang="en-US" b="1" dirty="0" smtClean="0"/>
              <a:t>Table tag……..</a:t>
            </a:r>
          </a:p>
          <a:p>
            <a:r>
              <a:rPr lang="en-US" dirty="0" smtClean="0"/>
              <a:t>&lt;</a:t>
            </a:r>
            <a:r>
              <a:rPr lang="en-US" dirty="0"/>
              <a:t>table&gt;</a:t>
            </a:r>
            <a:r>
              <a:rPr lang="en-US" dirty="0"/>
              <a:t/>
            </a:r>
            <a:br>
              <a:rPr lang="en-US" dirty="0"/>
            </a:br>
            <a:r>
              <a:rPr lang="en-US" dirty="0"/>
              <a:t>  </a:t>
            </a:r>
            <a:r>
              <a:rPr lang="en-US" dirty="0"/>
              <a:t>&lt;</a:t>
            </a:r>
            <a:r>
              <a:rPr lang="en-US" dirty="0" err="1"/>
              <a:t>tr</a:t>
            </a:r>
            <a:r>
              <a:rPr lang="en-US" dirty="0"/>
              <a:t>&gt;</a:t>
            </a:r>
            <a:r>
              <a:rPr lang="en-US" dirty="0"/>
              <a:t/>
            </a:r>
            <a:br>
              <a:rPr lang="en-US" dirty="0"/>
            </a:br>
            <a:r>
              <a:rPr lang="en-US" dirty="0"/>
              <a:t>    </a:t>
            </a:r>
            <a:r>
              <a:rPr lang="en-US" dirty="0"/>
              <a:t>&lt;</a:t>
            </a:r>
            <a:r>
              <a:rPr lang="en-US" dirty="0" err="1"/>
              <a:t>th</a:t>
            </a:r>
            <a:r>
              <a:rPr lang="en-US" dirty="0"/>
              <a:t>&gt;</a:t>
            </a:r>
            <a:r>
              <a:rPr lang="en-US" dirty="0"/>
              <a:t>Company</a:t>
            </a:r>
            <a:r>
              <a:rPr lang="en-US" dirty="0"/>
              <a:t>&lt;/</a:t>
            </a:r>
            <a:r>
              <a:rPr lang="en-US" dirty="0" err="1"/>
              <a:t>th</a:t>
            </a:r>
            <a:r>
              <a:rPr lang="en-US" dirty="0"/>
              <a:t>&gt;</a:t>
            </a:r>
            <a:r>
              <a:rPr lang="en-US" dirty="0"/>
              <a:t/>
            </a:r>
            <a:br>
              <a:rPr lang="en-US" dirty="0"/>
            </a:br>
            <a:r>
              <a:rPr lang="en-US" dirty="0"/>
              <a:t>    </a:t>
            </a:r>
            <a:r>
              <a:rPr lang="en-US" dirty="0"/>
              <a:t>&lt;</a:t>
            </a:r>
            <a:r>
              <a:rPr lang="en-US" dirty="0" err="1"/>
              <a:t>th</a:t>
            </a:r>
            <a:r>
              <a:rPr lang="en-US" dirty="0"/>
              <a:t>&gt;</a:t>
            </a:r>
            <a:r>
              <a:rPr lang="en-US" dirty="0"/>
              <a:t>Contact</a:t>
            </a:r>
            <a:r>
              <a:rPr lang="en-US" dirty="0"/>
              <a:t>&lt;/</a:t>
            </a:r>
            <a:r>
              <a:rPr lang="en-US" dirty="0" err="1"/>
              <a:t>th</a:t>
            </a:r>
            <a:r>
              <a:rPr lang="en-US" dirty="0"/>
              <a:t>&gt;</a:t>
            </a:r>
            <a:r>
              <a:rPr lang="en-US" dirty="0"/>
              <a:t> </a:t>
            </a:r>
            <a:br>
              <a:rPr lang="en-US" dirty="0"/>
            </a:br>
            <a:r>
              <a:rPr lang="en-US" dirty="0"/>
              <a:t>    </a:t>
            </a:r>
            <a:r>
              <a:rPr lang="en-US" dirty="0"/>
              <a:t>&lt;</a:t>
            </a:r>
            <a:r>
              <a:rPr lang="en-US" dirty="0" err="1"/>
              <a:t>th</a:t>
            </a:r>
            <a:r>
              <a:rPr lang="en-US" dirty="0"/>
              <a:t>&gt;</a:t>
            </a:r>
            <a:r>
              <a:rPr lang="en-US" dirty="0"/>
              <a:t>Country</a:t>
            </a:r>
            <a:r>
              <a:rPr lang="en-US" dirty="0"/>
              <a:t>&lt;/</a:t>
            </a:r>
            <a:r>
              <a:rPr lang="en-US" dirty="0" err="1"/>
              <a:t>th</a:t>
            </a:r>
            <a:r>
              <a:rPr lang="en-US" dirty="0"/>
              <a:t>&gt;</a:t>
            </a:r>
            <a:r>
              <a:rPr lang="en-US" dirty="0"/>
              <a:t/>
            </a:r>
            <a:br>
              <a:rPr lang="en-US" dirty="0"/>
            </a:br>
            <a:r>
              <a:rPr lang="en-US" dirty="0"/>
              <a:t>  </a:t>
            </a:r>
            <a:r>
              <a:rPr lang="en-US" dirty="0"/>
              <a:t>&lt;/</a:t>
            </a:r>
            <a:r>
              <a:rPr lang="en-US" dirty="0" err="1"/>
              <a:t>tr</a:t>
            </a:r>
            <a:r>
              <a:rPr lang="en-US" dirty="0"/>
              <a:t>&gt;</a:t>
            </a:r>
            <a:r>
              <a:rPr lang="en-US" dirty="0"/>
              <a:t/>
            </a:r>
            <a:br>
              <a:rPr lang="en-US" dirty="0"/>
            </a:br>
            <a:r>
              <a:rPr lang="en-US" dirty="0"/>
              <a:t>  </a:t>
            </a:r>
            <a:r>
              <a:rPr lang="en-US" dirty="0"/>
              <a:t>&lt;</a:t>
            </a:r>
            <a:r>
              <a:rPr lang="en-US" dirty="0" err="1"/>
              <a:t>tr</a:t>
            </a:r>
            <a:r>
              <a:rPr lang="en-US" dirty="0"/>
              <a:t>&gt;</a:t>
            </a:r>
            <a:r>
              <a:rPr lang="en-US" dirty="0"/>
              <a:t/>
            </a:r>
            <a:br>
              <a:rPr lang="en-US" dirty="0"/>
            </a:br>
            <a:r>
              <a:rPr lang="en-US" dirty="0"/>
              <a:t>    </a:t>
            </a:r>
            <a:r>
              <a:rPr lang="en-US" dirty="0"/>
              <a:t>&lt;td&gt;</a:t>
            </a:r>
            <a:r>
              <a:rPr lang="en-US" dirty="0" err="1"/>
              <a:t>Alfreds</a:t>
            </a:r>
            <a:r>
              <a:rPr lang="en-US" dirty="0"/>
              <a:t> </a:t>
            </a:r>
            <a:r>
              <a:rPr lang="en-US" dirty="0" err="1"/>
              <a:t>Futterkiste</a:t>
            </a:r>
            <a:r>
              <a:rPr lang="en-US" dirty="0"/>
              <a:t>&lt;/td&gt;</a:t>
            </a:r>
            <a:r>
              <a:rPr lang="en-US" dirty="0"/>
              <a:t/>
            </a:r>
            <a:br>
              <a:rPr lang="en-US" dirty="0"/>
            </a:br>
            <a:r>
              <a:rPr lang="en-US" dirty="0"/>
              <a:t>    </a:t>
            </a:r>
            <a:r>
              <a:rPr lang="en-US" dirty="0"/>
              <a:t>&lt;td&gt;</a:t>
            </a:r>
            <a:r>
              <a:rPr lang="en-US" dirty="0"/>
              <a:t>Maria Anders</a:t>
            </a:r>
            <a:r>
              <a:rPr lang="en-US" dirty="0"/>
              <a:t>&lt;/td&gt;</a:t>
            </a:r>
            <a:r>
              <a:rPr lang="en-US" dirty="0"/>
              <a:t> </a:t>
            </a:r>
            <a:br>
              <a:rPr lang="en-US" dirty="0"/>
            </a:br>
            <a:r>
              <a:rPr lang="en-US" dirty="0"/>
              <a:t>    </a:t>
            </a:r>
            <a:r>
              <a:rPr lang="en-US" dirty="0"/>
              <a:t>&lt;td&gt;</a:t>
            </a:r>
            <a:r>
              <a:rPr lang="en-US" dirty="0"/>
              <a:t>Germany</a:t>
            </a:r>
            <a:r>
              <a:rPr lang="en-US" dirty="0"/>
              <a:t>&lt;/td&gt;</a:t>
            </a:r>
            <a:r>
              <a:rPr lang="en-US" dirty="0"/>
              <a:t/>
            </a:r>
            <a:br>
              <a:rPr lang="en-US" dirty="0"/>
            </a:br>
            <a:r>
              <a:rPr lang="en-US" dirty="0"/>
              <a:t>  </a:t>
            </a:r>
            <a:r>
              <a:rPr lang="en-US" dirty="0"/>
              <a:t>&lt;/</a:t>
            </a:r>
            <a:r>
              <a:rPr lang="en-US" dirty="0" err="1"/>
              <a:t>tr</a:t>
            </a:r>
            <a:r>
              <a:rPr lang="en-US" dirty="0"/>
              <a:t>&gt;</a:t>
            </a:r>
            <a:r>
              <a:rPr lang="en-US" dirty="0"/>
              <a:t/>
            </a:r>
            <a:br>
              <a:rPr lang="en-US" dirty="0"/>
            </a:br>
            <a:r>
              <a:rPr lang="en-US" dirty="0"/>
              <a:t>  </a:t>
            </a:r>
            <a:r>
              <a:rPr lang="en-US" dirty="0"/>
              <a:t>&lt;</a:t>
            </a:r>
            <a:r>
              <a:rPr lang="en-US" dirty="0" err="1"/>
              <a:t>tr</a:t>
            </a:r>
            <a:r>
              <a:rPr lang="en-US" dirty="0"/>
              <a:t>&gt;</a:t>
            </a:r>
            <a:r>
              <a:rPr lang="en-US" dirty="0"/>
              <a:t/>
            </a:r>
            <a:br>
              <a:rPr lang="en-US" dirty="0"/>
            </a:br>
            <a:r>
              <a:rPr lang="en-US" dirty="0"/>
              <a:t>    </a:t>
            </a:r>
            <a:r>
              <a:rPr lang="en-US" dirty="0"/>
              <a:t>&lt;td&gt;</a:t>
            </a:r>
            <a:r>
              <a:rPr lang="en-US" dirty="0"/>
              <a:t>Centro </a:t>
            </a:r>
            <a:r>
              <a:rPr lang="en-US" dirty="0" err="1"/>
              <a:t>comercial</a:t>
            </a:r>
            <a:r>
              <a:rPr lang="en-US" dirty="0"/>
              <a:t> </a:t>
            </a:r>
            <a:r>
              <a:rPr lang="en-US" dirty="0" err="1"/>
              <a:t>Moctezuma</a:t>
            </a:r>
            <a:r>
              <a:rPr lang="en-US" dirty="0"/>
              <a:t>&lt;/td&gt;</a:t>
            </a:r>
            <a:r>
              <a:rPr lang="en-US" dirty="0"/>
              <a:t/>
            </a:r>
            <a:br>
              <a:rPr lang="en-US" dirty="0"/>
            </a:br>
            <a:r>
              <a:rPr lang="en-US" dirty="0"/>
              <a:t>    </a:t>
            </a:r>
            <a:r>
              <a:rPr lang="en-US" dirty="0"/>
              <a:t>&lt;td&gt;</a:t>
            </a:r>
            <a:r>
              <a:rPr lang="en-US" dirty="0"/>
              <a:t>Francisco Chang</a:t>
            </a:r>
            <a:r>
              <a:rPr lang="en-US" dirty="0"/>
              <a:t>&lt;/td&gt;</a:t>
            </a:r>
            <a:r>
              <a:rPr lang="en-US" dirty="0"/>
              <a:t> </a:t>
            </a:r>
            <a:br>
              <a:rPr lang="en-US" dirty="0"/>
            </a:br>
            <a:r>
              <a:rPr lang="en-US" dirty="0"/>
              <a:t>    </a:t>
            </a:r>
            <a:r>
              <a:rPr lang="en-US" dirty="0"/>
              <a:t>&lt;td&gt;</a:t>
            </a:r>
            <a:r>
              <a:rPr lang="en-US" dirty="0"/>
              <a:t>Mexico</a:t>
            </a:r>
            <a:r>
              <a:rPr lang="en-US" dirty="0"/>
              <a:t>&lt;/td&gt;</a:t>
            </a:r>
            <a:r>
              <a:rPr lang="en-US" dirty="0"/>
              <a:t/>
            </a:r>
            <a:br>
              <a:rPr lang="en-US" dirty="0"/>
            </a:br>
            <a:r>
              <a:rPr lang="en-US" dirty="0"/>
              <a:t>  </a:t>
            </a:r>
            <a:r>
              <a:rPr lang="en-US" dirty="0"/>
              <a:t>&lt;/</a:t>
            </a:r>
            <a:r>
              <a:rPr lang="en-US" dirty="0" err="1"/>
              <a:t>tr</a:t>
            </a:r>
            <a:r>
              <a:rPr lang="en-US" dirty="0"/>
              <a:t>&gt;</a:t>
            </a:r>
            <a:r>
              <a:rPr lang="en-US" dirty="0"/>
              <a:t/>
            </a:r>
            <a:br>
              <a:rPr lang="en-US" dirty="0"/>
            </a:br>
            <a:r>
              <a:rPr lang="en-US" dirty="0"/>
              <a:t>&lt;/table&gt;</a:t>
            </a:r>
            <a:r>
              <a:rPr lang="en-US" dirty="0"/>
              <a:t> </a:t>
            </a:r>
          </a:p>
        </p:txBody>
      </p:sp>
    </p:spTree>
    <p:extLst>
      <p:ext uri="{BB962C8B-B14F-4D97-AF65-F5344CB8AC3E}">
        <p14:creationId xmlns:p14="http://schemas.microsoft.com/office/powerpoint/2010/main" val="14250369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704194" y="2312112"/>
            <a:ext cx="9088302"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HTML Links - Syntax</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The HTML </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&lt;a&gt;</a:t>
            </a:r>
            <a:r>
              <a:rPr kumimoji="0" lang="en-US" sz="1100" b="0" i="0" u="none" strike="noStrike" cap="none" normalizeH="0" baseline="0" dirty="0" smtClean="0">
                <a:ln>
                  <a:noFill/>
                </a:ln>
                <a:solidFill>
                  <a:schemeClr val="tx1"/>
                </a:solidFill>
                <a:effectLst/>
                <a:latin typeface="Arial" pitchFamily="34" charset="0"/>
                <a:cs typeface="Arial" pitchFamily="34" charset="0"/>
              </a:rPr>
              <a:t> tag defines a hyperlink. It has the following syntax:</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CD"/>
                </a:solidFill>
                <a:effectLst/>
                <a:latin typeface="Arial" pitchFamily="34" charset="0"/>
                <a:cs typeface="Arial" pitchFamily="34" charset="0"/>
              </a:rPr>
              <a:t>&lt;</a:t>
            </a:r>
            <a:r>
              <a:rPr kumimoji="0" lang="en-US" sz="1800" b="0" i="0" u="none" strike="noStrike" cap="none" normalizeH="0" baseline="0" dirty="0" smtClean="0">
                <a:ln>
                  <a:noFill/>
                </a:ln>
                <a:solidFill>
                  <a:srgbClr val="A52A2A"/>
                </a:solidFill>
                <a:effectLst/>
                <a:latin typeface="Arial" pitchFamily="34" charset="0"/>
                <a:cs typeface="Arial" pitchFamily="34" charset="0"/>
              </a:rPr>
              <a:t>a</a:t>
            </a:r>
            <a:r>
              <a:rPr kumimoji="0" lang="en-US" sz="1800" b="0" i="0" u="none" strike="noStrike" cap="none" normalizeH="0" baseline="0" dirty="0" smtClean="0">
                <a:ln>
                  <a:noFill/>
                </a:ln>
                <a:solidFill>
                  <a:srgbClr val="FF0000"/>
                </a:solidFill>
                <a:effectLst/>
                <a:latin typeface="Arial" pitchFamily="34" charset="0"/>
                <a:cs typeface="Arial" pitchFamily="34" charset="0"/>
              </a:rPr>
              <a:t> </a:t>
            </a:r>
            <a:r>
              <a:rPr kumimoji="0" lang="en-US" sz="1800" b="0" i="0" u="none" strike="noStrike" cap="none" normalizeH="0" baseline="0" dirty="0" err="1" smtClean="0">
                <a:ln>
                  <a:noFill/>
                </a:ln>
                <a:solidFill>
                  <a:srgbClr val="FF0000"/>
                </a:solidFill>
                <a:effectLst/>
                <a:latin typeface="Arial" pitchFamily="34" charset="0"/>
                <a:cs typeface="Arial" pitchFamily="34" charset="0"/>
              </a:rPr>
              <a:t>href</a:t>
            </a:r>
            <a:r>
              <a:rPr kumimoji="0" lang="en-US" sz="1800" b="0" i="0" u="none" strike="noStrike" cap="none" normalizeH="0" baseline="0" dirty="0" smtClean="0">
                <a:ln>
                  <a:noFill/>
                </a:ln>
                <a:solidFill>
                  <a:srgbClr val="0000CD"/>
                </a:solidFill>
                <a:effectLst/>
                <a:latin typeface="Arial" pitchFamily="34" charset="0"/>
                <a:cs typeface="Arial" pitchFamily="34" charset="0"/>
              </a:rPr>
              <a:t>="</a:t>
            </a:r>
            <a:r>
              <a:rPr kumimoji="0" lang="en-US" sz="1800" b="0" i="1" u="none" strike="noStrike" cap="none" normalizeH="0" baseline="0" dirty="0" err="1" smtClean="0">
                <a:ln>
                  <a:noFill/>
                </a:ln>
                <a:solidFill>
                  <a:srgbClr val="0000CD"/>
                </a:solidFill>
                <a:effectLst/>
                <a:latin typeface="Arial" pitchFamily="34" charset="0"/>
                <a:cs typeface="Arial" pitchFamily="34" charset="0"/>
              </a:rPr>
              <a:t>url</a:t>
            </a:r>
            <a:r>
              <a:rPr kumimoji="0" lang="en-US" sz="1800" b="0" i="0" u="none" strike="noStrike" cap="none" normalizeH="0" baseline="0" dirty="0" smtClean="0">
                <a:ln>
                  <a:noFill/>
                </a:ln>
                <a:solidFill>
                  <a:srgbClr val="0000CD"/>
                </a:solidFill>
                <a:effectLst/>
                <a:latin typeface="Arial" pitchFamily="34" charset="0"/>
                <a:cs typeface="Arial" pitchFamily="34" charset="0"/>
              </a:rPr>
              <a:t>"&gt;</a:t>
            </a:r>
            <a:r>
              <a:rPr kumimoji="0" lang="en-US" sz="1800" b="0" i="1" u="none" strike="noStrike" cap="none" normalizeH="0" baseline="0" dirty="0" smtClean="0">
                <a:ln>
                  <a:noFill/>
                </a:ln>
                <a:solidFill>
                  <a:schemeClr val="tx1"/>
                </a:solidFill>
                <a:effectLst/>
                <a:latin typeface="Arial" pitchFamily="34" charset="0"/>
                <a:cs typeface="Arial" pitchFamily="34" charset="0"/>
              </a:rPr>
              <a:t>link text</a:t>
            </a:r>
            <a:r>
              <a:rPr kumimoji="0" lang="en-US" sz="1800" b="0" i="0" u="none" strike="noStrike" cap="none" normalizeH="0" baseline="0" dirty="0" smtClean="0">
                <a:ln>
                  <a:noFill/>
                </a:ln>
                <a:solidFill>
                  <a:srgbClr val="0000CD"/>
                </a:solidFill>
                <a:effectLst/>
                <a:latin typeface="Arial" pitchFamily="34" charset="0"/>
                <a:cs typeface="Arial" pitchFamily="34" charset="0"/>
              </a:rPr>
              <a:t>&lt;</a:t>
            </a:r>
            <a:r>
              <a:rPr kumimoji="0" lang="en-US" sz="1800" b="0" i="0" u="none" strike="noStrike" cap="none" normalizeH="0" baseline="0" dirty="0" smtClean="0">
                <a:ln>
                  <a:noFill/>
                </a:ln>
                <a:solidFill>
                  <a:srgbClr val="A52A2A"/>
                </a:solidFill>
                <a:effectLst/>
                <a:latin typeface="Arial" pitchFamily="34" charset="0"/>
                <a:cs typeface="Arial" pitchFamily="34" charset="0"/>
              </a:rPr>
              <a:t>/a</a:t>
            </a:r>
            <a:r>
              <a:rPr kumimoji="0" lang="en-US" sz="1800" b="0" i="0" u="none" strike="noStrike" cap="none" normalizeH="0" baseline="0" dirty="0" smtClean="0">
                <a:ln>
                  <a:noFill/>
                </a:ln>
                <a:solidFill>
                  <a:srgbClr val="0000CD"/>
                </a:solidFill>
                <a:effectLst/>
                <a:latin typeface="Arial" pitchFamily="34" charset="0"/>
                <a:cs typeface="Arial" pitchFamily="34" charset="0"/>
              </a:rPr>
              <a:t>&gt;</a:t>
            </a:r>
            <a:r>
              <a:rPr kumimoji="0" lang="en-US" sz="1800" b="0" i="0" u="none" strike="noStrike" cap="none" normalizeH="0" baseline="0" dirty="0" smtClean="0">
                <a:ln>
                  <a:noFill/>
                </a:ln>
                <a:solidFill>
                  <a:schemeClr val="tx1"/>
                </a:solidFill>
                <a:effectLst/>
                <a:latin typeface="Arial" pitchFamily="34" charset="0"/>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The most important attribute of the </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&lt;a&gt;</a:t>
            </a:r>
            <a:r>
              <a:rPr kumimoji="0" lang="en-US" sz="1100" b="0" i="0" u="none" strike="noStrike" cap="none" normalizeH="0" baseline="0" dirty="0" smtClean="0">
                <a:ln>
                  <a:noFill/>
                </a:ln>
                <a:solidFill>
                  <a:schemeClr val="tx1"/>
                </a:solidFill>
                <a:effectLst/>
                <a:latin typeface="Arial" pitchFamily="34" charset="0"/>
                <a:cs typeface="Arial" pitchFamily="34" charset="0"/>
              </a:rPr>
              <a:t> </a:t>
            </a:r>
            <a:r>
              <a:rPr kumimoji="0" lang="en-US" sz="1800" b="0" i="0" u="none" strike="noStrike" cap="none" normalizeH="0" baseline="0" dirty="0" smtClean="0">
                <a:ln>
                  <a:noFill/>
                </a:ln>
                <a:solidFill>
                  <a:schemeClr val="tx1"/>
                </a:solidFill>
                <a:effectLst/>
                <a:latin typeface="Arial" pitchFamily="34" charset="0"/>
                <a:cs typeface="Arial" pitchFamily="34" charset="0"/>
              </a:rPr>
              <a:t>element is the </a:t>
            </a:r>
            <a:r>
              <a:rPr kumimoji="0" lang="en-US" sz="1000" b="0" i="0" u="none" strike="noStrike" cap="none" normalizeH="0" baseline="0" dirty="0" err="1" smtClean="0">
                <a:ln>
                  <a:noFill/>
                </a:ln>
                <a:solidFill>
                  <a:schemeClr val="tx1"/>
                </a:solidFill>
                <a:effectLst/>
                <a:latin typeface="Arial Unicode MS" pitchFamily="34" charset="-128"/>
                <a:cs typeface="Arial" pitchFamily="34" charset="0"/>
              </a:rPr>
              <a:t>href</a:t>
            </a:r>
            <a:r>
              <a:rPr kumimoji="0" lang="en-US" sz="1100" b="0" i="0" u="none" strike="noStrike" cap="none" normalizeH="0" baseline="0" dirty="0" smtClean="0">
                <a:ln>
                  <a:noFill/>
                </a:ln>
                <a:solidFill>
                  <a:schemeClr val="tx1"/>
                </a:solidFill>
                <a:effectLst/>
                <a:latin typeface="Arial" pitchFamily="34" charset="0"/>
                <a:cs typeface="Arial" pitchFamily="34" charset="0"/>
              </a:rPr>
              <a:t> attribute, which indicates the link's destination.</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The </a:t>
            </a:r>
            <a:r>
              <a:rPr kumimoji="0" lang="en-US" sz="1800" b="0" i="1" u="none" strike="noStrike" cap="none" normalizeH="0" baseline="0" dirty="0" smtClean="0">
                <a:ln>
                  <a:noFill/>
                </a:ln>
                <a:solidFill>
                  <a:schemeClr val="tx1"/>
                </a:solidFill>
                <a:effectLst/>
                <a:latin typeface="Arial" pitchFamily="34" charset="0"/>
                <a:cs typeface="Arial" pitchFamily="34" charset="0"/>
              </a:rPr>
              <a:t>link text</a:t>
            </a:r>
            <a:r>
              <a:rPr kumimoji="0" lang="en-US" sz="1800" b="0" i="0" u="none" strike="noStrike" cap="none" normalizeH="0" baseline="0" dirty="0" smtClean="0">
                <a:ln>
                  <a:noFill/>
                </a:ln>
                <a:solidFill>
                  <a:schemeClr val="tx1"/>
                </a:solidFill>
                <a:effectLst/>
                <a:latin typeface="Arial" pitchFamily="34" charset="0"/>
                <a:cs typeface="Arial" pitchFamily="34" charset="0"/>
              </a:rPr>
              <a:t> is the part that will be visible to the reader.</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Clicking on the link text, will send the reader to the specified URL address.</a:t>
            </a:r>
          </a:p>
        </p:txBody>
      </p:sp>
    </p:spTree>
    <p:extLst>
      <p:ext uri="{BB962C8B-B14F-4D97-AF65-F5344CB8AC3E}">
        <p14:creationId xmlns:p14="http://schemas.microsoft.com/office/powerpoint/2010/main" val="6811685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64155" y="436328"/>
            <a:ext cx="5950041" cy="3139321"/>
          </a:xfrm>
          <a:prstGeom prst="rect">
            <a:avLst/>
          </a:prstGeom>
        </p:spPr>
        <p:txBody>
          <a:bodyPr wrap="square">
            <a:spAutoFit/>
          </a:bodyPr>
          <a:lstStyle/>
          <a:p>
            <a:pPr algn="ctr"/>
            <a:r>
              <a:rPr lang="en-US" dirty="0"/>
              <a:t>The &lt;form&gt; Element</a:t>
            </a:r>
          </a:p>
          <a:p>
            <a:endParaRPr lang="en-US" dirty="0"/>
          </a:p>
          <a:p>
            <a:r>
              <a:rPr lang="en-US" dirty="0"/>
              <a:t>The HTML &lt;form&gt; element is used to create an HTML form for user input:</a:t>
            </a:r>
          </a:p>
          <a:p>
            <a:r>
              <a:rPr lang="en-US" dirty="0"/>
              <a:t>&lt;form&gt;</a:t>
            </a:r>
          </a:p>
          <a:p>
            <a:r>
              <a:rPr lang="en-US" dirty="0"/>
              <a:t>.</a:t>
            </a:r>
          </a:p>
          <a:p>
            <a:r>
              <a:rPr lang="en-US" dirty="0"/>
              <a:t>form elements</a:t>
            </a:r>
          </a:p>
          <a:p>
            <a:r>
              <a:rPr lang="en-US" dirty="0"/>
              <a:t>.</a:t>
            </a:r>
          </a:p>
          <a:p>
            <a:r>
              <a:rPr lang="en-US" dirty="0"/>
              <a:t>&lt;/form</a:t>
            </a:r>
            <a:r>
              <a:rPr lang="en-US" dirty="0" smtClean="0"/>
              <a:t>&gt;</a:t>
            </a:r>
          </a:p>
          <a:p>
            <a:endParaRPr lang="en-US" dirty="0"/>
          </a:p>
          <a:p>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291471110"/>
              </p:ext>
            </p:extLst>
          </p:nvPr>
        </p:nvGraphicFramePr>
        <p:xfrm>
          <a:off x="889716" y="3923379"/>
          <a:ext cx="10515600" cy="2743200"/>
        </p:xfrm>
        <a:graphic>
          <a:graphicData uri="http://schemas.openxmlformats.org/drawingml/2006/table">
            <a:tbl>
              <a:tblPr/>
              <a:tblGrid>
                <a:gridCol w="5257800"/>
                <a:gridCol w="5257800"/>
              </a:tblGrid>
              <a:tr h="304694">
                <a:tc>
                  <a:txBody>
                    <a:bodyPr/>
                    <a:lstStyle/>
                    <a:p>
                      <a:r>
                        <a:rPr lang="en-US" dirty="0"/>
                        <a:t>Type</a:t>
                      </a:r>
                    </a:p>
                  </a:txBody>
                  <a:tcPr anchor="ctr">
                    <a:lnL>
                      <a:noFill/>
                    </a:lnL>
                    <a:lnR>
                      <a:noFill/>
                    </a:lnR>
                    <a:lnT>
                      <a:noFill/>
                    </a:lnT>
                    <a:lnB>
                      <a:noFill/>
                    </a:lnB>
                  </a:tcPr>
                </a:tc>
                <a:tc>
                  <a:txBody>
                    <a:bodyPr/>
                    <a:lstStyle/>
                    <a:p>
                      <a:r>
                        <a:rPr lang="en-US"/>
                        <a:t>Description</a:t>
                      </a:r>
                    </a:p>
                  </a:txBody>
                  <a:tcPr anchor="ctr">
                    <a:lnL>
                      <a:noFill/>
                    </a:lnL>
                    <a:lnR>
                      <a:noFill/>
                    </a:lnR>
                    <a:lnT>
                      <a:noFill/>
                    </a:lnT>
                    <a:lnB>
                      <a:noFill/>
                    </a:lnB>
                  </a:tcPr>
                </a:tc>
              </a:tr>
              <a:tr h="304694">
                <a:tc>
                  <a:txBody>
                    <a:bodyPr/>
                    <a:lstStyle/>
                    <a:p>
                      <a:r>
                        <a:rPr lang="en-US"/>
                        <a:t>&lt;input type="text"&gt;</a:t>
                      </a:r>
                    </a:p>
                  </a:txBody>
                  <a:tcPr anchor="ctr">
                    <a:lnL>
                      <a:noFill/>
                    </a:lnL>
                    <a:lnR>
                      <a:noFill/>
                    </a:lnR>
                    <a:lnT>
                      <a:noFill/>
                    </a:lnT>
                    <a:lnB>
                      <a:noFill/>
                    </a:lnB>
                  </a:tcPr>
                </a:tc>
                <a:tc>
                  <a:txBody>
                    <a:bodyPr/>
                    <a:lstStyle/>
                    <a:p>
                      <a:r>
                        <a:rPr lang="en-US" dirty="0"/>
                        <a:t>Displays a single-line text input field</a:t>
                      </a:r>
                    </a:p>
                  </a:txBody>
                  <a:tcPr anchor="ctr">
                    <a:lnL>
                      <a:noFill/>
                    </a:lnL>
                    <a:lnR>
                      <a:noFill/>
                    </a:lnR>
                    <a:lnT>
                      <a:noFill/>
                    </a:lnT>
                    <a:lnB>
                      <a:noFill/>
                    </a:lnB>
                  </a:tcPr>
                </a:tc>
              </a:tr>
              <a:tr h="533215">
                <a:tc>
                  <a:txBody>
                    <a:bodyPr/>
                    <a:lstStyle/>
                    <a:p>
                      <a:r>
                        <a:rPr lang="en-US"/>
                        <a:t>&lt;input type="radio"&gt;</a:t>
                      </a:r>
                    </a:p>
                  </a:txBody>
                  <a:tcPr anchor="ctr">
                    <a:lnL>
                      <a:noFill/>
                    </a:lnL>
                    <a:lnR>
                      <a:noFill/>
                    </a:lnR>
                    <a:lnT>
                      <a:noFill/>
                    </a:lnT>
                    <a:lnB>
                      <a:noFill/>
                    </a:lnB>
                  </a:tcPr>
                </a:tc>
                <a:tc>
                  <a:txBody>
                    <a:bodyPr/>
                    <a:lstStyle/>
                    <a:p>
                      <a:r>
                        <a:rPr lang="en-US"/>
                        <a:t>Displays a radio button (for selecting one of many choices)</a:t>
                      </a:r>
                    </a:p>
                  </a:txBody>
                  <a:tcPr anchor="ctr">
                    <a:lnL>
                      <a:noFill/>
                    </a:lnL>
                    <a:lnR>
                      <a:noFill/>
                    </a:lnR>
                    <a:lnT>
                      <a:noFill/>
                    </a:lnT>
                    <a:lnB>
                      <a:noFill/>
                    </a:lnB>
                  </a:tcPr>
                </a:tc>
              </a:tr>
              <a:tr h="533215">
                <a:tc>
                  <a:txBody>
                    <a:bodyPr/>
                    <a:lstStyle/>
                    <a:p>
                      <a:r>
                        <a:rPr lang="en-US" dirty="0"/>
                        <a:t>&lt;input type="checkbox"&gt;</a:t>
                      </a:r>
                    </a:p>
                  </a:txBody>
                  <a:tcPr anchor="ctr">
                    <a:lnL>
                      <a:noFill/>
                    </a:lnL>
                    <a:lnR>
                      <a:noFill/>
                    </a:lnR>
                    <a:lnT>
                      <a:noFill/>
                    </a:lnT>
                    <a:lnB>
                      <a:noFill/>
                    </a:lnB>
                  </a:tcPr>
                </a:tc>
                <a:tc>
                  <a:txBody>
                    <a:bodyPr/>
                    <a:lstStyle/>
                    <a:p>
                      <a:r>
                        <a:rPr lang="en-US"/>
                        <a:t>Displays a checkbox (for selecting zero or more of many choices)</a:t>
                      </a:r>
                    </a:p>
                  </a:txBody>
                  <a:tcPr anchor="ctr">
                    <a:lnL>
                      <a:noFill/>
                    </a:lnL>
                    <a:lnR>
                      <a:noFill/>
                    </a:lnR>
                    <a:lnT>
                      <a:noFill/>
                    </a:lnT>
                    <a:lnB>
                      <a:noFill/>
                    </a:lnB>
                  </a:tcPr>
                </a:tc>
              </a:tr>
              <a:tr h="304694">
                <a:tc>
                  <a:txBody>
                    <a:bodyPr/>
                    <a:lstStyle/>
                    <a:p>
                      <a:r>
                        <a:rPr lang="en-US"/>
                        <a:t>&lt;input type="submit"&gt;</a:t>
                      </a:r>
                    </a:p>
                  </a:txBody>
                  <a:tcPr anchor="ctr">
                    <a:lnL>
                      <a:noFill/>
                    </a:lnL>
                    <a:lnR>
                      <a:noFill/>
                    </a:lnR>
                    <a:lnT>
                      <a:noFill/>
                    </a:lnT>
                    <a:lnB>
                      <a:noFill/>
                    </a:lnB>
                  </a:tcPr>
                </a:tc>
                <a:tc>
                  <a:txBody>
                    <a:bodyPr/>
                    <a:lstStyle/>
                    <a:p>
                      <a:r>
                        <a:rPr lang="en-US"/>
                        <a:t>Displays a submit button (for submitting the form)</a:t>
                      </a:r>
                    </a:p>
                  </a:txBody>
                  <a:tcPr anchor="ctr">
                    <a:lnL>
                      <a:noFill/>
                    </a:lnL>
                    <a:lnR>
                      <a:noFill/>
                    </a:lnR>
                    <a:lnT>
                      <a:noFill/>
                    </a:lnT>
                    <a:lnB>
                      <a:noFill/>
                    </a:lnB>
                  </a:tcPr>
                </a:tc>
              </a:tr>
              <a:tr h="304694">
                <a:tc>
                  <a:txBody>
                    <a:bodyPr/>
                    <a:lstStyle/>
                    <a:p>
                      <a:r>
                        <a:rPr lang="en-US"/>
                        <a:t>&lt;input type="button"&gt;</a:t>
                      </a:r>
                    </a:p>
                  </a:txBody>
                  <a:tcPr anchor="ctr">
                    <a:lnL>
                      <a:noFill/>
                    </a:lnL>
                    <a:lnR>
                      <a:noFill/>
                    </a:lnR>
                    <a:lnT>
                      <a:noFill/>
                    </a:lnT>
                    <a:lnB>
                      <a:noFill/>
                    </a:lnB>
                  </a:tcPr>
                </a:tc>
                <a:tc>
                  <a:txBody>
                    <a:bodyPr/>
                    <a:lstStyle/>
                    <a:p>
                      <a:r>
                        <a:rPr lang="en-US" dirty="0"/>
                        <a:t>Displays a clickable button</a:t>
                      </a:r>
                    </a:p>
                  </a:txBody>
                  <a:tcPr anchor="ctr">
                    <a:lnL>
                      <a:noFill/>
                    </a:lnL>
                    <a:lnR>
                      <a:noFill/>
                    </a:lnR>
                    <a:lnT>
                      <a:noFill/>
                    </a:lnT>
                    <a:lnB>
                      <a:noFill/>
                    </a:lnB>
                  </a:tcPr>
                </a:tc>
              </a:tr>
            </a:tbl>
          </a:graphicData>
        </a:graphic>
      </p:graphicFrame>
      <p:sp>
        <p:nvSpPr>
          <p:cNvPr id="4" name="Rectangle 1"/>
          <p:cNvSpPr>
            <a:spLocks noChangeArrowheads="1"/>
          </p:cNvSpPr>
          <p:nvPr/>
        </p:nvSpPr>
        <p:spPr bwMode="auto">
          <a:xfrm>
            <a:off x="2164723" y="3044735"/>
            <a:ext cx="6249473" cy="10618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pitchFamily="34" charset="0"/>
                <a:cs typeface="Arial" pitchFamily="34" charset="0"/>
              </a:rPr>
              <a:t>The &lt;input&gt; Element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Arial" pitchFamily="34" charset="0"/>
                <a:cs typeface="Arial" pitchFamily="34" charset="0"/>
              </a:rPr>
              <a:t>The HTML </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&lt;input&gt;</a:t>
            </a:r>
            <a:r>
              <a:rPr kumimoji="0" lang="en-US" sz="1100" b="0" i="0" u="none" strike="noStrike" cap="none" normalizeH="0" baseline="0" dirty="0" smtClean="0">
                <a:ln>
                  <a:noFill/>
                </a:ln>
                <a:solidFill>
                  <a:schemeClr val="tx1"/>
                </a:solidFill>
                <a:effectLst/>
                <a:latin typeface="Arial" pitchFamily="34" charset="0"/>
                <a:cs typeface="Arial" pitchFamily="34" charset="0"/>
              </a:rPr>
              <a:t> element is the most used form element.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An </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&lt;input&gt;</a:t>
            </a:r>
            <a:r>
              <a:rPr kumimoji="0" lang="en-US" sz="1100" b="0" i="0" u="none" strike="noStrike" cap="none" normalizeH="0" baseline="0" dirty="0" smtClean="0">
                <a:ln>
                  <a:noFill/>
                </a:ln>
                <a:solidFill>
                  <a:schemeClr val="tx1"/>
                </a:solidFill>
                <a:effectLst/>
                <a:latin typeface="Arial" pitchFamily="34" charset="0"/>
                <a:cs typeface="Arial" pitchFamily="34" charset="0"/>
              </a:rPr>
              <a:t> element can be displayed </a:t>
            </a:r>
            <a:r>
              <a:rPr kumimoji="0" lang="en-US" sz="1100" b="0" i="0" u="none" strike="noStrike" cap="none" normalizeH="0" baseline="0" dirty="0" err="1" smtClean="0">
                <a:ln>
                  <a:noFill/>
                </a:ln>
                <a:solidFill>
                  <a:schemeClr val="tx1"/>
                </a:solidFill>
                <a:effectLst/>
                <a:latin typeface="Arial" pitchFamily="34" charset="0"/>
                <a:cs typeface="Arial" pitchFamily="34" charset="0"/>
              </a:rPr>
              <a:t>inany</a:t>
            </a:r>
            <a:r>
              <a:rPr kumimoji="0" lang="en-US" sz="1100" b="0" i="0" u="none" strike="noStrike" cap="none" normalizeH="0" baseline="0" dirty="0" smtClean="0">
                <a:ln>
                  <a:noFill/>
                </a:ln>
                <a:solidFill>
                  <a:schemeClr val="tx1"/>
                </a:solidFill>
                <a:effectLst/>
                <a:latin typeface="Arial" pitchFamily="34" charset="0"/>
                <a:cs typeface="Arial" pitchFamily="34" charset="0"/>
              </a:rPr>
              <a:t> ways, depending on the </a:t>
            </a:r>
            <a:r>
              <a:rPr kumimoji="0" lang="en-US" sz="1000" b="0" i="0" u="none" strike="noStrike" cap="none" normalizeH="0" baseline="0" dirty="0" smtClean="0">
                <a:ln>
                  <a:noFill/>
                </a:ln>
                <a:solidFill>
                  <a:schemeClr val="tx1"/>
                </a:solidFill>
                <a:effectLst/>
                <a:latin typeface="Arial Unicode MS" pitchFamily="34" charset="-128"/>
                <a:cs typeface="Arial" pitchFamily="34" charset="0"/>
              </a:rPr>
              <a:t>type</a:t>
            </a:r>
            <a:r>
              <a:rPr kumimoji="0" lang="en-US" sz="1100" b="0" i="0" u="none" strike="noStrike" cap="none" normalizeH="0" baseline="0" dirty="0" smtClean="0">
                <a:ln>
                  <a:noFill/>
                </a:ln>
                <a:solidFill>
                  <a:schemeClr val="tx1"/>
                </a:solidFill>
                <a:effectLst/>
                <a:latin typeface="Arial" pitchFamily="34" charset="0"/>
                <a:cs typeface="Arial" pitchFamily="34" charset="0"/>
              </a:rPr>
              <a:t> attribute.</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smtClean="0">
                <a:ln>
                  <a:noFill/>
                </a:ln>
                <a:solidFill>
                  <a:schemeClr val="tx1"/>
                </a:solidFill>
                <a:effectLst/>
                <a:latin typeface="Arial" pitchFamily="34" charset="0"/>
                <a:cs typeface="Arial" pitchFamily="34" charset="0"/>
              </a:rPr>
              <a:t>Here are some examples:</a:t>
            </a:r>
          </a:p>
        </p:txBody>
      </p:sp>
    </p:spTree>
    <p:extLst>
      <p:ext uri="{BB962C8B-B14F-4D97-AF65-F5344CB8AC3E}">
        <p14:creationId xmlns:p14="http://schemas.microsoft.com/office/powerpoint/2010/main" val="16595712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400</TotalTime>
  <Words>1215</Words>
  <Application>Microsoft Office PowerPoint</Application>
  <PresentationFormat>Custom</PresentationFormat>
  <Paragraphs>77</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WALTON</dc:creator>
  <cp:lastModifiedBy>ismail - [2010]</cp:lastModifiedBy>
  <cp:revision>27</cp:revision>
  <dcterms:created xsi:type="dcterms:W3CDTF">2023-11-06T12:21:52Z</dcterms:created>
  <dcterms:modified xsi:type="dcterms:W3CDTF">2023-11-09T03:14:02Z</dcterms:modified>
</cp:coreProperties>
</file>