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184-9291-464A-9FB3-08C8D99FEE9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3893-5559-4695-A06E-EE43AAA4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8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184-9291-464A-9FB3-08C8D99FEE9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3893-5559-4695-A06E-EE43AAA4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75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184-9291-464A-9FB3-08C8D99FEE9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3893-5559-4695-A06E-EE43AAA4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80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184-9291-464A-9FB3-08C8D99FEE9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3893-5559-4695-A06E-EE43AAA4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545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184-9291-464A-9FB3-08C8D99FEE9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3893-5559-4695-A06E-EE43AAA4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7114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184-9291-464A-9FB3-08C8D99FEE9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3893-5559-4695-A06E-EE43AAA4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8501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184-9291-464A-9FB3-08C8D99FEE9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3893-5559-4695-A06E-EE43AAA4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34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184-9291-464A-9FB3-08C8D99FEE9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3893-5559-4695-A06E-EE43AAA4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8301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184-9291-464A-9FB3-08C8D99FEE9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3893-5559-4695-A06E-EE43AAA4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63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184-9291-464A-9FB3-08C8D99FEE9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3893-5559-4695-A06E-EE43AAA4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28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55184-9291-464A-9FB3-08C8D99FEE9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23893-5559-4695-A06E-EE43AAA4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34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255184-9291-464A-9FB3-08C8D99FEE90}" type="datetimeFigureOut">
              <a:rPr lang="en-US" smtClean="0"/>
              <a:t>9/30/2024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23893-5559-4695-A06E-EE43AAA4E5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4964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2411" y="1227909"/>
            <a:ext cx="8595360" cy="487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b="1" dirty="0" smtClean="0">
                <a:solidFill>
                  <a:srgbClr val="00B050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r>
              <a:rPr lang="en-US" sz="7200" b="1" dirty="0" smtClean="0">
                <a:solidFill>
                  <a:srgbClr val="00B050"/>
                </a:solidFill>
                <a:latin typeface="Trebuchet MS"/>
                <a:ea typeface="Trebuchet MS"/>
                <a:cs typeface="Trebuchet MS"/>
                <a:sym typeface="Trebuchet MS"/>
              </a:rPr>
              <a:t>Md. </a:t>
            </a:r>
            <a:r>
              <a:rPr lang="en-US" sz="7200" b="1" dirty="0" err="1" smtClean="0">
                <a:solidFill>
                  <a:srgbClr val="00B050"/>
                </a:solidFill>
                <a:latin typeface="Trebuchet MS"/>
                <a:ea typeface="Trebuchet MS"/>
                <a:cs typeface="Trebuchet MS"/>
                <a:sym typeface="Trebuchet MS"/>
              </a:rPr>
              <a:t>Saiful</a:t>
            </a:r>
            <a:r>
              <a:rPr lang="en-US" sz="7200" b="1" dirty="0" smtClean="0">
                <a:solidFill>
                  <a:srgbClr val="00B050"/>
                </a:solidFill>
                <a:latin typeface="Trebuchet MS"/>
                <a:ea typeface="Trebuchet MS"/>
                <a:cs typeface="Trebuchet MS"/>
                <a:sym typeface="Trebuchet MS"/>
              </a:rPr>
              <a:t> Abedin</a:t>
            </a:r>
            <a:r>
              <a:rPr lang="en-US" sz="6000" b="1" dirty="0" smtClean="0">
                <a:solidFill>
                  <a:srgbClr val="00B050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  <a:endParaRPr lang="en-US" sz="4400" b="1" dirty="0" smtClean="0">
              <a:solidFill>
                <a:srgbClr val="00B05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 algn="ctr"/>
            <a:endParaRPr lang="en-US" sz="4400" b="1" dirty="0" smtClean="0">
              <a:solidFill>
                <a:srgbClr val="00B050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lvl="0" algn="ctr"/>
            <a:r>
              <a:rPr lang="en-US" sz="4400" dirty="0" smtClean="0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  </a:t>
            </a:r>
            <a:r>
              <a:rPr lang="en-US" sz="4000" dirty="0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   </a:t>
            </a:r>
            <a:r>
              <a:rPr lang="en-US" sz="4200" dirty="0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Junior Instructor (Non-Tech) </a:t>
            </a:r>
            <a:endParaRPr lang="en-US" sz="4200" dirty="0"/>
          </a:p>
          <a:p>
            <a:pPr lvl="0" algn="ctr">
              <a:spcBef>
                <a:spcPts val="1000"/>
              </a:spcBef>
            </a:pPr>
            <a:r>
              <a:rPr lang="en-US" sz="4200" dirty="0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  B.Sc.(Hon’s) M.Sc.(Mathematics)</a:t>
            </a:r>
          </a:p>
          <a:p>
            <a:pPr lvl="0" algn="ctr">
              <a:spcBef>
                <a:spcPts val="1000"/>
              </a:spcBef>
            </a:pPr>
            <a:r>
              <a:rPr lang="en-US" sz="4200" dirty="0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        University of Chittagong</a:t>
            </a:r>
          </a:p>
          <a:p>
            <a:pPr lvl="0" algn="ctr">
              <a:spcBef>
                <a:spcPts val="1000"/>
              </a:spcBef>
            </a:pPr>
            <a:r>
              <a:rPr lang="en-US" sz="4200" dirty="0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  	 </a:t>
            </a:r>
            <a:r>
              <a:rPr lang="en-US" sz="4200" dirty="0" err="1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Sherpur</a:t>
            </a:r>
            <a:r>
              <a:rPr lang="en-US" sz="4200" dirty="0">
                <a:solidFill>
                  <a:srgbClr val="0070C0"/>
                </a:solidFill>
                <a:latin typeface="Trebuchet MS"/>
                <a:ea typeface="Trebuchet MS"/>
                <a:cs typeface="Trebuchet MS"/>
                <a:sym typeface="Trebuchet MS"/>
              </a:rPr>
              <a:t> Polytechnic Institute</a:t>
            </a:r>
            <a:endParaRPr lang="en-US" sz="4200" dirty="0"/>
          </a:p>
        </p:txBody>
      </p:sp>
    </p:spTree>
    <p:extLst>
      <p:ext uri="{BB962C8B-B14F-4D97-AF65-F5344CB8AC3E}">
        <p14:creationId xmlns:p14="http://schemas.microsoft.com/office/powerpoint/2010/main" val="13220003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76549" y="548767"/>
            <a:ext cx="7889966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buClr>
                <a:schemeClr val="dk1"/>
              </a:buClr>
              <a:buSzPts val="1100"/>
            </a:pPr>
            <a:r>
              <a:rPr lang="as-IN" sz="48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২য় র্পব</a:t>
            </a:r>
          </a:p>
          <a:p>
            <a:pPr lvl="0" algn="ctr">
              <a:buClr>
                <a:schemeClr val="dk1"/>
              </a:buClr>
              <a:buSzPts val="1100"/>
            </a:pPr>
            <a:endParaRPr lang="as-IN" sz="4800" b="1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buClr>
                <a:schemeClr val="dk1"/>
              </a:buClr>
              <a:buSzPts val="1100"/>
            </a:pPr>
            <a:r>
              <a:rPr lang="as-IN" sz="48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বিষয় : ম্যাথমেটিক্স-২</a:t>
            </a:r>
          </a:p>
          <a:p>
            <a:pPr lvl="0" algn="ctr">
              <a:buClr>
                <a:schemeClr val="dk1"/>
              </a:buClr>
              <a:buSzPts val="1100"/>
            </a:pPr>
            <a:r>
              <a:rPr lang="as-IN" sz="48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বিষয় কোড : ২৫৯২১</a:t>
            </a:r>
          </a:p>
          <a:p>
            <a:pPr lvl="0" algn="ctr">
              <a:buClr>
                <a:schemeClr val="accent5"/>
              </a:buClr>
              <a:buSzPts val="6000"/>
            </a:pPr>
            <a:endParaRPr lang="as-IN" sz="4800" b="1" dirty="0">
              <a:solidFill>
                <a:schemeClr val="accent5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 algn="ctr">
              <a:buClr>
                <a:schemeClr val="accent5"/>
              </a:buClr>
              <a:buSzPts val="6000"/>
            </a:pPr>
            <a:r>
              <a:rPr lang="en-US" sz="4800" b="1" dirty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Chapter </a:t>
            </a:r>
            <a:r>
              <a:rPr lang="en-US" sz="4800" b="1" dirty="0" smtClean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rPr>
              <a:t>– 1</a:t>
            </a:r>
          </a:p>
          <a:p>
            <a:pPr lvl="0" algn="ctr">
              <a:buClr>
                <a:schemeClr val="accent5"/>
              </a:buClr>
              <a:buSzPts val="6000"/>
            </a:pPr>
            <a:r>
              <a:rPr lang="en-US" sz="5400" b="1" dirty="0" smtClean="0">
                <a:solidFill>
                  <a:schemeClr val="accent5"/>
                </a:solidFill>
                <a:latin typeface="Nikosh" panose="02000000000000000000" pitchFamily="2" charset="0"/>
                <a:ea typeface="Arial"/>
                <a:cs typeface="Nikosh" panose="02000000000000000000" pitchFamily="2" charset="0"/>
                <a:sym typeface="Arial"/>
              </a:rPr>
              <a:t>(</a:t>
            </a:r>
            <a:r>
              <a:rPr lang="en-US" sz="5400" b="1" dirty="0" err="1" smtClean="0">
                <a:solidFill>
                  <a:schemeClr val="accent5"/>
                </a:solidFill>
                <a:latin typeface="Nikosh" panose="02000000000000000000" pitchFamily="2" charset="0"/>
                <a:ea typeface="Arial"/>
                <a:cs typeface="Nikosh" panose="02000000000000000000" pitchFamily="2" charset="0"/>
                <a:sym typeface="Arial"/>
              </a:rPr>
              <a:t>আংশিক</a:t>
            </a:r>
            <a:r>
              <a:rPr lang="en-US" sz="5400" b="1" dirty="0" smtClean="0">
                <a:solidFill>
                  <a:schemeClr val="accent5"/>
                </a:solidFill>
                <a:latin typeface="Nikosh" panose="02000000000000000000" pitchFamily="2" charset="0"/>
                <a:ea typeface="Arial"/>
                <a:cs typeface="Nikosh" panose="02000000000000000000" pitchFamily="2" charset="0"/>
                <a:sym typeface="Arial"/>
              </a:rPr>
              <a:t> </a:t>
            </a:r>
            <a:r>
              <a:rPr lang="en-US" sz="5400" b="1" dirty="0" err="1" smtClean="0">
                <a:solidFill>
                  <a:schemeClr val="accent5"/>
                </a:solidFill>
                <a:latin typeface="Nikosh" panose="02000000000000000000" pitchFamily="2" charset="0"/>
                <a:ea typeface="Arial"/>
                <a:cs typeface="Nikosh" panose="02000000000000000000" pitchFamily="2" charset="0"/>
                <a:sym typeface="Arial"/>
              </a:rPr>
              <a:t>ভগ্নাংশ</a:t>
            </a:r>
            <a:r>
              <a:rPr lang="en-US" sz="5400" b="1" dirty="0" smtClean="0">
                <a:solidFill>
                  <a:schemeClr val="accent5"/>
                </a:solidFill>
                <a:latin typeface="Nikosh" panose="02000000000000000000" pitchFamily="2" charset="0"/>
                <a:ea typeface="Arial"/>
                <a:cs typeface="Nikosh" panose="02000000000000000000" pitchFamily="2" charset="0"/>
                <a:sym typeface="Arial"/>
              </a:rPr>
              <a:t>)</a:t>
            </a:r>
          </a:p>
          <a:p>
            <a:pPr lvl="0" algn="ctr">
              <a:buClr>
                <a:schemeClr val="accent5"/>
              </a:buClr>
              <a:buSzPts val="6000"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092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431075" y="657392"/>
                <a:ext cx="11482251" cy="524201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as-IN" sz="3200" dirty="0">
                    <a:solidFill>
                      <a:srgbClr val="FF0000"/>
                    </a:solidFill>
                  </a:rPr>
                  <a:t>মূলদ ভগ্নাংশ (</a:t>
                </a:r>
                <a:r>
                  <a:rPr lang="en-US" sz="3200" dirty="0">
                    <a:solidFill>
                      <a:srgbClr val="FF0000"/>
                    </a:solidFill>
                  </a:rPr>
                  <a:t>Rational fraction</a:t>
                </a:r>
                <a:r>
                  <a:rPr lang="en-US" sz="3200" dirty="0" smtClean="0">
                    <a:solidFill>
                      <a:srgbClr val="FF0000"/>
                    </a:solidFill>
                  </a:rPr>
                  <a:t>):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20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 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আকারের রাশিকে মূলদ বীজগাণিতীয় ভগ্নাংশ বলে। অর্থাৎ</a:t>
                </a:r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, 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একটি বহুপদী </a:t>
                </a:r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N(x)-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কে হর (</a:t>
                </a:r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Numerator) 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এবং একটি </a:t>
                </a:r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D(x) 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বহুপদী </a:t>
                </a:r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D(x)-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কে লব (</a:t>
                </a:r>
                <a:r>
                  <a:rPr lang="en-US" sz="2000" dirty="0" err="1">
                    <a:solidFill>
                      <a:schemeClr val="accent1">
                        <a:lumMod val="75000"/>
                      </a:schemeClr>
                    </a:solidFill>
                  </a:rPr>
                  <a:t>Dinominator</a:t>
                </a:r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/divisor) 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নিয়ে গঠিত ভগ্নাংশকে মূলদ ভগ্নাংশ বলে।</a:t>
                </a:r>
                <a:endParaRPr lang="en-US" sz="20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endParaRPr lang="en-US" sz="2400" dirty="0" smtClean="0"/>
              </a:p>
              <a:p>
                <a:r>
                  <a:rPr lang="as-IN" sz="3200" dirty="0">
                    <a:solidFill>
                      <a:schemeClr val="accent2">
                        <a:lumMod val="75000"/>
                      </a:schemeClr>
                    </a:solidFill>
                  </a:rPr>
                  <a:t>আংশিক ভগ্নাংশ (</a:t>
                </a:r>
                <a:r>
                  <a:rPr lang="en-US" sz="3200" dirty="0">
                    <a:solidFill>
                      <a:schemeClr val="accent2">
                        <a:lumMod val="75000"/>
                      </a:schemeClr>
                    </a:solidFill>
                  </a:rPr>
                  <a:t>Partial fraction</a:t>
                </a:r>
                <a:r>
                  <a:rPr lang="en-US" sz="3200" dirty="0" smtClean="0">
                    <a:solidFill>
                      <a:schemeClr val="accent2">
                        <a:lumMod val="75000"/>
                      </a:schemeClr>
                    </a:solidFill>
                  </a:rPr>
                  <a:t>):</a:t>
                </a:r>
              </a:p>
              <a:p>
                <a:endParaRPr lang="en-US" sz="3200" dirty="0"/>
              </a:p>
              <a:p>
                <a:r>
                  <a:rPr lang="as-IN" sz="2000" dirty="0" smtClean="0">
                    <a:solidFill>
                      <a:schemeClr val="accent1">
                        <a:lumMod val="75000"/>
                      </a:schemeClr>
                    </a:solidFill>
                  </a:rPr>
                  <a:t>যদি কোনো মূলদ বীজগাণিতীয় ভগ্নাংশ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N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D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 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কে দুই বা ততোধিক সহজ ভগ্নাংশের যোগফলরূপে প্রকাশ করা হয়</a:t>
                </a:r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, 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তখন শেষের ভগ্নাংশগুলোর প্রত্যেকটিকে প্রথমোক্ত ভগ্নাংশের আংশিক ভগ্নাংশ বলা হয়।</a:t>
                </a:r>
                <a:endParaRPr lang="en-US" sz="2000" dirty="0">
                  <a:solidFill>
                    <a:schemeClr val="accent1">
                      <a:lumMod val="75000"/>
                    </a:schemeClr>
                  </a:solidFill>
                </a:endParaRPr>
              </a:p>
              <a:p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যেমন-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as-IN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 (</m:t>
                        </m:r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 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000" i="1">
                        <a:solidFill>
                          <a:schemeClr val="accent1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≡</m:t>
                    </m:r>
                  </m:oMath>
                </a14:m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  </a:t>
                </a:r>
              </a:p>
              <a:p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এখানে</a:t>
                </a:r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,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 প্রথম ভগ্নাংশ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as-IN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 (</m:t>
                        </m:r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 </m:t>
                        </m:r>
                      </m:den>
                    </m:f>
                  </m:oMath>
                </a14:m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 কে দুইটি ভগ্নাংশ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এবং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  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এর যোগফলরূপে প্রকাশ করা যায়। অতএব</a:t>
                </a:r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  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এবং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  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 প্রতিটি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2000" i="1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as-IN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 (</m:t>
                        </m:r>
                        <m:r>
                          <m:rPr>
                            <m:sty m:val="p"/>
                          </m:rP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x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 + 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00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Cambria Math" panose="02040503050406030204" pitchFamily="18" charset="0"/>
                          </a:rPr>
                          <m:t>) </m:t>
                        </m:r>
                      </m:den>
                    </m:f>
                  </m:oMath>
                </a14:m>
                <a:r>
                  <a:rPr lang="en-US" sz="2000" dirty="0">
                    <a:solidFill>
                      <a:schemeClr val="accent1">
                        <a:lumMod val="75000"/>
                      </a:schemeClr>
                    </a:solidFill>
                  </a:rPr>
                  <a:t> </a:t>
                </a:r>
                <a:r>
                  <a:rPr lang="as-IN" sz="2000" dirty="0">
                    <a:solidFill>
                      <a:schemeClr val="accent1">
                        <a:lumMod val="75000"/>
                      </a:schemeClr>
                    </a:solidFill>
                  </a:rPr>
                  <a:t>ভগ্নাংশের এক একটি আংশিক ভগ্নাংশ। </a:t>
                </a:r>
                <a:endParaRPr lang="en-US" sz="2000" dirty="0">
                  <a:solidFill>
                    <a:schemeClr val="accent1">
                      <a:lumMod val="75000"/>
                    </a:schemeClr>
                  </a:solidFill>
                </a:endParaRP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075" y="657392"/>
                <a:ext cx="11482251" cy="5242012"/>
              </a:xfrm>
              <a:prstGeom prst="rect">
                <a:avLst/>
              </a:prstGeom>
              <a:blipFill>
                <a:blip r:embed="rId2"/>
                <a:stretch>
                  <a:fillRect l="-1381" t="-1744" r="-1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7385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841863" y="744583"/>
                <a:ext cx="9170125" cy="5578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সংক্ষিপ্ত</a:t>
                </a:r>
                <a:r>
                  <a:rPr lang="en-US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 </a:t>
                </a:r>
                <a:r>
                  <a:rPr lang="en-US" dirty="0" err="1" smtClean="0">
                    <a:solidFill>
                      <a:schemeClr val="accent6">
                        <a:lumMod val="50000"/>
                      </a:schemeClr>
                    </a:solidFill>
                  </a:rPr>
                  <a:t>প্রশ্নঃ</a:t>
                </a:r>
                <a:endParaRPr lang="en-US" dirty="0" smtClean="0">
                  <a:solidFill>
                    <a:schemeClr val="accent6">
                      <a:lumMod val="50000"/>
                    </a:schemeClr>
                  </a:solidFill>
                </a:endParaRPr>
              </a:p>
              <a:p>
                <a:pPr lvl="0"/>
                <a:endParaRPr lang="en-US" sz="1400" dirty="0" smtClean="0"/>
              </a:p>
              <a:p>
                <a:pPr lvl="0"/>
                <a:r>
                  <a:rPr lang="en-US" sz="1400" dirty="0" err="1" smtClean="0"/>
                  <a:t>আংশিক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ভগ্নাংশে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প্রকাশ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কর</a:t>
                </a:r>
                <a:r>
                  <a:rPr lang="en-US" sz="1400" dirty="0" smtClean="0"/>
                  <a:t>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</m:num>
                      <m:den>
                        <m:r>
                          <a:rPr lang="en-US" sz="1400" b="0" i="0"/>
                          <m:t>(</m:t>
                        </m:r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+</m:t>
                        </m:r>
                        <m:r>
                          <a:rPr lang="en-US" sz="1400" b="0" i="0"/>
                          <m:t>2</m:t>
                        </m:r>
                        <m:r>
                          <a:rPr lang="en-US" sz="1400" b="0" i="0"/>
                          <m:t>)(</m:t>
                        </m:r>
                        <m:sSup>
                          <m:sSupPr>
                            <m:ctrlPr>
                              <a:rPr lang="en-US" sz="1400"/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1400" b="0" i="0"/>
                              <m:t>x</m:t>
                            </m:r>
                          </m:e>
                          <m:sup>
                            <m:r>
                              <a:rPr lang="en-US" sz="1400" b="0" i="0"/>
                              <m:t>2</m:t>
                            </m:r>
                          </m:sup>
                        </m:sSup>
                        <m:r>
                          <a:rPr lang="en-US" sz="1400" b="0" i="0"/>
                          <m:t>−</m:t>
                        </m:r>
                        <m:r>
                          <a:rPr lang="en-US" sz="1400" b="0" i="0"/>
                          <m:t>1</m:t>
                        </m:r>
                        <m:r>
                          <a:rPr lang="en-US" sz="1400" b="0" i="0"/>
                          <m:t>)</m:t>
                        </m:r>
                      </m:den>
                    </m:f>
                  </m:oMath>
                </a14:m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 err="1" smtClean="0">
                    <a:latin typeface="Nikosh" panose="02000000000000000000" pitchFamily="2" charset="0"/>
                    <a:cs typeface="Nikosh" panose="02000000000000000000" pitchFamily="2" charset="0"/>
                  </a:rPr>
                  <a:t>সমাধানঃ</a:t>
                </a:r>
                <a:r>
                  <a:rPr lang="en-US" sz="1400" dirty="0" smtClean="0">
                    <a:latin typeface="Nikosh" panose="02000000000000000000" pitchFamily="2" charset="0"/>
                    <a:cs typeface="Nikosh" panose="02000000000000000000" pitchFamily="2" charset="0"/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</m:num>
                      <m:den>
                        <m:r>
                          <a:rPr lang="en-US" sz="1400" b="0" i="0"/>
                          <m:t>(</m:t>
                        </m:r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+</m:t>
                        </m:r>
                        <m:r>
                          <a:rPr lang="en-US" sz="1400" b="0" i="0"/>
                          <m:t>2</m:t>
                        </m:r>
                        <m:r>
                          <a:rPr lang="en-US" sz="1400" b="0" i="0"/>
                          <m:t>)(</m:t>
                        </m:r>
                        <m:sSup>
                          <m:sSupPr>
                            <m:ctrlPr>
                              <a:rPr lang="en-US" sz="1400"/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1400" b="0" i="0"/>
                              <m:t>x</m:t>
                            </m:r>
                          </m:e>
                          <m:sup>
                            <m:r>
                              <a:rPr lang="en-US" sz="1400" b="0" i="0"/>
                              <m:t>2</m:t>
                            </m:r>
                          </m:sup>
                        </m:sSup>
                        <m:r>
                          <a:rPr lang="en-US" sz="1400" b="0" i="0"/>
                          <m:t>−</m:t>
                        </m:r>
                        <m:r>
                          <a:rPr lang="en-US" sz="1400" b="0" i="0"/>
                          <m:t>1</m:t>
                        </m:r>
                        <m:r>
                          <a:rPr lang="en-US" sz="1400" b="0" i="0"/>
                          <m:t>)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</m:num>
                      <m:den>
                        <m:r>
                          <a:rPr lang="en-US" sz="1400" b="0" i="0"/>
                          <m:t>(</m:t>
                        </m:r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+</m:t>
                        </m:r>
                        <m:r>
                          <a:rPr lang="en-US" sz="1400" b="0" i="0"/>
                          <m:t>2</m:t>
                        </m:r>
                        <m:r>
                          <a:rPr lang="en-US" sz="1400" b="0" i="0"/>
                          <m:t>)(</m:t>
                        </m:r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−</m:t>
                        </m:r>
                        <m:r>
                          <a:rPr lang="en-US" sz="1400" b="0" i="0"/>
                          <m:t>1</m:t>
                        </m:r>
                        <m:r>
                          <a:rPr lang="en-US" sz="1400" b="0" i="0"/>
                          <m:t>)(</m:t>
                        </m:r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+</m:t>
                        </m:r>
                        <m:r>
                          <a:rPr lang="en-US" sz="1400" b="0" i="0"/>
                          <m:t>1</m:t>
                        </m:r>
                        <m:r>
                          <a:rPr lang="en-US" sz="1400" b="0" i="0"/>
                          <m:t>)</m:t>
                        </m:r>
                      </m:den>
                    </m:f>
                  </m:oMath>
                </a14:m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 err="1" smtClean="0">
                    <a:latin typeface="Nikosh" panose="02000000000000000000" pitchFamily="2" charset="0"/>
                    <a:cs typeface="Nikosh" panose="02000000000000000000" pitchFamily="2" charset="0"/>
                  </a:rPr>
                  <a:t>ধরি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</m:num>
                      <m:den>
                        <m:r>
                          <a:rPr lang="en-US" sz="1400" b="0" i="0"/>
                          <m:t>(</m:t>
                        </m:r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+</m:t>
                        </m:r>
                        <m:r>
                          <a:rPr lang="en-US" sz="1400" b="0" i="0"/>
                          <m:t>2</m:t>
                        </m:r>
                        <m:r>
                          <a:rPr lang="en-US" sz="1400" b="0" i="0"/>
                          <m:t>)(</m:t>
                        </m:r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−</m:t>
                        </m:r>
                        <m:r>
                          <a:rPr lang="en-US" sz="1400" b="0" i="0"/>
                          <m:t>1</m:t>
                        </m:r>
                        <m:r>
                          <a:rPr lang="en-US" sz="1400" b="0" i="0"/>
                          <m:t>)(</m:t>
                        </m:r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+</m:t>
                        </m:r>
                        <m:r>
                          <a:rPr lang="en-US" sz="1400" b="0" i="0"/>
                          <m:t>1</m:t>
                        </m:r>
                        <m:r>
                          <a:rPr lang="en-US" sz="1400" b="0" i="0"/>
                          <m:t>)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0"/>
                      <m:t>≡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400" b="0" i="0"/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+</m:t>
                        </m:r>
                        <m:r>
                          <a:rPr lang="en-US" sz="1400" b="0" i="0"/>
                          <m:t>2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400" b="0" i="0"/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+</m:t>
                        </m:r>
                        <m:r>
                          <a:rPr lang="en-US" sz="1400" b="0" i="0"/>
                          <m:t>1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+  </a:t>
                </a:r>
                <a14:m>
                  <m:oMath xmlns:m="http://schemas.openxmlformats.org/officeDocument/2006/math">
                    <m:r>
                      <a:rPr lang="en-US" sz="1400" b="0" i="0"/>
                      <m:t> </m:t>
                    </m:r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400" b="0" i="0"/>
                          <m:t>C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−</m:t>
                        </m:r>
                        <m:r>
                          <a:rPr lang="en-US" sz="1400" b="0" i="0"/>
                          <m:t>1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………… (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i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)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উভয়পক্ষকে</a:t>
                </a:r>
                <a14:m>
                  <m:oMath xmlns:m="http://schemas.openxmlformats.org/officeDocument/2006/math">
                    <m:r>
                      <a:rPr lang="en-US" sz="1400" b="0" i="0"/>
                      <m:t> (</m:t>
                    </m:r>
                    <m:r>
                      <m:rPr>
                        <m:sty m:val="p"/>
                      </m:rPr>
                      <a:rPr lang="en-US" sz="1400" b="0" i="0"/>
                      <m:t>x</m:t>
                    </m:r>
                    <m:r>
                      <a:rPr lang="en-US" sz="1400" b="0" i="0"/>
                      <m:t>+</m:t>
                    </m:r>
                    <m:r>
                      <a:rPr lang="en-US" sz="1400" b="0" i="0"/>
                      <m:t>2</m:t>
                    </m:r>
                    <m:r>
                      <a:rPr lang="en-US" sz="1400" b="0" i="0"/>
                      <m:t>)(</m:t>
                    </m:r>
                    <m:r>
                      <m:rPr>
                        <m:sty m:val="p"/>
                      </m:rPr>
                      <a:rPr lang="en-US" sz="1400" b="0" i="0"/>
                      <m:t>x</m:t>
                    </m:r>
                    <m:r>
                      <a:rPr lang="en-US" sz="1400" b="0" i="0"/>
                      <m:t>−</m:t>
                    </m:r>
                    <m:r>
                      <a:rPr lang="en-US" sz="1400" b="0" i="0"/>
                      <m:t>1</m:t>
                    </m:r>
                    <m:r>
                      <a:rPr lang="en-US" sz="1400" b="0" i="0"/>
                      <m:t>)(</m:t>
                    </m:r>
                    <m:r>
                      <m:rPr>
                        <m:sty m:val="p"/>
                      </m:rPr>
                      <a:rPr lang="en-US" sz="1400" b="0" i="0"/>
                      <m:t>x</m:t>
                    </m:r>
                    <m:r>
                      <a:rPr lang="en-US" sz="1400" b="0" i="0"/>
                      <m:t>+</m:t>
                    </m:r>
                    <m:r>
                      <a:rPr lang="en-US" sz="1400" b="0" i="0"/>
                      <m:t>1</m:t>
                    </m:r>
                    <m:r>
                      <a:rPr lang="en-US" sz="1400" b="0" i="0"/>
                      <m:t>)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দ্বারা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গুন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করে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X </a:t>
                </a:r>
                <a14:m>
                  <m:oMath xmlns:m="http://schemas.openxmlformats.org/officeDocument/2006/math">
                    <m:r>
                      <a:rPr lang="en-US" sz="1400" b="0" i="0"/>
                      <m:t>≡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A</a:t>
                </a:r>
                <a14:m>
                  <m:oMath xmlns:m="http://schemas.openxmlformats.org/officeDocument/2006/math">
                    <m:r>
                      <a:rPr lang="en-US" sz="1400" b="0" i="0"/>
                      <m:t>(</m:t>
                    </m:r>
                    <m:r>
                      <m:rPr>
                        <m:sty m:val="p"/>
                      </m:rPr>
                      <a:rPr lang="en-US" sz="1400" b="0" i="0"/>
                      <m:t>x</m:t>
                    </m:r>
                    <m:r>
                      <a:rPr lang="en-US" sz="1400" b="0" i="0"/>
                      <m:t>−</m:t>
                    </m:r>
                    <m:r>
                      <a:rPr lang="en-US" sz="1400" b="0" i="0"/>
                      <m:t>1</m:t>
                    </m:r>
                    <m:r>
                      <a:rPr lang="en-US" sz="1400" b="0" i="0"/>
                      <m:t>)(</m:t>
                    </m:r>
                    <m:r>
                      <m:rPr>
                        <m:sty m:val="p"/>
                      </m:rPr>
                      <a:rPr lang="en-US" sz="1400" b="0" i="0"/>
                      <m:t>x</m:t>
                    </m:r>
                    <m:r>
                      <a:rPr lang="en-US" sz="1400" b="0" i="0"/>
                      <m:t>+</m:t>
                    </m:r>
                    <m:r>
                      <a:rPr lang="en-US" sz="1400" b="0" i="0"/>
                      <m:t>1</m:t>
                    </m:r>
                    <m:r>
                      <a:rPr lang="en-US" sz="1400" b="0" i="0"/>
                      <m:t>)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B</a:t>
                </a:r>
                <a14:m>
                  <m:oMath xmlns:m="http://schemas.openxmlformats.org/officeDocument/2006/math">
                    <m:r>
                      <a:rPr lang="en-US" sz="1400" b="0" i="0"/>
                      <m:t>(</m:t>
                    </m:r>
                    <m:r>
                      <m:rPr>
                        <m:sty m:val="p"/>
                      </m:rPr>
                      <a:rPr lang="en-US" sz="1400" b="0" i="0"/>
                      <m:t>x</m:t>
                    </m:r>
                    <m:r>
                      <a:rPr lang="en-US" sz="1400" b="0" i="0"/>
                      <m:t>+</m:t>
                    </m:r>
                    <m:r>
                      <a:rPr lang="en-US" sz="1400" b="0" i="0"/>
                      <m:t>2</m:t>
                    </m:r>
                    <m:r>
                      <a:rPr lang="en-US" sz="1400" b="0" i="0"/>
                      <m:t>)(</m:t>
                    </m:r>
                    <m:r>
                      <m:rPr>
                        <m:sty m:val="p"/>
                      </m:rPr>
                      <a:rPr lang="en-US" sz="1400" b="0" i="0"/>
                      <m:t>x</m:t>
                    </m:r>
                    <m:r>
                      <a:rPr lang="en-US" sz="1400" b="0" i="0"/>
                      <m:t>−</m:t>
                    </m:r>
                    <m:r>
                      <a:rPr lang="en-US" sz="1400" b="0" i="0"/>
                      <m:t>1</m:t>
                    </m:r>
                    <m:r>
                      <a:rPr lang="en-US" sz="1400" b="0" i="0"/>
                      <m:t>)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C</a:t>
                </a:r>
                <a14:m>
                  <m:oMath xmlns:m="http://schemas.openxmlformats.org/officeDocument/2006/math">
                    <m:r>
                      <a:rPr lang="en-US" sz="1400" b="0" i="0"/>
                      <m:t>(</m:t>
                    </m:r>
                    <m:r>
                      <m:rPr>
                        <m:sty m:val="p"/>
                      </m:rPr>
                      <a:rPr lang="en-US" sz="1400" b="0" i="0"/>
                      <m:t>x</m:t>
                    </m:r>
                    <m:r>
                      <a:rPr lang="en-US" sz="1400" b="0" i="0"/>
                      <m:t>+</m:t>
                    </m:r>
                    <m:r>
                      <a:rPr lang="en-US" sz="1400" b="0" i="0"/>
                      <m:t>2</m:t>
                    </m:r>
                    <m:r>
                      <a:rPr lang="en-US" sz="1400" b="0" i="0"/>
                      <m:t>)(</m:t>
                    </m:r>
                    <m:r>
                      <m:rPr>
                        <m:sty m:val="p"/>
                      </m:rPr>
                      <a:rPr lang="en-US" sz="1400" b="0" i="0"/>
                      <m:t>x</m:t>
                    </m:r>
                    <m:r>
                      <a:rPr lang="en-US" sz="1400" b="0" i="0"/>
                      <m:t>+</m:t>
                    </m:r>
                    <m:r>
                      <a:rPr lang="en-US" sz="1400" b="0" i="0"/>
                      <m:t>1</m:t>
                    </m:r>
                    <m:r>
                      <a:rPr lang="en-US" sz="1400" b="0" i="0"/>
                      <m:t>)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…… (ii)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(ii)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নং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-এ x = -2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-2 = A(-1)(-3) + B.0 + C.0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3A = -2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a:rPr lang="en-US" sz="1400" b="0" i="0"/>
                          <m:t>−</m:t>
                        </m:r>
                        <m:r>
                          <a:rPr lang="en-US" sz="1400" b="0" i="0"/>
                          <m:t>2</m:t>
                        </m:r>
                      </m:num>
                      <m:den>
                        <m:r>
                          <a:rPr lang="en-US" sz="1400" b="0" i="0"/>
                          <m:t>3</m:t>
                        </m:r>
                      </m:den>
                    </m:f>
                  </m:oMath>
                </a14:m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আবার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x = -1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-1 = A.0 + B(1)(-2) + C.0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-1 = -2B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a:rPr lang="en-US" sz="1400" b="0" i="0"/>
                          <m:t>1</m:t>
                        </m:r>
                      </m:num>
                      <m:den>
                        <m:r>
                          <a:rPr lang="en-US" sz="1400" b="0" i="0"/>
                          <m:t>2</m:t>
                        </m:r>
                      </m:den>
                    </m:f>
                  </m:oMath>
                </a14:m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আবার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x = 1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1 = A.0 + B.0 + C.3.2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1 = 6C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C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a:rPr lang="en-US" sz="1400" b="0" i="0"/>
                          <m:t>1</m:t>
                        </m:r>
                      </m:num>
                      <m:den>
                        <m:r>
                          <a:rPr lang="en-US" sz="1400" b="0" i="0"/>
                          <m:t>6</m:t>
                        </m:r>
                      </m:den>
                    </m:f>
                  </m:oMath>
                </a14:m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A, B, C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এর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মান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(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i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)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নং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এ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</m:num>
                      <m:den>
                        <m:r>
                          <a:rPr lang="en-US" sz="1400" b="0" i="0"/>
                          <m:t>(</m:t>
                        </m:r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+</m:t>
                        </m:r>
                        <m:r>
                          <a:rPr lang="en-US" sz="1400" b="0" i="0"/>
                          <m:t>2</m:t>
                        </m:r>
                        <m:r>
                          <a:rPr lang="en-US" sz="1400" b="0" i="0"/>
                          <m:t>)(</m:t>
                        </m:r>
                        <m:sSup>
                          <m:sSupPr>
                            <m:ctrlPr>
                              <a:rPr lang="en-US" sz="1400"/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sz="1400" b="0" i="0"/>
                              <m:t>x</m:t>
                            </m:r>
                          </m:e>
                          <m:sup>
                            <m:r>
                              <a:rPr lang="en-US" sz="1400" b="0" i="0"/>
                              <m:t>2</m:t>
                            </m:r>
                          </m:sup>
                        </m:sSup>
                        <m:r>
                          <a:rPr lang="en-US" sz="1400" b="0" i="0"/>
                          <m:t>−</m:t>
                        </m:r>
                        <m:r>
                          <a:rPr lang="en-US" sz="1400" b="0" i="0"/>
                          <m:t>1</m:t>
                        </m:r>
                        <m:r>
                          <a:rPr lang="en-US" sz="1400" b="0" i="0"/>
                          <m:t>)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0"/>
                      <m:t>≡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b="0" i="0"/>
                      <m:t>−</m:t>
                    </m:r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a:rPr lang="en-US" sz="1400" b="0" i="0"/>
                          <m:t>2</m:t>
                        </m:r>
                      </m:num>
                      <m:den>
                        <m:r>
                          <a:rPr lang="en-US" sz="1400" b="0" i="0"/>
                          <m:t>3</m:t>
                        </m:r>
                        <m:r>
                          <a:rPr lang="en-US" sz="1400" b="0" i="0"/>
                          <m:t>(</m:t>
                        </m:r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+</m:t>
                        </m:r>
                        <m:r>
                          <a:rPr lang="en-US" sz="1400" b="0" i="0"/>
                          <m:t>2</m:t>
                        </m:r>
                        <m:r>
                          <a:rPr lang="en-US" sz="1400" b="0" i="0"/>
                          <m:t>)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a:rPr lang="en-US" sz="1400" b="0" i="0"/>
                          <m:t>1</m:t>
                        </m:r>
                      </m:num>
                      <m:den>
                        <m:r>
                          <a:rPr lang="en-US" sz="1400" b="0" i="0"/>
                          <m:t>2</m:t>
                        </m:r>
                        <m:r>
                          <a:rPr lang="en-US" sz="1400" b="0" i="0"/>
                          <m:t>(</m:t>
                        </m:r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+</m:t>
                        </m:r>
                        <m:r>
                          <a:rPr lang="en-US" sz="1400" b="0" i="0"/>
                          <m:t>1</m:t>
                        </m:r>
                        <m:r>
                          <a:rPr lang="en-US" sz="1400" b="0" i="0"/>
                          <m:t>)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+  </a:t>
                </a:r>
                <a14:m>
                  <m:oMath xmlns:m="http://schemas.openxmlformats.org/officeDocument/2006/math">
                    <m:r>
                      <a:rPr lang="en-US" sz="1400" b="0" i="0"/>
                      <m:t> </m:t>
                    </m:r>
                    <m:f>
                      <m:fPr>
                        <m:ctrlPr>
                          <a:rPr lang="en-US" sz="1400"/>
                        </m:ctrlPr>
                      </m:fPr>
                      <m:num>
                        <m:r>
                          <a:rPr lang="en-US" sz="1400" b="0" i="0"/>
                          <m:t>1</m:t>
                        </m:r>
                      </m:num>
                      <m:den>
                        <m:r>
                          <a:rPr lang="en-US" sz="1400" b="0" i="0"/>
                          <m:t>6</m:t>
                        </m:r>
                        <m:r>
                          <a:rPr lang="en-US" sz="1400" b="0" i="0"/>
                          <m:t>(</m:t>
                        </m:r>
                        <m:r>
                          <m:rPr>
                            <m:sty m:val="p"/>
                          </m:rPr>
                          <a:rPr lang="en-US" sz="1400" b="0" i="0"/>
                          <m:t>x</m:t>
                        </m:r>
                        <m:r>
                          <a:rPr lang="en-US" sz="1400" b="0" i="0"/>
                          <m:t>−</m:t>
                        </m:r>
                        <m:r>
                          <a:rPr lang="en-US" sz="1400" b="0" i="0"/>
                          <m:t>1</m:t>
                        </m:r>
                        <m:r>
                          <a:rPr lang="en-US" sz="1400" b="0" i="0"/>
                          <m:t>)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(Ans.)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41863" y="744583"/>
                <a:ext cx="9170125" cy="5578643"/>
              </a:xfrm>
              <a:prstGeom prst="rect">
                <a:avLst/>
              </a:prstGeom>
              <a:blipFill>
                <a:blip r:embed="rId2"/>
                <a:stretch>
                  <a:fillRect l="-532" t="-6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076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1763485" y="822959"/>
                <a:ext cx="9444446" cy="489371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1500" dirty="0" smtClean="0"/>
                  <a:t>আংশিক</a:t>
                </a:r>
                <a:r>
                  <a:rPr lang="en-US" sz="1500" dirty="0"/>
                  <a:t> </a:t>
                </a:r>
                <a:r>
                  <a:rPr lang="en-US" sz="1500" dirty="0" err="1"/>
                  <a:t>ভগ্নাংশে</a:t>
                </a:r>
                <a:r>
                  <a:rPr lang="en-US" sz="1500" dirty="0"/>
                  <a:t> </a:t>
                </a:r>
                <a:r>
                  <a:rPr lang="en-US" sz="1500" dirty="0" err="1"/>
                  <a:t>প্রকাশ</a:t>
                </a:r>
                <a:r>
                  <a:rPr lang="en-US" sz="1500" dirty="0"/>
                  <a:t> </a:t>
                </a:r>
                <a:r>
                  <a:rPr lang="en-US" sz="1500" dirty="0" err="1"/>
                  <a:t>কর</a:t>
                </a:r>
                <a:r>
                  <a:rPr lang="en-US" sz="1500" dirty="0"/>
                  <a:t> </a:t>
                </a:r>
                <a14:m>
                  <m:oMath xmlns:m="http://schemas.openxmlformats.org/officeDocument/2006/math">
                    <m:r>
                      <a:rPr lang="en-US" sz="1500" b="0" i="0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en-US" sz="1500" i="1"/>
                        </m:ctrlPr>
                      </m:fPr>
                      <m:num>
                        <m:r>
                          <a:rPr lang="en-US" sz="1500" i="1"/>
                          <m:t>5</m:t>
                        </m:r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12</m:t>
                        </m:r>
                      </m:num>
                      <m:den>
                        <m:sSup>
                          <m:sSupPr>
                            <m:ctrlPr>
                              <a:rPr lang="en-US" sz="1500" i="1"/>
                            </m:ctrlPr>
                          </m:sSupPr>
                          <m:e>
                            <m:r>
                              <a:rPr lang="en-US" sz="1500" i="1"/>
                              <m:t>𝑥</m:t>
                            </m:r>
                          </m:e>
                          <m:sup>
                            <m:r>
                              <a:rPr lang="en-US" sz="1500" i="1"/>
                              <m:t>2</m:t>
                            </m:r>
                          </m:sup>
                        </m:sSup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5</m:t>
                        </m:r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+</m:t>
                        </m:r>
                        <m:r>
                          <a:rPr lang="en-US" sz="1500" i="1"/>
                          <m:t>6</m:t>
                        </m:r>
                      </m:den>
                    </m:f>
                  </m:oMath>
                </a14:m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</a:p>
              <a:p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 </a:t>
                </a:r>
                <a:endParaRPr lang="en-US" sz="1500" dirty="0" smtClean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500" dirty="0" err="1" smtClean="0">
                    <a:latin typeface="Nikosh" panose="02000000000000000000" pitchFamily="2" charset="0"/>
                    <a:cs typeface="Nikosh" panose="02000000000000000000" pitchFamily="2" charset="0"/>
                  </a:rPr>
                  <a:t>সমাধানঃ</a:t>
                </a:r>
                <a:r>
                  <a:rPr lang="en-US" sz="1500" dirty="0" smtClean="0">
                    <a:latin typeface="Nikosh" panose="02000000000000000000" pitchFamily="2" charset="0"/>
                    <a:cs typeface="Nikosh" panose="02000000000000000000" pitchFamily="2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500" i="1"/>
                        </m:ctrlPr>
                      </m:fPr>
                      <m:num>
                        <m:r>
                          <a:rPr lang="en-US" sz="1500" i="1"/>
                          <m:t>5</m:t>
                        </m:r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12</m:t>
                        </m:r>
                      </m:num>
                      <m:den>
                        <m:sSup>
                          <m:sSupPr>
                            <m:ctrlPr>
                              <a:rPr lang="en-US" sz="1500" i="1"/>
                            </m:ctrlPr>
                          </m:sSupPr>
                          <m:e>
                            <m:r>
                              <a:rPr lang="en-US" sz="1500" i="1"/>
                              <m:t>𝑥</m:t>
                            </m:r>
                          </m:e>
                          <m:sup>
                            <m:r>
                              <a:rPr lang="en-US" sz="1500" i="1"/>
                              <m:t>2</m:t>
                            </m:r>
                          </m:sup>
                        </m:sSup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5</m:t>
                        </m:r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+</m:t>
                        </m:r>
                        <m:r>
                          <a:rPr lang="en-US" sz="1500" i="1"/>
                          <m:t>6</m:t>
                        </m:r>
                      </m:den>
                    </m:f>
                  </m:oMath>
                </a14:m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500" i="1"/>
                        </m:ctrlPr>
                      </m:fPr>
                      <m:num>
                        <m:r>
                          <a:rPr lang="en-US" sz="1500" i="1"/>
                          <m:t>5</m:t>
                        </m:r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12</m:t>
                        </m:r>
                      </m:num>
                      <m:den>
                        <m:r>
                          <a:rPr lang="en-US" sz="1500" i="1"/>
                          <m:t>(</m:t>
                        </m:r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2</m:t>
                        </m:r>
                        <m:r>
                          <a:rPr lang="en-US" sz="1500" i="1"/>
                          <m:t>)(</m:t>
                        </m:r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3</m:t>
                        </m:r>
                        <m:r>
                          <a:rPr lang="en-US" sz="1500" i="1"/>
                          <m:t>)</m:t>
                        </m:r>
                      </m:den>
                    </m:f>
                  </m:oMath>
                </a14:m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</a:p>
              <a:p>
                <a:endParaRPr lang="en-US" sz="1500" dirty="0" smtClean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500" dirty="0" err="1" smtClean="0">
                    <a:latin typeface="Nikosh" panose="02000000000000000000" pitchFamily="2" charset="0"/>
                    <a:cs typeface="Nikosh" panose="02000000000000000000" pitchFamily="2" charset="0"/>
                  </a:rPr>
                  <a:t>মনে</a:t>
                </a:r>
                <a:r>
                  <a:rPr lang="en-US" sz="1500" dirty="0" smtClean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করি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,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500" i="1"/>
                        </m:ctrlPr>
                      </m:fPr>
                      <m:num>
                        <m:r>
                          <a:rPr lang="en-US" sz="1500" i="1"/>
                          <m:t>5</m:t>
                        </m:r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12</m:t>
                        </m:r>
                      </m:num>
                      <m:den>
                        <m:sSup>
                          <m:sSupPr>
                            <m:ctrlPr>
                              <a:rPr lang="en-US" sz="1500" i="1"/>
                            </m:ctrlPr>
                          </m:sSupPr>
                          <m:e>
                            <m:r>
                              <a:rPr lang="en-US" sz="1500" i="1"/>
                              <m:t>𝑥</m:t>
                            </m:r>
                          </m:e>
                          <m:sup>
                            <m:r>
                              <a:rPr lang="en-US" sz="1500" i="1"/>
                              <m:t>2</m:t>
                            </m:r>
                          </m:sup>
                        </m:sSup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5</m:t>
                        </m:r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+</m:t>
                        </m:r>
                        <m:r>
                          <a:rPr lang="en-US" sz="1500" i="1"/>
                          <m:t>6</m:t>
                        </m:r>
                      </m:den>
                    </m:f>
                  </m:oMath>
                </a14:m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500" i="1"/>
                      <m:t>≡</m:t>
                    </m:r>
                  </m:oMath>
                </a14:m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500" i="1"/>
                        </m:ctrlPr>
                      </m:fPr>
                      <m:num>
                        <m:r>
                          <a:rPr lang="en-US" sz="1500" i="1"/>
                          <m:t>𝐴</m:t>
                        </m:r>
                      </m:num>
                      <m:den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2</m:t>
                        </m:r>
                      </m:den>
                    </m:f>
                  </m:oMath>
                </a14:m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 </a:t>
                </a:r>
                <a:r>
                  <a:rPr lang="en-US" sz="1500" baseline="-25000" dirty="0">
                    <a:latin typeface="Nikosh" panose="02000000000000000000" pitchFamily="2" charset="0"/>
                    <a:cs typeface="Nikosh" panose="02000000000000000000" pitchFamily="2" charset="0"/>
                  </a:rPr>
                  <a:t>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500" i="1"/>
                        </m:ctrlPr>
                      </m:fPr>
                      <m:num>
                        <m:r>
                          <a:rPr lang="en-US" sz="1500" i="1"/>
                          <m:t>𝐵</m:t>
                        </m:r>
                      </m:num>
                      <m:den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3</m:t>
                        </m:r>
                      </m:den>
                    </m:f>
                  </m:oMath>
                </a14:m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  …………(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i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)</a:t>
                </a:r>
              </a:p>
              <a:p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উভয়পক্ষে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(x -2)(x-3)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দ্বারা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গুন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করে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5x -12 </a:t>
                </a:r>
                <a14:m>
                  <m:oMath xmlns:m="http://schemas.openxmlformats.org/officeDocument/2006/math">
                    <m:r>
                      <a:rPr lang="en-US" sz="1500" i="1"/>
                      <m:t>≡</m:t>
                    </m:r>
                  </m:oMath>
                </a14:m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A(x -3) + B(x -2) ……………(ii)</a:t>
                </a:r>
              </a:p>
              <a:p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(ii)-এ x = 2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   5 .2 -12 = A(2 -3) +B.0</a:t>
                </a:r>
              </a:p>
              <a:p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বা,10-12 = -A</a:t>
                </a:r>
              </a:p>
              <a:p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   A = 2</a:t>
                </a:r>
              </a:p>
              <a:p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আবার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(ii)-এ x = 3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   5.3 – 12 = A.0 + B(3 -2)</a:t>
                </a:r>
              </a:p>
              <a:p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, 15 – 12 = B</a:t>
                </a:r>
              </a:p>
              <a:p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   B = 3</a:t>
                </a:r>
              </a:p>
              <a:p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A, B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এর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মান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(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i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)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নং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এ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5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 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1500" i="1"/>
                        </m:ctrlPr>
                      </m:fPr>
                      <m:num>
                        <m:r>
                          <a:rPr lang="en-US" sz="1500" i="1"/>
                          <m:t>5</m:t>
                        </m:r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12</m:t>
                        </m:r>
                      </m:num>
                      <m:den>
                        <m:sSup>
                          <m:sSupPr>
                            <m:ctrlPr>
                              <a:rPr lang="en-US" sz="1500" i="1"/>
                            </m:ctrlPr>
                          </m:sSupPr>
                          <m:e>
                            <m:r>
                              <a:rPr lang="en-US" sz="1500" i="1"/>
                              <m:t>𝑥</m:t>
                            </m:r>
                          </m:e>
                          <m:sup>
                            <m:r>
                              <a:rPr lang="en-US" sz="1500" i="1"/>
                              <m:t>2</m:t>
                            </m:r>
                          </m:sup>
                        </m:sSup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5</m:t>
                        </m:r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+</m:t>
                        </m:r>
                        <m:r>
                          <a:rPr lang="en-US" sz="1500" i="1"/>
                          <m:t>6</m:t>
                        </m:r>
                      </m:den>
                    </m:f>
                  </m:oMath>
                </a14:m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500" i="1"/>
                      <m:t>≡</m:t>
                    </m:r>
                  </m:oMath>
                </a14:m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500" i="1"/>
                        </m:ctrlPr>
                      </m:fPr>
                      <m:num>
                        <m:r>
                          <a:rPr lang="en-US" sz="1500" i="1"/>
                          <m:t>2</m:t>
                        </m:r>
                      </m:num>
                      <m:den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2</m:t>
                        </m:r>
                      </m:den>
                    </m:f>
                  </m:oMath>
                </a14:m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 </a:t>
                </a:r>
                <a:r>
                  <a:rPr lang="en-US" sz="1500" baseline="-25000" dirty="0">
                    <a:latin typeface="Nikosh" panose="02000000000000000000" pitchFamily="2" charset="0"/>
                    <a:cs typeface="Nikosh" panose="02000000000000000000" pitchFamily="2" charset="0"/>
                  </a:rPr>
                  <a:t>+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500" i="1"/>
                        </m:ctrlPr>
                      </m:fPr>
                      <m:num>
                        <m:r>
                          <a:rPr lang="en-US" sz="1500" i="1"/>
                          <m:t>3</m:t>
                        </m:r>
                      </m:num>
                      <m:den>
                        <m:r>
                          <a:rPr lang="en-US" sz="1500" i="1"/>
                          <m:t>𝑥</m:t>
                        </m:r>
                        <m:r>
                          <a:rPr lang="en-US" sz="1500" i="1"/>
                          <m:t>−</m:t>
                        </m:r>
                        <m:r>
                          <a:rPr lang="en-US" sz="1500" i="1"/>
                          <m:t>3</m:t>
                        </m:r>
                      </m:den>
                    </m:f>
                  </m:oMath>
                </a14:m>
                <a:r>
                  <a:rPr lang="en-US" sz="1500" dirty="0">
                    <a:latin typeface="Nikosh" panose="02000000000000000000" pitchFamily="2" charset="0"/>
                    <a:cs typeface="Nikosh" panose="02000000000000000000" pitchFamily="2" charset="0"/>
                  </a:rPr>
                  <a:t>   (Ans.)</a:t>
                </a:r>
              </a:p>
              <a:p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3485" y="822959"/>
                <a:ext cx="9444446" cy="4893712"/>
              </a:xfrm>
              <a:prstGeom prst="rect">
                <a:avLst/>
              </a:prstGeom>
              <a:blipFill>
                <a:blip r:embed="rId2"/>
                <a:stretch>
                  <a:fillRect l="-2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29044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685108" y="888273"/>
                <a:ext cx="8712926" cy="54037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lvl="0"/>
                <a:r>
                  <a:rPr lang="en-US" sz="1400" dirty="0" smtClean="0"/>
                  <a:t>আংশিক</a:t>
                </a:r>
                <a:r>
                  <a:rPr lang="en-US" sz="1400" dirty="0"/>
                  <a:t> </a:t>
                </a:r>
                <a:r>
                  <a:rPr lang="en-US" sz="1400" dirty="0" err="1"/>
                  <a:t>ভগ্নাংশে</a:t>
                </a:r>
                <a:r>
                  <a:rPr lang="en-US" sz="1400" dirty="0"/>
                  <a:t> </a:t>
                </a:r>
                <a:r>
                  <a:rPr lang="en-US" sz="1400" dirty="0" err="1"/>
                  <a:t>প্রকাশ</a:t>
                </a:r>
                <a:r>
                  <a:rPr lang="en-US" sz="1400" dirty="0"/>
                  <a:t> </a:t>
                </a:r>
                <a:r>
                  <a:rPr lang="en-US" sz="1400" dirty="0" err="1"/>
                  <a:t>কর</a:t>
                </a:r>
                <a:r>
                  <a:rPr lang="en-US" sz="1400" dirty="0"/>
                  <a:t> 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  </m:t>
                    </m:r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𝑥</m:t>
                            </m:r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r>
                          <a:rPr lang="en-US" sz="1400" i="1"/>
                          <m:t>+</m:t>
                        </m:r>
                        <m:r>
                          <a:rPr lang="en-US" sz="1400" i="1"/>
                          <m:t>1</m:t>
                        </m:r>
                      </m:num>
                      <m:den>
                        <m:r>
                          <a:rPr lang="en-US" sz="1400" i="1"/>
                          <m:t>𝑥</m:t>
                        </m:r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−</m:t>
                                </m:r>
                                <m:r>
                                  <a:rPr lang="en-US" sz="1400" i="1"/>
                                  <m:t>2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</a:t>
                </a:r>
              </a:p>
              <a:p>
                <a:r>
                  <a:rPr lang="en-US" sz="1400" dirty="0" err="1" smtClean="0">
                    <a:latin typeface="Nikosh" panose="02000000000000000000" pitchFamily="2" charset="0"/>
                    <a:cs typeface="Nikosh" panose="02000000000000000000" pitchFamily="2" charset="0"/>
                  </a:rPr>
                  <a:t>সমাধানঃ</a:t>
                </a:r>
                <a:r>
                  <a:rPr lang="en-US" sz="1400" dirty="0" smtClean="0">
                    <a:latin typeface="Nikosh" panose="02000000000000000000" pitchFamily="2" charset="0"/>
                    <a:cs typeface="Nikosh" panose="02000000000000000000" pitchFamily="2" charset="0"/>
                  </a:rPr>
                  <a:t>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𝑥</m:t>
                            </m:r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r>
                          <a:rPr lang="en-US" sz="1400" i="1"/>
                          <m:t>+</m:t>
                        </m:r>
                        <m:r>
                          <a:rPr lang="en-US" sz="1400" i="1"/>
                          <m:t>1</m:t>
                        </m:r>
                      </m:num>
                      <m:den>
                        <m:r>
                          <a:rPr lang="en-US" sz="1400" i="1"/>
                          <m:t>𝑥</m:t>
                        </m:r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−</m:t>
                                </m:r>
                                <m:r>
                                  <a:rPr lang="en-US" sz="1400" i="1"/>
                                  <m:t>2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400" i="1"/>
                      <m:t>≡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𝐴</m:t>
                        </m:r>
                      </m:num>
                      <m:den>
                        <m:r>
                          <a:rPr lang="en-US" sz="1400" i="1"/>
                          <m:t>𝑥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𝐵</m:t>
                        </m:r>
                      </m:num>
                      <m:den>
                        <m:r>
                          <a:rPr lang="en-US" sz="1400" i="1"/>
                          <m:t>𝑥</m:t>
                        </m:r>
                        <m:r>
                          <a:rPr lang="en-US" sz="1400" i="1"/>
                          <m:t>−</m:t>
                        </m:r>
                        <m:r>
                          <a:rPr lang="en-US" sz="1400" i="1"/>
                          <m:t>2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𝐶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−</m:t>
                                </m:r>
                                <m:r>
                                  <a:rPr lang="en-US" sz="1400" i="1"/>
                                  <m:t>2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…………(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i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)</a:t>
                </a:r>
              </a:p>
              <a:p>
                <a:endParaRPr lang="en-US" sz="1400" dirty="0" smtClean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 err="1" smtClean="0">
                    <a:latin typeface="Nikosh" panose="02000000000000000000" pitchFamily="2" charset="0"/>
                    <a:cs typeface="Nikosh" panose="02000000000000000000" pitchFamily="2" charset="0"/>
                  </a:rPr>
                  <a:t>উভয়পক্ষে</a:t>
                </a:r>
                <a:r>
                  <a:rPr lang="en-US" sz="1400" dirty="0" smtClean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/>
                      <m:t>𝑥</m:t>
                    </m:r>
                    <m:sSup>
                      <m:sSupPr>
                        <m:ctrlPr>
                          <a:rPr lang="en-US" sz="1400" i="1"/>
                        </m:ctrlPr>
                      </m:sSupPr>
                      <m:e>
                        <m:d>
                          <m:dPr>
                            <m:ctrlPr>
                              <a:rPr lang="en-US" sz="1400" i="1"/>
                            </m:ctrlPr>
                          </m:dPr>
                          <m:e>
                            <m:r>
                              <a:rPr lang="en-US" sz="1400" i="1"/>
                              <m:t>𝑥</m:t>
                            </m:r>
                            <m:r>
                              <a:rPr lang="en-US" sz="1400" i="1"/>
                              <m:t>−</m:t>
                            </m:r>
                            <m:r>
                              <a:rPr lang="en-US" sz="1400" i="1"/>
                              <m:t>2</m:t>
                            </m:r>
                          </m:e>
                        </m:d>
                      </m:e>
                      <m:sup>
                        <m:r>
                          <a:rPr lang="en-US" sz="1400" i="1"/>
                          <m:t>2</m:t>
                        </m:r>
                      </m:sup>
                    </m:sSup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দ্বারা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গুন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করে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/>
                        </m:ctrlPr>
                      </m:sSupPr>
                      <m:e>
                        <m:r>
                          <a:rPr lang="en-US" sz="1400" i="1"/>
                          <m:t>𝑥</m:t>
                        </m:r>
                      </m:e>
                      <m:sup>
                        <m:r>
                          <a:rPr lang="en-US" sz="1400" i="1"/>
                          <m:t>2</m:t>
                        </m:r>
                      </m:sup>
                    </m:sSup>
                    <m:r>
                      <a:rPr lang="en-US" sz="1400" i="1"/>
                      <m:t>+</m:t>
                    </m:r>
                    <m:r>
                      <a:rPr lang="en-US" sz="1400" i="1"/>
                      <m:t>1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/>
                      <m:t>≡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A</a:t>
                </a:r>
                <a14:m>
                  <m:oMath xmlns:m="http://schemas.openxmlformats.org/officeDocument/2006/math">
                    <m:r>
                      <a:rPr lang="en-US" sz="1400" i="1"/>
                      <m:t> </m:t>
                    </m:r>
                    <m:sSup>
                      <m:sSupPr>
                        <m:ctrlPr>
                          <a:rPr lang="en-US" sz="1400" i="1"/>
                        </m:ctrlPr>
                      </m:sSupPr>
                      <m:e>
                        <m:d>
                          <m:dPr>
                            <m:ctrlPr>
                              <a:rPr lang="en-US" sz="1400" i="1"/>
                            </m:ctrlPr>
                          </m:dPr>
                          <m:e>
                            <m:r>
                              <a:rPr lang="en-US" sz="1400" i="1"/>
                              <m:t>𝑥</m:t>
                            </m:r>
                            <m:r>
                              <a:rPr lang="en-US" sz="1400" i="1"/>
                              <m:t>−</m:t>
                            </m:r>
                            <m:r>
                              <a:rPr lang="en-US" sz="1400" i="1"/>
                              <m:t>2</m:t>
                            </m:r>
                          </m:e>
                        </m:d>
                      </m:e>
                      <m:sup>
                        <m:r>
                          <a:rPr lang="en-US" sz="1400" i="1"/>
                          <m:t>2</m:t>
                        </m:r>
                      </m:sup>
                    </m:sSup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B</a:t>
                </a:r>
                <a14:m>
                  <m:oMath xmlns:m="http://schemas.openxmlformats.org/officeDocument/2006/math">
                    <m:r>
                      <a:rPr lang="en-US" sz="1400" i="1"/>
                      <m:t> </m:t>
                    </m:r>
                    <m:r>
                      <a:rPr lang="en-US" sz="1400" i="1"/>
                      <m:t>𝑥</m:t>
                    </m:r>
                    <m:r>
                      <a:rPr lang="en-US" sz="1400" i="1"/>
                      <m:t> (</m:t>
                    </m:r>
                    <m:r>
                      <a:rPr lang="en-US" sz="1400" i="1"/>
                      <m:t>𝑥</m:t>
                    </m:r>
                    <m:r>
                      <a:rPr lang="en-US" sz="1400" i="1"/>
                      <m:t>−</m:t>
                    </m:r>
                    <m:r>
                      <a:rPr lang="en-US" sz="1400" i="1"/>
                      <m:t>2</m:t>
                    </m:r>
                    <m:r>
                      <a:rPr lang="en-US" sz="1400" i="1"/>
                      <m:t>)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Cx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………(ii)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(ii)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নং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এ x = 0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0 + 1 = A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/>
                        </m:ctrlPr>
                      </m:sSupPr>
                      <m:e>
                        <m:d>
                          <m:dPr>
                            <m:ctrlPr>
                              <a:rPr lang="en-US" sz="1400" i="1"/>
                            </m:ctrlPr>
                          </m:dPr>
                          <m:e>
                            <m:r>
                              <a:rPr lang="en-US" sz="1400" i="1"/>
                              <m:t>0</m:t>
                            </m:r>
                            <m:r>
                              <a:rPr lang="en-US" sz="1400" i="1"/>
                              <m:t>−</m:t>
                            </m:r>
                            <m:r>
                              <a:rPr lang="en-US" sz="1400" i="1"/>
                              <m:t>2</m:t>
                            </m:r>
                          </m:e>
                        </m:d>
                      </m:e>
                      <m:sup>
                        <m:r>
                          <a:rPr lang="en-US" sz="1400" i="1"/>
                          <m:t>2</m:t>
                        </m:r>
                      </m:sup>
                    </m:sSup>
                  </m:oMath>
                </a14:m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1 = 4A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1</m:t>
                        </m:r>
                      </m:num>
                      <m:den>
                        <m:r>
                          <a:rPr lang="en-US" sz="1400" i="1"/>
                          <m:t>4</m:t>
                        </m:r>
                      </m:den>
                    </m:f>
                  </m:oMath>
                </a14:m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(ii)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নং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এ x = 2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/>
                        </m:ctrlPr>
                      </m:sSupPr>
                      <m:e>
                        <m:r>
                          <a:rPr lang="en-US" sz="1400" i="1"/>
                          <m:t>2</m:t>
                        </m:r>
                      </m:e>
                      <m:sup>
                        <m:r>
                          <a:rPr lang="en-US" sz="1400" i="1"/>
                          <m:t>2</m:t>
                        </m:r>
                      </m:sup>
                    </m:sSup>
                    <m:r>
                      <a:rPr lang="en-US" sz="1400" i="1"/>
                      <m:t>+</m:t>
                    </m:r>
                    <m:r>
                      <a:rPr lang="en-US" sz="1400" i="1"/>
                      <m:t>1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= 2C</a:t>
                </a:r>
              </a:p>
              <a:p>
                <a14:m>
                  <m:oMath xmlns:m="http://schemas.openxmlformats.org/officeDocument/2006/math">
                    <m:r>
                      <a:rPr lang="en-US" sz="1400" i="1"/>
                      <m:t>4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+ 1 = 2C</a:t>
                </a:r>
              </a:p>
              <a:p>
                <a14:m>
                  <m:oMath xmlns:m="http://schemas.openxmlformats.org/officeDocument/2006/math">
                    <m:r>
                      <a:rPr lang="en-US" sz="1400" i="1"/>
                      <m:t>5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= 2C</a:t>
                </a:r>
              </a:p>
              <a:p>
                <a14:m>
                  <m:oMath xmlns:m="http://schemas.openxmlformats.org/officeDocument/2006/math">
                    <m:r>
                      <a:rPr lang="en-US" sz="1400" i="1"/>
                      <m:t>𝐶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5</m:t>
                        </m:r>
                      </m:num>
                      <m:den>
                        <m:r>
                          <a:rPr lang="en-US" sz="1400" i="1"/>
                          <m:t>2</m:t>
                        </m:r>
                      </m:den>
                    </m:f>
                  </m:oMath>
                </a14:m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(ii)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নং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এর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উভয়পক্ষ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হতে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/>
                        </m:ctrlPr>
                      </m:sSupPr>
                      <m:e>
                        <m:r>
                          <a:rPr lang="en-US" sz="1400" i="1"/>
                          <m:t>𝑥</m:t>
                        </m:r>
                      </m:e>
                      <m:sup>
                        <m:r>
                          <a:rPr lang="en-US" sz="1400" i="1"/>
                          <m:t>2</m:t>
                        </m:r>
                      </m:sup>
                    </m:sSup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এর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সহগ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সমীকৃত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করে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1 = A + B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B = 1 –A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B = 1 -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1</m:t>
                        </m:r>
                      </m:num>
                      <m:den>
                        <m:r>
                          <a:rPr lang="en-US" sz="1400" i="1"/>
                          <m:t>4</m:t>
                        </m:r>
                      </m:den>
                    </m:f>
                  </m:oMath>
                </a14:m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B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3</m:t>
                        </m:r>
                      </m:num>
                      <m:den>
                        <m:r>
                          <a:rPr lang="en-US" sz="1400" i="1"/>
                          <m:t>4</m:t>
                        </m:r>
                      </m:den>
                    </m:f>
                  </m:oMath>
                </a14:m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A, B, C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এর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মান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(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i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)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নং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এ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𝑥</m:t>
                            </m:r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r>
                          <a:rPr lang="en-US" sz="1400" i="1"/>
                          <m:t>+</m:t>
                        </m:r>
                        <m:r>
                          <a:rPr lang="en-US" sz="1400" i="1"/>
                          <m:t>1</m:t>
                        </m:r>
                      </m:num>
                      <m:den>
                        <m:r>
                          <a:rPr lang="en-US" sz="1400" i="1"/>
                          <m:t>𝑥</m:t>
                        </m:r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−</m:t>
                                </m:r>
                                <m:r>
                                  <a:rPr lang="en-US" sz="1400" i="1"/>
                                  <m:t>2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</a:t>
                </a:r>
                <a14:m>
                  <m:oMath xmlns:m="http://schemas.openxmlformats.org/officeDocument/2006/math">
                    <m:r>
                      <a:rPr lang="en-US" sz="1400" i="1"/>
                      <m:t>=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1</m:t>
                        </m:r>
                      </m:num>
                      <m:den>
                        <m:r>
                          <a:rPr lang="en-US" sz="1400" i="1"/>
                          <m:t>4</m:t>
                        </m:r>
                        <m:r>
                          <a:rPr lang="en-US" sz="1400" i="1"/>
                          <m:t>𝑥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3</m:t>
                        </m:r>
                      </m:num>
                      <m:den>
                        <m:r>
                          <a:rPr lang="en-US" sz="1400" i="1"/>
                          <m:t>4</m:t>
                        </m:r>
                        <m:r>
                          <a:rPr lang="en-US" sz="1400" i="1"/>
                          <m:t>(</m:t>
                        </m:r>
                        <m:r>
                          <a:rPr lang="en-US" sz="1400" i="1"/>
                          <m:t>𝑥</m:t>
                        </m:r>
                        <m:r>
                          <a:rPr lang="en-US" sz="1400" i="1"/>
                          <m:t>−</m:t>
                        </m:r>
                        <m:r>
                          <a:rPr lang="en-US" sz="1400" i="1"/>
                          <m:t>2</m:t>
                        </m:r>
                        <m:r>
                          <a:rPr lang="en-US" sz="1400" i="1"/>
                          <m:t>)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5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2</m:t>
                            </m:r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−</m:t>
                                </m:r>
                                <m:r>
                                  <a:rPr lang="en-US" sz="1400" i="1"/>
                                  <m:t>2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  (Ans.)</a:t>
                </a:r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85108" y="888273"/>
                <a:ext cx="8712926" cy="5403787"/>
              </a:xfrm>
              <a:prstGeom prst="rect">
                <a:avLst/>
              </a:prstGeom>
              <a:blipFill>
                <a:blip r:embed="rId2"/>
                <a:stretch>
                  <a:fillRect l="-2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39211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515291" y="888274"/>
                <a:ext cx="9026435" cy="44003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>
                    <a:latin typeface="Nikosh" panose="02000000000000000000" pitchFamily="2" charset="0"/>
                    <a:cs typeface="Nikosh" panose="02000000000000000000" pitchFamily="2" charset="0"/>
                  </a:rPr>
                  <a:t>রচনামূলক </a:t>
                </a:r>
                <a:r>
                  <a:rPr lang="en-US" sz="2000" dirty="0" err="1" smtClean="0">
                    <a:latin typeface="Nikosh" panose="02000000000000000000" pitchFamily="2" charset="0"/>
                    <a:cs typeface="Nikosh" panose="02000000000000000000" pitchFamily="2" charset="0"/>
                  </a:rPr>
                  <a:t>প্রশ্নঃ</a:t>
                </a:r>
                <a:endParaRPr lang="en-US" sz="20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 smtClean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/>
                  <a:t>আংশিক</a:t>
                </a:r>
                <a:r>
                  <a:rPr lang="en-US" sz="1400" dirty="0"/>
                  <a:t> </a:t>
                </a:r>
                <a:r>
                  <a:rPr lang="en-US" sz="1400" dirty="0" err="1"/>
                  <a:t>ভগ্নাংশে</a:t>
                </a:r>
                <a:r>
                  <a:rPr lang="en-US" sz="1400" dirty="0"/>
                  <a:t> </a:t>
                </a:r>
                <a:r>
                  <a:rPr lang="en-US" sz="1400" dirty="0" err="1"/>
                  <a:t>প্রকাশ</a:t>
                </a:r>
                <a:r>
                  <a:rPr lang="en-US" sz="1400" dirty="0"/>
                  <a:t> </a:t>
                </a:r>
                <a:r>
                  <a:rPr lang="en-US" sz="1400" dirty="0" err="1"/>
                  <a:t>কর</a:t>
                </a:r>
                <a:r>
                  <a:rPr lang="en-US" sz="1400" dirty="0"/>
                  <a:t> </a:t>
                </a:r>
                <a14:m>
                  <m:oMath xmlns:m="http://schemas.openxmlformats.org/officeDocument/2006/math">
                    <m:r>
                      <a:rPr lang="en-US" sz="1400" b="0" i="0" smtClean="0">
                        <a:latin typeface="Cambria Math" panose="02040503050406030204" pitchFamily="18" charset="0"/>
                      </a:rPr>
                      <m:t> </m:t>
                    </m:r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6</m:t>
                        </m:r>
                        <m:r>
                          <a:rPr lang="en-US" sz="1400" i="1"/>
                          <m:t>𝑥</m:t>
                        </m:r>
                        <m:r>
                          <a:rPr lang="en-US" sz="1400" i="1"/>
                          <m:t>−</m:t>
                        </m:r>
                        <m:r>
                          <a:rPr lang="en-US" sz="1400" i="1"/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+</m:t>
                                </m:r>
                                <m:r>
                                  <a:rPr lang="en-US" sz="1400" i="1"/>
                                  <m:t>1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US" sz="1400" i="1"/>
                            </m:ctrlPr>
                          </m:dPr>
                          <m:e>
                            <m:r>
                              <a:rPr lang="en-US" sz="1400" i="1"/>
                              <m:t>𝑥</m:t>
                            </m:r>
                            <m:r>
                              <a:rPr lang="en-US" sz="1400" i="1"/>
                              <m:t>−</m:t>
                            </m:r>
                            <m:r>
                              <a:rPr lang="en-US" sz="1400" i="1"/>
                              <m:t>2</m:t>
                            </m:r>
                          </m:e>
                        </m:d>
                      </m:den>
                    </m:f>
                  </m:oMath>
                </a14:m>
                <a:endParaRPr lang="en-US" sz="1400" dirty="0" smtClean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সমাধানঃ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6</m:t>
                        </m:r>
                        <m:r>
                          <a:rPr lang="en-US" sz="1400" i="1"/>
                          <m:t>𝑥</m:t>
                        </m:r>
                        <m:r>
                          <a:rPr lang="en-US" sz="1400" i="1"/>
                          <m:t>−</m:t>
                        </m:r>
                        <m:r>
                          <a:rPr lang="en-US" sz="1400" i="1"/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+</m:t>
                                </m:r>
                                <m:r>
                                  <a:rPr lang="en-US" sz="1400" i="1"/>
                                  <m:t>1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US" sz="1400" i="1"/>
                            </m:ctrlPr>
                          </m:dPr>
                          <m:e>
                            <m:r>
                              <a:rPr lang="en-US" sz="1400" i="1"/>
                              <m:t>𝑥</m:t>
                            </m:r>
                            <m:r>
                              <a:rPr lang="en-US" sz="1400" i="1"/>
                              <m:t>−</m:t>
                            </m:r>
                            <m:r>
                              <a:rPr lang="en-US" sz="1400" i="1"/>
                              <m:t>2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/>
                      <m:t>≡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𝐴</m:t>
                        </m:r>
                      </m:num>
                      <m:den>
                        <m:r>
                          <a:rPr lang="en-US" sz="1400" i="1"/>
                          <m:t>𝑥</m:t>
                        </m:r>
                        <m:r>
                          <a:rPr lang="en-US" sz="1400" i="1"/>
                          <m:t>+</m:t>
                        </m:r>
                        <m:r>
                          <a:rPr lang="en-US" sz="1400" i="1"/>
                          <m:t>1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𝐵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+</m:t>
                                </m:r>
                                <m:r>
                                  <a:rPr lang="en-US" sz="1400" i="1"/>
                                  <m:t>1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𝐴</m:t>
                        </m:r>
                      </m:num>
                      <m:den>
                        <m:r>
                          <a:rPr lang="en-US" sz="1400" i="1"/>
                          <m:t>𝑥</m:t>
                        </m:r>
                        <m:r>
                          <a:rPr lang="en-US" sz="1400" i="1"/>
                          <m:t>−</m:t>
                        </m:r>
                        <m:r>
                          <a:rPr lang="en-US" sz="1400" i="1"/>
                          <m:t>2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………(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i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)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 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উভয়পক্ষকে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(x + 1)² (x – 2)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দ্বারা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গুণ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করে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400" dirty="0" smtClean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6x - 3 </a:t>
                </a:r>
                <a14:m>
                  <m:oMath xmlns:m="http://schemas.openxmlformats.org/officeDocument/2006/math">
                    <m:r>
                      <a:rPr lang="en-US" sz="1400" i="1"/>
                      <m:t>≡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A(x + 1)(x - 2) + B(x - 2) + C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/>
                        </m:ctrlPr>
                      </m:sSupPr>
                      <m:e>
                        <m:d>
                          <m:dPr>
                            <m:ctrlPr>
                              <a:rPr lang="en-US" sz="1400" i="1"/>
                            </m:ctrlPr>
                          </m:dPr>
                          <m:e>
                            <m:r>
                              <a:rPr lang="en-US" sz="1400" i="1"/>
                              <m:t>𝑥</m:t>
                            </m:r>
                            <m:r>
                              <a:rPr lang="en-US" sz="1400" i="1"/>
                              <m:t>+</m:t>
                            </m:r>
                            <m:r>
                              <a:rPr lang="en-US" sz="1400" i="1"/>
                              <m:t>1</m:t>
                            </m:r>
                          </m:e>
                        </m:d>
                      </m:e>
                      <m:sup>
                        <m:r>
                          <a:rPr lang="en-US" sz="1400" i="1"/>
                          <m:t>2</m:t>
                        </m:r>
                      </m:sup>
                    </m:sSup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………(ii)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(ii)-এ x = -1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– 9 = – 3B 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B = 3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পুনরায়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(ii)-এ x = 2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9 = 9C 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C = 1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যেহেতু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(ii)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হচ্ছে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x-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এর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একটি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অভেদ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সুতরাং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/>
                        </m:ctrlPr>
                      </m:sSupPr>
                      <m:e>
                        <m:r>
                          <a:rPr lang="en-US" sz="1400" i="1"/>
                          <m:t>𝑥</m:t>
                        </m:r>
                      </m:e>
                      <m:sup>
                        <m:r>
                          <a:rPr lang="en-US" sz="1400" i="1"/>
                          <m:t>2</m:t>
                        </m:r>
                      </m:sup>
                    </m:sSup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-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এর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সহগ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সমীকৃত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করে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0 = A + C 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A = - C = - 1 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A, B, C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এর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মান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(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i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)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নং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এ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6</m:t>
                        </m:r>
                        <m:r>
                          <a:rPr lang="en-US" sz="1400" i="1"/>
                          <m:t>𝑥</m:t>
                        </m:r>
                        <m:r>
                          <a:rPr lang="en-US" sz="1400" i="1"/>
                          <m:t>−</m:t>
                        </m:r>
                        <m:r>
                          <a:rPr lang="en-US" sz="1400" i="1"/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+</m:t>
                                </m:r>
                                <m:r>
                                  <a:rPr lang="en-US" sz="1400" i="1"/>
                                  <m:t>1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US" sz="1400" i="1"/>
                            </m:ctrlPr>
                          </m:dPr>
                          <m:e>
                            <m:r>
                              <a:rPr lang="en-US" sz="1400" i="1"/>
                              <m:t>𝑥</m:t>
                            </m:r>
                            <m:r>
                              <a:rPr lang="en-US" sz="1400" i="1"/>
                              <m:t>−</m:t>
                            </m:r>
                            <m:r>
                              <a:rPr lang="en-US" sz="1400" i="1"/>
                              <m:t>2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/>
                      <m:t>=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−</m:t>
                        </m:r>
                        <m:r>
                          <a:rPr lang="en-US" sz="1400" i="1"/>
                          <m:t>1</m:t>
                        </m:r>
                      </m:num>
                      <m:den>
                        <m:r>
                          <a:rPr lang="en-US" sz="1400" i="1"/>
                          <m:t>𝑥</m:t>
                        </m:r>
                        <m:r>
                          <a:rPr lang="en-US" sz="1400" i="1"/>
                          <m:t>+</m:t>
                        </m:r>
                        <m:r>
                          <a:rPr lang="en-US" sz="1400" i="1"/>
                          <m:t>1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3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+</m:t>
                                </m:r>
                                <m:r>
                                  <a:rPr lang="en-US" sz="1400" i="1"/>
                                  <m:t>1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1</m:t>
                        </m:r>
                      </m:num>
                      <m:den>
                        <m:r>
                          <a:rPr lang="en-US" sz="1400" i="1"/>
                          <m:t>𝑥</m:t>
                        </m:r>
                        <m:r>
                          <a:rPr lang="en-US" sz="1400" i="1"/>
                          <m:t>−</m:t>
                        </m:r>
                        <m:r>
                          <a:rPr lang="en-US" sz="1400" i="1"/>
                          <m:t>2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 (Ans.)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15291" y="888274"/>
                <a:ext cx="9026435" cy="4400372"/>
              </a:xfrm>
              <a:prstGeom prst="rect">
                <a:avLst/>
              </a:prstGeom>
              <a:blipFill>
                <a:blip r:embed="rId2"/>
                <a:stretch>
                  <a:fillRect l="-743" t="-8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07764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/>
              <p:cNvSpPr txBox="1"/>
              <p:nvPr/>
            </p:nvSpPr>
            <p:spPr>
              <a:xfrm>
                <a:off x="1436914" y="744582"/>
                <a:ext cx="9209314" cy="57419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err="1"/>
                  <a:t>আংশিক</a:t>
                </a:r>
                <a:r>
                  <a:rPr lang="en-US" sz="1400" dirty="0"/>
                  <a:t> </a:t>
                </a:r>
                <a:r>
                  <a:rPr lang="en-US" sz="1400" dirty="0" err="1"/>
                  <a:t>ভগ্নাংশে</a:t>
                </a:r>
                <a:r>
                  <a:rPr lang="en-US" sz="1400" dirty="0"/>
                  <a:t> </a:t>
                </a:r>
                <a:r>
                  <a:rPr lang="en-US" sz="1400" dirty="0" err="1"/>
                  <a:t>প্রকাশ</a:t>
                </a:r>
                <a:r>
                  <a:rPr lang="en-US" sz="1400" dirty="0"/>
                  <a:t> </a:t>
                </a:r>
                <a:r>
                  <a:rPr lang="en-US" sz="1400" dirty="0" err="1" smtClean="0"/>
                  <a:t>কর</a:t>
                </a:r>
                <a:r>
                  <a:rPr lang="en-US" sz="1400" dirty="0" smtClean="0"/>
                  <a:t>  </a:t>
                </a:r>
                <a:r>
                  <a:rPr lang="en-US" sz="1400" dirty="0" smtClean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𝑥</m:t>
                            </m:r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r>
                          <a:rPr lang="en-US" sz="1400" i="1"/>
                          <m:t>−</m:t>
                        </m:r>
                        <m:r>
                          <a:rPr lang="en-US" sz="1400" i="1"/>
                          <m:t>𝑥</m:t>
                        </m:r>
                        <m:r>
                          <a:rPr lang="en-US" sz="1400" i="1"/>
                          <m:t> + 1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US" sz="1400" i="1"/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1400" i="1"/>
                                </m:ctrlPr>
                              </m:sSupPr>
                              <m:e>
                                <m:r>
                                  <a:rPr lang="en-US" sz="1400" i="1"/>
                                  <m:t>𝑥</m:t>
                                </m:r>
                              </m:e>
                              <m:sup>
                                <m:r>
                                  <a:rPr lang="en-US" sz="1400" i="1"/>
                                  <m:t>2</m:t>
                                </m:r>
                              </m:sup>
                            </m:sSup>
                            <m:r>
                              <a:rPr lang="en-US" sz="1400" i="1"/>
                              <m:t>+1</m:t>
                            </m:r>
                          </m:e>
                        </m:d>
                      </m:den>
                    </m:f>
                  </m:oMath>
                </a14:m>
                <a:endParaRPr lang="en-US" sz="1400" dirty="0" smtClean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সমাধানঃ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𝑥</m:t>
                            </m:r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r>
                          <a:rPr lang="en-US" sz="1400" i="1"/>
                          <m:t>−</m:t>
                        </m:r>
                        <m:r>
                          <a:rPr lang="en-US" sz="1400" i="1"/>
                          <m:t>𝑥</m:t>
                        </m:r>
                        <m:r>
                          <a:rPr lang="en-US" sz="1400" i="1"/>
                          <m:t> + 1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US" sz="1400" i="1"/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1400" i="1"/>
                                </m:ctrlPr>
                              </m:sSupPr>
                              <m:e>
                                <m:r>
                                  <a:rPr lang="en-US" sz="1400" i="1"/>
                                  <m:t>𝑥</m:t>
                                </m:r>
                              </m:e>
                              <m:sup>
                                <m:r>
                                  <a:rPr lang="en-US" sz="1400" i="1"/>
                                  <m:t>2</m:t>
                                </m:r>
                              </m:sup>
                            </m:sSup>
                            <m:r>
                              <a:rPr lang="en-US" sz="1400" i="1"/>
                              <m:t>+1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/>
                      <m:t>≡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𝐴</m:t>
                        </m:r>
                      </m:num>
                      <m:den>
                        <m:r>
                          <a:rPr lang="en-US" sz="1400" i="1"/>
                          <m:t>𝑥</m:t>
                        </m:r>
                        <m:r>
                          <a:rPr lang="en-US" sz="1400" i="1"/>
                          <m:t>+1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𝐵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𝐶𝑥</m:t>
                        </m:r>
                        <m:r>
                          <a:rPr lang="en-US" sz="1400" i="1"/>
                          <m:t>+</m:t>
                        </m:r>
                        <m:r>
                          <a:rPr lang="en-US" sz="1400" i="1"/>
                          <m:t>𝐷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𝑥</m:t>
                            </m:r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r>
                          <a:rPr lang="en-US" sz="1400" i="1"/>
                          <m:t>+1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………(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i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)</a:t>
                </a:r>
              </a:p>
              <a:p>
                <a:endParaRPr lang="en-US" sz="1400" dirty="0" smtClean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 err="1" smtClean="0">
                    <a:latin typeface="Nikosh" panose="02000000000000000000" pitchFamily="2" charset="0"/>
                    <a:cs typeface="Nikosh" panose="02000000000000000000" pitchFamily="2" charset="0"/>
                  </a:rPr>
                  <a:t>উভয়পক্ষকে</a:t>
                </a:r>
                <a:r>
                  <a:rPr lang="en-US" sz="1400" dirty="0" smtClean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/>
                        </m:ctrlPr>
                      </m:sSupPr>
                      <m:e>
                        <m:d>
                          <m:dPr>
                            <m:ctrlPr>
                              <a:rPr lang="en-US" sz="1400" i="1"/>
                            </m:ctrlPr>
                          </m:dPr>
                          <m:e>
                            <m:r>
                              <a:rPr lang="en-US" sz="1400" i="1"/>
                              <m:t>𝑥</m:t>
                            </m:r>
                            <m:r>
                              <a:rPr lang="en-US" sz="1400" i="1"/>
                              <m:t>−1</m:t>
                            </m:r>
                          </m:e>
                        </m:d>
                      </m:e>
                      <m:sup>
                        <m:r>
                          <a:rPr lang="en-US" sz="1400" i="1"/>
                          <m:t>2</m:t>
                        </m:r>
                      </m:sup>
                    </m:sSup>
                    <m:d>
                      <m:dPr>
                        <m:ctrlPr>
                          <a:rPr lang="en-US" sz="1400" i="1"/>
                        </m:ctrlPr>
                      </m:dPr>
                      <m:e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𝑥</m:t>
                            </m:r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r>
                          <a:rPr lang="en-US" sz="1400" i="1"/>
                          <m:t>+1</m:t>
                        </m:r>
                      </m:e>
                    </m:d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দ্বারা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গুণ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করে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x²- x + 1 </a:t>
                </a:r>
                <a14:m>
                  <m:oMath xmlns:m="http://schemas.openxmlformats.org/officeDocument/2006/math">
                    <m:r>
                      <a:rPr lang="en-US" sz="1400"/>
                      <m:t>≡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A (x - 1)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/>
                        </m:ctrlPr>
                      </m:dPr>
                      <m:e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𝑥</m:t>
                            </m:r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r>
                          <a:rPr lang="en-US" sz="1400" i="1"/>
                          <m:t>+1</m:t>
                        </m:r>
                      </m:e>
                    </m:d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+B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/>
                        </m:ctrlPr>
                      </m:dPr>
                      <m:e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𝑥</m:t>
                            </m:r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r>
                          <a:rPr lang="en-US" sz="1400" i="1"/>
                          <m:t>+1</m:t>
                        </m:r>
                      </m:e>
                    </m:d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+ (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Cx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D) (x - 1) …… (ii)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(ii)-এ x = 1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1 = 2B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1</m:t>
                        </m:r>
                      </m:num>
                      <m:den>
                        <m:r>
                          <a:rPr lang="en-US" sz="1400" i="1"/>
                          <m:t>2</m:t>
                        </m:r>
                      </m:den>
                    </m:f>
                  </m:oMath>
                </a14:m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পুনরায়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(ii)-এ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1400" i="1"/>
                        </m:ctrlPr>
                      </m:dPr>
                      <m:e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𝑥</m:t>
                            </m:r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r>
                          <a:rPr lang="en-US" sz="1400" i="1"/>
                          <m:t>+1</m:t>
                        </m:r>
                      </m:e>
                    </m:d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= 0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/>
                        </m:ctrlPr>
                      </m:sSupPr>
                      <m:e>
                        <m:r>
                          <a:rPr lang="en-US" sz="1400" i="1"/>
                          <m:t>𝑥</m:t>
                        </m:r>
                      </m:e>
                      <m:sup>
                        <m:r>
                          <a:rPr lang="en-US" sz="1400" i="1"/>
                          <m:t>2</m:t>
                        </m:r>
                      </m:sup>
                    </m:sSup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= − 1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- x = (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Cx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D) (- 1 - 2x + 1) 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x = 2C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i="1"/>
                        </m:ctrlPr>
                      </m:sSupPr>
                      <m:e>
                        <m:r>
                          <a:rPr lang="en-US" sz="1400" i="1"/>
                          <m:t>𝑥</m:t>
                        </m:r>
                      </m:e>
                      <m:sup>
                        <m:r>
                          <a:rPr lang="en-US" sz="1400" i="1"/>
                          <m:t>2</m:t>
                        </m:r>
                      </m:sup>
                    </m:sSup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+ 2Dx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1 = 2Cx + 2D ...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এটি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x-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এর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একটি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অভেদ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।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.:. C = 0, D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1</m:t>
                        </m:r>
                      </m:num>
                      <m:den>
                        <m:r>
                          <a:rPr lang="en-US" sz="1400" i="1"/>
                          <m:t>2</m:t>
                        </m:r>
                      </m:den>
                    </m:f>
                  </m:oMath>
                </a14:m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 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পুনরায়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(ii)-এ x = 0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1 = − A + B + D 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A =B+D-1=</a:t>
                </a:r>
              </a:p>
              <a:p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বা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, A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1</m:t>
                        </m:r>
                      </m:num>
                      <m:den>
                        <m:r>
                          <a:rPr lang="en-US" sz="1400" i="1"/>
                          <m:t>2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1</m:t>
                        </m:r>
                      </m:num>
                      <m:den>
                        <m:r>
                          <a:rPr lang="en-US" sz="1400" i="1"/>
                          <m:t>2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- 1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A = 0</a:t>
                </a:r>
              </a:p>
              <a:p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A, B, C, D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এর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মান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(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i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)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নং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এ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বসিয়ে</a:t>
                </a:r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:r>
                  <a:rPr lang="en-US" sz="1400" dirty="0" err="1">
                    <a:latin typeface="Nikosh" panose="02000000000000000000" pitchFamily="2" charset="0"/>
                    <a:cs typeface="Nikosh" panose="02000000000000000000" pitchFamily="2" charset="0"/>
                  </a:rPr>
                  <a:t>পাই</a:t>
                </a:r>
                <a:endParaRPr lang="en-US" sz="1400" dirty="0">
                  <a:latin typeface="Nikosh" panose="02000000000000000000" pitchFamily="2" charset="0"/>
                  <a:cs typeface="Nikosh" panose="02000000000000000000" pitchFamily="2" charset="0"/>
                </a:endParaRPr>
              </a:p>
              <a:p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𝑥</m:t>
                            </m:r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r>
                          <a:rPr lang="en-US" sz="1400" i="1"/>
                          <m:t>−</m:t>
                        </m:r>
                        <m:r>
                          <a:rPr lang="en-US" sz="1400" i="1"/>
                          <m:t>𝑥</m:t>
                        </m:r>
                        <m:r>
                          <a:rPr lang="en-US" sz="1400" i="1"/>
                          <m:t> + 1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d>
                          <m:dPr>
                            <m:ctrlPr>
                              <a:rPr lang="en-US" sz="1400" i="1"/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1400" i="1"/>
                                </m:ctrlPr>
                              </m:sSupPr>
                              <m:e>
                                <m:r>
                                  <a:rPr lang="en-US" sz="1400" i="1"/>
                                  <m:t>𝑥</m:t>
                                </m:r>
                              </m:e>
                              <m:sup>
                                <m:r>
                                  <a:rPr lang="en-US" sz="1400" i="1"/>
                                  <m:t>2</m:t>
                                </m:r>
                              </m:sup>
                            </m:sSup>
                            <m:r>
                              <a:rPr lang="en-US" sz="1400" i="1"/>
                              <m:t>+1</m:t>
                            </m:r>
                          </m:e>
                        </m:d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1400" i="1"/>
                      <m:t>≡</m:t>
                    </m:r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2</m:t>
                            </m:r>
                            <m:d>
                              <m:dPr>
                                <m:ctrlPr>
                                  <a:rPr lang="en-US" sz="1400" i="1"/>
                                </m:ctrlPr>
                              </m:dPr>
                              <m:e>
                                <m:r>
                                  <a:rPr lang="en-US" sz="1400" i="1"/>
                                  <m:t>𝑥</m:t>
                                </m:r>
                                <m:r>
                                  <a:rPr lang="en-US" sz="1400" i="1"/>
                                  <m:t>−1</m:t>
                                </m:r>
                              </m:e>
                            </m:d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+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1400" i="1"/>
                        </m:ctrlPr>
                      </m:fPr>
                      <m:num>
                        <m:r>
                          <a:rPr lang="en-US" sz="1400" i="1"/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US" sz="1400" i="1"/>
                            </m:ctrlPr>
                          </m:sSupPr>
                          <m:e>
                            <m:r>
                              <a:rPr lang="en-US" sz="1400" i="1"/>
                              <m:t>2(</m:t>
                            </m:r>
                            <m:r>
                              <a:rPr lang="en-US" sz="1400" i="1"/>
                              <m:t>𝑥</m:t>
                            </m:r>
                          </m:e>
                          <m:sup>
                            <m:r>
                              <a:rPr lang="en-US" sz="1400" i="1"/>
                              <m:t>2</m:t>
                            </m:r>
                          </m:sup>
                        </m:sSup>
                        <m:r>
                          <a:rPr lang="en-US" sz="1400" i="1"/>
                          <m:t>+1)</m:t>
                        </m:r>
                      </m:den>
                    </m:f>
                  </m:oMath>
                </a14:m>
                <a:r>
                  <a:rPr lang="en-US" sz="1400" dirty="0">
                    <a:latin typeface="Nikosh" panose="02000000000000000000" pitchFamily="2" charset="0"/>
                    <a:cs typeface="Nikosh" panose="02000000000000000000" pitchFamily="2" charset="0"/>
                  </a:rPr>
                  <a:t>   (Ans.)</a:t>
                </a:r>
              </a:p>
            </p:txBody>
          </p:sp>
        </mc:Choice>
        <mc:Fallback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36914" y="744582"/>
                <a:ext cx="9209314" cy="5741956"/>
              </a:xfrm>
              <a:prstGeom prst="rect">
                <a:avLst/>
              </a:prstGeom>
              <a:blipFill>
                <a:blip r:embed="rId2"/>
                <a:stretch>
                  <a:fillRect l="-1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994063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1863</Words>
  <Application>Microsoft Office PowerPoint</Application>
  <PresentationFormat>Widescreen</PresentationFormat>
  <Paragraphs>124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Nikosh</vt:lpstr>
      <vt:lpstr>Trebuchet MS</vt:lpstr>
      <vt:lpstr>Vrinda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Blue Sky</dc:creator>
  <cp:lastModifiedBy>Blue Sky</cp:lastModifiedBy>
  <cp:revision>26</cp:revision>
  <dcterms:created xsi:type="dcterms:W3CDTF">2024-09-24T12:39:57Z</dcterms:created>
  <dcterms:modified xsi:type="dcterms:W3CDTF">2024-09-30T14:44:59Z</dcterms:modified>
</cp:coreProperties>
</file>