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A6E2-990E-48B2-8565-934BC18DE7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209E-30AC-4633-9811-307C830C6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A6E2-990E-48B2-8565-934BC18DE7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209E-30AC-4633-9811-307C830C6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A6E2-990E-48B2-8565-934BC18DE7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209E-30AC-4633-9811-307C830C658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A6E2-990E-48B2-8565-934BC18DE7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209E-30AC-4633-9811-307C830C65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A6E2-990E-48B2-8565-934BC18DE7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209E-30AC-4633-9811-307C830C6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A6E2-990E-48B2-8565-934BC18DE7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209E-30AC-4633-9811-307C830C65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A6E2-990E-48B2-8565-934BC18DE7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209E-30AC-4633-9811-307C830C6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A6E2-990E-48B2-8565-934BC18DE7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209E-30AC-4633-9811-307C830C6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A6E2-990E-48B2-8565-934BC18DE7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209E-30AC-4633-9811-307C830C6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A6E2-990E-48B2-8565-934BC18DE7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209E-30AC-4633-9811-307C830C658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A6E2-990E-48B2-8565-934BC18DE7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209E-30AC-4633-9811-307C830C65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63DA6E2-990E-48B2-8565-934BC18DE71E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8A209E-30AC-4633-9811-307C830C65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48"/>
            <a:ext cx="9144000" cy="165455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50206"/>
            <a:ext cx="4572000" cy="4098194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533400" y="2150206"/>
            <a:ext cx="3048000" cy="152400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অত্র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প্রতিষ্ঠানের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উৎপাদিত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পণ্যের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কিছু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নিম্নরুপঃ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1600200" y="4495799"/>
            <a:ext cx="2424430" cy="1113155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Nikosh"/>
                <a:ea typeface="Calibri"/>
                <a:cs typeface="Times New Roman"/>
              </a:rPr>
              <a:t>মিল</a:t>
            </a:r>
            <a:r>
              <a:rPr lang="en-US" sz="2000" dirty="0" smtClean="0">
                <a:solidFill>
                  <a:srgbClr val="000000"/>
                </a:solidFill>
                <a:latin typeface="Nikosh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Nikosh"/>
                <a:ea typeface="Calibri"/>
                <a:cs typeface="Times New Roman"/>
              </a:rPr>
              <a:t>রোলার</a:t>
            </a:r>
            <a:r>
              <a:rPr lang="en-US" sz="2000" dirty="0" smtClean="0">
                <a:solidFill>
                  <a:srgbClr val="000000"/>
                </a:solidFill>
                <a:latin typeface="Nikosh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হেডস্টক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583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48"/>
            <a:ext cx="9144000" cy="1654552"/>
          </a:xfrm>
          <a:prstGeom prst="rect">
            <a:avLst/>
          </a:prstGeom>
        </p:spPr>
      </p:pic>
      <p:sp>
        <p:nvSpPr>
          <p:cNvPr id="13" name="Flowchart: Alternate Process 12"/>
          <p:cNvSpPr/>
          <p:nvPr/>
        </p:nvSpPr>
        <p:spPr>
          <a:xfrm>
            <a:off x="1371600" y="1769745"/>
            <a:ext cx="6400800" cy="28765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-ঃ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উৎপাদিত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পণ্যের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ঃ- 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3044825" cy="2509520"/>
          </a:xfrm>
          <a:prstGeom prst="rect">
            <a:avLst/>
          </a:prstGeom>
        </p:spPr>
      </p:pic>
      <p:sp>
        <p:nvSpPr>
          <p:cNvPr id="9" name="Right Arrow Callout 8"/>
          <p:cNvSpPr/>
          <p:nvPr/>
        </p:nvSpPr>
        <p:spPr>
          <a:xfrm flipH="1">
            <a:off x="3797644" y="2286000"/>
            <a:ext cx="2425065" cy="990600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ট্রাসপ্লেট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05" y="3416935"/>
            <a:ext cx="3554095" cy="3060065"/>
          </a:xfrm>
          <a:prstGeom prst="rect">
            <a:avLst/>
          </a:prstGeom>
        </p:spPr>
      </p:pic>
      <p:sp>
        <p:nvSpPr>
          <p:cNvPr id="11" name="Right Arrow Callout 10"/>
          <p:cNvSpPr/>
          <p:nvPr/>
        </p:nvSpPr>
        <p:spPr>
          <a:xfrm>
            <a:off x="3323907" y="3733800"/>
            <a:ext cx="2416810" cy="833120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স্ক্র্যাপারপ্লেট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67200"/>
            <a:ext cx="2958465" cy="2520315"/>
          </a:xfrm>
          <a:prstGeom prst="rect">
            <a:avLst/>
          </a:prstGeom>
        </p:spPr>
      </p:pic>
      <p:sp>
        <p:nvSpPr>
          <p:cNvPr id="16" name="Right Arrow Callout 15"/>
          <p:cNvSpPr/>
          <p:nvPr/>
        </p:nvSpPr>
        <p:spPr>
          <a:xfrm flipH="1">
            <a:off x="3505200" y="5410200"/>
            <a:ext cx="2425065" cy="926465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চেইনলিংক</a:t>
            </a:r>
            <a:endParaRPr lang="en-US" sz="110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93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48"/>
            <a:ext cx="9144000" cy="1654552"/>
          </a:xfrm>
          <a:prstGeom prst="rect">
            <a:avLst/>
          </a:prstGeom>
        </p:spPr>
      </p:pic>
      <p:sp>
        <p:nvSpPr>
          <p:cNvPr id="13" name="Flowchart: Alternate Process 12"/>
          <p:cNvSpPr/>
          <p:nvPr/>
        </p:nvSpPr>
        <p:spPr>
          <a:xfrm>
            <a:off x="1371600" y="1769745"/>
            <a:ext cx="6400800" cy="28765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-ঃ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উৎপাদিত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পণ্যের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ঃ- </a:t>
            </a: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38" y="2286000"/>
            <a:ext cx="3054062" cy="2234882"/>
          </a:xfrm>
          <a:prstGeom prst="rect">
            <a:avLst/>
          </a:prstGeom>
        </p:spPr>
      </p:pic>
      <p:sp>
        <p:nvSpPr>
          <p:cNvPr id="15" name="Right Arrow Callout 14"/>
          <p:cNvSpPr/>
          <p:nvPr/>
        </p:nvSpPr>
        <p:spPr>
          <a:xfrm>
            <a:off x="1869764" y="2509838"/>
            <a:ext cx="2416810" cy="953770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কেইন কেরিয়ার স্লেট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2514600" cy="2304732"/>
          </a:xfrm>
          <a:prstGeom prst="rect">
            <a:avLst/>
          </a:prstGeom>
        </p:spPr>
      </p:pic>
      <p:sp>
        <p:nvSpPr>
          <p:cNvPr id="18" name="Right Arrow Callout 17"/>
          <p:cNvSpPr/>
          <p:nvPr/>
        </p:nvSpPr>
        <p:spPr>
          <a:xfrm flipH="1">
            <a:off x="5314603" y="4925378"/>
            <a:ext cx="2353310" cy="1017270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ফ্লেক্সিবল ফ্লাঞ্জ কাপলিং ও পুলি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87" y="4303941"/>
            <a:ext cx="2100292" cy="21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8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48"/>
            <a:ext cx="9144000" cy="1654552"/>
          </a:xfrm>
          <a:prstGeom prst="rect">
            <a:avLst/>
          </a:prstGeom>
        </p:spPr>
      </p:pic>
      <p:sp>
        <p:nvSpPr>
          <p:cNvPr id="9" name="Right Arrow Callout 8"/>
          <p:cNvSpPr/>
          <p:nvPr/>
        </p:nvSpPr>
        <p:spPr>
          <a:xfrm flipH="1">
            <a:off x="4419600" y="5562600"/>
            <a:ext cx="3637915" cy="1065530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হার্ডনেস</a:t>
            </a:r>
            <a:r>
              <a:rPr lang="en-US" sz="16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টেস্টার</a:t>
            </a:r>
            <a:r>
              <a:rPr lang="en-US" sz="16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মেশিন</a:t>
            </a:r>
            <a:endParaRPr lang="en-US" sz="16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(</a:t>
            </a:r>
            <a:r>
              <a:rPr lang="en-US" sz="12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বিভিন্ন</a:t>
            </a:r>
            <a:r>
              <a:rPr lang="en-US" sz="12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মেটালের</a:t>
            </a:r>
            <a:r>
              <a:rPr lang="en-US" sz="12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হার্ডনেস</a:t>
            </a:r>
            <a:r>
              <a:rPr lang="en-US" sz="12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পরীক্ষা</a:t>
            </a:r>
            <a:r>
              <a:rPr lang="en-US" sz="12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করা</a:t>
            </a:r>
            <a:r>
              <a:rPr lang="en-US" sz="12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হয়</a:t>
            </a:r>
            <a:r>
              <a:rPr lang="en-US" sz="12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)</a:t>
            </a:r>
            <a:endParaRPr lang="en-US" sz="1200" dirty="0">
              <a:effectLst/>
              <a:ea typeface="Calibri"/>
              <a:cs typeface="Times New Roman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41443"/>
            <a:ext cx="3810000" cy="250507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2875597" cy="3779520"/>
          </a:xfrm>
          <a:prstGeom prst="rect">
            <a:avLst/>
          </a:prstGeom>
        </p:spPr>
      </p:pic>
      <p:sp>
        <p:nvSpPr>
          <p:cNvPr id="12" name="Right Arrow Callout 11"/>
          <p:cNvSpPr/>
          <p:nvPr/>
        </p:nvSpPr>
        <p:spPr>
          <a:xfrm>
            <a:off x="990599" y="2189672"/>
            <a:ext cx="5247957" cy="1467928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আল্ট্রাসনিক</a:t>
            </a:r>
            <a:r>
              <a:rPr lang="en-US" sz="16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ফ্লো-ডিটেক্টর</a:t>
            </a:r>
            <a:r>
              <a:rPr lang="en-US" sz="16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মেশিন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অধংশাত্বক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বা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অক্ষত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অবস্থায়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বিভিন্ন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মেটালের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Nikosh"/>
                <a:ea typeface="Calibri"/>
                <a:cs typeface="Times New Roman"/>
              </a:rPr>
              <a:t>অ</a:t>
            </a:r>
            <a:r>
              <a:rPr lang="en-US" sz="1400" dirty="0" err="1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ভ্যন্তরীন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ত্রুটি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পরীক্ষা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করা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হয়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)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142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48"/>
            <a:ext cx="9144000" cy="165455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057400"/>
            <a:ext cx="5105400" cy="4038600"/>
          </a:xfrm>
          <a:prstGeom prst="rect">
            <a:avLst/>
          </a:prstGeom>
        </p:spPr>
      </p:pic>
      <p:sp>
        <p:nvSpPr>
          <p:cNvPr id="14" name="Right Arrow Callout 13"/>
          <p:cNvSpPr/>
          <p:nvPr/>
        </p:nvSpPr>
        <p:spPr>
          <a:xfrm flipH="1">
            <a:off x="4114800" y="3048000"/>
            <a:ext cx="4480560" cy="2251710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মেশিন</a:t>
            </a:r>
            <a:r>
              <a:rPr lang="en-US" sz="16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হেল্থ</a:t>
            </a:r>
            <a:r>
              <a:rPr lang="en-US" sz="16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এ্যানালাইজার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যেকোন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ঘুর্ণায়মান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মেশিনের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ডাইনামিক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মাস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ব্যালেন্সিং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করন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মেশিন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কন্ডিশন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মনিটরিং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বাম্প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টেস্ট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সহ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ইত্যাদি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ধরনের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কাজ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করা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হয়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)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96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48"/>
            <a:ext cx="9144000" cy="1654552"/>
          </a:xfrm>
          <a:prstGeom prst="rect">
            <a:avLst/>
          </a:prstGeom>
        </p:spPr>
      </p:pic>
      <p:sp>
        <p:nvSpPr>
          <p:cNvPr id="2" name="Flowchart: Punched Tape 1"/>
          <p:cNvSpPr/>
          <p:nvPr/>
        </p:nvSpPr>
        <p:spPr>
          <a:xfrm>
            <a:off x="1295400" y="2286000"/>
            <a:ext cx="6172200" cy="3657600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6000" dirty="0" err="1" smtClean="0">
                <a:solidFill>
                  <a:srgbClr val="000000"/>
                </a:solidFill>
                <a:latin typeface="Nikosh"/>
                <a:ea typeface="Calibri"/>
                <a:cs typeface="Times New Roman"/>
              </a:rPr>
              <a:t>ধন্যবাদ</a:t>
            </a:r>
            <a:endParaRPr lang="en-US" sz="4400" dirty="0">
              <a:ea typeface="Calibri"/>
              <a:cs typeface="Times New Roman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7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48"/>
            <a:ext cx="9144000" cy="165455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2819400" cy="2362200"/>
          </a:xfrm>
          <a:prstGeom prst="rect">
            <a:avLst/>
          </a:prstGeom>
        </p:spPr>
      </p:pic>
      <p:sp>
        <p:nvSpPr>
          <p:cNvPr id="10" name="Right Arrow Callout 9"/>
          <p:cNvSpPr/>
          <p:nvPr/>
        </p:nvSpPr>
        <p:spPr>
          <a:xfrm flipH="1">
            <a:off x="3886200" y="2421255"/>
            <a:ext cx="2631440" cy="931545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জার্নাল বিয়ারিং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38" y="3581400"/>
            <a:ext cx="3503762" cy="2971800"/>
          </a:xfrm>
          <a:prstGeom prst="rect">
            <a:avLst/>
          </a:prstGeom>
        </p:spPr>
      </p:pic>
      <p:sp>
        <p:nvSpPr>
          <p:cNvPr id="12" name="Right Arrow Callout 11"/>
          <p:cNvSpPr/>
          <p:nvPr/>
        </p:nvSpPr>
        <p:spPr>
          <a:xfrm>
            <a:off x="1143001" y="4724400"/>
            <a:ext cx="3124200" cy="1279525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900" dirty="0" err="1" smtClean="0">
                <a:solidFill>
                  <a:srgbClr val="000000"/>
                </a:solidFill>
                <a:latin typeface="Nikosh"/>
                <a:ea typeface="Calibri"/>
                <a:cs typeface="Times New Roman"/>
              </a:rPr>
              <a:t>স্প্লি</a:t>
            </a:r>
            <a:r>
              <a:rPr lang="en-US" sz="1900" dirty="0" err="1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ট</a:t>
            </a:r>
            <a:r>
              <a:rPr lang="en-US" sz="1900" dirty="0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টাইপ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9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স্প্রে</a:t>
            </a:r>
            <a:r>
              <a:rPr lang="en-US" sz="19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/</a:t>
            </a:r>
            <a:r>
              <a:rPr lang="en-US" sz="19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ইনজেকশন</a:t>
            </a:r>
            <a:r>
              <a:rPr lang="en-US" sz="19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পাম্প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371600" y="1769745"/>
            <a:ext cx="6400800" cy="28765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-ঃ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উৎপাদিত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পণ্যের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ঃ- </a:t>
            </a:r>
          </a:p>
        </p:txBody>
      </p:sp>
    </p:spTree>
    <p:extLst>
      <p:ext uri="{BB962C8B-B14F-4D97-AF65-F5344CB8AC3E}">
        <p14:creationId xmlns:p14="http://schemas.microsoft.com/office/powerpoint/2010/main" val="9204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48"/>
            <a:ext cx="9144000" cy="1654552"/>
          </a:xfrm>
          <a:prstGeom prst="rect">
            <a:avLst/>
          </a:prstGeom>
        </p:spPr>
      </p:pic>
      <p:sp>
        <p:nvSpPr>
          <p:cNvPr id="13" name="Flowchart: Alternate Process 12"/>
          <p:cNvSpPr/>
          <p:nvPr/>
        </p:nvSpPr>
        <p:spPr>
          <a:xfrm>
            <a:off x="1371600" y="1769745"/>
            <a:ext cx="6400800" cy="28765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-ঃ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উৎপাদিত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পণ্যের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ঃ- 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2710815" cy="2971800"/>
          </a:xfrm>
          <a:prstGeom prst="rect">
            <a:avLst/>
          </a:prstGeom>
        </p:spPr>
      </p:pic>
      <p:sp>
        <p:nvSpPr>
          <p:cNvPr id="9" name="Right Arrow Callout 8"/>
          <p:cNvSpPr/>
          <p:nvPr/>
        </p:nvSpPr>
        <p:spPr>
          <a:xfrm flipH="1">
            <a:off x="3671257" y="2440581"/>
            <a:ext cx="3325483" cy="1176379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ভলিউট</a:t>
            </a:r>
            <a:r>
              <a:rPr lang="en-US" sz="16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কেসিং</a:t>
            </a:r>
            <a:r>
              <a:rPr lang="en-US" sz="16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টাইপ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err="1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ইনজেকশন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/</a:t>
            </a:r>
            <a:r>
              <a:rPr lang="en-US" sz="1600" dirty="0" err="1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স্প্রে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পাম্প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20400"/>
            <a:ext cx="3068955" cy="2814320"/>
          </a:xfrm>
          <a:prstGeom prst="rect">
            <a:avLst/>
          </a:prstGeom>
        </p:spPr>
      </p:pic>
      <p:sp>
        <p:nvSpPr>
          <p:cNvPr id="15" name="Right Arrow Callout 14"/>
          <p:cNvSpPr/>
          <p:nvPr/>
        </p:nvSpPr>
        <p:spPr>
          <a:xfrm>
            <a:off x="2286000" y="5024120"/>
            <a:ext cx="2623820" cy="1048661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ম্যাসকিট পাম্প </a:t>
            </a:r>
            <a:endParaRPr lang="en-US" sz="110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(৪৫ ডিগ্রী)</a:t>
            </a:r>
            <a:endParaRPr lang="en-US" sz="110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71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48"/>
            <a:ext cx="9144000" cy="1654552"/>
          </a:xfrm>
          <a:prstGeom prst="rect">
            <a:avLst/>
          </a:prstGeom>
        </p:spPr>
      </p:pic>
      <p:sp>
        <p:nvSpPr>
          <p:cNvPr id="13" name="Flowchart: Alternate Process 12"/>
          <p:cNvSpPr/>
          <p:nvPr/>
        </p:nvSpPr>
        <p:spPr>
          <a:xfrm>
            <a:off x="1371600" y="1769745"/>
            <a:ext cx="6400800" cy="28765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-ঃ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উৎপাদিত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পণ্যের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ঃ- 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36" y="3733800"/>
            <a:ext cx="3618230" cy="2667000"/>
          </a:xfrm>
          <a:prstGeom prst="rect">
            <a:avLst/>
          </a:prstGeom>
        </p:spPr>
      </p:pic>
      <p:sp>
        <p:nvSpPr>
          <p:cNvPr id="11" name="Right Arrow Callout 10"/>
          <p:cNvSpPr/>
          <p:nvPr/>
        </p:nvSpPr>
        <p:spPr>
          <a:xfrm>
            <a:off x="3124200" y="5043487"/>
            <a:ext cx="2586290" cy="1204913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গিয়ার</a:t>
            </a:r>
            <a:r>
              <a:rPr lang="en-US" sz="16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টাইপ</a:t>
            </a:r>
            <a:r>
              <a:rPr lang="en-US" sz="16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err="1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মোলাসেস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পাম্প</a:t>
            </a:r>
            <a:r>
              <a:rPr lang="en-US" sz="16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1"/>
            <a:ext cx="3100705" cy="2971800"/>
          </a:xfrm>
          <a:prstGeom prst="rect">
            <a:avLst/>
          </a:prstGeom>
        </p:spPr>
      </p:pic>
      <p:sp>
        <p:nvSpPr>
          <p:cNvPr id="16" name="Right Arrow Callout 15"/>
          <p:cNvSpPr/>
          <p:nvPr/>
        </p:nvSpPr>
        <p:spPr>
          <a:xfrm flipH="1">
            <a:off x="3222911" y="2594076"/>
            <a:ext cx="2543810" cy="1139724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ফার্নেস ডোর </a:t>
            </a:r>
            <a:endParaRPr lang="en-US" sz="110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উইথ ফ্রেম</a:t>
            </a:r>
            <a:endParaRPr lang="en-US" sz="110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033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48"/>
            <a:ext cx="9144000" cy="1654552"/>
          </a:xfrm>
          <a:prstGeom prst="rect">
            <a:avLst/>
          </a:prstGeom>
        </p:spPr>
      </p:pic>
      <p:sp>
        <p:nvSpPr>
          <p:cNvPr id="13" name="Flowchart: Alternate Process 12"/>
          <p:cNvSpPr/>
          <p:nvPr/>
        </p:nvSpPr>
        <p:spPr>
          <a:xfrm>
            <a:off x="1371600" y="1769745"/>
            <a:ext cx="6400800" cy="28765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-ঃ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উৎপাদিত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পণ্যের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ঃ- 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0"/>
            <a:ext cx="2768600" cy="3839846"/>
          </a:xfrm>
          <a:prstGeom prst="rect">
            <a:avLst/>
          </a:prstGeom>
        </p:spPr>
      </p:pic>
      <p:sp>
        <p:nvSpPr>
          <p:cNvPr id="9" name="Right Arrow Callout 8"/>
          <p:cNvSpPr/>
          <p:nvPr/>
        </p:nvSpPr>
        <p:spPr>
          <a:xfrm>
            <a:off x="3048000" y="2514599"/>
            <a:ext cx="2623820" cy="914401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মাল্টিজেট </a:t>
            </a:r>
            <a:endParaRPr lang="en-US" sz="110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কনডেনসার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1"/>
            <a:ext cx="3352800" cy="2927668"/>
          </a:xfrm>
          <a:prstGeom prst="rect">
            <a:avLst/>
          </a:prstGeom>
        </p:spPr>
      </p:pic>
      <p:sp>
        <p:nvSpPr>
          <p:cNvPr id="15" name="Right Arrow Callout 14"/>
          <p:cNvSpPr/>
          <p:nvPr/>
        </p:nvSpPr>
        <p:spPr>
          <a:xfrm flipH="1">
            <a:off x="3812875" y="5310373"/>
            <a:ext cx="1756733" cy="1015048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মিল</a:t>
            </a:r>
            <a:r>
              <a:rPr lang="en-US" sz="16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রোলার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পিনিয়ন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78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48"/>
            <a:ext cx="9144000" cy="1654552"/>
          </a:xfrm>
          <a:prstGeom prst="rect">
            <a:avLst/>
          </a:prstGeom>
        </p:spPr>
      </p:pic>
      <p:sp>
        <p:nvSpPr>
          <p:cNvPr id="13" name="Flowchart: Alternate Process 12"/>
          <p:cNvSpPr/>
          <p:nvPr/>
        </p:nvSpPr>
        <p:spPr>
          <a:xfrm>
            <a:off x="1371600" y="1769745"/>
            <a:ext cx="6400800" cy="28765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-ঃ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উৎপাদিত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পণ্যের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ঃ- 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28018"/>
            <a:ext cx="3518535" cy="2798445"/>
          </a:xfrm>
          <a:prstGeom prst="rect">
            <a:avLst/>
          </a:prstGeom>
        </p:spPr>
      </p:pic>
      <p:sp>
        <p:nvSpPr>
          <p:cNvPr id="11" name="Right Arrow Callout 10"/>
          <p:cNvSpPr/>
          <p:nvPr/>
        </p:nvSpPr>
        <p:spPr>
          <a:xfrm>
            <a:off x="2209800" y="2590800"/>
            <a:ext cx="2438400" cy="927100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সেন্ট্রিফিউগ্যাল</a:t>
            </a:r>
            <a:endParaRPr lang="en-US" sz="110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পাম্প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86200"/>
            <a:ext cx="3689350" cy="2633980"/>
          </a:xfrm>
          <a:prstGeom prst="rect">
            <a:avLst/>
          </a:prstGeom>
        </p:spPr>
      </p:pic>
      <p:sp>
        <p:nvSpPr>
          <p:cNvPr id="16" name="Right Arrow Callout 15"/>
          <p:cNvSpPr/>
          <p:nvPr/>
        </p:nvSpPr>
        <p:spPr>
          <a:xfrm flipH="1">
            <a:off x="4643887" y="5334000"/>
            <a:ext cx="1955800" cy="1051560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মিল রোলার</a:t>
            </a:r>
            <a:endParaRPr lang="en-US" sz="110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92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48"/>
            <a:ext cx="9144000" cy="1654552"/>
          </a:xfrm>
          <a:prstGeom prst="rect">
            <a:avLst/>
          </a:prstGeom>
        </p:spPr>
      </p:pic>
      <p:sp>
        <p:nvSpPr>
          <p:cNvPr id="13" name="Flowchart: Alternate Process 12"/>
          <p:cNvSpPr/>
          <p:nvPr/>
        </p:nvSpPr>
        <p:spPr>
          <a:xfrm>
            <a:off x="1371600" y="1769745"/>
            <a:ext cx="6400800" cy="28765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-ঃ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উৎপাদিত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পণ্যের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ঃ- 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37280"/>
            <a:ext cx="3261360" cy="2839720"/>
          </a:xfrm>
          <a:prstGeom prst="rect">
            <a:avLst/>
          </a:prstGeom>
        </p:spPr>
      </p:pic>
      <p:sp>
        <p:nvSpPr>
          <p:cNvPr id="9" name="Right Arrow Callout 8"/>
          <p:cNvSpPr/>
          <p:nvPr/>
        </p:nvSpPr>
        <p:spPr>
          <a:xfrm>
            <a:off x="2286000" y="5336875"/>
            <a:ext cx="2210435" cy="910908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সালফার ফার্নেস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4419600" cy="2847340"/>
          </a:xfrm>
          <a:prstGeom prst="rect">
            <a:avLst/>
          </a:prstGeom>
        </p:spPr>
      </p:pic>
      <p:sp>
        <p:nvSpPr>
          <p:cNvPr id="15" name="Right Arrow Callout 14"/>
          <p:cNvSpPr/>
          <p:nvPr/>
        </p:nvSpPr>
        <p:spPr>
          <a:xfrm flipH="1">
            <a:off x="5105400" y="2514600"/>
            <a:ext cx="1531476" cy="685800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ট্রেইলার</a:t>
            </a:r>
            <a:endParaRPr lang="en-US" sz="110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480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48"/>
            <a:ext cx="9144000" cy="1654552"/>
          </a:xfrm>
          <a:prstGeom prst="rect">
            <a:avLst/>
          </a:prstGeom>
        </p:spPr>
      </p:pic>
      <p:sp>
        <p:nvSpPr>
          <p:cNvPr id="13" name="Flowchart: Alternate Process 12"/>
          <p:cNvSpPr/>
          <p:nvPr/>
        </p:nvSpPr>
        <p:spPr>
          <a:xfrm>
            <a:off x="1371600" y="1769745"/>
            <a:ext cx="6400800" cy="28765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-ঃ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উৎপাদিত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পণ্যের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ঃ- 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5200"/>
            <a:ext cx="3048000" cy="286829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33737"/>
            <a:ext cx="2465387" cy="217646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26" y="2133600"/>
            <a:ext cx="2128831" cy="1552892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02" y="3581400"/>
            <a:ext cx="1626547" cy="1371600"/>
          </a:xfrm>
          <a:prstGeom prst="rect">
            <a:avLst/>
          </a:prstGeom>
        </p:spPr>
      </p:pic>
      <p:sp>
        <p:nvSpPr>
          <p:cNvPr id="17" name="Right Arrow Callout 16"/>
          <p:cNvSpPr/>
          <p:nvPr/>
        </p:nvSpPr>
        <p:spPr>
          <a:xfrm>
            <a:off x="609600" y="2252663"/>
            <a:ext cx="3886200" cy="947737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বিভিন্ন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পাম্পের</a:t>
            </a:r>
            <a:endParaRPr lang="en-US" sz="105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ইম্পেলার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।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ম্যাটেঃ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ব্রাশ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/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গানমেটাল</a:t>
            </a:r>
            <a:r>
              <a:rPr lang="en-US" sz="1400" dirty="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/</a:t>
            </a:r>
            <a:r>
              <a:rPr lang="en-US" sz="1400" dirty="0" err="1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এসএস</a:t>
            </a:r>
            <a:endParaRPr lang="en-US" sz="1050" dirty="0">
              <a:effectLst/>
              <a:ea typeface="Calibri"/>
              <a:cs typeface="Times New Roman"/>
            </a:endParaRPr>
          </a:p>
        </p:txBody>
      </p:sp>
      <p:sp>
        <p:nvSpPr>
          <p:cNvPr id="18" name="Right Arrow Callout 17"/>
          <p:cNvSpPr/>
          <p:nvPr/>
        </p:nvSpPr>
        <p:spPr>
          <a:xfrm flipH="1">
            <a:off x="3859853" y="5181600"/>
            <a:ext cx="3048002" cy="963294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বয়লার এফডি/আইডি ফ্যান</a:t>
            </a:r>
            <a:endParaRPr lang="en-US" sz="110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1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48"/>
            <a:ext cx="9144000" cy="1654552"/>
          </a:xfrm>
          <a:prstGeom prst="rect">
            <a:avLst/>
          </a:prstGeom>
        </p:spPr>
      </p:pic>
      <p:sp>
        <p:nvSpPr>
          <p:cNvPr id="13" name="Flowchart: Alternate Process 12"/>
          <p:cNvSpPr/>
          <p:nvPr/>
        </p:nvSpPr>
        <p:spPr>
          <a:xfrm>
            <a:off x="1371600" y="1769745"/>
            <a:ext cx="6400800" cy="28765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-ঃ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উৎপাদিত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পণ্যের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ঃ- </a:t>
            </a: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81885"/>
            <a:ext cx="3581400" cy="2514600"/>
          </a:xfrm>
          <a:prstGeom prst="rect">
            <a:avLst/>
          </a:prstGeom>
        </p:spPr>
      </p:pic>
      <p:sp>
        <p:nvSpPr>
          <p:cNvPr id="15" name="Right Arrow Callout 14"/>
          <p:cNvSpPr/>
          <p:nvPr/>
        </p:nvSpPr>
        <p:spPr>
          <a:xfrm flipH="1">
            <a:off x="4487174" y="2438400"/>
            <a:ext cx="2317750" cy="1200785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কেইন কাটার </a:t>
            </a:r>
            <a:endParaRPr lang="en-US" sz="110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নাইফ হোল্ডার</a:t>
            </a:r>
            <a:endParaRPr lang="en-US" sz="1100">
              <a:effectLst/>
              <a:ea typeface="Calibri"/>
              <a:cs typeface="Times New Roman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0" y="4114800"/>
            <a:ext cx="2617470" cy="2573020"/>
          </a:xfrm>
          <a:prstGeom prst="rect">
            <a:avLst/>
          </a:prstGeom>
        </p:spPr>
      </p:pic>
      <p:sp>
        <p:nvSpPr>
          <p:cNvPr id="20" name="Right Arrow Callout 19"/>
          <p:cNvSpPr/>
          <p:nvPr/>
        </p:nvSpPr>
        <p:spPr>
          <a:xfrm>
            <a:off x="1983740" y="5257800"/>
            <a:ext cx="2512060" cy="1136650"/>
          </a:xfrm>
          <a:prstGeom prst="right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Nikosh"/>
                <a:ea typeface="Calibri"/>
                <a:cs typeface="Times New Roman"/>
              </a:rPr>
              <a:t>মিল রোলার কাপলিং</a:t>
            </a:r>
            <a:endParaRPr lang="en-US" sz="110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77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198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রেণউইক, যজ্ঞেশ্বর অ্যাণ্ড কোং (বিডি) লিমিটেড, কুষ্টিয়া।</dc:title>
  <dc:creator>PC</dc:creator>
  <cp:lastModifiedBy>PC</cp:lastModifiedBy>
  <cp:revision>32</cp:revision>
  <dcterms:created xsi:type="dcterms:W3CDTF">2025-05-07T05:51:39Z</dcterms:created>
  <dcterms:modified xsi:type="dcterms:W3CDTF">2025-05-07T07:00:03Z</dcterms:modified>
</cp:coreProperties>
</file>