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2" r:id="rId4"/>
    <p:sldId id="270" r:id="rId5"/>
    <p:sldId id="271" r:id="rId6"/>
    <p:sldId id="272" r:id="rId7"/>
    <p:sldId id="273" r:id="rId8"/>
    <p:sldId id="263" r:id="rId9"/>
    <p:sldId id="260" r:id="rId10"/>
    <p:sldId id="261" r:id="rId11"/>
    <p:sldId id="259" r:id="rId12"/>
    <p:sldId id="258" r:id="rId13"/>
    <p:sldId id="264" r:id="rId14"/>
    <p:sldId id="265" r:id="rId15"/>
    <p:sldId id="266" r:id="rId16"/>
    <p:sldId id="269" r:id="rId17"/>
    <p:sldId id="267" r:id="rId18"/>
    <p:sldId id="268"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howGuides="1">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05BBED1-4449-4D0F-8249-0D638FAE45A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AED3B-1DE4-4758-85DF-77701DBC4520}"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205BBED1-4449-4D0F-8249-0D638FAE45A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AED3B-1DE4-4758-85DF-77701DBC4520}"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205BBED1-4449-4D0F-8249-0D638FAE45A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AED3B-1DE4-4758-85DF-77701DBC4520}"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205BBED1-4449-4D0F-8249-0D638FAE45A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AED3B-1DE4-4758-85DF-77701DBC4520}"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205BBED1-4449-4D0F-8249-0D638FAE45A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AED3B-1DE4-4758-85DF-77701DBC4520}"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205BBED1-4449-4D0F-8249-0D638FAE45A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AAED3B-1DE4-4758-85DF-77701DBC4520}"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205BBED1-4449-4D0F-8249-0D638FAE45AD}"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AAED3B-1DE4-4758-85DF-77701DBC4520}"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5BBED1-4449-4D0F-8249-0D638FAE45AD}"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AAED3B-1DE4-4758-85DF-77701DBC4520}"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5BBED1-4449-4D0F-8249-0D638FAE45AD}"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AAED3B-1DE4-4758-85DF-77701DBC4520}"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205BBED1-4449-4D0F-8249-0D638FAE45A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AAED3B-1DE4-4758-85DF-77701DBC4520}"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205BBED1-4449-4D0F-8249-0D638FAE45A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AAED3B-1DE4-4758-85DF-77701DBC4520}"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5BBED1-4449-4D0F-8249-0D638FAE45AD}"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AAED3B-1DE4-4758-85DF-77701DBC4520}"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1"/>
            <a:ext cx="7772400" cy="990600"/>
          </a:xfrm>
        </p:spPr>
        <p:txBody>
          <a:bodyPr/>
          <a:lstStyle/>
          <a:p>
            <a:r>
              <a:rPr lang="en-US" dirty="0"/>
              <a:t>Strength Of Materials</a:t>
            </a:r>
            <a:endParaRPr lang="en-US" dirty="0"/>
          </a:p>
        </p:txBody>
      </p:sp>
      <p:sp>
        <p:nvSpPr>
          <p:cNvPr id="3" name="Subtitle 2"/>
          <p:cNvSpPr>
            <a:spLocks noGrp="1"/>
          </p:cNvSpPr>
          <p:nvPr>
            <p:ph type="subTitle" idx="1"/>
          </p:nvPr>
        </p:nvSpPr>
        <p:spPr>
          <a:xfrm>
            <a:off x="1371600" y="2209800"/>
            <a:ext cx="6400800" cy="3429000"/>
          </a:xfrm>
        </p:spPr>
        <p:txBody>
          <a:bodyPr/>
          <a:lstStyle/>
          <a:p>
            <a:r>
              <a:rPr lang="en-US" dirty="0" smtClean="0"/>
              <a:t>MD. SAIDUL ISLAM</a:t>
            </a:r>
            <a:endParaRPr lang="en-US" dirty="0" smtClean="0"/>
          </a:p>
          <a:p>
            <a:r>
              <a:rPr lang="en-US" dirty="0" smtClean="0"/>
              <a:t> Instructor(Mechanical)</a:t>
            </a:r>
            <a:endParaRPr lang="en-US" dirty="0" smtClean="0"/>
          </a:p>
          <a:p>
            <a:r>
              <a:rPr lang="en-US" dirty="0" smtClean="0"/>
              <a:t>Sub code-27061</a:t>
            </a:r>
            <a:endParaRPr lang="en-US" dirty="0" smtClean="0"/>
          </a:p>
          <a:p>
            <a:r>
              <a:rPr lang="en-US" dirty="0" smtClean="0"/>
              <a:t>Class-01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Stresses induced in machine elements &amp; causes of failure </a:t>
            </a:r>
            <a:endParaRPr lang="en-US" dirty="0"/>
          </a:p>
        </p:txBody>
      </p:sp>
      <p:sp>
        <p:nvSpPr>
          <p:cNvPr id="3" name="Content Placeholder 2"/>
          <p:cNvSpPr>
            <a:spLocks noGrp="1"/>
          </p:cNvSpPr>
          <p:nvPr>
            <p:ph idx="1"/>
          </p:nvPr>
        </p:nvSpPr>
        <p:spPr/>
        <p:txBody>
          <a:bodyPr>
            <a:normAutofit lnSpcReduction="10000"/>
          </a:bodyPr>
          <a:lstStyle/>
          <a:p>
            <a:r>
              <a:rPr lang="en-US" b="1" dirty="0" smtClean="0"/>
              <a:t>Thermal stress</a:t>
            </a:r>
            <a:endParaRPr lang="en-US" b="1" dirty="0" smtClean="0"/>
          </a:p>
          <a:p>
            <a:pPr>
              <a:buNone/>
            </a:pPr>
            <a:r>
              <a:rPr lang="en-US" dirty="0" smtClean="0"/>
              <a:t>    In </a:t>
            </a:r>
            <a:r>
              <a:rPr lang="en-US" dirty="0"/>
              <a:t>mechanics and thermodynamics, thermal stress is </a:t>
            </a:r>
            <a:r>
              <a:rPr lang="en-US" b="1" dirty="0"/>
              <a:t>mechanical stress created by any change in temperature of a material</a:t>
            </a:r>
            <a:r>
              <a:rPr lang="en-US" dirty="0"/>
              <a:t>. ... In general, the greater the temperature change, the higher the level of stress that can occur. Thermal shock can result from a rapid change in temperature, resulting in cracking or shattering.</a:t>
            </a:r>
            <a:endParaRPr lang="en-US" dirty="0"/>
          </a:p>
          <a:p>
            <a:endParaRPr lang="en-US"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Stresses induced in machine elements &amp; causes of failure </a:t>
            </a:r>
            <a:endParaRPr lang="en-US" dirty="0"/>
          </a:p>
        </p:txBody>
      </p:sp>
      <p:sp>
        <p:nvSpPr>
          <p:cNvPr id="3" name="Content Placeholder 2"/>
          <p:cNvSpPr>
            <a:spLocks noGrp="1"/>
          </p:cNvSpPr>
          <p:nvPr>
            <p:ph idx="1"/>
          </p:nvPr>
        </p:nvSpPr>
        <p:spPr/>
        <p:txBody>
          <a:bodyPr>
            <a:normAutofit/>
          </a:bodyPr>
          <a:lstStyle/>
          <a:p>
            <a:r>
              <a:rPr lang="en-US" b="1" dirty="0" smtClean="0"/>
              <a:t>Impact stress</a:t>
            </a:r>
            <a:endParaRPr lang="en-US" b="1" dirty="0" smtClean="0"/>
          </a:p>
          <a:p>
            <a:pPr>
              <a:buNone/>
            </a:pPr>
            <a:r>
              <a:rPr lang="en-US" dirty="0" smtClean="0"/>
              <a:t>    Impact </a:t>
            </a:r>
            <a:r>
              <a:rPr lang="en-US" dirty="0"/>
              <a:t>stresses are </a:t>
            </a:r>
            <a:r>
              <a:rPr lang="en-US" b="1" dirty="0"/>
              <a:t>mechanical/dynamic stresses</a:t>
            </a:r>
            <a:r>
              <a:rPr lang="en-US" dirty="0"/>
              <a:t>, which are caused by acceleration or deceleration of masses, and, though not generally repeated at regular intervals, do occur more or less frequently and with varying intensity during transport, handling and storage operations.</a:t>
            </a:r>
            <a:endParaRPr lang="en-US" dirty="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Stresses induced in machine elements &amp; causes of failure </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Bending stress</a:t>
            </a:r>
            <a:endParaRPr lang="en-US" b="1" dirty="0" smtClean="0"/>
          </a:p>
          <a:p>
            <a:pPr>
              <a:buNone/>
            </a:pPr>
            <a:r>
              <a:rPr lang="en-US" dirty="0" smtClean="0"/>
              <a:t>    Bending </a:t>
            </a:r>
            <a:r>
              <a:rPr lang="en-US" dirty="0"/>
              <a:t>stress is the </a:t>
            </a:r>
            <a:r>
              <a:rPr lang="en-US" b="1" dirty="0"/>
              <a:t>normal stress that an object encounters when it is subjected to a large load at a particular point</a:t>
            </a:r>
            <a:r>
              <a:rPr lang="en-US" dirty="0"/>
              <a:t> that causes the object to bend and become fatigued. Bending stress occurs when operating industrial equipment and in concrete and metallic structures when they are subjected to a tensile </a:t>
            </a:r>
            <a:r>
              <a:rPr lang="en-US" dirty="0" smtClean="0"/>
              <a:t>load.</a:t>
            </a:r>
            <a:endParaRPr lang="en-US" dirty="0"/>
          </a:p>
          <a:p>
            <a:pPr>
              <a:buNone/>
            </a:pPr>
            <a:br>
              <a:rPr lang="en-US" dirty="0"/>
            </a:br>
            <a:endParaRPr lang="en-US"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Stresses induced in machine elements &amp; causes of failure </a:t>
            </a:r>
            <a:endParaRPr lang="en-US" dirty="0"/>
          </a:p>
        </p:txBody>
      </p:sp>
      <p:sp>
        <p:nvSpPr>
          <p:cNvPr id="3" name="Content Placeholder 2"/>
          <p:cNvSpPr>
            <a:spLocks noGrp="1"/>
          </p:cNvSpPr>
          <p:nvPr>
            <p:ph idx="1"/>
          </p:nvPr>
        </p:nvSpPr>
        <p:spPr/>
        <p:txBody>
          <a:bodyPr/>
          <a:lstStyle/>
          <a:p>
            <a:r>
              <a:rPr lang="en-US" b="1" dirty="0" err="1" smtClean="0"/>
              <a:t>Torsional</a:t>
            </a:r>
            <a:r>
              <a:rPr lang="en-US" b="1" dirty="0" smtClean="0"/>
              <a:t> shear stress                             </a:t>
            </a:r>
            <a:r>
              <a:rPr lang="en-US" dirty="0" err="1" smtClean="0"/>
              <a:t>Torsional</a:t>
            </a:r>
            <a:r>
              <a:rPr lang="en-US" dirty="0" smtClean="0"/>
              <a:t> </a:t>
            </a:r>
            <a:r>
              <a:rPr lang="en-US" dirty="0"/>
              <a:t>shear stress or </a:t>
            </a:r>
            <a:r>
              <a:rPr lang="en-US" dirty="0" err="1"/>
              <a:t>Torsional</a:t>
            </a:r>
            <a:r>
              <a:rPr lang="en-US" dirty="0"/>
              <a:t> stress is </a:t>
            </a:r>
            <a:r>
              <a:rPr lang="en-US" b="1" dirty="0"/>
              <a:t>the shear stress produced in the shaft due to the twisting</a:t>
            </a:r>
            <a:r>
              <a:rPr lang="en-US" dirty="0"/>
              <a:t>. This twisting in the shaft is caused by the couple acting on </a:t>
            </a:r>
            <a:r>
              <a:rPr lang="en-US" dirty="0" err="1"/>
              <a:t>it.May</a:t>
            </a:r>
            <a:r>
              <a:rPr lang="en-US" dirty="0"/>
              <a:t> 6, 2018</a:t>
            </a:r>
            <a:endParaRPr lang="en-US" dirty="0"/>
          </a:p>
          <a:p>
            <a:pPr>
              <a:buNone/>
            </a:pPr>
            <a:br>
              <a:rPr lang="en-US" dirty="0"/>
            </a:br>
            <a:endParaRPr lang="en-US" b="1" dirty="0"/>
          </a:p>
        </p:txBody>
      </p:sp>
      <p:pic>
        <p:nvPicPr>
          <p:cNvPr id="4" name="Picture 2"/>
          <p:cNvPicPr>
            <a:picLocks noChangeAspect="1" noChangeArrowheads="1"/>
          </p:cNvPicPr>
          <p:nvPr/>
        </p:nvPicPr>
        <p:blipFill>
          <a:blip r:embed="rId1"/>
          <a:srcRect/>
          <a:stretch>
            <a:fillRect/>
          </a:stretch>
        </p:blipFill>
        <p:spPr bwMode="auto">
          <a:xfrm>
            <a:off x="1600200" y="4343400"/>
            <a:ext cx="5334000" cy="2057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Stresses induced in machine elements &amp; causes of failure </a:t>
            </a:r>
            <a:endParaRPr lang="en-US" dirty="0"/>
          </a:p>
        </p:txBody>
      </p:sp>
      <p:sp>
        <p:nvSpPr>
          <p:cNvPr id="7" name="Content Placeholder 6"/>
          <p:cNvSpPr>
            <a:spLocks noGrp="1"/>
          </p:cNvSpPr>
          <p:nvPr>
            <p:ph idx="1"/>
          </p:nvPr>
        </p:nvSpPr>
        <p:spPr/>
        <p:txBody>
          <a:bodyPr>
            <a:normAutofit fontScale="92500" lnSpcReduction="10000"/>
          </a:bodyPr>
          <a:lstStyle/>
          <a:p>
            <a:r>
              <a:rPr lang="en-US" b="1" dirty="0" smtClean="0"/>
              <a:t>Stress concentration</a:t>
            </a:r>
            <a:endParaRPr lang="en-US" b="1" dirty="0" smtClean="0"/>
          </a:p>
          <a:p>
            <a:pPr>
              <a:buNone/>
            </a:pPr>
            <a:r>
              <a:rPr lang="en-US" dirty="0" smtClean="0"/>
              <a:t>    A </a:t>
            </a:r>
            <a:r>
              <a:rPr lang="en-US" dirty="0"/>
              <a:t>stress concentration, also known as a stress riser/raiser, is </a:t>
            </a:r>
            <a:r>
              <a:rPr lang="en-US" b="1" dirty="0"/>
              <a:t>a point in a part where the stress is significantly greater than its surrounding area</a:t>
            </a:r>
            <a:r>
              <a:rPr lang="en-US" dirty="0"/>
              <a:t>. Stress concentrations occur as a result of irregularities in the geometry or within the material of a component structure that cause an interruption of the stress </a:t>
            </a:r>
            <a:r>
              <a:rPr lang="en-US" dirty="0" err="1"/>
              <a:t>flow.Aug</a:t>
            </a:r>
            <a:r>
              <a:rPr lang="en-US" dirty="0"/>
              <a:t> 21, 2020</a:t>
            </a:r>
            <a:endParaRPr lang="en-US" dirty="0"/>
          </a:p>
          <a:p>
            <a:pPr>
              <a:buNone/>
            </a:pPr>
            <a:br>
              <a:rPr lang="en-US" dirty="0"/>
            </a:br>
            <a:endParaRPr lang="en-US"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Stresses induced in machine elements &amp; causes of failure </a:t>
            </a:r>
            <a:endParaRPr lang="en-US" dirty="0"/>
          </a:p>
        </p:txBody>
      </p:sp>
      <p:pic>
        <p:nvPicPr>
          <p:cNvPr id="4" name="Content Placeholder 3" descr="download3.jpg"/>
          <p:cNvPicPr>
            <a:picLocks noGrp="1" noChangeAspect="1"/>
          </p:cNvPicPr>
          <p:nvPr>
            <p:ph idx="1"/>
          </p:nvPr>
        </p:nvPicPr>
        <p:blipFill>
          <a:blip r:embed="rId1"/>
          <a:stretch>
            <a:fillRect/>
          </a:stretch>
        </p:blipFill>
        <p:spPr>
          <a:xfrm>
            <a:off x="838201" y="1791348"/>
            <a:ext cx="6629400" cy="3618852"/>
          </a:xfr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buNone/>
            </a:pPr>
            <a:endParaRPr lang="en-US" dirty="0" smtClean="0"/>
          </a:p>
          <a:p>
            <a:pPr algn="ctr">
              <a:buNone/>
            </a:pPr>
            <a:endParaRPr lang="en-US" dirty="0"/>
          </a:p>
          <a:p>
            <a:pPr algn="ctr">
              <a:buNone/>
            </a:pPr>
            <a:endParaRPr lang="en-US" dirty="0" smtClean="0"/>
          </a:p>
          <a:p>
            <a:pPr algn="ctr">
              <a:buNone/>
            </a:pPr>
            <a:r>
              <a:rPr lang="en-US" sz="4400" dirty="0" smtClean="0"/>
              <a:t>THANK YOU</a:t>
            </a:r>
            <a:endParaRPr lang="en-US" sz="4400" dirty="0" smtClean="0"/>
          </a:p>
          <a:p>
            <a:pPr algn="ct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Stresses induced in machine elements &amp; causes of failure </a:t>
            </a:r>
            <a:endParaRPr lang="en-US" dirty="0"/>
          </a:p>
        </p:txBody>
      </p:sp>
      <p:sp>
        <p:nvSpPr>
          <p:cNvPr id="3" name="Content Placeholder 2"/>
          <p:cNvSpPr>
            <a:spLocks noGrp="1"/>
          </p:cNvSpPr>
          <p:nvPr>
            <p:ph idx="1"/>
          </p:nvPr>
        </p:nvSpPr>
        <p:spPr/>
        <p:txBody>
          <a:bodyPr>
            <a:normAutofit/>
          </a:bodyPr>
          <a:lstStyle/>
          <a:p>
            <a:r>
              <a:rPr lang="en-US" b="1" dirty="0" smtClean="0"/>
              <a:t>Stress </a:t>
            </a:r>
            <a:endParaRPr lang="en-US" b="1" dirty="0" smtClean="0"/>
          </a:p>
          <a:p>
            <a:pPr>
              <a:buNone/>
            </a:pPr>
            <a:r>
              <a:rPr lang="en-US" dirty="0"/>
              <a:t> </a:t>
            </a:r>
            <a:r>
              <a:rPr lang="en-US" dirty="0" smtClean="0"/>
              <a:t>   Stress </a:t>
            </a:r>
            <a:r>
              <a:rPr lang="en-US" dirty="0"/>
              <a:t>is the </a:t>
            </a:r>
            <a:r>
              <a:rPr lang="en-US" b="1" dirty="0"/>
              <a:t>a measure of what the material feels from externally applied forces</a:t>
            </a:r>
            <a:r>
              <a:rPr lang="en-US" dirty="0"/>
              <a:t>. It is simply a ratio of the external forces to the cross sectional area of the material.</a:t>
            </a:r>
            <a:endParaRPr lang="en-US" dirty="0" smtClean="0"/>
          </a:p>
          <a:p>
            <a:pPr>
              <a:buNone/>
            </a:pPr>
            <a:br>
              <a:rPr lang="en-US" dirty="0"/>
            </a:br>
            <a:endParaRPr lang="en-US" dirty="0"/>
          </a:p>
        </p:txBody>
      </p:sp>
      <p:pic>
        <p:nvPicPr>
          <p:cNvPr id="5" name="Picture 2"/>
          <p:cNvPicPr>
            <a:picLocks noChangeAspect="1" noChangeArrowheads="1"/>
          </p:cNvPicPr>
          <p:nvPr/>
        </p:nvPicPr>
        <p:blipFill>
          <a:blip r:embed="rId1"/>
          <a:srcRect/>
          <a:stretch>
            <a:fillRect/>
          </a:stretch>
        </p:blipFill>
        <p:spPr bwMode="auto">
          <a:xfrm>
            <a:off x="1371600" y="4419600"/>
            <a:ext cx="6172200" cy="1981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smtClean="0"/>
              <a:t>Tensile stress</a:t>
            </a:r>
            <a:endParaRPr lang="en-US" b="1" dirty="0" smtClean="0"/>
          </a:p>
          <a:p>
            <a:pPr>
              <a:buNone/>
            </a:pPr>
            <a:r>
              <a:rPr lang="en-US" dirty="0" smtClean="0"/>
              <a:t>   Tensile </a:t>
            </a:r>
            <a:r>
              <a:rPr lang="en-US" dirty="0"/>
              <a:t>stress is defined as </a:t>
            </a:r>
            <a:r>
              <a:rPr lang="en-US" b="1" dirty="0"/>
              <a:t>the force per unit area induced in the body in response to externally applied force</a:t>
            </a:r>
            <a:r>
              <a:rPr lang="en-US" dirty="0"/>
              <a:t>, which tends to elongate or stretch the body.</a:t>
            </a:r>
            <a:endParaRPr lang="en-US" dirty="0"/>
          </a:p>
          <a:p>
            <a:r>
              <a:rPr lang="en-US" b="1" dirty="0" smtClean="0"/>
              <a:t>Compressive stress</a:t>
            </a:r>
            <a:endParaRPr lang="en-US" b="1" dirty="0" smtClean="0"/>
          </a:p>
          <a:p>
            <a:pPr>
              <a:buNone/>
            </a:pPr>
            <a:r>
              <a:rPr lang="en-US" dirty="0" smtClean="0"/>
              <a:t>    Compressive </a:t>
            </a:r>
            <a:r>
              <a:rPr lang="en-US" dirty="0"/>
              <a:t>stress is </a:t>
            </a:r>
            <a:r>
              <a:rPr lang="en-US" b="1" dirty="0"/>
              <a:t>a force that causes a material to deform to occupy a smaller volume</a:t>
            </a:r>
            <a:r>
              <a:rPr lang="en-US" dirty="0"/>
              <a:t>. When a material is experiencing a compressive stress, it is said to be under compression. A high amount of compressive stress, such as tensile stress, leads to failure due to </a:t>
            </a:r>
            <a:r>
              <a:rPr lang="en-US" dirty="0" err="1"/>
              <a:t>tension.Oct</a:t>
            </a:r>
            <a:r>
              <a:rPr lang="en-US" dirty="0"/>
              <a:t> 17, 2019</a:t>
            </a:r>
            <a:endParaRPr lang="en-US" dirty="0"/>
          </a:p>
          <a:p>
            <a:pPr>
              <a:buNone/>
            </a:pPr>
            <a:br>
              <a:rPr lang="en-US" b="1" dirty="0"/>
            </a:br>
            <a:endParaRPr lang="en-US"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download4.jpg"/>
          <p:cNvPicPr>
            <a:picLocks noGrp="1" noChangeAspect="1"/>
          </p:cNvPicPr>
          <p:nvPr>
            <p:ph idx="1"/>
          </p:nvPr>
        </p:nvPicPr>
        <p:blipFill>
          <a:blip r:embed="rId1"/>
          <a:stretch>
            <a:fillRect/>
          </a:stretch>
        </p:blipFill>
        <p:spPr>
          <a:xfrm>
            <a:off x="1295400" y="1981200"/>
            <a:ext cx="4800600" cy="3200399"/>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Shear stress</a:t>
            </a:r>
            <a:endParaRPr lang="en-US" b="1" dirty="0" smtClean="0"/>
          </a:p>
          <a:p>
            <a:r>
              <a:rPr lang="en-US" b="1" dirty="0"/>
              <a:t>Shear stress</a:t>
            </a:r>
            <a:r>
              <a:rPr lang="en-US" dirty="0"/>
              <a:t>, often denoted by τ (Greek: tau), is the component of stress coplanar with a material cross section. It arises from the shear force, ...</a:t>
            </a:r>
            <a:endParaRPr lang="en-US" dirty="0"/>
          </a:p>
          <a:p>
            <a:pPr>
              <a:buNone/>
            </a:pPr>
            <a:br>
              <a:rPr lang="en-US" dirty="0"/>
            </a:b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download5.jpg"/>
          <p:cNvPicPr>
            <a:picLocks noGrp="1" noChangeAspect="1"/>
          </p:cNvPicPr>
          <p:nvPr>
            <p:ph idx="1"/>
          </p:nvPr>
        </p:nvPicPr>
        <p:blipFill>
          <a:blip r:embed="rId1"/>
          <a:stretch>
            <a:fillRect/>
          </a:stretch>
        </p:blipFill>
        <p:spPr>
          <a:xfrm>
            <a:off x="1295400" y="1981199"/>
            <a:ext cx="6400800" cy="3810001"/>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Stresses induced in machine elements &amp; causes of failure </a:t>
            </a:r>
            <a:endParaRPr lang="en-US" dirty="0"/>
          </a:p>
        </p:txBody>
      </p:sp>
      <p:sp>
        <p:nvSpPr>
          <p:cNvPr id="3" name="Content Placeholder 2"/>
          <p:cNvSpPr>
            <a:spLocks noGrp="1"/>
          </p:cNvSpPr>
          <p:nvPr>
            <p:ph idx="1"/>
          </p:nvPr>
        </p:nvSpPr>
        <p:spPr/>
        <p:txBody>
          <a:bodyPr/>
          <a:lstStyle/>
          <a:p>
            <a:r>
              <a:rPr lang="en-US" b="1" dirty="0" smtClean="0"/>
              <a:t>Working stress </a:t>
            </a:r>
            <a:endParaRPr lang="en-US" b="1" dirty="0" smtClean="0"/>
          </a:p>
          <a:p>
            <a:pPr>
              <a:buNone/>
            </a:pPr>
            <a:r>
              <a:rPr lang="en-US" dirty="0" smtClean="0"/>
              <a:t>    Working stress is a </a:t>
            </a:r>
            <a:r>
              <a:rPr lang="en-US" b="1" dirty="0" smtClean="0"/>
              <a:t>stress to which materials may be safely subjected</a:t>
            </a:r>
            <a:r>
              <a:rPr lang="en-US" dirty="0" smtClean="0"/>
              <a:t> in the course of ordinary used. ... Working stress is also called as allowable stress, permissible stress, safe stress and actual stress. Working stress is always small ultimate tensile stress or yield stress.</a:t>
            </a:r>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Stresses induced in machine elements &amp; causes of failure </a:t>
            </a:r>
            <a:endParaRPr lang="en-US" dirty="0"/>
          </a:p>
        </p:txBody>
      </p:sp>
      <p:sp>
        <p:nvSpPr>
          <p:cNvPr id="3" name="Content Placeholder 2"/>
          <p:cNvSpPr>
            <a:spLocks noGrp="1"/>
          </p:cNvSpPr>
          <p:nvPr>
            <p:ph idx="1"/>
          </p:nvPr>
        </p:nvSpPr>
        <p:spPr/>
        <p:txBody>
          <a:bodyPr/>
          <a:lstStyle/>
          <a:p>
            <a:r>
              <a:rPr lang="en-US" b="1" dirty="0" smtClean="0"/>
              <a:t>Factor of safety</a:t>
            </a:r>
            <a:endParaRPr lang="en-US" b="1" dirty="0" smtClean="0"/>
          </a:p>
          <a:p>
            <a:pPr>
              <a:buNone/>
            </a:pPr>
            <a:r>
              <a:rPr lang="en-US" dirty="0" smtClean="0"/>
              <a:t>   The </a:t>
            </a:r>
            <a:r>
              <a:rPr lang="en-US" dirty="0"/>
              <a:t>ratio of a structure's absolute </a:t>
            </a:r>
            <a:r>
              <a:rPr lang="en-US" dirty="0" smtClean="0"/>
              <a:t>strength    (structural </a:t>
            </a:r>
            <a:r>
              <a:rPr lang="en-US" dirty="0"/>
              <a:t>capability) to actual applied load</a:t>
            </a:r>
            <a:endParaRPr lang="en-US" b="1" dirty="0" smtClean="0"/>
          </a:p>
          <a:p>
            <a:pPr>
              <a:buNone/>
            </a:pPr>
            <a:r>
              <a:rPr lang="en-US" dirty="0" smtClean="0"/>
              <a:t>    FOS= maximum stress/working stress</a:t>
            </a:r>
            <a:br>
              <a:rPr lang="en-US" dirty="0"/>
            </a:br>
            <a:br>
              <a:rPr lang="en-US" dirty="0"/>
            </a:br>
            <a:endParaRPr lang="en-US"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Stresses induced in machine elements &amp; causes of failure </a:t>
            </a:r>
            <a:endParaRPr lang="en-US" dirty="0"/>
          </a:p>
        </p:txBody>
      </p:sp>
      <p:sp>
        <p:nvSpPr>
          <p:cNvPr id="3" name="Content Placeholder 2"/>
          <p:cNvSpPr>
            <a:spLocks noGrp="1"/>
          </p:cNvSpPr>
          <p:nvPr>
            <p:ph idx="1"/>
          </p:nvPr>
        </p:nvSpPr>
        <p:spPr/>
        <p:txBody>
          <a:bodyPr/>
          <a:lstStyle/>
          <a:p>
            <a:r>
              <a:rPr lang="en-US" b="1" dirty="0" smtClean="0"/>
              <a:t>Allowable Stress/</a:t>
            </a:r>
            <a:r>
              <a:rPr lang="en-US" b="1" dirty="0" smtClean="0"/>
              <a:t>Design stress</a:t>
            </a:r>
            <a:endParaRPr lang="en-US" b="1" dirty="0" smtClean="0"/>
          </a:p>
          <a:p>
            <a:pPr>
              <a:buNone/>
            </a:pPr>
            <a:r>
              <a:rPr lang="en-US" dirty="0" smtClean="0"/>
              <a:t>    Allowable </a:t>
            </a:r>
            <a:r>
              <a:rPr lang="en-US" dirty="0"/>
              <a:t>stress, or allowable strength, is </a:t>
            </a:r>
            <a:r>
              <a:rPr lang="en-US" b="1" dirty="0"/>
              <a:t>the maximum stress that can be safely applied to a structure</a:t>
            </a:r>
            <a:r>
              <a:rPr lang="en-US" dirty="0"/>
              <a:t>.</a:t>
            </a:r>
            <a:endParaRPr lang="en-US"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3630</Words>
  <Application>WPS Presentation</Application>
  <PresentationFormat>On-screen Show (4:3)</PresentationFormat>
  <Paragraphs>76</Paragraphs>
  <Slides>17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17</vt:i4>
      </vt:variant>
    </vt:vector>
  </HeadingPairs>
  <TitlesOfParts>
    <vt:vector size="24" baseType="lpstr">
      <vt:lpstr>Arial</vt:lpstr>
      <vt:lpstr>SimSun</vt:lpstr>
      <vt:lpstr>Wingdings</vt:lpstr>
      <vt:lpstr>Calibri</vt:lpstr>
      <vt:lpstr>Microsoft YaHei</vt:lpstr>
      <vt:lpstr>Arial Unicode MS</vt:lpstr>
      <vt:lpstr>Office Theme</vt:lpstr>
      <vt:lpstr>DESIGN 0F MACHINE ELEMENTS</vt:lpstr>
      <vt:lpstr>Stresses induced in machine elements &amp; causes of failure </vt:lpstr>
      <vt:lpstr>PowerPoint 演示文稿</vt:lpstr>
      <vt:lpstr>PowerPoint 演示文稿</vt:lpstr>
      <vt:lpstr>PowerPoint 演示文稿</vt:lpstr>
      <vt:lpstr>PowerPoint 演示文稿</vt:lpstr>
      <vt:lpstr>Stresses induced in machine elements &amp; causes of failure </vt:lpstr>
      <vt:lpstr>Stresses induced in machine elements &amp; causes of failure </vt:lpstr>
      <vt:lpstr>Stresses induced in machine elements &amp; causes of failure </vt:lpstr>
      <vt:lpstr>Stresses induced in machine elements &amp; causes of failure </vt:lpstr>
      <vt:lpstr>Stresses induced in machine elements &amp; causes of failure </vt:lpstr>
      <vt:lpstr>Stresses induced in machine elements &amp; causes of failure </vt:lpstr>
      <vt:lpstr>Stresses induced in machine elements &amp; causes of failure </vt:lpstr>
      <vt:lpstr>Stresses induced in machine elements &amp; causes of failure </vt:lpstr>
      <vt:lpstr>PowerPoint 演示文稿</vt:lpstr>
      <vt:lpstr>Stresses induced in machine elements &amp; causes of failure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 0F MACHINE ELEMENTS</dc:title>
  <dc:creator>atik</dc:creator>
  <cp:lastModifiedBy>mithu</cp:lastModifiedBy>
  <cp:revision>14</cp:revision>
  <dcterms:created xsi:type="dcterms:W3CDTF">2021-08-10T17:37:00Z</dcterms:created>
  <dcterms:modified xsi:type="dcterms:W3CDTF">2024-07-01T04:22:42Z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990BFDCE91AA4C1584959C54D59B31B2_12</vt:lpwstr>
  </property>
  <property fmtid="{D5CDD505-2E9C-101B-9397-08002B2CF9AE}" pid="3" name="KSOProductBuildVer">
    <vt:lpwstr>1033-12.2.0.17119</vt:lpwstr>
  </property>
</Properties>
</file>