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8" r:id="rId1"/>
  </p:sldMasterIdLst>
  <p:sldIdLst>
    <p:sldId id="265" r:id="rId2"/>
    <p:sldId id="256" r:id="rId3"/>
    <p:sldId id="257" r:id="rId4"/>
    <p:sldId id="258" r:id="rId5"/>
    <p:sldId id="259" r:id="rId6"/>
    <p:sldId id="260" r:id="rId7"/>
    <p:sldId id="261" r:id="rId8"/>
    <p:sldId id="263" r:id="rId9"/>
    <p:sldId id="262" r:id="rId10"/>
    <p:sldId id="264" r:id="rId11"/>
    <p:sldId id="272"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4"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9B1E7-2DF9-47EB-AB3F-385DC039D8E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61549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9B1E7-2DF9-47EB-AB3F-385DC039D8E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208298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9B1E7-2DF9-47EB-AB3F-385DC039D8E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218467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9B1E7-2DF9-47EB-AB3F-385DC039D8E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39094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9B1E7-2DF9-47EB-AB3F-385DC039D8E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325054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9B1E7-2DF9-47EB-AB3F-385DC039D8E6}"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393051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9B1E7-2DF9-47EB-AB3F-385DC039D8E6}" type="datetimeFigureOut">
              <a:rPr lang="en-US" smtClean="0"/>
              <a:pPr/>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244384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9B1E7-2DF9-47EB-AB3F-385DC039D8E6}" type="datetimeFigureOut">
              <a:rPr lang="en-US" smtClean="0"/>
              <a:pPr/>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428029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9B1E7-2DF9-47EB-AB3F-385DC039D8E6}" type="datetimeFigureOut">
              <a:rPr lang="en-US" smtClean="0"/>
              <a:pPr/>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392113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9B1E7-2DF9-47EB-AB3F-385DC039D8E6}"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195891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9B1E7-2DF9-47EB-AB3F-385DC039D8E6}"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391628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9B1E7-2DF9-47EB-AB3F-385DC039D8E6}" type="datetimeFigureOut">
              <a:rPr lang="en-US" smtClean="0"/>
              <a:pPr/>
              <a:t>8/1/2024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C030-D9F3-4319-B361-2F625E7B2D23}" type="slidenum">
              <a:rPr lang="en-US" smtClean="0"/>
              <a:pPr/>
              <a:t>‹#›</a:t>
            </a:fld>
            <a:endParaRPr lang="en-US"/>
          </a:p>
        </p:txBody>
      </p:sp>
    </p:spTree>
    <p:extLst>
      <p:ext uri="{BB962C8B-B14F-4D97-AF65-F5344CB8AC3E}">
        <p14:creationId xmlns:p14="http://schemas.microsoft.com/office/powerpoint/2010/main" xmlns="" val="2859375113"/>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4042"/>
            <a:ext cx="11063515" cy="931558"/>
          </a:xfrm>
          <a:solidFill>
            <a:schemeClr val="accent5">
              <a:lumMod val="40000"/>
              <a:lumOff val="60000"/>
            </a:schemeClr>
          </a:solidFill>
          <a:ln>
            <a:solidFill>
              <a:srgbClr val="7030A0"/>
            </a:solidFill>
          </a:ln>
          <a:scene3d>
            <a:camera prst="orthographicFront"/>
            <a:lightRig rig="threePt" dir="t"/>
          </a:scene3d>
          <a:sp3d>
            <a:bevelT prst="angle"/>
          </a:sp3d>
        </p:spPr>
        <p:txBody>
          <a:bodyPr>
            <a:normAutofit/>
          </a:bodyPr>
          <a:lstStyle/>
          <a:p>
            <a:pPr algn="ctr"/>
            <a:r>
              <a:rPr lang="en-US" dirty="0" smtClean="0"/>
              <a:t> </a:t>
            </a:r>
            <a:r>
              <a:rPr lang="en-US" sz="4000" b="1" dirty="0">
                <a:latin typeface="Times New Roman" panose="02020603050405020304" pitchFamily="18" charset="0"/>
                <a:cs typeface="Times New Roman" panose="02020603050405020304" pitchFamily="18" charset="0"/>
              </a:rPr>
              <a:t>Introduction of Steel Structure</a:t>
            </a:r>
          </a:p>
        </p:txBody>
      </p:sp>
      <p:sp>
        <p:nvSpPr>
          <p:cNvPr id="3" name="Content Placeholder 2"/>
          <p:cNvSpPr>
            <a:spLocks noGrp="1"/>
          </p:cNvSpPr>
          <p:nvPr>
            <p:ph idx="1"/>
          </p:nvPr>
        </p:nvSpPr>
        <p:spPr>
          <a:xfrm>
            <a:off x="838200" y="3376246"/>
            <a:ext cx="11063515" cy="2330493"/>
          </a:xfrm>
          <a:solidFill>
            <a:schemeClr val="accent1">
              <a:lumMod val="20000"/>
              <a:lumOff val="80000"/>
            </a:schemeClr>
          </a:solidFill>
        </p:spPr>
        <p:txBody>
          <a:bodyPr>
            <a:normAutofit fontScale="55000" lnSpcReduction="20000"/>
          </a:bodyPr>
          <a:lstStyle/>
          <a:p>
            <a:pPr marL="0" indent="0">
              <a:buNone/>
            </a:pPr>
            <a:endParaRPr lang="en-US" dirty="0" smtClean="0"/>
          </a:p>
          <a:p>
            <a:pPr marL="0" indent="0" algn="ctr">
              <a:lnSpc>
                <a:spcPct val="120000"/>
              </a:lnSpc>
              <a:buNone/>
            </a:pPr>
            <a:r>
              <a:rPr lang="en-US" sz="41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Presented by</a:t>
            </a:r>
          </a:p>
          <a:p>
            <a:pPr marL="0" indent="0" algn="ctr">
              <a:lnSpc>
                <a:spcPct val="120000"/>
              </a:lnSpc>
              <a:buNone/>
            </a:pPr>
            <a:r>
              <a:rPr lang="en-US" sz="41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Engr. M </a:t>
            </a:r>
            <a:r>
              <a:rPr lang="en-US" sz="41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
            </a:r>
            <a:r>
              <a:rPr lang="en-US" sz="41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Shahjahan Islam</a:t>
            </a:r>
          </a:p>
          <a:p>
            <a:pPr marL="0" indent="0" algn="ctr">
              <a:lnSpc>
                <a:spcPct val="120000"/>
              </a:lnSpc>
              <a:buNone/>
            </a:pPr>
            <a:r>
              <a:rPr lang="en-US" sz="41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Instructor (Tech/Civil)</a:t>
            </a:r>
          </a:p>
          <a:p>
            <a:pPr marL="0" indent="0" algn="ctr">
              <a:lnSpc>
                <a:spcPct val="120000"/>
              </a:lnSpc>
              <a:buNone/>
            </a:pPr>
            <a:r>
              <a:rPr lang="en-US" sz="41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Rangpur Polytechnic Institute, Rangpur</a:t>
            </a:r>
          </a:p>
        </p:txBody>
      </p:sp>
    </p:spTree>
    <p:extLst>
      <p:ext uri="{BB962C8B-B14F-4D97-AF65-F5344CB8AC3E}">
        <p14:creationId xmlns:p14="http://schemas.microsoft.com/office/powerpoint/2010/main" xmlns="" val="35128725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8"/>
            <a:ext cx="12192000" cy="689950"/>
          </a:xfrm>
          <a:prstGeom prst="round2SameRect">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solidFill>
                  <a:schemeClr val="accent4">
                    <a:lumMod val="75000"/>
                  </a:schemeClr>
                </a:solidFill>
              </a:rPr>
              <a:t>Disadvantages of Steel Structures</a:t>
            </a:r>
            <a:endParaRPr lang="en-US" dirty="0">
              <a:solidFill>
                <a:schemeClr val="accent4">
                  <a:lumMod val="75000"/>
                </a:schemeClr>
              </a:solidFill>
            </a:endParaRPr>
          </a:p>
        </p:txBody>
      </p:sp>
      <p:sp>
        <p:nvSpPr>
          <p:cNvPr id="3" name="Content Placeholder 2"/>
          <p:cNvSpPr>
            <a:spLocks noGrp="1"/>
          </p:cNvSpPr>
          <p:nvPr>
            <p:ph idx="1"/>
          </p:nvPr>
        </p:nvSpPr>
        <p:spPr>
          <a:xfrm>
            <a:off x="0" y="1366094"/>
            <a:ext cx="12192000" cy="2610997"/>
          </a:xfrm>
        </p:spPr>
        <p:txBody>
          <a:bodyPr>
            <a:normAutofit/>
          </a:bodyPr>
          <a:lstStyle/>
          <a:p>
            <a:pPr marL="0" indent="0">
              <a:buNone/>
            </a:pPr>
            <a:endParaRPr lang="en-US" dirty="0" smtClean="0"/>
          </a:p>
          <a:p>
            <a:r>
              <a:rPr lang="en-US" dirty="0" smtClean="0">
                <a:ln w="0"/>
                <a:effectLst>
                  <a:outerShdw blurRad="38100" dist="19050" dir="2700000" algn="tl" rotWithShape="0">
                    <a:schemeClr val="dk1">
                      <a:alpha val="40000"/>
                    </a:schemeClr>
                  </a:outerShdw>
                </a:effectLst>
              </a:rPr>
              <a:t>Corrosion</a:t>
            </a:r>
          </a:p>
          <a:p>
            <a:r>
              <a:rPr lang="en-US" dirty="0" smtClean="0">
                <a:ln w="0"/>
                <a:effectLst>
                  <a:outerShdw blurRad="38100" dist="19050" dir="2700000" algn="tl" rotWithShape="0">
                    <a:schemeClr val="dk1">
                      <a:alpha val="40000"/>
                    </a:schemeClr>
                  </a:outerShdw>
                </a:effectLst>
              </a:rPr>
              <a:t>Fire Resistance</a:t>
            </a:r>
          </a:p>
          <a:p>
            <a:r>
              <a:rPr lang="en-US" dirty="0" smtClean="0">
                <a:ln w="0"/>
                <a:effectLst>
                  <a:outerShdw blurRad="38100" dist="19050" dir="2700000" algn="tl" rotWithShape="0">
                    <a:schemeClr val="dk1">
                      <a:alpha val="40000"/>
                    </a:schemeClr>
                  </a:outerShdw>
                </a:effectLst>
              </a:rPr>
              <a:t>Cost</a:t>
            </a:r>
          </a:p>
          <a:p>
            <a:r>
              <a:rPr lang="en-US" dirty="0" smtClean="0">
                <a:ln w="0"/>
                <a:effectLst>
                  <a:outerShdw blurRad="38100" dist="19050" dir="2700000" algn="tl" rotWithShape="0">
                    <a:schemeClr val="dk1">
                      <a:alpha val="40000"/>
                    </a:schemeClr>
                  </a:outerShdw>
                </a:effectLst>
              </a:rPr>
              <a:t>maintenance costs</a:t>
            </a:r>
          </a:p>
        </p:txBody>
      </p:sp>
    </p:spTree>
    <p:extLst>
      <p:ext uri="{BB962C8B-B14F-4D97-AF65-F5344CB8AC3E}">
        <p14:creationId xmlns:p14="http://schemas.microsoft.com/office/powerpoint/2010/main" xmlns="" val="2661648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678"/>
            <a:ext cx="12192000" cy="564404"/>
          </a:xfrm>
        </p:spPr>
        <p:style>
          <a:lnRef idx="2">
            <a:schemeClr val="accent1"/>
          </a:lnRef>
          <a:fillRef idx="1">
            <a:schemeClr val="lt1"/>
          </a:fillRef>
          <a:effectRef idx="0">
            <a:schemeClr val="accent1"/>
          </a:effectRef>
          <a:fontRef idx="minor">
            <a:schemeClr val="dk1"/>
          </a:fontRef>
        </p:style>
        <p:txBody>
          <a:bodyPr>
            <a:normAutofit/>
          </a:bodyPr>
          <a:lstStyle/>
          <a:p>
            <a:r>
              <a:rPr lang="en-US" sz="3200" dirty="0"/>
              <a:t>Difference between Steel structure vs RCC structure </a:t>
            </a:r>
          </a:p>
        </p:txBody>
      </p:sp>
      <p:sp>
        <p:nvSpPr>
          <p:cNvPr id="3" name="Content Placeholder 2"/>
          <p:cNvSpPr>
            <a:spLocks noGrp="1"/>
          </p:cNvSpPr>
          <p:nvPr>
            <p:ph idx="1"/>
          </p:nvPr>
        </p:nvSpPr>
        <p:spPr>
          <a:xfrm>
            <a:off x="0" y="906163"/>
            <a:ext cx="12063369" cy="5951838"/>
          </a:xfrm>
        </p:spPr>
        <p:txBody>
          <a:bodyPr>
            <a:normAutofit fontScale="55000" lnSpcReduction="20000"/>
          </a:bodyPr>
          <a:lstStyle/>
          <a:p>
            <a:pPr marL="0" indent="0">
              <a:buNone/>
            </a:pPr>
            <a:r>
              <a:rPr lang="en-US" dirty="0" smtClean="0"/>
              <a:t>	                       RC Structures	                                                                                                                                              Steel Structures</a:t>
            </a:r>
          </a:p>
          <a:p>
            <a:pPr marL="0" indent="0">
              <a:buNone/>
            </a:pPr>
            <a:r>
              <a:rPr lang="en-US" dirty="0" smtClean="0"/>
              <a:t>	</a:t>
            </a:r>
            <a:endParaRPr lang="en-US" dirty="0" smtClean="0"/>
          </a:p>
          <a:p>
            <a:pPr marL="0" indent="0">
              <a:buNone/>
            </a:pP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The </a:t>
            </a:r>
            <a:r>
              <a:rPr lang="en-US" dirty="0" smtClean="0">
                <a:ln w="0"/>
                <a:effectLst>
                  <a:outerShdw blurRad="38100" dist="19050" dir="2700000" algn="tl" rotWithShape="0">
                    <a:schemeClr val="dk1">
                      <a:alpha val="40000"/>
                    </a:schemeClr>
                  </a:outerShdw>
                </a:effectLst>
              </a:rPr>
              <a:t>basic material used is reinforced cement concrete to take up the load            Steel is the material used to take the load</a:t>
            </a:r>
          </a:p>
          <a:p>
            <a:pPr marL="0" indent="0">
              <a:buNone/>
            </a:pPr>
            <a:r>
              <a:rPr lang="en-US" dirty="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                    In </a:t>
            </a:r>
            <a:r>
              <a:rPr lang="en-US" dirty="0">
                <a:ln w="0"/>
                <a:effectLst>
                  <a:outerShdw blurRad="38100" dist="19050" dir="2700000" algn="tl" rotWithShape="0">
                    <a:schemeClr val="dk1">
                      <a:alpha val="40000"/>
                    </a:schemeClr>
                  </a:outerShdw>
                </a:effectLst>
              </a:rPr>
              <a:t>RC structures, the cross-section of the structural elements is </a:t>
            </a:r>
            <a:r>
              <a:rPr lang="en-US" dirty="0" smtClean="0">
                <a:ln w="0"/>
                <a:effectLst>
                  <a:outerShdw blurRad="38100" dist="19050" dir="2700000" algn="tl" rotWithShape="0">
                    <a:schemeClr val="dk1">
                      <a:alpha val="40000"/>
                    </a:schemeClr>
                  </a:outerShdw>
                </a:effectLst>
              </a:rPr>
              <a:t>large                     </a:t>
            </a:r>
            <a:r>
              <a:rPr lang="en-US" dirty="0" smtClean="0">
                <a:ln w="0"/>
                <a:effectLst>
                  <a:outerShdw blurRad="38100" dist="19050" dir="2700000" algn="tl" rotWithShape="0">
                    <a:schemeClr val="dk1">
                      <a:alpha val="40000"/>
                    </a:schemeClr>
                  </a:outerShdw>
                </a:effectLst>
              </a:rPr>
              <a:t>steel </a:t>
            </a:r>
            <a:r>
              <a:rPr lang="en-US" dirty="0">
                <a:ln w="0"/>
                <a:effectLst>
                  <a:outerShdw blurRad="38100" dist="19050" dir="2700000" algn="tl" rotWithShape="0">
                    <a:schemeClr val="dk1">
                      <a:alpha val="40000"/>
                    </a:schemeClr>
                  </a:outerShdw>
                </a:effectLst>
              </a:rPr>
              <a:t>structures have </a:t>
            </a:r>
            <a:r>
              <a:rPr lang="en-US" dirty="0" smtClean="0">
                <a:ln w="0"/>
                <a:effectLst>
                  <a:outerShdw blurRad="38100" dist="19050" dir="2700000" algn="tl" rotWithShape="0">
                    <a:schemeClr val="dk1">
                      <a:alpha val="40000"/>
                    </a:schemeClr>
                  </a:outerShdw>
                </a:effectLst>
              </a:rPr>
              <a:t>small </a:t>
            </a:r>
            <a:r>
              <a:rPr lang="en-US" dirty="0">
                <a:ln w="0"/>
                <a:effectLst>
                  <a:outerShdw blurRad="38100" dist="19050" dir="2700000" algn="tl" rotWithShape="0">
                    <a:schemeClr val="dk1">
                      <a:alpha val="40000"/>
                    </a:schemeClr>
                  </a:outerShdw>
                </a:effectLst>
              </a:rPr>
              <a:t>cross- sections.            	</a:t>
            </a:r>
            <a:endParaRPr lang="en-US" dirty="0" smtClean="0">
              <a:ln w="0"/>
              <a:effectLst>
                <a:outerShdw blurRad="38100" dist="19050" dir="2700000" algn="tl" rotWithShape="0">
                  <a:schemeClr val="dk1">
                    <a:alpha val="40000"/>
                  </a:schemeClr>
                </a:outerShdw>
              </a:effectLst>
            </a:endParaRPr>
          </a:p>
          <a:p>
            <a:pPr marL="0" indent="0">
              <a:buNone/>
            </a:pPr>
            <a:r>
              <a:rPr lang="en-US" dirty="0">
                <a:ln w="0"/>
                <a:effectLst>
                  <a:outerShdw blurRad="38100" dist="19050" dir="2700000" algn="tl" rotWithShape="0">
                    <a:schemeClr val="dk1">
                      <a:alpha val="40000"/>
                    </a:schemeClr>
                  </a:outerShdw>
                </a:effectLst>
              </a:rPr>
              <a:t>	RC structures are highly brittle in nature.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Steel </a:t>
            </a:r>
            <a:r>
              <a:rPr lang="en-US" dirty="0">
                <a:ln w="0"/>
                <a:effectLst>
                  <a:outerShdw blurRad="38100" dist="19050" dir="2700000" algn="tl" rotWithShape="0">
                    <a:schemeClr val="dk1">
                      <a:alpha val="40000"/>
                    </a:schemeClr>
                  </a:outerShdw>
                </a:effectLst>
              </a:rPr>
              <a:t>structures are ductile in </a:t>
            </a:r>
            <a:r>
              <a:rPr lang="en-US" dirty="0" smtClean="0">
                <a:ln w="0"/>
                <a:effectLst>
                  <a:outerShdw blurRad="38100" dist="19050" dir="2700000" algn="tl" rotWithShape="0">
                    <a:schemeClr val="dk1">
                      <a:alpha val="40000"/>
                    </a:schemeClr>
                  </a:outerShdw>
                </a:effectLst>
              </a:rPr>
              <a:t>nature</a:t>
            </a:r>
            <a:endParaRPr lang="en-US" dirty="0" smtClean="0">
              <a:ln w="0"/>
              <a:effectLst>
                <a:outerShdw blurRad="38100" dist="19050" dir="2700000" algn="tl" rotWithShape="0">
                  <a:schemeClr val="dk1">
                    <a:alpha val="40000"/>
                  </a:schemeClr>
                </a:outerShdw>
              </a:effectLst>
            </a:endParaRPr>
          </a:p>
          <a:p>
            <a:pPr marL="0" indent="0">
              <a:buNone/>
            </a:pP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RC </a:t>
            </a:r>
            <a:r>
              <a:rPr lang="en-US" dirty="0" smtClean="0">
                <a:ln w="0"/>
                <a:effectLst>
                  <a:outerShdw blurRad="38100" dist="19050" dir="2700000" algn="tl" rotWithShape="0">
                    <a:schemeClr val="dk1">
                      <a:alpha val="40000"/>
                    </a:schemeClr>
                  </a:outerShdw>
                </a:effectLst>
              </a:rPr>
              <a:t>structures have low load-carrying capacity compared. 	                        </a:t>
            </a:r>
            <a:r>
              <a:rPr lang="en-US" dirty="0" smtClean="0">
                <a:ln w="0"/>
                <a:effectLst>
                  <a:outerShdw blurRad="38100" dist="19050" dir="2700000" algn="tl" rotWithShape="0">
                    <a:schemeClr val="dk1">
                      <a:alpha val="40000"/>
                    </a:schemeClr>
                  </a:outerShdw>
                </a:effectLst>
              </a:rPr>
              <a:t>             having </a:t>
            </a:r>
            <a:r>
              <a:rPr lang="en-US" dirty="0" smtClean="0">
                <a:ln w="0"/>
                <a:effectLst>
                  <a:outerShdw blurRad="38100" dist="19050" dir="2700000" algn="tl" rotWithShape="0">
                    <a:schemeClr val="dk1">
                      <a:alpha val="40000"/>
                    </a:schemeClr>
                  </a:outerShdw>
                </a:effectLst>
              </a:rPr>
              <a:t>appreciable load-carrying capacity.</a:t>
            </a:r>
          </a:p>
          <a:p>
            <a:pPr marL="0" indent="0">
              <a:buNone/>
            </a:pPr>
            <a:r>
              <a:rPr lang="en-US" dirty="0" smtClean="0">
                <a:ln w="0"/>
                <a:effectLst>
                  <a:outerShdw blurRad="38100" dist="19050" dir="2700000" algn="tl" rotWithShape="0">
                    <a:schemeClr val="dk1">
                      <a:alpha val="40000"/>
                    </a:schemeClr>
                  </a:outerShdw>
                </a:effectLst>
              </a:rPr>
              <a:t>                      possesses </a:t>
            </a:r>
            <a:r>
              <a:rPr lang="en-US" dirty="0">
                <a:ln w="0"/>
                <a:effectLst>
                  <a:outerShdw blurRad="38100" dist="19050" dir="2700000" algn="tl" rotWithShape="0">
                    <a:schemeClr val="dk1">
                      <a:alpha val="40000"/>
                    </a:schemeClr>
                  </a:outerShdw>
                </a:effectLst>
              </a:rPr>
              <a:t>huge dead weight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                                                     The </a:t>
            </a:r>
            <a:r>
              <a:rPr lang="en-US" dirty="0">
                <a:ln w="0"/>
                <a:effectLst>
                  <a:outerShdw blurRad="38100" dist="19050" dir="2700000" algn="tl" rotWithShape="0">
                    <a:schemeClr val="dk1">
                      <a:alpha val="40000"/>
                    </a:schemeClr>
                  </a:outerShdw>
                </a:effectLst>
              </a:rPr>
              <a:t>steel, in general, has 60 percent less weight </a:t>
            </a:r>
            <a:r>
              <a:rPr lang="en-US" dirty="0" smtClean="0">
                <a:ln w="0"/>
                <a:effectLst>
                  <a:outerShdw blurRad="38100" dist="19050" dir="2700000" algn="tl" rotWithShape="0">
                    <a:schemeClr val="dk1">
                      <a:alpha val="40000"/>
                    </a:schemeClr>
                  </a:outerShdw>
                </a:effectLst>
              </a:rPr>
              <a:t>	</a:t>
            </a:r>
          </a:p>
          <a:p>
            <a:pPr marL="0" indent="0">
              <a:buNone/>
            </a:pP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Steel structures do not demand heavy foundation.                                                      Demands </a:t>
            </a:r>
            <a:r>
              <a:rPr lang="en-US" dirty="0">
                <a:ln w="0"/>
                <a:effectLst>
                  <a:outerShdw blurRad="38100" dist="19050" dir="2700000" algn="tl" rotWithShape="0">
                    <a:schemeClr val="dk1">
                      <a:alpha val="40000"/>
                    </a:schemeClr>
                  </a:outerShdw>
                </a:effectLst>
              </a:rPr>
              <a:t>a strong foundation to support. </a:t>
            </a:r>
            <a:endParaRPr lang="en-US" dirty="0" smtClean="0">
              <a:ln w="0"/>
              <a:effectLst>
                <a:outerShdw blurRad="38100" dist="19050" dir="2700000" algn="tl" rotWithShape="0">
                  <a:schemeClr val="dk1">
                    <a:alpha val="40000"/>
                  </a:schemeClr>
                </a:outerShdw>
              </a:effectLst>
            </a:endParaRPr>
          </a:p>
          <a:p>
            <a:pPr marL="0" indent="0">
              <a:buNone/>
            </a:pP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In </a:t>
            </a:r>
            <a:r>
              <a:rPr lang="en-US" dirty="0">
                <a:ln w="0"/>
                <a:effectLst>
                  <a:outerShdw blurRad="38100" dist="19050" dir="2700000" algn="tl" rotWithShape="0">
                    <a:schemeClr val="dk1">
                      <a:alpha val="40000"/>
                    </a:schemeClr>
                  </a:outerShdw>
                </a:effectLst>
              </a:rPr>
              <a:t>RC structures, the tensile strength of the concrete elements </a:t>
            </a:r>
            <a:r>
              <a:rPr lang="en-US" dirty="0" smtClean="0">
                <a:ln w="0"/>
                <a:effectLst>
                  <a:outerShdw blurRad="38100" dist="19050" dir="2700000" algn="tl" rotWithShape="0">
                    <a:schemeClr val="dk1">
                      <a:alpha val="40000"/>
                    </a:schemeClr>
                  </a:outerShdw>
                </a:effectLst>
              </a:rPr>
              <a:t>is less           </a:t>
            </a:r>
            <a:r>
              <a:rPr lang="en-US" dirty="0" smtClean="0">
                <a:ln w="0"/>
                <a:effectLst>
                  <a:outerShdw blurRad="38100" dist="19050" dir="2700000" algn="tl" rotWithShape="0">
                    <a:schemeClr val="dk1">
                      <a:alpha val="40000"/>
                    </a:schemeClr>
                  </a:outerShdw>
                </a:effectLst>
              </a:rPr>
              <a:t>         have </a:t>
            </a:r>
            <a:r>
              <a:rPr lang="en-US" dirty="0">
                <a:ln w="0"/>
                <a:effectLst>
                  <a:outerShdw blurRad="38100" dist="19050" dir="2700000" algn="tl" rotWithShape="0">
                    <a:schemeClr val="dk1">
                      <a:alpha val="40000"/>
                    </a:schemeClr>
                  </a:outerShdw>
                </a:effectLst>
              </a:rPr>
              <a:t>high tensile strength compared to RC </a:t>
            </a:r>
            <a:endParaRPr lang="en-US" dirty="0" smtClean="0">
              <a:ln w="0"/>
              <a:effectLst>
                <a:outerShdw blurRad="38100" dist="19050" dir="2700000" algn="tl" rotWithShape="0">
                  <a:schemeClr val="dk1">
                    <a:alpha val="40000"/>
                  </a:schemeClr>
                </a:outerShdw>
              </a:effectLst>
            </a:endParaRPr>
          </a:p>
          <a:p>
            <a:pPr marL="0" indent="0">
              <a:buNone/>
            </a:pP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Construction </a:t>
            </a:r>
            <a:r>
              <a:rPr lang="en-US" dirty="0" smtClean="0">
                <a:ln w="0"/>
                <a:effectLst>
                  <a:outerShdw blurRad="38100" dist="19050" dir="2700000" algn="tl" rotWithShape="0">
                    <a:schemeClr val="dk1">
                      <a:alpha val="40000"/>
                    </a:schemeClr>
                  </a:outerShdw>
                </a:effectLst>
              </a:rPr>
              <a:t>of RC structure is simple. 	                    </a:t>
            </a:r>
            <a:r>
              <a:rPr lang="en-US" dirty="0" smtClean="0">
                <a:ln w="0"/>
                <a:effectLst>
                  <a:outerShdw blurRad="38100" dist="19050" dir="2700000" algn="tl" rotWithShape="0">
                    <a:schemeClr val="dk1">
                      <a:alpha val="40000"/>
                    </a:schemeClr>
                  </a:outerShdw>
                </a:effectLst>
              </a:rPr>
              <a:t>                                        Construction </a:t>
            </a:r>
            <a:r>
              <a:rPr lang="en-US" dirty="0" smtClean="0">
                <a:ln w="0"/>
                <a:effectLst>
                  <a:outerShdw blurRad="38100" dist="19050" dir="2700000" algn="tl" rotWithShape="0">
                    <a:schemeClr val="dk1">
                      <a:alpha val="40000"/>
                    </a:schemeClr>
                  </a:outerShdw>
                </a:effectLst>
              </a:rPr>
              <a:t>of steel structure is tough.</a:t>
            </a:r>
          </a:p>
          <a:p>
            <a:pPr marL="0" indent="0">
              <a:buNone/>
            </a:pPr>
            <a:r>
              <a:rPr lang="en-US" dirty="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Economical 	                                                                                                       </a:t>
            </a:r>
            <a:r>
              <a:rPr lang="en-US" dirty="0" smtClean="0">
                <a:ln w="0"/>
                <a:effectLst>
                  <a:outerShdw blurRad="38100" dist="19050" dir="2700000" algn="tl" rotWithShape="0">
                    <a:schemeClr val="dk1">
                      <a:alpha val="40000"/>
                    </a:schemeClr>
                  </a:outerShdw>
                </a:effectLst>
              </a:rPr>
              <a:t>Costly</a:t>
            </a:r>
            <a:endParaRPr lang="en-US" dirty="0" smtClean="0">
              <a:ln w="0"/>
              <a:effectLst>
                <a:outerShdw blurRad="38100" dist="19050" dir="2700000" algn="tl" rotWithShape="0">
                  <a:schemeClr val="dk1">
                    <a:alpha val="40000"/>
                  </a:schemeClr>
                </a:outerShdw>
              </a:effectLst>
            </a:endParaRPr>
          </a:p>
          <a:p>
            <a:pPr marL="0" indent="0">
              <a:buNone/>
            </a:pPr>
            <a:r>
              <a:rPr lang="en-US" dirty="0" smtClean="0">
                <a:ln w="0"/>
                <a:effectLst>
                  <a:outerShdw blurRad="38100" dist="19050" dir="2700000" algn="tl" rotWithShape="0">
                    <a:schemeClr val="dk1">
                      <a:alpha val="40000"/>
                    </a:schemeClr>
                  </a:outerShdw>
                </a:effectLst>
              </a:rPr>
              <a:t>	Reinforced concrete structures is a slow process.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Steel structures are constructed with high speed.</a:t>
            </a:r>
          </a:p>
          <a:p>
            <a:pPr marL="0" indent="0">
              <a:buNone/>
            </a:pPr>
            <a:r>
              <a:rPr lang="en-US" dirty="0">
                <a:ln w="0"/>
                <a:effectLst>
                  <a:outerShdw blurRad="38100" dist="19050" dir="2700000" algn="tl" rotWithShape="0">
                    <a:schemeClr val="dk1">
                      <a:alpha val="40000"/>
                    </a:schemeClr>
                  </a:outerShdw>
                </a:effectLst>
              </a:rPr>
              <a:t>	It is tough to maintain quality through concrete construction.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Better </a:t>
            </a:r>
            <a:r>
              <a:rPr lang="en-US" dirty="0">
                <a:ln w="0"/>
                <a:effectLst>
                  <a:outerShdw blurRad="38100" dist="19050" dir="2700000" algn="tl" rotWithShape="0">
                    <a:schemeClr val="dk1">
                      <a:alpha val="40000"/>
                    </a:schemeClr>
                  </a:outerShdw>
                </a:effectLst>
              </a:rPr>
              <a:t>quality control can be obtained in steel structures.</a:t>
            </a:r>
          </a:p>
          <a:p>
            <a:pPr marL="0" indent="0">
              <a:buNone/>
            </a:pPr>
            <a:r>
              <a:rPr lang="en-US" dirty="0">
                <a:ln w="0"/>
                <a:effectLst>
                  <a:outerShdw blurRad="38100" dist="19050" dir="2700000" algn="tl" rotWithShape="0">
                    <a:schemeClr val="dk1">
                      <a:alpha val="40000"/>
                    </a:schemeClr>
                  </a:outerShdw>
                </a:effectLst>
              </a:rPr>
              <a:t>	The fire resistance of the concrete structure is high.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The </a:t>
            </a:r>
            <a:r>
              <a:rPr lang="en-US" dirty="0">
                <a:ln w="0"/>
                <a:effectLst>
                  <a:outerShdw blurRad="38100" dist="19050" dir="2700000" algn="tl" rotWithShape="0">
                    <a:schemeClr val="dk1">
                      <a:alpha val="40000"/>
                    </a:schemeClr>
                  </a:outerShdw>
                </a:effectLst>
              </a:rPr>
              <a:t>fire resistance of steel structure is less.</a:t>
            </a:r>
          </a:p>
          <a:p>
            <a:pPr marL="0" indent="0">
              <a:buNone/>
            </a:pPr>
            <a:r>
              <a:rPr lang="en-US" dirty="0">
                <a:ln w="0"/>
                <a:effectLst>
                  <a:outerShdw blurRad="38100" dist="19050" dir="2700000" algn="tl" rotWithShape="0">
                    <a:schemeClr val="dk1">
                      <a:alpha val="40000"/>
                    </a:schemeClr>
                  </a:outerShdw>
                </a:effectLst>
              </a:rPr>
              <a:t>	Concrete does not have any scrap value.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The </a:t>
            </a:r>
            <a:r>
              <a:rPr lang="en-US" dirty="0">
                <a:ln w="0"/>
                <a:effectLst>
                  <a:outerShdw blurRad="38100" dist="19050" dir="2700000" algn="tl" rotWithShape="0">
                    <a:schemeClr val="dk1">
                      <a:alpha val="40000"/>
                    </a:schemeClr>
                  </a:outerShdw>
                </a:effectLst>
              </a:rPr>
              <a:t>steel scraps have a good scrap value.</a:t>
            </a:r>
          </a:p>
          <a:p>
            <a:pPr marL="0" indent="0">
              <a:buNone/>
            </a:pPr>
            <a:r>
              <a:rPr lang="en-US" dirty="0">
                <a:ln w="0"/>
                <a:effectLst>
                  <a:outerShdw blurRad="38100" dist="19050" dir="2700000" algn="tl" rotWithShape="0">
                    <a:schemeClr val="dk1">
                      <a:alpha val="40000"/>
                    </a:schemeClr>
                  </a:outerShdw>
                </a:effectLst>
              </a:rPr>
              <a:t>	The repair and cost of maintenance </a:t>
            </a:r>
            <a:r>
              <a:rPr lang="en-US" dirty="0" smtClean="0">
                <a:ln w="0"/>
                <a:effectLst>
                  <a:outerShdw blurRad="38100" dist="19050" dir="2700000" algn="tl" rotWithShape="0">
                    <a:schemeClr val="dk1">
                      <a:alpha val="40000"/>
                    </a:schemeClr>
                  </a:outerShdw>
                </a:effectLst>
              </a:rPr>
              <a:t>tough </a:t>
            </a:r>
            <a:r>
              <a:rPr lang="en-US" dirty="0">
                <a:ln w="0"/>
                <a:effectLst>
                  <a:outerShdw blurRad="38100" dist="19050" dir="2700000" algn="tl" rotWithShape="0">
                    <a:schemeClr val="dk1">
                      <a:alpha val="40000"/>
                    </a:schemeClr>
                  </a:outerShdw>
                </a:effectLst>
              </a:rPr>
              <a:t>and time taking. 	</a:t>
            </a:r>
            <a:r>
              <a:rPr lang="en-US" dirty="0" smtClean="0">
                <a:ln w="0"/>
                <a:effectLst>
                  <a:outerShdw blurRad="38100" dist="19050" dir="2700000" algn="tl" rotWithShape="0">
                    <a:schemeClr val="dk1">
                      <a:alpha val="40000"/>
                    </a:schemeClr>
                  </a:outerShdw>
                </a:effectLst>
              </a:rPr>
              <a:t>                                      </a:t>
            </a:r>
            <a:r>
              <a:rPr lang="en-US" dirty="0" smtClean="0">
                <a:ln w="0"/>
                <a:effectLst>
                  <a:outerShdw blurRad="38100" dist="19050" dir="2700000" algn="tl" rotWithShape="0">
                    <a:schemeClr val="dk1">
                      <a:alpha val="40000"/>
                    </a:schemeClr>
                  </a:outerShdw>
                </a:effectLst>
              </a:rPr>
              <a:t>  Their </a:t>
            </a:r>
            <a:r>
              <a:rPr lang="en-US" dirty="0">
                <a:ln w="0"/>
                <a:effectLst>
                  <a:outerShdw blurRad="38100" dist="19050" dir="2700000" algn="tl" rotWithShape="0">
                    <a:schemeClr val="dk1">
                      <a:alpha val="40000"/>
                    </a:schemeClr>
                  </a:outerShdw>
                </a:effectLst>
              </a:rPr>
              <a:t>cost of maintenance is less. </a:t>
            </a:r>
            <a:r>
              <a:rPr lang="en-US" dirty="0" smtClean="0">
                <a:ln w="0"/>
                <a:effectLst>
                  <a:outerShdw blurRad="38100" dist="19050" dir="2700000" algn="tl" rotWithShape="0">
                    <a:schemeClr val="dk1">
                      <a:alpha val="40000"/>
                    </a:schemeClr>
                  </a:outerShdw>
                </a:effectLst>
              </a:rPr>
              <a:t>    </a:t>
            </a:r>
            <a:endParaRPr lang="en-US" dirty="0">
              <a:ln w="0"/>
              <a:effectLst>
                <a:outerShdw blurRad="38100" dist="19050" dir="2700000" algn="tl" rotWithShape="0">
                  <a:schemeClr val="dk1">
                    <a:alpha val="40000"/>
                  </a:scheme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xmlns="" val="436395416"/>
              </p:ext>
            </p:extLst>
          </p:nvPr>
        </p:nvGraphicFramePr>
        <p:xfrm>
          <a:off x="1311008" y="845203"/>
          <a:ext cx="9937215" cy="365760"/>
        </p:xfrm>
        <a:graphic>
          <a:graphicData uri="http://schemas.openxmlformats.org/drawingml/2006/table">
            <a:tbl>
              <a:tblPr/>
              <a:tblGrid>
                <a:gridCol w="9937215"/>
              </a:tblGrid>
              <a:tr h="241478">
                <a:tc>
                  <a:txBody>
                    <a:bodyPr/>
                    <a:lstStyle/>
                    <a:p>
                      <a:endParaRPr lang="en-US" dirty="0">
                        <a:solidFill>
                          <a:srgbClr val="00B05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xmlns="" val="57489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625"/>
            <a:ext cx="12192000" cy="4351338"/>
          </a:xfrm>
        </p:spPr>
        <p:txBody>
          <a:bodyPr>
            <a:normAutofit/>
          </a:bodyPr>
          <a:lstStyle/>
          <a:p>
            <a:pPr marL="0" indent="0" algn="ctr">
              <a:buNone/>
            </a:pPr>
            <a:r>
              <a:rPr lang="en-US" sz="8800" dirty="0" smtClean="0">
                <a:solidFill>
                  <a:schemeClr val="accent2">
                    <a:lumMod val="75000"/>
                  </a:schemeClr>
                </a:solidFill>
              </a:rPr>
              <a:t>Thanking </a:t>
            </a:r>
          </a:p>
          <a:p>
            <a:pPr marL="0" indent="0" algn="ctr">
              <a:buNone/>
            </a:pPr>
            <a:r>
              <a:rPr lang="en-US" sz="8800" dirty="0" smtClean="0">
                <a:solidFill>
                  <a:schemeClr val="accent2">
                    <a:lumMod val="75000"/>
                  </a:schemeClr>
                </a:solidFill>
              </a:rPr>
              <a:t>You</a:t>
            </a:r>
            <a:endParaRPr lang="en-US" sz="8800" dirty="0">
              <a:solidFill>
                <a:schemeClr val="accent2">
                  <a:lumMod val="75000"/>
                </a:schemeClr>
              </a:solidFill>
            </a:endParaRPr>
          </a:p>
        </p:txBody>
      </p:sp>
    </p:spTree>
    <p:extLst>
      <p:ext uri="{BB962C8B-B14F-4D97-AF65-F5344CB8AC3E}">
        <p14:creationId xmlns:p14="http://schemas.microsoft.com/office/powerpoint/2010/main" xmlns="" val="617622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29116"/>
            <a:ext cx="12192000" cy="5528884"/>
          </a:xfrm>
          <a:solidFill>
            <a:schemeClr val="accent1">
              <a:lumMod val="20000"/>
              <a:lumOff val="80000"/>
            </a:schemeClr>
          </a:solidFill>
          <a:ln>
            <a:solidFill>
              <a:schemeClr val="accent5"/>
            </a:solidFill>
          </a:ln>
          <a:scene3d>
            <a:camera prst="orthographicFront"/>
            <a:lightRig rig="threePt" dir="t"/>
          </a:scene3d>
          <a:sp3d>
            <a:bevelT prst="convex"/>
          </a:sp3d>
        </p:spPr>
        <p:txBody>
          <a:bodyPr>
            <a:noAutofit/>
          </a:bodyPr>
          <a:lstStyle/>
          <a:p>
            <a:pPr algn="just">
              <a:lnSpc>
                <a:spcPct val="150000"/>
              </a:lnSpc>
            </a:pPr>
            <a:r>
              <a:rPr lang="en-US" sz="4000" dirty="0">
                <a:latin typeface="Footlight MT Light" panose="0204060206030A020304" pitchFamily="18" charset="0"/>
                <a:cs typeface="Times New Roman" panose="02020603050405020304" pitchFamily="18" charset="0"/>
              </a:rPr>
              <a:t>Steel structure is a metal structure which is made of structural steel components connect with each other to carry loads and provide full rigidity.</a:t>
            </a:r>
          </a:p>
        </p:txBody>
      </p:sp>
      <p:sp>
        <p:nvSpPr>
          <p:cNvPr id="5" name="Title 1"/>
          <p:cNvSpPr txBox="1">
            <a:spLocks/>
          </p:cNvSpPr>
          <p:nvPr/>
        </p:nvSpPr>
        <p:spPr>
          <a:xfrm>
            <a:off x="0" y="152169"/>
            <a:ext cx="12056012" cy="931558"/>
          </a:xfrm>
          <a:prstGeom prst="rect">
            <a:avLst/>
          </a:prstGeom>
          <a:solidFill>
            <a:schemeClr val="accent5">
              <a:lumMod val="40000"/>
              <a:lumOff val="60000"/>
            </a:schemeClr>
          </a:solidFill>
          <a:ln>
            <a:solidFill>
              <a:srgbClr val="7030A0"/>
            </a:solidFill>
          </a:ln>
          <a:scene3d>
            <a:camera prst="orthographicFront"/>
            <a:lightRig rig="threePt" dir="t"/>
          </a:scene3d>
          <a:sp3d>
            <a:bevelT prst="angle"/>
          </a:sp3d>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 </a:t>
            </a:r>
            <a:r>
              <a:rPr lang="en-US" sz="4000" b="1" dirty="0">
                <a:latin typeface="Times New Roman" panose="02020603050405020304" pitchFamily="18" charset="0"/>
                <a:cs typeface="Times New Roman" panose="02020603050405020304" pitchFamily="18" charset="0"/>
              </a:rPr>
              <a:t>What is steel structure?</a:t>
            </a:r>
          </a:p>
        </p:txBody>
      </p:sp>
    </p:spTree>
    <p:extLst>
      <p:ext uri="{BB962C8B-B14F-4D97-AF65-F5344CB8AC3E}">
        <p14:creationId xmlns:p14="http://schemas.microsoft.com/office/powerpoint/2010/main" xmlns="" val="299509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18978"/>
          </a:xfrm>
          <a:solidFill>
            <a:schemeClr val="accent4">
              <a:lumMod val="20000"/>
              <a:lumOff val="80000"/>
            </a:schemeClr>
          </a:solidFill>
          <a:ln>
            <a:solidFill>
              <a:schemeClr val="accent5"/>
            </a:solidFill>
          </a:ln>
          <a:scene3d>
            <a:camera prst="orthographicFront"/>
            <a:lightRig rig="harsh" dir="t"/>
          </a:scene3d>
          <a:sp3d>
            <a:bevelT prst="angle"/>
          </a:sp3d>
        </p:spPr>
        <p:txBody>
          <a:bodyPr>
            <a:normAutofit/>
            <a:sp3d extrusionH="57150" prstMaterial="matte">
              <a:bevelT w="63500" h="12700" prst="angle"/>
              <a:contourClr>
                <a:schemeClr val="bg1">
                  <a:lumMod val="65000"/>
                </a:schemeClr>
              </a:contourClr>
            </a:sp3d>
          </a:bodyPr>
          <a:lstStyle/>
          <a:p>
            <a:pPr algn="ctr"/>
            <a:r>
              <a:rPr lang="en-US" sz="2800" b="1" dirty="0">
                <a:ln/>
                <a:solidFill>
                  <a:srgbClr val="7030A0"/>
                </a:solidFill>
                <a:latin typeface="Footlight MT Light" panose="0204060206030A020304" pitchFamily="18" charset="0"/>
              </a:rPr>
              <a:t>Common Types of Steel Structures</a:t>
            </a:r>
          </a:p>
        </p:txBody>
      </p:sp>
      <p:pic>
        <p:nvPicPr>
          <p:cNvPr id="4" name="Content Placeholder 3"/>
          <p:cNvPicPr>
            <a:picLocks noGrp="1" noChangeAspect="1"/>
          </p:cNvPicPr>
          <p:nvPr>
            <p:ph idx="1"/>
          </p:nvPr>
        </p:nvPicPr>
        <p:blipFill>
          <a:blip r:embed="rId2"/>
          <a:stretch>
            <a:fillRect/>
          </a:stretch>
        </p:blipFill>
        <p:spPr>
          <a:xfrm>
            <a:off x="0" y="1180242"/>
            <a:ext cx="12027877" cy="4292763"/>
          </a:xfrm>
          <a:prstGeom prst="rect">
            <a:avLst/>
          </a:prstGeom>
        </p:spPr>
      </p:pic>
      <p:sp>
        <p:nvSpPr>
          <p:cNvPr id="5" name="Rectangle 4"/>
          <p:cNvSpPr/>
          <p:nvPr/>
        </p:nvSpPr>
        <p:spPr>
          <a:xfrm>
            <a:off x="0" y="718577"/>
            <a:ext cx="3348111" cy="461665"/>
          </a:xfrm>
          <a:prstGeom prst="rect">
            <a:avLst/>
          </a:prstGeom>
        </p:spPr>
        <p:txBody>
          <a:bodyPr wrap="square">
            <a:spAutoFit/>
          </a:bodyPr>
          <a:lstStyle/>
          <a:p>
            <a:pPr algn="ctr"/>
            <a:r>
              <a:rPr lang="en-US" sz="2400" dirty="0"/>
              <a:t> </a:t>
            </a:r>
            <a:r>
              <a:rPr lang="en-US" sz="2400" b="1" dirty="0">
                <a:latin typeface="Times New Roman" panose="02020603050405020304" pitchFamily="18" charset="0"/>
                <a:cs typeface="Times New Roman" panose="02020603050405020304" pitchFamily="18" charset="0"/>
              </a:rPr>
              <a:t>Steel frame structures</a:t>
            </a:r>
          </a:p>
        </p:txBody>
      </p:sp>
      <p:sp>
        <p:nvSpPr>
          <p:cNvPr id="6" name="Rectangle 5"/>
          <p:cNvSpPr/>
          <p:nvPr/>
        </p:nvSpPr>
        <p:spPr>
          <a:xfrm>
            <a:off x="0" y="5196139"/>
            <a:ext cx="12027877"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dirty="0">
                <a:cs typeface="Times New Roman" panose="02020603050405020304" pitchFamily="18" charset="0"/>
              </a:rPr>
              <a:t>These are the most common type of steel structures and are used in a wide range of buildings, from high-rise offices to residential homes.</a:t>
            </a:r>
          </a:p>
        </p:txBody>
      </p:sp>
    </p:spTree>
    <p:extLst>
      <p:ext uri="{BB962C8B-B14F-4D97-AF65-F5344CB8AC3E}">
        <p14:creationId xmlns:p14="http://schemas.microsoft.com/office/powerpoint/2010/main" xmlns="" val="419204766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272869"/>
            <a:ext cx="6161649" cy="3481330"/>
          </a:xfrm>
          <a:prstGeom prst="rect">
            <a:avLst/>
          </a:prstGeom>
        </p:spPr>
      </p:pic>
      <p:sp>
        <p:nvSpPr>
          <p:cNvPr id="5" name="Rectangle 4"/>
          <p:cNvSpPr/>
          <p:nvPr/>
        </p:nvSpPr>
        <p:spPr>
          <a:xfrm>
            <a:off x="0" y="5100080"/>
            <a:ext cx="12192000" cy="1754326"/>
          </a:xfrm>
          <a:prstGeom prst="rect">
            <a:avLst/>
          </a:prstGeom>
        </p:spPr>
        <p:txBody>
          <a:bodyPr wrap="square">
            <a:spAutoFit/>
          </a:bodyPr>
          <a:lstStyle/>
          <a:p>
            <a:pPr algn="just"/>
            <a:r>
              <a:rPr lang="en-US" sz="2700" dirty="0">
                <a:latin typeface="Times New Roman" panose="02020603050405020304" pitchFamily="18" charset="0"/>
                <a:cs typeface="Times New Roman" panose="02020603050405020304" pitchFamily="18" charset="0"/>
              </a:rPr>
              <a:t>Steel truss structures are a type of construction method that uses a series of interconnected triangles to distribute weight evenly across the structure. Steel truss structures are commonly used for roofs and bridges, but can also be used for other applications where long spans are required.</a:t>
            </a:r>
          </a:p>
        </p:txBody>
      </p:sp>
      <p:pic>
        <p:nvPicPr>
          <p:cNvPr id="6" name="Picture 5"/>
          <p:cNvPicPr>
            <a:picLocks noChangeAspect="1"/>
          </p:cNvPicPr>
          <p:nvPr/>
        </p:nvPicPr>
        <p:blipFill>
          <a:blip r:embed="rId3"/>
          <a:stretch>
            <a:fillRect/>
          </a:stretch>
        </p:blipFill>
        <p:spPr>
          <a:xfrm>
            <a:off x="6386732" y="1272871"/>
            <a:ext cx="5544011" cy="3481329"/>
          </a:xfrm>
          <a:prstGeom prst="rect">
            <a:avLst/>
          </a:prstGeom>
        </p:spPr>
      </p:pic>
      <p:sp>
        <p:nvSpPr>
          <p:cNvPr id="8" name="Title 1"/>
          <p:cNvSpPr txBox="1">
            <a:spLocks/>
          </p:cNvSpPr>
          <p:nvPr/>
        </p:nvSpPr>
        <p:spPr>
          <a:xfrm>
            <a:off x="0" y="286652"/>
            <a:ext cx="12084148" cy="640336"/>
          </a:xfrm>
          <a:prstGeom prst="rect">
            <a:avLst/>
          </a:prstGeom>
          <a:solidFill>
            <a:schemeClr val="accent4">
              <a:lumMod val="20000"/>
              <a:lumOff val="80000"/>
            </a:schemeClr>
          </a:solidFill>
          <a:ln>
            <a:solidFill>
              <a:srgbClr val="FF0000"/>
            </a:solidFill>
          </a:ln>
          <a:scene3d>
            <a:camera prst="orthographicFront"/>
            <a:lightRig rig="threePt" dir="t"/>
          </a:scene3d>
          <a:sp3d>
            <a:bevelT prst="angle"/>
          </a:sp3d>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7030A0"/>
                </a:solidFill>
                <a:latin typeface="Times New Roman" panose="02020603050405020304" pitchFamily="18" charset="0"/>
                <a:cs typeface="Times New Roman" panose="02020603050405020304" pitchFamily="18" charset="0"/>
              </a:rPr>
              <a:t>Steel</a:t>
            </a:r>
            <a:r>
              <a:rPr lang="en-US" sz="4100" b="1" dirty="0">
                <a:solidFill>
                  <a:srgbClr val="7030A0"/>
                </a:solidFill>
                <a:latin typeface="Times New Roman" panose="02020603050405020304" pitchFamily="18" charset="0"/>
                <a:cs typeface="Times New Roman" panose="02020603050405020304" pitchFamily="18" charset="0"/>
              </a:rPr>
              <a:t> Truss  </a:t>
            </a:r>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2217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4557490"/>
            <a:ext cx="12191999" cy="2300514"/>
          </a:xfrm>
        </p:spPr>
        <p:txBody>
          <a:bodyPr>
            <a:noAutofit/>
          </a:bodyPr>
          <a:lstStyle/>
          <a:p>
            <a:pPr marL="0" indent="0" algn="just">
              <a:lnSpc>
                <a:spcPct val="150000"/>
              </a:lnSpc>
              <a:buNone/>
            </a:pPr>
            <a:r>
              <a:rPr lang="en-US" sz="2400" dirty="0">
                <a:latin typeface="Times New Roman" panose="02020603050405020304" pitchFamily="18" charset="0"/>
                <a:cs typeface="Times New Roman" panose="02020603050405020304" pitchFamily="18" charset="0"/>
              </a:rPr>
              <a:t>These structures are used for bridges and buildings where a long span is required. The steel arch structure consists of a curved steel arch that supports the weight of the structure. The arch is made up of a series of connected steel members that form a curved shape.</a:t>
            </a:r>
          </a:p>
        </p:txBody>
      </p:sp>
      <p:pic>
        <p:nvPicPr>
          <p:cNvPr id="4" name="Picture 3"/>
          <p:cNvPicPr>
            <a:picLocks noChangeAspect="1"/>
          </p:cNvPicPr>
          <p:nvPr/>
        </p:nvPicPr>
        <p:blipFill>
          <a:blip r:embed="rId2"/>
          <a:stretch>
            <a:fillRect/>
          </a:stretch>
        </p:blipFill>
        <p:spPr>
          <a:xfrm>
            <a:off x="0" y="1060328"/>
            <a:ext cx="12032345" cy="33403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itle 1"/>
          <p:cNvSpPr txBox="1">
            <a:spLocks/>
          </p:cNvSpPr>
          <p:nvPr/>
        </p:nvSpPr>
        <p:spPr>
          <a:xfrm>
            <a:off x="0" y="263179"/>
            <a:ext cx="12032345" cy="640336"/>
          </a:xfrm>
          <a:prstGeom prst="rect">
            <a:avLst/>
          </a:prstGeom>
          <a:solidFill>
            <a:schemeClr val="accent4">
              <a:lumMod val="20000"/>
              <a:lumOff val="80000"/>
            </a:schemeClr>
          </a:solidFill>
          <a:ln>
            <a:solidFill>
              <a:srgbClr val="FF0000"/>
            </a:solidFill>
          </a:ln>
          <a:scene3d>
            <a:camera prst="orthographicFront"/>
            <a:lightRig rig="threePt" dir="t"/>
          </a:scene3d>
          <a:sp3d>
            <a:bevelT prst="angle"/>
          </a:sp3d>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7030A0"/>
                </a:solidFill>
                <a:latin typeface="Times New Roman" panose="02020603050405020304" pitchFamily="18" charset="0"/>
                <a:cs typeface="Times New Roman" panose="02020603050405020304" pitchFamily="18" charset="0"/>
              </a:rPr>
              <a:t>Steel arch structures </a:t>
            </a:r>
          </a:p>
        </p:txBody>
      </p:sp>
    </p:spTree>
    <p:extLst>
      <p:ext uri="{BB962C8B-B14F-4D97-AF65-F5344CB8AC3E}">
        <p14:creationId xmlns:p14="http://schemas.microsoft.com/office/powerpoint/2010/main" xmlns="" val="137465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12192000" cy="1000967"/>
          </a:xfrm>
          <a:solidFill>
            <a:srgbClr val="92D050"/>
          </a:solidFill>
        </p:spPr>
        <p:style>
          <a:lnRef idx="2">
            <a:schemeClr val="accent1"/>
          </a:lnRef>
          <a:fillRef idx="1">
            <a:schemeClr val="lt1"/>
          </a:fillRef>
          <a:effectRef idx="0">
            <a:schemeClr val="accent1"/>
          </a:effectRef>
          <a:fontRef idx="minor">
            <a:schemeClr val="dk1"/>
          </a:fontRef>
        </p:style>
        <p:txBody>
          <a:bodyPr>
            <a:normAutofit/>
          </a:bodyPr>
          <a:lstStyle/>
          <a:p>
            <a:r>
              <a:rPr lang="en-US" sz="2800" dirty="0">
                <a:latin typeface="+mn-lt"/>
              </a:rPr>
              <a:t>Steel </a:t>
            </a:r>
            <a:r>
              <a:rPr lang="en-US" sz="2800" dirty="0" smtClean="0">
                <a:latin typeface="+mn-lt"/>
              </a:rPr>
              <a:t>Cable Structures </a:t>
            </a:r>
            <a:endParaRPr lang="en-US" sz="2800" dirty="0">
              <a:latin typeface="+mn-lt"/>
            </a:endParaRPr>
          </a:p>
        </p:txBody>
      </p:sp>
      <p:sp>
        <p:nvSpPr>
          <p:cNvPr id="3" name="Content Placeholder 2"/>
          <p:cNvSpPr>
            <a:spLocks noGrp="1"/>
          </p:cNvSpPr>
          <p:nvPr>
            <p:ph idx="1"/>
          </p:nvPr>
        </p:nvSpPr>
        <p:spPr>
          <a:xfrm>
            <a:off x="0" y="1825625"/>
            <a:ext cx="12192000" cy="4351338"/>
          </a:xfrm>
        </p:spPr>
        <p:txBody>
          <a:bodyPr/>
          <a:lstStyle/>
          <a:p>
            <a:pPr marL="0" indent="0" algn="just">
              <a:buNone/>
            </a:pPr>
            <a:r>
              <a:rPr lang="en-US" dirty="0" smtClean="0">
                <a:ln>
                  <a:solidFill>
                    <a:srgbClr val="C00000"/>
                  </a:solidFill>
                </a:ln>
              </a:rPr>
              <a:t>Steel cable structures are a type of construction method that uses steel cables to support the weight of the structure, creating a suspension system. They are commonly used for suspension bridges and roofs. </a:t>
            </a:r>
          </a:p>
          <a:p>
            <a:pPr marL="0" indent="0" algn="just">
              <a:buNone/>
            </a:pPr>
            <a:endParaRPr lang="en-US" dirty="0"/>
          </a:p>
        </p:txBody>
      </p:sp>
      <p:pic>
        <p:nvPicPr>
          <p:cNvPr id="4" name="Picture 3"/>
          <p:cNvPicPr>
            <a:picLocks noChangeAspect="1"/>
          </p:cNvPicPr>
          <p:nvPr/>
        </p:nvPicPr>
        <p:blipFill>
          <a:blip r:embed="rId2"/>
          <a:stretch>
            <a:fillRect/>
          </a:stretch>
        </p:blipFill>
        <p:spPr>
          <a:xfrm>
            <a:off x="0" y="3206158"/>
            <a:ext cx="12192000" cy="3051424"/>
          </a:xfrm>
          <a:prstGeom prst="rect">
            <a:avLst/>
          </a:prstGeom>
        </p:spPr>
      </p:pic>
    </p:spTree>
    <p:extLst>
      <p:ext uri="{BB962C8B-B14F-4D97-AF65-F5344CB8AC3E}">
        <p14:creationId xmlns:p14="http://schemas.microsoft.com/office/powerpoint/2010/main" xmlns="" val="40345245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365125"/>
            <a:ext cx="12290474" cy="1325563"/>
          </a:xfr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a:lstStyle/>
          <a:p>
            <a:r>
              <a:rPr lang="en-US" dirty="0"/>
              <a:t>S</a:t>
            </a:r>
            <a:r>
              <a:rPr lang="en-US" dirty="0" smtClean="0"/>
              <a:t>uspension </a:t>
            </a:r>
            <a:r>
              <a:rPr lang="en-US" dirty="0"/>
              <a:t>B</a:t>
            </a:r>
            <a:r>
              <a:rPr lang="en-US" dirty="0" smtClean="0"/>
              <a:t>ridge </a:t>
            </a:r>
            <a:endParaRPr lang="en-US" dirty="0"/>
          </a:p>
        </p:txBody>
      </p:sp>
      <p:sp>
        <p:nvSpPr>
          <p:cNvPr id="3" name="Content Placeholder 2"/>
          <p:cNvSpPr>
            <a:spLocks noGrp="1"/>
          </p:cNvSpPr>
          <p:nvPr>
            <p:ph idx="1"/>
          </p:nvPr>
        </p:nvSpPr>
        <p:spPr>
          <a:xfrm>
            <a:off x="0" y="1825625"/>
            <a:ext cx="12192000" cy="4351338"/>
          </a:xfrm>
        </p:spPr>
        <p:txBody>
          <a:bodyPr/>
          <a:lstStyle/>
          <a:p>
            <a:pPr marL="0" indent="0" algn="just">
              <a:buNone/>
            </a:pPr>
            <a:r>
              <a:rPr lang="en-US" dirty="0" smtClean="0"/>
              <a:t> A suspension bridge is designed to carry road and rail traffic, often over great distances in a single span, to connect communities. The roadway is suspended from two long cables that straddle the towers.</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98474" y="3272012"/>
            <a:ext cx="12290474" cy="3585988"/>
          </a:xfrm>
          <a:prstGeom prst="rect">
            <a:avLst/>
          </a:prstGeom>
        </p:spPr>
      </p:pic>
    </p:spTree>
    <p:extLst>
      <p:ext uri="{BB962C8B-B14F-4D97-AF65-F5344CB8AC3E}">
        <p14:creationId xmlns:p14="http://schemas.microsoft.com/office/powerpoint/2010/main" xmlns="" val="3013421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0670"/>
            <a:ext cx="12192000" cy="600018"/>
          </a:xfrm>
        </p:spPr>
        <p:style>
          <a:lnRef idx="2">
            <a:schemeClr val="dk1"/>
          </a:lnRef>
          <a:fillRef idx="1">
            <a:schemeClr val="lt1"/>
          </a:fillRef>
          <a:effectRef idx="0">
            <a:schemeClr val="dk1"/>
          </a:effectRef>
          <a:fontRef idx="minor">
            <a:schemeClr val="dk1"/>
          </a:fontRef>
        </p:style>
        <p:txBody>
          <a:bodyPr>
            <a:normAutofit/>
          </a:bodyPr>
          <a:lstStyle/>
          <a:p>
            <a:r>
              <a:rPr lang="en-US" sz="3200" dirty="0">
                <a:ln>
                  <a:solidFill>
                    <a:schemeClr val="tx2"/>
                  </a:solidFill>
                </a:ln>
                <a:latin typeface="+mn-lt"/>
              </a:rPr>
              <a:t>Key Components of Steel Structures</a:t>
            </a:r>
          </a:p>
        </p:txBody>
      </p:sp>
      <p:sp>
        <p:nvSpPr>
          <p:cNvPr id="3" name="Content Placeholder 2"/>
          <p:cNvSpPr>
            <a:spLocks noGrp="1"/>
          </p:cNvSpPr>
          <p:nvPr>
            <p:ph idx="1"/>
          </p:nvPr>
        </p:nvSpPr>
        <p:spPr>
          <a:xfrm>
            <a:off x="0" y="1825625"/>
            <a:ext cx="12192000" cy="3120948"/>
          </a:xfrm>
        </p:spPr>
        <p:txBody>
          <a:bodyPr/>
          <a:lstStyle/>
          <a:p>
            <a:endParaRPr lang="en-US" dirty="0" smtClean="0"/>
          </a:p>
          <a:p>
            <a:r>
              <a:rPr lang="en-US" dirty="0" smtClean="0">
                <a:effectLst>
                  <a:glow rad="228600">
                    <a:schemeClr val="accent2">
                      <a:satMod val="175000"/>
                      <a:alpha val="40000"/>
                    </a:schemeClr>
                  </a:glow>
                </a:effectLst>
              </a:rPr>
              <a:t>    Steel Beams</a:t>
            </a:r>
          </a:p>
          <a:p>
            <a:r>
              <a:rPr lang="en-US" dirty="0" smtClean="0">
                <a:effectLst>
                  <a:glow rad="228600">
                    <a:schemeClr val="accent2">
                      <a:satMod val="175000"/>
                      <a:alpha val="40000"/>
                    </a:schemeClr>
                  </a:glow>
                </a:effectLst>
              </a:rPr>
              <a:t>    Steel Columns</a:t>
            </a:r>
          </a:p>
          <a:p>
            <a:r>
              <a:rPr lang="en-US" dirty="0" smtClean="0">
                <a:effectLst>
                  <a:glow rad="228600">
                    <a:schemeClr val="accent2">
                      <a:satMod val="175000"/>
                      <a:alpha val="40000"/>
                    </a:schemeClr>
                  </a:glow>
                </a:effectLst>
              </a:rPr>
              <a:t>    Steel Trusses</a:t>
            </a:r>
          </a:p>
          <a:p>
            <a:r>
              <a:rPr lang="en-US" dirty="0" smtClean="0">
                <a:effectLst>
                  <a:glow rad="228600">
                    <a:schemeClr val="accent2">
                      <a:satMod val="175000"/>
                      <a:alpha val="40000"/>
                    </a:schemeClr>
                  </a:glow>
                </a:effectLst>
              </a:rPr>
              <a:t>    Connectors and Fasteners</a:t>
            </a:r>
            <a:endParaRPr lang="en-US" dirty="0">
              <a:effectLst>
                <a:glow rad="228600">
                  <a:schemeClr val="accent2">
                    <a:satMod val="175000"/>
                    <a:alpha val="40000"/>
                  </a:schemeClr>
                </a:glow>
              </a:effectLst>
            </a:endParaRPr>
          </a:p>
        </p:txBody>
      </p:sp>
    </p:spTree>
    <p:extLst>
      <p:ext uri="{BB962C8B-B14F-4D97-AF65-F5344CB8AC3E}">
        <p14:creationId xmlns:p14="http://schemas.microsoft.com/office/powerpoint/2010/main" xmlns="" val="319038038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a:solidFill>
              <a:schemeClr val="accent5">
                <a:lumMod val="75000"/>
              </a:schemeClr>
            </a:solidFill>
          </a:ln>
        </p:spPr>
        <p:txBody>
          <a:bodyPr/>
          <a:lstStyle/>
          <a:p>
            <a:r>
              <a:rPr lang="en-US" dirty="0" smtClean="0"/>
              <a:t>Advantages of Steel Structures</a:t>
            </a:r>
            <a:endParaRPr lang="en-US" dirty="0"/>
          </a:p>
        </p:txBody>
      </p:sp>
      <p:sp>
        <p:nvSpPr>
          <p:cNvPr id="7" name="Content Placeholder 6"/>
          <p:cNvSpPr>
            <a:spLocks noGrp="1"/>
          </p:cNvSpPr>
          <p:nvPr>
            <p:ph idx="1"/>
          </p:nvPr>
        </p:nvSpPr>
        <p:spPr/>
        <p:txBody>
          <a:bodyPr>
            <a:normAutofit/>
          </a:bodyPr>
          <a:lstStyle/>
          <a:p>
            <a:r>
              <a:rPr lang="en-US" dirty="0" smtClean="0">
                <a:ln w="0">
                  <a:solidFill>
                    <a:schemeClr val="accent2">
                      <a:lumMod val="75000"/>
                    </a:schemeClr>
                  </a:solidFill>
                </a:ln>
                <a:effectLst>
                  <a:outerShdw blurRad="38100" dist="19050" dir="2700000" algn="tl" rotWithShape="0">
                    <a:schemeClr val="dk1">
                      <a:alpha val="40000"/>
                    </a:schemeClr>
                  </a:outerShdw>
                </a:effectLst>
              </a:rPr>
              <a:t>Durability and Strength</a:t>
            </a:r>
          </a:p>
          <a:p>
            <a:r>
              <a:rPr lang="en-US" dirty="0" smtClean="0">
                <a:ln w="0">
                  <a:solidFill>
                    <a:schemeClr val="accent2">
                      <a:lumMod val="75000"/>
                    </a:schemeClr>
                  </a:solidFill>
                </a:ln>
                <a:effectLst>
                  <a:outerShdw blurRad="38100" dist="19050" dir="2700000" algn="tl" rotWithShape="0">
                    <a:schemeClr val="dk1">
                      <a:alpha val="40000"/>
                    </a:schemeClr>
                  </a:outerShdw>
                </a:effectLst>
              </a:rPr>
              <a:t>Flexibility and Adaptability</a:t>
            </a:r>
          </a:p>
          <a:p>
            <a:r>
              <a:rPr lang="en-US" dirty="0" smtClean="0">
                <a:ln w="0">
                  <a:solidFill>
                    <a:schemeClr val="accent2">
                      <a:lumMod val="75000"/>
                    </a:schemeClr>
                  </a:solidFill>
                </a:ln>
                <a:effectLst>
                  <a:outerShdw blurRad="38100" dist="19050" dir="2700000" algn="tl" rotWithShape="0">
                    <a:schemeClr val="dk1">
                      <a:alpha val="40000"/>
                    </a:schemeClr>
                  </a:outerShdw>
                </a:effectLst>
              </a:rPr>
              <a:t>Cost-Effective</a:t>
            </a:r>
          </a:p>
          <a:p>
            <a:r>
              <a:rPr lang="en-US" dirty="0" smtClean="0">
                <a:ln w="0">
                  <a:solidFill>
                    <a:schemeClr val="accent2">
                      <a:lumMod val="75000"/>
                    </a:schemeClr>
                  </a:solidFill>
                </a:ln>
                <a:effectLst>
                  <a:outerShdw blurRad="38100" dist="19050" dir="2700000" algn="tl" rotWithShape="0">
                    <a:schemeClr val="dk1">
                      <a:alpha val="40000"/>
                    </a:schemeClr>
                  </a:outerShdw>
                </a:effectLst>
              </a:rPr>
              <a:t>Eco-Friendly</a:t>
            </a:r>
          </a:p>
          <a:p>
            <a:r>
              <a:rPr lang="en-US" dirty="0" smtClean="0">
                <a:ln w="0">
                  <a:solidFill>
                    <a:schemeClr val="accent2">
                      <a:lumMod val="75000"/>
                    </a:schemeClr>
                  </a:solidFill>
                </a:ln>
                <a:effectLst>
                  <a:outerShdw blurRad="38100" dist="19050" dir="2700000" algn="tl" rotWithShape="0">
                    <a:schemeClr val="dk1">
                      <a:alpha val="40000"/>
                    </a:schemeClr>
                  </a:outerShdw>
                </a:effectLst>
              </a:rPr>
              <a:t>Speed of Construction</a:t>
            </a:r>
          </a:p>
          <a:p>
            <a:endParaRPr lang="en-US" dirty="0"/>
          </a:p>
        </p:txBody>
      </p:sp>
    </p:spTree>
    <p:extLst>
      <p:ext uri="{BB962C8B-B14F-4D97-AF65-F5344CB8AC3E}">
        <p14:creationId xmlns:p14="http://schemas.microsoft.com/office/powerpoint/2010/main" xmlns="" val="2148433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TotalTime>
  <Words>326</Words>
  <Application>Microsoft Office PowerPoint</Application>
  <PresentationFormat>Custom</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Introduction of Steel Structure</vt:lpstr>
      <vt:lpstr>Slide 2</vt:lpstr>
      <vt:lpstr>Common Types of Steel Structures</vt:lpstr>
      <vt:lpstr>Slide 4</vt:lpstr>
      <vt:lpstr>Slide 5</vt:lpstr>
      <vt:lpstr>Steel Cable Structures </vt:lpstr>
      <vt:lpstr>Suspension Bridge </vt:lpstr>
      <vt:lpstr>Key Components of Steel Structures</vt:lpstr>
      <vt:lpstr>Advantages of Steel Structures</vt:lpstr>
      <vt:lpstr>Disadvantages of Steel Structures</vt:lpstr>
      <vt:lpstr>Difference between Steel structure vs RCC structure </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steel structure? </dc:title>
  <dc:creator>Sanika</dc:creator>
  <cp:lastModifiedBy>ci sir</cp:lastModifiedBy>
  <cp:revision>90</cp:revision>
  <dcterms:created xsi:type="dcterms:W3CDTF">2024-07-31T16:22:21Z</dcterms:created>
  <dcterms:modified xsi:type="dcterms:W3CDTF">2024-08-01T08:25:20Z</dcterms:modified>
</cp:coreProperties>
</file>