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3E7660-6226-4AFA-9F96-238B4496BE9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615DADB-0AE4-4C8C-B53A-413ACB0574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-95049"/>
            <a:ext cx="9282546" cy="69619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5" name="Oval 4"/>
          <p:cNvSpPr/>
          <p:nvPr/>
        </p:nvSpPr>
        <p:spPr>
          <a:xfrm>
            <a:off x="1967346" y="0"/>
            <a:ext cx="5160818" cy="2743200"/>
          </a:xfrm>
          <a:prstGeom prst="ellipse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 TO </a:t>
            </a:r>
          </a:p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MY CLASS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Plus 5"/>
          <p:cNvSpPr/>
          <p:nvPr/>
        </p:nvSpPr>
        <p:spPr>
          <a:xfrm>
            <a:off x="2286000" y="3156094"/>
            <a:ext cx="4876800" cy="3048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Sub code: 25921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30090" y="5877402"/>
                <a:ext cx="9031839" cy="65338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0" y="5877402"/>
                <a:ext cx="9031839" cy="653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57200" y="2502623"/>
            <a:ext cx="861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MATHEMATICS-2</a:t>
            </a:r>
            <a:endParaRPr lang="en-US" sz="8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09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855" y="5410200"/>
            <a:ext cx="9144000" cy="68280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Mathematics is the father of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sceince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2462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মোঃ মাইদুল ইসলাম </a:t>
            </a:r>
          </a:p>
          <a:p>
            <a:pPr algn="ctr"/>
            <a:r>
              <a:rPr lang="en-US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বি এস সি (অনার্স) এমএস </a:t>
            </a:r>
            <a:r>
              <a:rPr lang="en-US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সি (গনিত) /বেগম </a:t>
            </a:r>
            <a:r>
              <a:rPr lang="en-US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রোকেয়া বিশ্ববিদ্যালয়, রংপুর।</a:t>
            </a:r>
          </a:p>
          <a:p>
            <a:pPr algn="ctr"/>
            <a:r>
              <a:rPr lang="en-US" sz="3600" b="1" dirty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জুনিয়র </a:t>
            </a:r>
            <a:r>
              <a:rPr lang="en-US" sz="3600" b="1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ইনস্ট্রাক্টর / </a:t>
            </a:r>
            <a:r>
              <a:rPr lang="en-US" sz="36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নন টেক </a:t>
            </a:r>
            <a:r>
              <a:rPr lang="en-US" sz="40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(গনিত</a:t>
            </a:r>
            <a:r>
              <a:rPr lang="en-US" sz="4000" b="1" dirty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48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রংপুর পলিটেকনিক ইনস্টিটিউট</a:t>
            </a:r>
          </a:p>
        </p:txBody>
      </p:sp>
      <p:sp>
        <p:nvSpPr>
          <p:cNvPr id="4" name="Down Arrow 3"/>
          <p:cNvSpPr/>
          <p:nvPr/>
        </p:nvSpPr>
        <p:spPr>
          <a:xfrm>
            <a:off x="2355272" y="0"/>
            <a:ext cx="4883728" cy="24384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শিক্ষক </a:t>
            </a:r>
            <a:r>
              <a:rPr lang="en-US" sz="4400" b="1" dirty="0">
                <a:solidFill>
                  <a:srgbClr val="7030A0"/>
                </a:solidFill>
              </a:rPr>
              <a:t>পরিচিতি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3254" y="243676"/>
                <a:ext cx="7683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54" y="243676"/>
                <a:ext cx="768345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17881" r="-77778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4107" y="34474"/>
                <a:ext cx="1264064" cy="135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107" y="34474"/>
                <a:ext cx="1264064" cy="1353447"/>
              </a:xfrm>
              <a:prstGeom prst="rect">
                <a:avLst/>
              </a:prstGeom>
              <a:blipFill rotWithShape="1">
                <a:blip r:embed="rId3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0210" y="247305"/>
                <a:ext cx="990912" cy="720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4000" b="1" i="1" smtClean="0">
                              <a:latin typeface="Cambria Math"/>
                            </a:rPr>
                            <m:t>𝟐</m:t>
                          </m:r>
                        </m:deg>
                        <m:e>
                          <m:r>
                            <a:rPr lang="en-US" sz="4000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10" y="247305"/>
                <a:ext cx="990912" cy="720582"/>
              </a:xfrm>
              <a:prstGeom prst="rect">
                <a:avLst/>
              </a:prstGeom>
              <a:blipFill rotWithShape="1">
                <a:blip r:embed="rId4"/>
                <a:stretch>
                  <a:fillRect t="-12712" r="-27607" b="-36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41122" y="1600200"/>
                <a:ext cx="13970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122" y="1600200"/>
                <a:ext cx="1397049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632" r="-14847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3717" y="191483"/>
                <a:ext cx="787395" cy="102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/>
                            </a:rPr>
                            <m:t>𝒅𝒚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17" y="191483"/>
                <a:ext cx="787395" cy="1027717"/>
              </a:xfrm>
              <a:prstGeom prst="rect">
                <a:avLst/>
              </a:prstGeom>
              <a:blipFill rotWithShape="1">
                <a:blip r:embed="rId6"/>
                <a:stretch>
                  <a:fillRect r="-25581" b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17941" y="1372166"/>
                <a:ext cx="3843316" cy="1098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pt-BR" sz="2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24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400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pt-BR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1" i="1" smtClean="0"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pt-BR" sz="2400" b="1" i="1" smtClean="0">
                                      <a:latin typeface="Cambria Math"/>
                                    </a:rPr>
                                    <m:t>𝒌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400" b="1" i="1" smtClean="0"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BR" sz="2400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pt-BR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 smtClean="0"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941" y="1372166"/>
                <a:ext cx="3843316" cy="1098891"/>
              </a:xfrm>
              <a:prstGeom prst="rect">
                <a:avLst/>
              </a:prstGeom>
              <a:blipFill rotWithShape="1">
                <a:blip r:embed="rId7"/>
                <a:stretch>
                  <a:fillRect r="-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10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®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অধ্যায়-৩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lowchart: Preparation 3"/>
          <p:cNvSpPr/>
          <p:nvPr/>
        </p:nvSpPr>
        <p:spPr>
          <a:xfrm>
            <a:off x="838200" y="2057400"/>
            <a:ext cx="7848600" cy="3505200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দ্বিপদী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উপপাদ্য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4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যে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রাশিতে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দুইটী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পদ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থাকে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তাকে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দ্বিপদ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রাশি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বলে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dirty="0" err="1" smtClean="0">
                <a:solidFill>
                  <a:srgbClr val="0070C0"/>
                </a:solidFill>
              </a:rPr>
              <a:t>যেমন</a:t>
            </a:r>
            <a:r>
              <a:rPr lang="en-US" dirty="0" smtClean="0">
                <a:solidFill>
                  <a:srgbClr val="0070C0"/>
                </a:solidFill>
              </a:rPr>
              <a:t>- ( </a:t>
            </a:r>
            <a:r>
              <a:rPr lang="en-US" dirty="0" err="1" smtClean="0">
                <a:solidFill>
                  <a:srgbClr val="0070C0"/>
                </a:solidFill>
              </a:rPr>
              <a:t>a+x</a:t>
            </a:r>
            <a:r>
              <a:rPr lang="en-US" dirty="0" smtClean="0">
                <a:solidFill>
                  <a:srgbClr val="0070C0"/>
                </a:solidFill>
              </a:rPr>
              <a:t>) , (</a:t>
            </a:r>
            <a:r>
              <a:rPr lang="en-US" dirty="0" err="1" smtClean="0">
                <a:solidFill>
                  <a:srgbClr val="0070C0"/>
                </a:solidFill>
              </a:rPr>
              <a:t>x+y</a:t>
            </a:r>
            <a:r>
              <a:rPr lang="en-US" dirty="0" smtClean="0">
                <a:solidFill>
                  <a:srgbClr val="0070C0"/>
                </a:solidFill>
              </a:rPr>
              <a:t>), (x+5y) </a:t>
            </a:r>
            <a:r>
              <a:rPr lang="en-US" dirty="0" err="1" smtClean="0">
                <a:solidFill>
                  <a:srgbClr val="0070C0"/>
                </a:solidFill>
              </a:rPr>
              <a:t>ইত্যাদি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</a:rPr>
              <a:t>দ্বিপদী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উপপাদ্য</a:t>
            </a:r>
            <a:r>
              <a:rPr lang="en-US" sz="4000" b="1" dirty="0" smtClean="0">
                <a:solidFill>
                  <a:srgbClr val="002060"/>
                </a:solidFill>
              </a:rPr>
              <a:t>- 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যে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সূত্রের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মধ্যমে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একটি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দ্বিপদ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রাশির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যে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কোনো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ঘাত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শক্তিকে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বিস্তৃত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যায়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তাকে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দ্বিপদী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উপপাদ্য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বলে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দ্বিপদ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রাশি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কী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457200"/>
            <a:ext cx="792480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দ্বিপদ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রাশি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কী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9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sSub>
                          <m:sSubPr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+……+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36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600" b="1" i="1" dirty="0">
                    <a:solidFill>
                      <a:srgbClr val="FF0000"/>
                    </a:solidFill>
                    <a:latin typeface="Cambria Math"/>
                  </a:rPr>
                  <a:t> </a:t>
                </a:r>
                <a:r>
                  <a:rPr lang="en-US" sz="3600" b="1" i="1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#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এর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বিস্তৃতীতে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সাধারণ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পদ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sup>
                    </m:sSup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এখানে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r=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পদ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নম্বর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।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Note: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তমপদ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পদ+1.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00200" y="609600"/>
                <a:ext cx="5105400" cy="7620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err="1"/>
                  <a:t>এর</a:t>
                </a:r>
                <a:r>
                  <a:rPr lang="en-US" dirty="0"/>
                  <a:t> </a:t>
                </a:r>
                <a:r>
                  <a:rPr lang="en-US" dirty="0" err="1" smtClean="0"/>
                  <a:t>বিস্তৃতী</a:t>
                </a:r>
                <a:r>
                  <a:rPr lang="en-US" dirty="0" smtClean="0"/>
                  <a:t>-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00200" y="609600"/>
                <a:ext cx="5105400" cy="762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96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১) n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ধনাত্বক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হলে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>
                    <a:solidFill>
                      <a:srgbClr val="002060"/>
                    </a:solidFill>
                  </a:rPr>
                  <a:t>(n+1)</a:t>
                </a:r>
                <a:r>
                  <a:rPr lang="en-US" dirty="0" err="1">
                    <a:solidFill>
                      <a:srgbClr val="002060"/>
                    </a:solidFill>
                  </a:rPr>
                  <a:t>সংখ্যক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পদ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থাকে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।</a:t>
                </a:r>
              </a:p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যেমন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+2ab+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এখানে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n=2,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এবং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বিস্তৃতীতে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৩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টি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পদ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আছে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।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 ∗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+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b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3a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err="1">
                    <a:solidFill>
                      <a:srgbClr val="002060"/>
                    </a:solidFill>
                  </a:rPr>
                  <a:t>এখানে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n=3, </a:t>
                </a:r>
                <a:r>
                  <a:rPr lang="en-US" dirty="0" err="1">
                    <a:solidFill>
                      <a:srgbClr val="002060"/>
                    </a:solidFill>
                  </a:rPr>
                  <a:t>এবং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US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   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বিস্তৃতীতে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৪ </a:t>
                </a:r>
                <a:r>
                  <a:rPr lang="en-US" dirty="0" err="1">
                    <a:solidFill>
                      <a:srgbClr val="002060"/>
                    </a:solidFill>
                  </a:rPr>
                  <a:t>টি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পদ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</a:rPr>
                  <a:t>আছে</a:t>
                </a:r>
                <a:r>
                  <a:rPr lang="en-US" dirty="0">
                    <a:solidFill>
                      <a:srgbClr val="002060"/>
                    </a:solidFill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</a:rPr>
                  <a:t>   ২) n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ঋনাত্বক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হলে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অসীম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সংখ্যক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পদ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থাকে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যেমন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=1-x+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+…………</a:t>
                </a:r>
                <a:r>
                  <a:rPr lang="el-GR" sz="2800" dirty="0" smtClean="0">
                    <a:solidFill>
                      <a:srgbClr val="FF0000"/>
                    </a:solidFill>
                  </a:rPr>
                  <a:t>α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6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381000"/>
                <a:ext cx="7239000" cy="762000"/>
              </a:xfrm>
              <a:solidFill>
                <a:srgbClr val="00B0F0"/>
              </a:solidFill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বিস্তৃতীতে</a:t>
                </a:r>
                <a:r>
                  <a:rPr lang="en-US" dirty="0"/>
                  <a:t> </a:t>
                </a:r>
                <a:r>
                  <a:rPr lang="en-US" dirty="0" err="1" smtClean="0"/>
                  <a:t>পদসংখ্যা</a:t>
                </a:r>
                <a:r>
                  <a:rPr lang="en-US" dirty="0" smtClean="0"/>
                  <a:t>-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381000"/>
                <a:ext cx="7239000" cy="762000"/>
              </a:xfrm>
              <a:blipFill rotWithShape="1">
                <a:blip r:embed="rId3"/>
                <a:stretch>
                  <a:fillRect t="-14400" b="-3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04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458200" cy="5638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514350" indent="-514350">
                  <a:buAutoNum type="arabicParenR"/>
                </a:pPr>
                <a:r>
                  <a:rPr lang="en-US" sz="2400" dirty="0" smtClean="0">
                    <a:solidFill>
                      <a:srgbClr val="002060"/>
                    </a:solidFill>
                  </a:rPr>
                  <a:t>n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জোড়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হলে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মধ্যপদ</a:t>
                </a:r>
                <a:r>
                  <a:rPr lang="en-US" sz="2400" dirty="0">
                    <a:solidFill>
                      <a:srgbClr val="002060"/>
                    </a:solidFill>
                  </a:rPr>
                  <a:t>  ১টি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থাকে।পদটি</a:t>
                </a:r>
                <a:r>
                  <a:rPr lang="en-US" sz="2400" dirty="0">
                    <a:solidFill>
                      <a:srgbClr val="002060"/>
                    </a:solidFill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+1)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তম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</a:rPr>
                  <a:t>এবং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                  </a:t>
                </a:r>
                <a:r>
                  <a:rPr lang="en-US" sz="2400" dirty="0">
                    <a:solidFill>
                      <a:srgbClr val="002060"/>
                    </a:solidFill>
                  </a:rPr>
                  <a:t>পদের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মান</a:t>
                </a:r>
                <a:r>
                  <a:rPr lang="en-US" sz="2400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B0F0"/>
                    </a:solidFill>
                  </a:rPr>
                  <a:t>উদাহরণঃ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এর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বিস্তৃতীতে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মধ্যপদ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কতটি</a:t>
                </a:r>
                <a:r>
                  <a:rPr lang="en-US" sz="2800" dirty="0">
                    <a:solidFill>
                      <a:srgbClr val="00B0F0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কততম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এবং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এর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মান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কত</a:t>
                </a:r>
                <a:r>
                  <a:rPr lang="en-US" sz="2800" dirty="0">
                    <a:solidFill>
                      <a:srgbClr val="00B0F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rgbClr val="00B0F0"/>
                    </a:solidFill>
                  </a:rPr>
                  <a:t>এখানে</a:t>
                </a:r>
                <a:r>
                  <a:rPr lang="en-US" sz="2800" dirty="0">
                    <a:solidFill>
                      <a:srgbClr val="00B0F0"/>
                    </a:solidFill>
                  </a:rPr>
                  <a:t>  n=12 (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জোড়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সংখ্যা</a:t>
                </a:r>
                <a:r>
                  <a:rPr lang="en-US" sz="2800" dirty="0">
                    <a:solidFill>
                      <a:srgbClr val="00B0F0"/>
                    </a:solidFill>
                  </a:rPr>
                  <a:t>)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সুতরাং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মদ্যপদ</a:t>
                </a:r>
                <a:r>
                  <a:rPr lang="en-US" sz="2800" dirty="0">
                    <a:solidFill>
                      <a:srgbClr val="00B0F0"/>
                    </a:solidFill>
                  </a:rPr>
                  <a:t> ১টি।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পদটি</a:t>
                </a:r>
                <a:r>
                  <a:rPr lang="en-US" sz="2800" dirty="0">
                    <a:solidFill>
                      <a:srgbClr val="00B0F0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+1)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তম</a:t>
                </a:r>
                <a:r>
                  <a:rPr lang="en-US" sz="2800" dirty="0">
                    <a:solidFill>
                      <a:srgbClr val="00B0F0"/>
                    </a:solidFill>
                  </a:rPr>
                  <a:t>=7তম।</a:t>
                </a:r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rgbClr val="00B0F0"/>
                    </a:solidFill>
                  </a:rPr>
                  <a:t>পদের</a:t>
                </a:r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B0F0"/>
                    </a:solidFill>
                  </a:rPr>
                  <a:t>মান</a:t>
                </a:r>
                <a:r>
                  <a:rPr lang="en-US" sz="2800" dirty="0">
                    <a:solidFill>
                      <a:srgbClr val="00B0F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𝟏𝟐</m:t>
                        </m:r>
                      </m:e>
                      <m:sub>
                        <m:sSub>
                          <m:sSubPr>
                            <m:ctrlPr>
                              <a:rPr lang="en-US" sz="28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২)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বিজোড়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হলে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মধ্যপদ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২টি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থাকে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এবং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FF00"/>
                    </a:solidFill>
                  </a:rPr>
                  <a:t>১ম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টি</a:t>
                </a:r>
                <a:r>
                  <a:rPr lang="en-US" sz="2400" dirty="0">
                    <a:solidFill>
                      <a:srgbClr val="FFFF00"/>
                    </a:solidFill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+1)তম=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তম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FF00"/>
                    </a:solidFill>
                  </a:rPr>
                  <a:t>২য় </a:t>
                </a:r>
                <a:r>
                  <a:rPr lang="en-US" sz="2400" dirty="0" err="1">
                    <a:solidFill>
                      <a:srgbClr val="FFFF00"/>
                    </a:solidFill>
                  </a:rPr>
                  <a:t>টি</a:t>
                </a:r>
                <a:r>
                  <a:rPr lang="en-US" sz="2400" dirty="0">
                    <a:solidFill>
                      <a:srgbClr val="FFFF00"/>
                    </a:solidFill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+1)তম=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তম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458200" cy="5638800"/>
              </a:xfrm>
              <a:blipFill rotWithShape="1">
                <a:blip r:embed="rId2"/>
                <a:stretch>
                  <a:fillRect l="-1441" t="-1730" r="-1009" b="-7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04800"/>
                <a:ext cx="8229600" cy="609600"/>
              </a:xfrm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err="1">
                    <a:solidFill>
                      <a:schemeClr val="accent5">
                        <a:lumMod val="50000"/>
                      </a:schemeClr>
                    </a:solidFill>
                  </a:rPr>
                  <a:t>এর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</a:rPr>
                  <a:t>বিস্তৃতীতে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</a:rPr>
                  <a:t>মধ্যপদ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</a:rPr>
                  <a:t>নির্ণয়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-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04800"/>
                <a:ext cx="8229600" cy="609600"/>
              </a:xfrm>
              <a:blipFill rotWithShape="1">
                <a:blip r:embed="rId3"/>
                <a:stretch>
                  <a:fillRect t="-30000" b="-4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80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762000"/>
                <a:ext cx="8382000" cy="5715000"/>
              </a:xfrm>
            </p:spPr>
            <p:txBody>
              <a:bodyPr>
                <a:normAutofit fontScale="90000"/>
              </a:bodyPr>
              <a:lstStyle/>
              <a:p>
                <a:pPr marL="0" indent="0"/>
                <a:r>
                  <a:rPr lang="en-US" sz="4400" dirty="0" smtClean="0">
                    <a:solidFill>
                      <a:srgbClr val="00B0F0"/>
                    </a:solidFill>
                  </a:rPr>
                  <a:t/>
                </a:r>
                <a:br>
                  <a:rPr lang="en-US" sz="4400" dirty="0" smtClean="0">
                    <a:solidFill>
                      <a:srgbClr val="00B0F0"/>
                    </a:solidFill>
                  </a:rPr>
                </a:br>
                <a:r>
                  <a:rPr lang="en-US" sz="4400" dirty="0">
                    <a:solidFill>
                      <a:srgbClr val="00B0F0"/>
                    </a:solidFill>
                  </a:rPr>
                  <a:t/>
                </a:r>
                <a:br>
                  <a:rPr lang="en-US" sz="4400" dirty="0">
                    <a:solidFill>
                      <a:srgbClr val="00B0F0"/>
                    </a:solidFill>
                  </a:rPr>
                </a:br>
                <a:r>
                  <a:rPr lang="en-US" sz="4400" dirty="0" smtClean="0">
                    <a:solidFill>
                      <a:srgbClr val="00B0F0"/>
                    </a:solidFill>
                  </a:rPr>
                  <a:t/>
                </a:r>
                <a:br>
                  <a:rPr lang="en-US" sz="4400" dirty="0" smtClean="0">
                    <a:solidFill>
                      <a:srgbClr val="00B0F0"/>
                    </a:solidFill>
                  </a:rPr>
                </a:br>
                <a:r>
                  <a:rPr lang="en-US" sz="4400" dirty="0">
                    <a:solidFill>
                      <a:srgbClr val="00B0F0"/>
                    </a:solidFill>
                  </a:rPr>
                  <a:t/>
                </a:r>
                <a:br>
                  <a:rPr lang="en-US" sz="4400" dirty="0">
                    <a:solidFill>
                      <a:srgbClr val="00B0F0"/>
                    </a:solidFill>
                  </a:rPr>
                </a:br>
                <a:r>
                  <a:rPr lang="en-US" sz="4400" dirty="0" smtClean="0">
                    <a:solidFill>
                      <a:srgbClr val="00B0F0"/>
                    </a:solidFill>
                  </a:rPr>
                  <a:t/>
                </a:r>
                <a:br>
                  <a:rPr lang="en-US" sz="4400" dirty="0" smtClean="0">
                    <a:solidFill>
                      <a:srgbClr val="00B0F0"/>
                    </a:solidFill>
                  </a:rPr>
                </a:br>
                <a:r>
                  <a:rPr lang="en-US" sz="4400" dirty="0">
                    <a:solidFill>
                      <a:srgbClr val="00B0F0"/>
                    </a:solidFill>
                  </a:rPr>
                  <a:t/>
                </a:r>
                <a:br>
                  <a:rPr lang="en-US" sz="4400" dirty="0">
                    <a:solidFill>
                      <a:srgbClr val="00B0F0"/>
                    </a:solidFill>
                  </a:rPr>
                </a:br>
                <a:r>
                  <a:rPr lang="en-US" sz="4400" dirty="0" smtClean="0">
                    <a:solidFill>
                      <a:srgbClr val="00B0F0"/>
                    </a:solidFill>
                  </a:rPr>
                  <a:t/>
                </a:r>
                <a:br>
                  <a:rPr lang="en-US" sz="4400" dirty="0" smtClean="0">
                    <a:solidFill>
                      <a:srgbClr val="00B0F0"/>
                    </a:solidFill>
                  </a:rPr>
                </a:br>
                <a:r>
                  <a:rPr lang="en-US" sz="4400" dirty="0">
                    <a:solidFill>
                      <a:srgbClr val="00B0F0"/>
                    </a:solidFill>
                  </a:rPr>
                  <a:t/>
                </a:r>
                <a:br>
                  <a:rPr lang="en-US" sz="4400" dirty="0">
                    <a:solidFill>
                      <a:srgbClr val="00B0F0"/>
                    </a:solidFill>
                  </a:rPr>
                </a:br>
                <a:r>
                  <a:rPr lang="en-US" sz="4400" dirty="0" smtClean="0">
                    <a:solidFill>
                      <a:srgbClr val="FFFF00"/>
                    </a:solidFill>
                  </a:rPr>
                  <a:t/>
                </a:r>
                <a:br>
                  <a:rPr lang="en-US" sz="4400" dirty="0" smtClean="0">
                    <a:solidFill>
                      <a:srgbClr val="FFFF00"/>
                    </a:solidFill>
                  </a:rPr>
                </a:br>
                <a:r>
                  <a:rPr lang="en-US" sz="4400" dirty="0" err="1" smtClean="0">
                    <a:solidFill>
                      <a:srgbClr val="FFFF00"/>
                    </a:solidFill>
                  </a:rPr>
                  <a:t>উদাহরণঃ</a:t>
                </a:r>
                <a:r>
                  <a:rPr lang="en-US" sz="4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FFFF00"/>
                    </a:solidFill>
                  </a:rPr>
                  <a:t> এর </a:t>
                </a:r>
                <a:r>
                  <a:rPr lang="en-US" sz="4400" dirty="0" err="1">
                    <a:solidFill>
                      <a:srgbClr val="FFFF00"/>
                    </a:solidFill>
                  </a:rPr>
                  <a:t>বিস্তৃতীতে</a:t>
                </a:r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FF00"/>
                    </a:solidFill>
                  </a:rPr>
                  <a:t>মধ্যপদ</a:t>
                </a:r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FF00"/>
                    </a:solidFill>
                  </a:rPr>
                  <a:t>কতটি</a:t>
                </a:r>
                <a:r>
                  <a:rPr lang="en-US" sz="4400" dirty="0">
                    <a:solidFill>
                      <a:srgbClr val="FFFF00"/>
                    </a:solidFill>
                  </a:rPr>
                  <a:t>, </a:t>
                </a:r>
                <a:r>
                  <a:rPr lang="en-US" sz="4400" dirty="0" err="1">
                    <a:solidFill>
                      <a:srgbClr val="FFFF00"/>
                    </a:solidFill>
                  </a:rPr>
                  <a:t>কততম</a:t>
                </a:r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FF00"/>
                    </a:solidFill>
                  </a:rPr>
                  <a:t>এবং</a:t>
                </a:r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FF00"/>
                    </a:solidFill>
                  </a:rPr>
                  <a:t>এর</a:t>
                </a:r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FF00"/>
                    </a:solidFill>
                  </a:rPr>
                  <a:t>মান</a:t>
                </a:r>
                <a:r>
                  <a:rPr lang="en-US" sz="4400" dirty="0">
                    <a:solidFill>
                      <a:srgbClr val="FFFF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FF00"/>
                    </a:solidFill>
                  </a:rPr>
                  <a:t>কত</a:t>
                </a:r>
                <a:r>
                  <a:rPr lang="en-US" sz="4400" dirty="0">
                    <a:solidFill>
                      <a:srgbClr val="FFFF00"/>
                    </a:solidFill>
                  </a:rPr>
                  <a:t>?</a:t>
                </a:r>
                <a:br>
                  <a:rPr lang="en-US" sz="4400" dirty="0">
                    <a:solidFill>
                      <a:srgbClr val="FFFF00"/>
                    </a:solidFill>
                  </a:rPr>
                </a:br>
                <a:r>
                  <a:rPr lang="en-US" sz="4400" dirty="0" smtClean="0">
                    <a:solidFill>
                      <a:srgbClr val="7030A0"/>
                    </a:solidFill>
                  </a:rPr>
                  <a:t>এখানে</a:t>
                </a:r>
                <a:r>
                  <a:rPr lang="en-US" sz="4400" dirty="0">
                    <a:solidFill>
                      <a:srgbClr val="7030A0"/>
                    </a:solidFill>
                  </a:rPr>
                  <a:t>  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n=5 </a:t>
                </a:r>
                <a:r>
                  <a:rPr lang="en-US" sz="4400" dirty="0">
                    <a:solidFill>
                      <a:srgbClr val="7030A0"/>
                    </a:solidFill>
                  </a:rPr>
                  <a:t>( </a:t>
                </a:r>
                <a:r>
                  <a:rPr lang="en-US" sz="4400" dirty="0" err="1" smtClean="0">
                    <a:solidFill>
                      <a:srgbClr val="7030A0"/>
                    </a:solidFill>
                  </a:rPr>
                  <a:t>বিজোড়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7030A0"/>
                    </a:solidFill>
                  </a:rPr>
                  <a:t>সংখ্যা</a:t>
                </a:r>
                <a:r>
                  <a:rPr lang="en-US" sz="4400" dirty="0">
                    <a:solidFill>
                      <a:srgbClr val="7030A0"/>
                    </a:solidFill>
                  </a:rPr>
                  <a:t>) </a:t>
                </a:r>
                <a:r>
                  <a:rPr lang="en-US" sz="4400" dirty="0" err="1">
                    <a:solidFill>
                      <a:srgbClr val="7030A0"/>
                    </a:solidFill>
                  </a:rPr>
                  <a:t>সুতরাং</a:t>
                </a:r>
                <a:r>
                  <a:rPr lang="en-US" sz="4400" dirty="0">
                    <a:solidFill>
                      <a:srgbClr val="7030A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7030A0"/>
                    </a:solidFill>
                  </a:rPr>
                  <a:t>মদ্যপদ</a:t>
                </a:r>
                <a:r>
                  <a:rPr lang="en-US" sz="4400" dirty="0">
                    <a:solidFill>
                      <a:srgbClr val="7030A0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২টি</a:t>
                </a:r>
                <a:r>
                  <a:rPr lang="en-US" sz="4400" dirty="0">
                    <a:solidFill>
                      <a:srgbClr val="7030A0"/>
                    </a:solidFill>
                  </a:rPr>
                  <a:t>। 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১ম </a:t>
                </a:r>
                <a:r>
                  <a:rPr lang="en-US" sz="4400" dirty="0" err="1" smtClean="0">
                    <a:solidFill>
                      <a:srgbClr val="7030A0"/>
                    </a:solidFill>
                  </a:rPr>
                  <a:t>পদটি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400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) </a:t>
                </a:r>
                <a:r>
                  <a:rPr lang="en-US" sz="4400" dirty="0" err="1" smtClean="0">
                    <a:solidFill>
                      <a:srgbClr val="7030A0"/>
                    </a:solidFill>
                  </a:rPr>
                  <a:t>তম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= 3 </a:t>
                </a:r>
                <a:r>
                  <a:rPr lang="en-US" sz="4400" dirty="0" err="1" smtClean="0">
                    <a:solidFill>
                      <a:srgbClr val="7030A0"/>
                    </a:solidFill>
                  </a:rPr>
                  <a:t>তম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। ২য় </a:t>
                </a:r>
                <a:r>
                  <a:rPr lang="en-US" sz="4400" dirty="0" err="1" smtClean="0">
                    <a:solidFill>
                      <a:srgbClr val="7030A0"/>
                    </a:solidFill>
                  </a:rPr>
                  <a:t>পদটি</a:t>
                </a:r>
                <a:r>
                  <a:rPr lang="en-US" sz="4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4800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7030A0"/>
                    </a:solidFill>
                  </a:rPr>
                  <a:t>) 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=4 </a:t>
                </a:r>
                <a:r>
                  <a:rPr lang="en-US" sz="4800" dirty="0" err="1" smtClean="0">
                    <a:solidFill>
                      <a:srgbClr val="7030A0"/>
                    </a:solidFill>
                  </a:rPr>
                  <a:t>তম</a:t>
                </a:r>
                <a:r>
                  <a:rPr lang="en-US" sz="4800" dirty="0" smtClean="0">
                    <a:solidFill>
                      <a:srgbClr val="7030A0"/>
                    </a:solidFill>
                  </a:rPr>
                  <a:t>।</a:t>
                </a:r>
                <a:r>
                  <a:rPr lang="en-US" sz="4400" dirty="0">
                    <a:solidFill>
                      <a:srgbClr val="00B0F0"/>
                    </a:solidFill>
                  </a:rPr>
                  <a:t/>
                </a:r>
                <a:br>
                  <a:rPr lang="en-US" sz="4400" dirty="0">
                    <a:solidFill>
                      <a:srgbClr val="00B0F0"/>
                    </a:solidFill>
                  </a:rPr>
                </a:br>
                <a:r>
                  <a:rPr lang="en-US" sz="4400" dirty="0" smtClean="0">
                    <a:solidFill>
                      <a:srgbClr val="00B0F0"/>
                    </a:solidFill>
                  </a:rPr>
                  <a:t>১ম </a:t>
                </a:r>
                <a:r>
                  <a:rPr lang="en-US" sz="4400" dirty="0" err="1" smtClean="0">
                    <a:solidFill>
                      <a:srgbClr val="00B0F0"/>
                    </a:solidFill>
                  </a:rPr>
                  <a:t>পদের</a:t>
                </a:r>
                <a:r>
                  <a:rPr lang="en-US" sz="4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B0F0"/>
                    </a:solidFill>
                  </a:rPr>
                  <a:t>মান</a:t>
                </a:r>
                <a:r>
                  <a:rPr lang="en-US" sz="4400" dirty="0">
                    <a:solidFill>
                      <a:srgbClr val="00B0F0"/>
                    </a:solidFill>
                  </a:rPr>
                  <a:t>-</a:t>
                </a:r>
                <a:r>
                  <a:rPr lang="en-US" sz="44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e>
                      <m:sub>
                        <m:sSub>
                          <m:sSubPr>
                            <m:ctrlPr>
                              <a:rPr lang="en-US" sz="44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3600" b="1" dirty="0" smtClean="0">
                    <a:solidFill>
                      <a:srgbClr val="7030A0"/>
                    </a:solidFill>
                  </a:rPr>
                </a:br>
                <a:r>
                  <a:rPr lang="en-US" sz="4400" dirty="0" smtClean="0">
                    <a:solidFill>
                      <a:srgbClr val="00B0F0"/>
                    </a:solidFill>
                  </a:rPr>
                  <a:t>২য় </a:t>
                </a:r>
                <a:r>
                  <a:rPr lang="en-US" sz="4400" dirty="0" err="1">
                    <a:solidFill>
                      <a:srgbClr val="00B0F0"/>
                    </a:solidFill>
                  </a:rPr>
                  <a:t>পদের</a:t>
                </a:r>
                <a:r>
                  <a:rPr lang="en-US" sz="4400" dirty="0">
                    <a:solidFill>
                      <a:srgbClr val="00B0F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00B0F0"/>
                    </a:solidFill>
                  </a:rPr>
                  <a:t>মান</a:t>
                </a:r>
                <a:r>
                  <a:rPr lang="en-US" sz="4400" dirty="0">
                    <a:solidFill>
                      <a:srgbClr val="00B0F0"/>
                    </a:solidFill>
                  </a:rPr>
                  <a:t>-</a:t>
                </a:r>
                <a:r>
                  <a:rPr lang="en-US" sz="44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e>
                      <m:sub>
                        <m:sSub>
                          <m:sSubPr>
                            <m:ctrlPr>
                              <a:rPr lang="en-US" sz="44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4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B0F0"/>
                    </a:solidFill>
                  </a:rPr>
                  <a:t/>
                </a:r>
                <a:br>
                  <a:rPr lang="en-US" sz="4400" dirty="0">
                    <a:solidFill>
                      <a:srgbClr val="00B0F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762000"/>
                <a:ext cx="8382000" cy="5715000"/>
              </a:xfrm>
              <a:blipFill rotWithShape="1">
                <a:blip r:embed="rId2"/>
                <a:stretch>
                  <a:fillRect l="-2909" t="-94883" r="-73" b="-4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51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38200" y="762000"/>
            <a:ext cx="7772400" cy="39970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1700" y="1676400"/>
            <a:ext cx="5105400" cy="186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9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162</TotalTime>
  <Words>594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PowerPoint Presentation</vt:lpstr>
      <vt:lpstr>PowerPoint Presentation</vt:lpstr>
      <vt:lpstr>অধ্যায়-৩ </vt:lpstr>
      <vt:lpstr>দ্বিপদ রাশি কী?</vt:lpstr>
      <vt:lpstr>〖(a+x)〗^nএর বিস্তৃতী-</vt:lpstr>
      <vt:lpstr>〖(a+x)〗^nএর বিস্তৃতীতে পদসংখ্যা-</vt:lpstr>
      <vt:lpstr>〖(a+x)〗^nএর বিস্তৃতীতে মধ্যপদ নির্ণয়-</vt:lpstr>
      <vt:lpstr>         উদাহরণঃ 〖(a+x)〗^5 এর বিস্তৃতীতে মধ্যপদ কতটি, কততম এবং এর মান কত? এখানে  n=5 ( বিজোড় সংখ্যা) সুতরাং মদ্যপদ ২টি। ১ম পদটি ((5+1)/2) তম= 3 তম। ২য় পদটি ((5+3)/2) =4 তম। ১ম পদের মান- 5_(C_2 ) a^3 〖 x〗^2  ২য় পদের মান- 5_(C_3 ) a^2 〖 x〗^3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 tech</dc:creator>
  <cp:lastModifiedBy>non tech</cp:lastModifiedBy>
  <cp:revision>40</cp:revision>
  <cp:lastPrinted>2024-11-05T11:23:46Z</cp:lastPrinted>
  <dcterms:created xsi:type="dcterms:W3CDTF">2024-11-05T11:13:31Z</dcterms:created>
  <dcterms:modified xsi:type="dcterms:W3CDTF">2024-11-05T12:07:00Z</dcterms:modified>
</cp:coreProperties>
</file>