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14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8" r:id="rId3"/>
    <p:sldId id="330" r:id="rId4"/>
    <p:sldId id="329" r:id="rId5"/>
    <p:sldId id="331" r:id="rId6"/>
    <p:sldId id="406" r:id="rId7"/>
    <p:sldId id="333" r:id="rId8"/>
    <p:sldId id="313" r:id="rId9"/>
    <p:sldId id="316" r:id="rId10"/>
    <p:sldId id="407" r:id="rId11"/>
    <p:sldId id="412" r:id="rId12"/>
    <p:sldId id="415" r:id="rId13"/>
    <p:sldId id="427" r:id="rId14"/>
    <p:sldId id="420" r:id="rId15"/>
    <p:sldId id="422" r:id="rId16"/>
    <p:sldId id="423" r:id="rId17"/>
    <p:sldId id="425" r:id="rId18"/>
    <p:sldId id="431" r:id="rId19"/>
    <p:sldId id="429" r:id="rId20"/>
    <p:sldId id="430" r:id="rId21"/>
    <p:sldId id="410" r:id="rId22"/>
  </p:sldIdLst>
  <p:sldSz cx="9144000" cy="6858000" type="screen4x3"/>
  <p:notesSz cx="9866313" cy="67357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0000CC"/>
    <a:srgbClr val="FF33CC"/>
    <a:srgbClr val="CC3300"/>
    <a:srgbClr val="FFFF66"/>
    <a:srgbClr val="660033"/>
    <a:srgbClr val="0000FF"/>
    <a:srgbClr val="66FFFF"/>
    <a:srgbClr val="CC9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94" autoAdjust="0"/>
    <p:restoredTop sz="98208" autoAdjust="0"/>
  </p:normalViewPr>
  <p:slideViewPr>
    <p:cSldViewPr>
      <p:cViewPr>
        <p:scale>
          <a:sx n="75" d="100"/>
          <a:sy n="75" d="100"/>
        </p:scale>
        <p:origin x="-124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1"/>
            <a:ext cx="4275402" cy="336788"/>
          </a:xfrm>
          <a:prstGeom prst="rect">
            <a:avLst/>
          </a:prstGeom>
        </p:spPr>
        <p:txBody>
          <a:bodyPr vert="horz" lIns="94344" tIns="47172" rIns="94344" bIns="4717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88635" y="1"/>
            <a:ext cx="4275402" cy="336788"/>
          </a:xfrm>
          <a:prstGeom prst="rect">
            <a:avLst/>
          </a:prstGeom>
        </p:spPr>
        <p:txBody>
          <a:bodyPr vert="horz" lIns="94344" tIns="47172" rIns="94344" bIns="47172" rtlCol="0"/>
          <a:lstStyle>
            <a:lvl1pPr algn="r">
              <a:defRPr sz="1200"/>
            </a:lvl1pPr>
          </a:lstStyle>
          <a:p>
            <a:fld id="{44CE5EDA-C785-4C06-A509-34E3C0EADA4C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" y="6397806"/>
            <a:ext cx="4275402" cy="336788"/>
          </a:xfrm>
          <a:prstGeom prst="rect">
            <a:avLst/>
          </a:prstGeom>
        </p:spPr>
        <p:txBody>
          <a:bodyPr vert="horz" lIns="94344" tIns="47172" rIns="94344" bIns="4717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88635" y="6397806"/>
            <a:ext cx="4275402" cy="336788"/>
          </a:xfrm>
          <a:prstGeom prst="rect">
            <a:avLst/>
          </a:prstGeom>
        </p:spPr>
        <p:txBody>
          <a:bodyPr vert="horz" lIns="94344" tIns="47172" rIns="94344" bIns="47172" rtlCol="0" anchor="b"/>
          <a:lstStyle>
            <a:lvl1pPr algn="r">
              <a:defRPr sz="1200"/>
            </a:lvl1pPr>
          </a:lstStyle>
          <a:p>
            <a:fld id="{057075E2-DF97-4E54-B6B8-5048B8DAEDE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" y="1"/>
            <a:ext cx="4275402" cy="3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344" tIns="47172" rIns="94344" bIns="4717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88635" y="1"/>
            <a:ext cx="4275402" cy="3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344" tIns="47172" rIns="94344" bIns="4717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52788" y="508000"/>
            <a:ext cx="3362325" cy="2522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6632" y="3199490"/>
            <a:ext cx="7893050" cy="303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344" tIns="47172" rIns="94344" bIns="471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6" y="6397806"/>
            <a:ext cx="4275402" cy="3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344" tIns="47172" rIns="94344" bIns="4717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88635" y="6397806"/>
            <a:ext cx="4275402" cy="3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344" tIns="47172" rIns="94344" bIns="4717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2A5F647-16B8-431F-A875-85C0B8E5D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A5F647-16B8-431F-A875-85C0B8E5D90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755C5C-2440-4D91-A3FE-7268C928522C}" type="datetimeFigureOut">
              <a:rPr lang="en-US" smtClean="0"/>
              <a:pPr>
                <a:defRPr/>
              </a:pPr>
              <a:t>12/24/2022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2D3C2-8E04-406D-8DAC-556E5D89C6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492F75-8155-4BDA-8284-BDC8BED54E30}" type="datetimeFigureOut">
              <a:rPr lang="en-US" smtClean="0"/>
              <a:pPr>
                <a:defRPr/>
              </a:pPr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8376ED-BD7F-4FC5-8503-66FC62D025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CA5248-16FC-4767-9F01-57FF1296D13E}" type="datetimeFigureOut">
              <a:rPr lang="en-US" smtClean="0"/>
              <a:pPr>
                <a:defRPr/>
              </a:pPr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9593A5-9AF4-4F2E-9F57-A513839A5C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29FB6A-074D-45F3-ADBA-C8DDEB2C4EC1}" type="datetimeFigureOut">
              <a:rPr lang="en-US" smtClean="0"/>
              <a:pPr>
                <a:defRPr/>
              </a:pPr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062804-5CCF-4A11-A7A9-C9140BADE4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438859-2F15-4695-902A-6C3791A623D9}" type="datetimeFigureOut">
              <a:rPr lang="en-US" smtClean="0"/>
              <a:pPr>
                <a:defRPr/>
              </a:pPr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53100-5E64-4A49-A417-E88561E5C7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EB5540-8D30-496C-B261-8DAA06A7041A}" type="datetimeFigureOut">
              <a:rPr lang="en-US" smtClean="0"/>
              <a:pPr>
                <a:defRPr/>
              </a:pPr>
              <a:t>12/24/2022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48CAD-8DA0-4639-9D3B-C89C0ED520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239B73-E849-461F-BF61-6F1A44800D62}" type="datetimeFigureOut">
              <a:rPr lang="en-US" smtClean="0"/>
              <a:pPr>
                <a:defRPr/>
              </a:pPr>
              <a:t>12/24/2022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48E604-8F26-4BEC-9FEB-0C069FD2AC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347BBA-79AC-429C-A261-5ED03A366A6B}" type="datetimeFigureOut">
              <a:rPr lang="en-US" smtClean="0"/>
              <a:pPr>
                <a:defRPr/>
              </a:pPr>
              <a:t>12/24/2022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6DCFF4-1539-4AB5-8A13-D8EC8EB7EB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1D97F0-D512-48B9-8B7D-7DD4D07A7528}" type="datetimeFigureOut">
              <a:rPr lang="en-US" smtClean="0"/>
              <a:pPr>
                <a:defRPr/>
              </a:pPr>
              <a:t>12/24/2022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2C4736-1DE5-4B45-977A-FA359359E1A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D41D72-79D5-4C37-A953-93A48EF3450B}" type="datetimeFigureOut">
              <a:rPr lang="en-US" smtClean="0"/>
              <a:pPr>
                <a:defRPr/>
              </a:pPr>
              <a:t>12/24/2022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C4827F-1AD2-46AE-A596-A58480A392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81F4E6-2021-4F8E-BFAB-91759475C18B}" type="datetimeFigureOut">
              <a:rPr lang="en-US" smtClean="0"/>
              <a:pPr>
                <a:defRPr/>
              </a:pPr>
              <a:t>12/24/2022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6CA27637-1D10-436B-9F98-F9BDE6333F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35B3A90D-D445-44D0-9D1B-A36AE64811F7}" type="datetimeFigureOut">
              <a:rPr lang="en-US" smtClean="0"/>
              <a:pPr>
                <a:defRPr/>
              </a:pPr>
              <a:t>12/24/2022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17B8E046-E950-409F-A4CF-1D5C134911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  <p:sldLayoutId id="2147484419" r:id="rId5"/>
    <p:sldLayoutId id="2147484420" r:id="rId6"/>
    <p:sldLayoutId id="2147484421" r:id="rId7"/>
    <p:sldLayoutId id="2147484422" r:id="rId8"/>
    <p:sldLayoutId id="2147484423" r:id="rId9"/>
    <p:sldLayoutId id="2147484424" r:id="rId10"/>
    <p:sldLayoutId id="214748442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381000" y="3352800"/>
            <a:ext cx="8534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1"/>
          <a:lstStyle/>
          <a:p>
            <a:pPr algn="ctr">
              <a:defRPr/>
            </a:pPr>
            <a:r>
              <a:rPr lang="en-US" sz="36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" pitchFamily="2" charset="0"/>
                <a:cs typeface="Nikosh" pitchFamily="2" charset="0"/>
              </a:rPr>
              <a:t>মোহাম্মদ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36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" pitchFamily="2" charset="0"/>
                <a:cs typeface="Nikosh" pitchFamily="2" charset="0"/>
              </a:rPr>
              <a:t>আবুল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36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" pitchFamily="2" charset="0"/>
                <a:cs typeface="Nikosh" pitchFamily="2" charset="0"/>
              </a:rPr>
              <a:t>বাশার</a:t>
            </a:r>
            <a:endParaRPr lang="en-US" sz="4000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Nikosh" pitchFamily="2" charset="0"/>
              <a:cs typeface="Nikosh" pitchFamily="2" charset="0"/>
            </a:endParaRPr>
          </a:p>
          <a:p>
            <a:pPr algn="ctr">
              <a:defRPr/>
            </a:pPr>
            <a:r>
              <a:rPr lang="bn-BD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" pitchFamily="2" charset="0"/>
                <a:cs typeface="Nikosh" pitchFamily="2" charset="0"/>
              </a:rPr>
              <a:t>প্রকল্প পরিচালক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bn-IN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" pitchFamily="2" charset="0"/>
                <a:cs typeface="Nikosh" pitchFamily="2" charset="0"/>
              </a:rPr>
              <a:t>(</a:t>
            </a:r>
            <a:r>
              <a:rPr lang="en-US" sz="36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" pitchFamily="2" charset="0"/>
                <a:cs typeface="Nikosh" pitchFamily="2" charset="0"/>
              </a:rPr>
              <a:t>অঃ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36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" pitchFamily="2" charset="0"/>
                <a:cs typeface="Nikosh" pitchFamily="2" charset="0"/>
              </a:rPr>
              <a:t>দাঃ</a:t>
            </a:r>
            <a:r>
              <a:rPr lang="bn-IN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" pitchFamily="2" charset="0"/>
                <a:cs typeface="Nikosh" pitchFamily="2" charset="0"/>
              </a:rPr>
              <a:t>)</a:t>
            </a:r>
            <a:endParaRPr lang="en-US" sz="3600" b="1" dirty="0" smtClean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Nikosh" pitchFamily="2" charset="0"/>
              <a:cs typeface="Nikosh" pitchFamily="2" charset="0"/>
            </a:endParaRPr>
          </a:p>
          <a:p>
            <a:pPr algn="ctr">
              <a:defRPr/>
            </a:pPr>
            <a:r>
              <a:rPr lang="bn-BD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" pitchFamily="2" charset="0"/>
                <a:cs typeface="Nikosh" pitchFamily="2" charset="0"/>
              </a:rPr>
              <a:t>“</a:t>
            </a:r>
            <a:r>
              <a:rPr lang="en-US" sz="36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" pitchFamily="2" charset="0"/>
                <a:cs typeface="Nikosh" pitchFamily="2" charset="0"/>
              </a:rPr>
              <a:t>বঙ্গবন্ধু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36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" pitchFamily="2" charset="0"/>
                <a:cs typeface="Nikosh" pitchFamily="2" charset="0"/>
              </a:rPr>
              <a:t>শেখ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36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" pitchFamily="2" charset="0"/>
                <a:cs typeface="Nikosh" pitchFamily="2" charset="0"/>
              </a:rPr>
              <a:t>মুজিবুর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36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" pitchFamily="2" charset="0"/>
                <a:cs typeface="Nikosh" pitchFamily="2" charset="0"/>
              </a:rPr>
              <a:t>রহমান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36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" pitchFamily="2" charset="0"/>
                <a:cs typeface="Nikosh" pitchFamily="2" charset="0"/>
              </a:rPr>
              <a:t>নভোথিয়েটার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" pitchFamily="2" charset="0"/>
                <a:cs typeface="Nikosh" pitchFamily="2" charset="0"/>
              </a:rPr>
              <a:t>, </a:t>
            </a:r>
            <a:r>
              <a:rPr lang="bn-IN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" pitchFamily="2" charset="0"/>
                <a:cs typeface="Nikosh" pitchFamily="2" charset="0"/>
              </a:rPr>
              <a:t>বরিশাল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36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" pitchFamily="2" charset="0"/>
                <a:cs typeface="Nikosh" pitchFamily="2" charset="0"/>
              </a:rPr>
              <a:t>স্থাপন</a:t>
            </a:r>
            <a:r>
              <a:rPr lang="bn-IN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" pitchFamily="2" charset="0"/>
                <a:cs typeface="Nikosh" pitchFamily="2" charset="0"/>
              </a:rPr>
              <a:t> (১ম সংশোধিত)</a:t>
            </a:r>
            <a:r>
              <a:rPr lang="bn-BD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" pitchFamily="2" charset="0"/>
                <a:cs typeface="Nikosh" pitchFamily="2" charset="0"/>
              </a:rPr>
              <a:t>” </a:t>
            </a:r>
            <a:r>
              <a:rPr lang="en-US" sz="36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" pitchFamily="2" charset="0"/>
                <a:cs typeface="Nikosh" pitchFamily="2" charset="0"/>
              </a:rPr>
              <a:t>শীর্ষক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bn-IN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" pitchFamily="2" charset="0"/>
                <a:cs typeface="Nikosh" pitchFamily="2" charset="0"/>
              </a:rPr>
              <a:t>প্রকল্প</a:t>
            </a:r>
            <a:r>
              <a:rPr lang="bn-BD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ikosh" pitchFamily="2" charset="0"/>
                <a:cs typeface="Nikosh" pitchFamily="2" charset="0"/>
              </a:rPr>
              <a:t>।</a:t>
            </a:r>
            <a:endParaRPr lang="en-US" sz="36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Nikosh" pitchFamily="2" charset="0"/>
              <a:cs typeface="Nikosh" pitchFamily="2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04800" y="533400"/>
            <a:ext cx="8534400" cy="2819400"/>
          </a:xfrm>
          <a:prstGeom prst="rect">
            <a:avLst/>
          </a:prstGeom>
        </p:spPr>
        <p:txBody>
          <a:bodyPr vert="horz" anchor="b" anchorCtr="1">
            <a:normAutofit fontScale="9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bn-BD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“</a:t>
            </a:r>
            <a:r>
              <a:rPr lang="en-US" sz="48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বঙ্গবন্ধু</a:t>
            </a:r>
            <a:r>
              <a:rPr lang="en-US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 </a:t>
            </a:r>
            <a:r>
              <a:rPr lang="en-US" sz="48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শেখ</a:t>
            </a:r>
            <a:r>
              <a:rPr lang="en-US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 </a:t>
            </a:r>
            <a:r>
              <a:rPr lang="en-US" sz="48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মুজিবুর</a:t>
            </a:r>
            <a:r>
              <a:rPr lang="en-US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 </a:t>
            </a:r>
            <a:r>
              <a:rPr lang="en-US" sz="48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রহমান</a:t>
            </a:r>
            <a:r>
              <a:rPr lang="en-US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 </a:t>
            </a:r>
            <a:r>
              <a:rPr lang="en-US" sz="48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নভোথিয়েটার</a:t>
            </a:r>
            <a:r>
              <a:rPr lang="en-US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, </a:t>
            </a:r>
            <a:r>
              <a:rPr lang="bn-IN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বরিশাল</a:t>
            </a:r>
            <a:r>
              <a:rPr lang="en-US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 </a:t>
            </a:r>
            <a:r>
              <a:rPr lang="en-US" sz="48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স্থাপন</a:t>
            </a:r>
            <a:r>
              <a:rPr lang="bn-IN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 (১ম সংশোধিত)</a:t>
            </a:r>
            <a:r>
              <a:rPr lang="bn-BD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”</a:t>
            </a:r>
            <a:r>
              <a:rPr lang="en-US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 </a:t>
            </a:r>
            <a:r>
              <a:rPr lang="en-US" sz="48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শীর্ষক</a:t>
            </a:r>
            <a:r>
              <a:rPr lang="en-US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 </a:t>
            </a:r>
            <a:r>
              <a:rPr lang="bn-BD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প্রক</a:t>
            </a:r>
            <a:r>
              <a:rPr lang="en-US" sz="48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ল্পের</a:t>
            </a:r>
            <a:r>
              <a:rPr lang="bn-IN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 </a:t>
            </a:r>
            <a:r>
              <a:rPr kumimoji="0" lang="bn-IN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Nikosh" pitchFamily="2" charset="0"/>
                <a:ea typeface="+mj-ea"/>
                <a:cs typeface="Nikosh" pitchFamily="2" charset="0"/>
              </a:rPr>
              <a:t>অগ্রগতি প্রতিবেদন </a:t>
            </a:r>
            <a:br>
              <a:rPr kumimoji="0" lang="bn-IN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Nikosh" pitchFamily="2" charset="0"/>
                <a:ea typeface="+mj-ea"/>
                <a:cs typeface="Nikosh" pitchFamily="2" charset="0"/>
              </a:rPr>
            </a:br>
            <a:r>
              <a:rPr kumimoji="0" lang="bn-IN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Nikosh" pitchFamily="2" charset="0"/>
                <a:ea typeface="+mj-ea"/>
                <a:cs typeface="Nikosh" pitchFamily="2" charset="0"/>
              </a:rPr>
              <a:t>মাসঃ</a:t>
            </a:r>
            <a:r>
              <a:rPr lang="bn-BD" sz="4800" b="1" noProof="0" dirty="0" smtClean="0"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 </a:t>
            </a:r>
            <a:r>
              <a:rPr lang="en-US" sz="48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ডিসেম্বর</a:t>
            </a:r>
            <a:r>
              <a:rPr lang="en-US" sz="4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 </a:t>
            </a:r>
            <a:r>
              <a:rPr kumimoji="0" lang="bn-IN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Nikosh" pitchFamily="2" charset="0"/>
                <a:ea typeface="+mj-ea"/>
                <a:cs typeface="Nikosh" pitchFamily="2" charset="0"/>
              </a:rPr>
              <a:t>২০</a:t>
            </a:r>
            <a:r>
              <a:rPr kumimoji="0" lang="bn-BD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Nikosh" pitchFamily="2" charset="0"/>
                <a:ea typeface="+mj-ea"/>
                <a:cs typeface="Nikosh" pitchFamily="2" charset="0"/>
              </a:rPr>
              <a:t>২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Nikosh" pitchFamily="2" charset="0"/>
                <a:ea typeface="+mj-ea"/>
                <a:cs typeface="Nikosh" pitchFamily="2" charset="0"/>
              </a:rPr>
              <a:t>২</a:t>
            </a:r>
            <a:r>
              <a:rPr kumimoji="0" lang="bn-IN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Nikosh" pitchFamily="2" charset="0"/>
                <a:ea typeface="+mj-ea"/>
                <a:cs typeface="Nikosh" pitchFamily="2" charset="0"/>
              </a:rPr>
              <a:t> </a:t>
            </a:r>
            <a:r>
              <a:rPr lang="en-US" sz="4800" b="1" noProof="0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খ্রিঃ</a:t>
            </a:r>
            <a:r>
              <a:rPr kumimoji="0" lang="bn-BD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Nikosh" pitchFamily="2" charset="0"/>
                <a:ea typeface="+mj-ea"/>
                <a:cs typeface="Nikosh" pitchFamily="2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Nikosh" pitchFamily="2" charset="0"/>
                <a:ea typeface="+mj-ea"/>
                <a:cs typeface="Nikosh" pitchFamily="2" charset="0"/>
              </a:rPr>
              <a:t/>
            </a:r>
            <a:b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Nikosh" pitchFamily="2" charset="0"/>
                <a:ea typeface="+mj-ea"/>
                <a:cs typeface="Nikosh" pitchFamily="2" charset="0"/>
              </a:rPr>
            </a:b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Nikosh" pitchFamily="2" charset="0"/>
              <a:ea typeface="+mj-ea"/>
              <a:cs typeface="Nikosh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81000" y="381000"/>
            <a:ext cx="8305800" cy="6019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vert="horz">
            <a:normAutofit fontScale="25000" lnSpcReduction="20000"/>
          </a:bodyPr>
          <a:lstStyle/>
          <a:p>
            <a:pPr marL="609600" indent="-609600" algn="ctr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</a:pPr>
            <a:r>
              <a:rPr lang="en-US" sz="11200" dirty="0" err="1" smtClean="0">
                <a:latin typeface="Nikosh" pitchFamily="2" charset="0"/>
                <a:cs typeface="Nikosh" pitchFamily="2" charset="0"/>
              </a:rPr>
              <a:t>প্রকল্পের</a:t>
            </a:r>
            <a:r>
              <a:rPr lang="en-US" sz="11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11200" dirty="0" err="1" smtClean="0">
                <a:latin typeface="Nikosh" pitchFamily="2" charset="0"/>
                <a:cs typeface="Nikosh" pitchFamily="2" charset="0"/>
              </a:rPr>
              <a:t>কাজের</a:t>
            </a:r>
            <a:r>
              <a:rPr lang="en-US" sz="11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IN" sz="11200" dirty="0" smtClean="0">
                <a:latin typeface="Nikosh" pitchFamily="2" charset="0"/>
                <a:cs typeface="Nikosh" pitchFamily="2" charset="0"/>
              </a:rPr>
              <a:t>অ</a:t>
            </a:r>
            <a:r>
              <a:rPr lang="bn-BD" sz="11200" dirty="0" smtClean="0">
                <a:latin typeface="Nikosh" pitchFamily="2" charset="0"/>
                <a:cs typeface="Nikosh" pitchFamily="2" charset="0"/>
              </a:rPr>
              <a:t>গ্র</a:t>
            </a:r>
            <a:r>
              <a:rPr lang="bn-IN" sz="11200" dirty="0" smtClean="0">
                <a:latin typeface="Nikosh" pitchFamily="2" charset="0"/>
                <a:cs typeface="Nikosh" pitchFamily="2" charset="0"/>
              </a:rPr>
              <a:t>গতি</a:t>
            </a:r>
            <a:r>
              <a:rPr lang="bn-BD" sz="11200" dirty="0" smtClean="0">
                <a:latin typeface="Nikosh" pitchFamily="2" charset="0"/>
                <a:cs typeface="Nikosh" pitchFamily="2" charset="0"/>
              </a:rPr>
              <a:t> ও </a:t>
            </a:r>
            <a:r>
              <a:rPr lang="en-US" sz="11200" dirty="0" err="1" smtClean="0">
                <a:latin typeface="Nikosh" pitchFamily="2" charset="0"/>
                <a:cs typeface="Nikosh" pitchFamily="2" charset="0"/>
              </a:rPr>
              <a:t>বর্তমান</a:t>
            </a:r>
            <a:r>
              <a:rPr lang="en-US" sz="11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11200" dirty="0" err="1" smtClean="0">
                <a:latin typeface="Nikosh" pitchFamily="2" charset="0"/>
                <a:cs typeface="Nikosh" pitchFamily="2" charset="0"/>
              </a:rPr>
              <a:t>অবস্থা</a:t>
            </a:r>
            <a:r>
              <a:rPr lang="en-US" sz="11200" dirty="0" smtClean="0">
                <a:latin typeface="Nikosh" pitchFamily="2" charset="0"/>
                <a:cs typeface="Nikosh" pitchFamily="2" charset="0"/>
              </a:rPr>
              <a:t> </a:t>
            </a:r>
          </a:p>
          <a:p>
            <a:pPr marL="609600" indent="-609600" algn="ctr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</a:pPr>
            <a:endParaRPr kumimoji="0" lang="bn-IN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ikosh" pitchFamily="2" charset="0"/>
              <a:ea typeface="+mn-ea"/>
              <a:cs typeface="Nikosh" pitchFamily="2" charset="0"/>
            </a:endParaRPr>
          </a:p>
          <a:p>
            <a:pPr marL="609600" indent="-609600" algn="just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</a:pPr>
            <a:r>
              <a:rPr lang="bn-IN" sz="8000" dirty="0" smtClean="0">
                <a:latin typeface="NikoshBAN" pitchFamily="2" charset="0"/>
                <a:cs typeface="NikoshBAN" pitchFamily="2" charset="0"/>
              </a:rPr>
              <a:t>প্লানেটেরিয়াম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ভবনের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সকল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পাইল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ড্রাইভ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128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পাইল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ক্যাপের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মধ্যে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24/12/2022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তারিখ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পর্যন্ত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93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পাইল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ক্যাপ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পরানো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শেষ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ও 59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শর্ট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কলাম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ঢালাই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সম্পন্ন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প্লাজায়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120৬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পাইলের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মধ্যে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সকল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পাইল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ড্রাইভ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সম্পন্ন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8000" dirty="0" smtClean="0">
                <a:latin typeface="NikoshBAN" pitchFamily="2" charset="0"/>
                <a:cs typeface="NikoshBAN" pitchFamily="2" charset="0"/>
              </a:rPr>
              <a:t>হয়েছে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পাইলক্যাপ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পরানোর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কার্যক্রম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শুরু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। </a:t>
            </a:r>
          </a:p>
          <a:p>
            <a:pPr marL="609600" indent="-609600" algn="just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</a:pPr>
            <a:r>
              <a:rPr lang="bn-IN" sz="8000" dirty="0" smtClean="0">
                <a:latin typeface="NikoshBAN" pitchFamily="2" charset="0"/>
                <a:cs typeface="NikoshBAN" pitchFamily="2" charset="0"/>
              </a:rPr>
              <a:t>অফিস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ভবনের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সকল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সার্ভিস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পাইল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(150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) </a:t>
            </a:r>
            <a:r>
              <a:rPr lang="bn-IN" sz="8000" dirty="0" smtClean="0">
                <a:latin typeface="NikoshBAN" pitchFamily="2" charset="0"/>
                <a:cs typeface="NikoshBAN" pitchFamily="2" charset="0"/>
              </a:rPr>
              <a:t>কাস্টিং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ও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ড্রাইভ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পাইল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ক্যাপ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পরানো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শুরু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।</a:t>
            </a:r>
          </a:p>
          <a:p>
            <a:pPr marL="609600" indent="-609600" algn="just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</a:pPr>
            <a:r>
              <a:rPr lang="bn-IN" sz="8000" dirty="0" smtClean="0">
                <a:latin typeface="NikoshBAN" pitchFamily="2" charset="0"/>
                <a:cs typeface="NikoshBAN" pitchFamily="2" charset="0"/>
              </a:rPr>
              <a:t>ডরমেটরি ভবনের 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১ম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ছাদ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ঢালাই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সম্পন্ন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২য়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তলার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কলাম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সাটারিং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চলছে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।</a:t>
            </a:r>
          </a:p>
          <a:p>
            <a:pPr marL="609600" indent="-609600" algn="just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</a:pPr>
            <a:r>
              <a:rPr lang="bn-IN" sz="8000" dirty="0" smtClean="0">
                <a:latin typeface="NikoshBAN" pitchFamily="2" charset="0"/>
                <a:cs typeface="NikoshBAN" pitchFamily="2" charset="0"/>
              </a:rPr>
              <a:t>বাউন্ডারী ওয়ালের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উত্তর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পূর্ব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দিকের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 ১ম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গ্রেটভিম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ঢালাই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সম্পন্ন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দক্ষিণ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পশ্চিম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দিকের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দিকের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8000" dirty="0" smtClean="0">
                <a:latin typeface="NikoshBAN" pitchFamily="2" charset="0"/>
                <a:cs typeface="NikoshBAN" pitchFamily="2" charset="0"/>
              </a:rPr>
              <a:t>বাউন্ডারী ওয়ালের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শুরু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। </a:t>
            </a:r>
          </a:p>
          <a:p>
            <a:pPr marL="609600" indent="-609600" algn="just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</a:pPr>
            <a:r>
              <a:rPr lang="bn-IN" sz="8000" dirty="0" smtClean="0">
                <a:latin typeface="NikoshBAN" pitchFamily="2" charset="0"/>
                <a:cs typeface="NikoshBAN" pitchFamily="2" charset="0"/>
              </a:rPr>
              <a:t>মাটি ভরাটের কাজ চলমান রয়েছে। </a:t>
            </a:r>
            <a:endParaRPr lang="en-US" sz="8000" dirty="0" smtClean="0">
              <a:latin typeface="NikoshBAN" pitchFamily="2" charset="0"/>
              <a:cs typeface="NikoshBAN" pitchFamily="2" charset="0"/>
            </a:endParaRPr>
          </a:p>
          <a:p>
            <a:pPr marL="609600" indent="-609600" algn="just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</a:pP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ইনার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ডোম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আউটার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ডোমের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টেন্ডার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18/12/2022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তারিখে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e-GP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তে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বিজ্ঞপ্তি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প্রকাশ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। </a:t>
            </a:r>
          </a:p>
          <a:p>
            <a:pPr marL="609600" indent="-609600" algn="just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</a:pPr>
            <a:r>
              <a:rPr lang="bn-IN" sz="8000" dirty="0" smtClean="0">
                <a:latin typeface="NikoshBAN" pitchFamily="2" charset="0"/>
                <a:cs typeface="NikoshBAN" pitchFamily="2" charset="0"/>
              </a:rPr>
              <a:t>প্রকল্পের 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০৯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জন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পরামর্শকের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(৩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জন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আর্ন্তজাতিক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ও ৬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জন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দেশি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)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মধ্যে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০৮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জন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পরামর্শকের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পরামর্শকের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(২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জন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আর্ন্তজাতিক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ও ৬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জন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দেশি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) 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নিয়োগ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প্রক্রিয়া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সম্পন্ন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।</a:t>
            </a:r>
          </a:p>
          <a:p>
            <a:pPr marL="609600" lvl="0" indent="-609600" algn="just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Char char="Ø"/>
            </a:pPr>
            <a:r>
              <a:rPr lang="bn-BD" sz="8000" dirty="0" smtClean="0">
                <a:latin typeface="NikoshBAN" pitchFamily="2" charset="0"/>
                <a:cs typeface="NikoshBAN" pitchFamily="2" charset="0"/>
              </a:rPr>
              <a:t>ক্রমপুঞ্জি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ভূ</a:t>
            </a:r>
            <a:r>
              <a:rPr lang="bn-BD" sz="8000" dirty="0" smtClean="0">
                <a:latin typeface="NikoshBAN" pitchFamily="2" charset="0"/>
                <a:cs typeface="NikoshBAN" pitchFamily="2" charset="0"/>
              </a:rPr>
              <a:t>ত অগ্রগতি: আর্থিক অগ্রগতি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: 6406.46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লক্ষ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err="1" smtClean="0">
                <a:latin typeface="NikoshBAN" pitchFamily="2" charset="0"/>
                <a:cs typeface="NikoshBAN" pitchFamily="2" charset="0"/>
              </a:rPr>
              <a:t>টাকা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smtClean="0">
                <a:latin typeface="NikoshBAN" pitchFamily="2" charset="0"/>
                <a:cs typeface="NikoshBAN" pitchFamily="2" charset="0"/>
              </a:rPr>
              <a:t>(</a:t>
            </a:r>
            <a:r>
              <a:rPr lang="en-US" sz="8000" smtClean="0">
                <a:latin typeface="NikoshBAN" pitchFamily="2" charset="0"/>
                <a:cs typeface="NikoshBAN" pitchFamily="2" charset="0"/>
              </a:rPr>
              <a:t>15.5৫</a:t>
            </a:r>
            <a:r>
              <a:rPr lang="bn-BD" sz="8000" smtClean="0">
                <a:latin typeface="NikoshBAN" pitchFamily="2" charset="0"/>
                <a:cs typeface="NikoshBAN" pitchFamily="2" charset="0"/>
              </a:rPr>
              <a:t>%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)</a:t>
            </a:r>
            <a:r>
              <a:rPr lang="bn-IN" sz="8000" dirty="0" smtClean="0">
                <a:latin typeface="NikoshBAN" pitchFamily="2" charset="0"/>
                <a:cs typeface="NikoshBAN" pitchFamily="2" charset="0"/>
              </a:rPr>
              <a:t>,</a:t>
            </a:r>
            <a:endParaRPr lang="en-US" sz="8000" dirty="0" smtClean="0">
              <a:latin typeface="NikoshBAN" pitchFamily="2" charset="0"/>
              <a:cs typeface="NikoshBAN" pitchFamily="2" charset="0"/>
            </a:endParaRPr>
          </a:p>
          <a:p>
            <a:pPr marL="609600" lvl="0" indent="-609600" algn="just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</a:pP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	</a:t>
            </a:r>
            <a:r>
              <a:rPr lang="bn-BD" sz="8000" dirty="0" smtClean="0">
                <a:latin typeface="NikoshBAN" pitchFamily="2" charset="0"/>
                <a:cs typeface="NikoshBAN" pitchFamily="2" charset="0"/>
              </a:rPr>
              <a:t>বাস্তব অগ্রগতি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:</a:t>
            </a:r>
            <a:r>
              <a:rPr lang="bn-IN" sz="8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dirty="0" smtClean="0">
                <a:latin typeface="NikoshBAN" pitchFamily="2" charset="0"/>
                <a:cs typeface="NikoshBAN" pitchFamily="2" charset="0"/>
              </a:rPr>
              <a:t>26.13</a:t>
            </a:r>
            <a:r>
              <a:rPr lang="bn-IN" sz="8000" dirty="0" smtClean="0">
                <a:latin typeface="NikoshBAN" pitchFamily="2" charset="0"/>
                <a:cs typeface="NikoshBAN" pitchFamily="2" charset="0"/>
              </a:rPr>
              <a:t>%</a:t>
            </a:r>
            <a:endParaRPr lang="en-US" sz="8000" dirty="0" smtClean="0">
              <a:latin typeface="NikoshBAN" pitchFamily="2" charset="0"/>
              <a:cs typeface="NikoshBAN" pitchFamily="2" charset="0"/>
            </a:endParaRPr>
          </a:p>
          <a:p>
            <a:pPr marL="609600" lvl="0" indent="-609600" algn="just"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</a:pPr>
            <a:endParaRPr kumimoji="0" lang="en-US" sz="9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ikosh" pitchFamily="2" charset="0"/>
              <a:ea typeface="+mn-ea"/>
              <a:cs typeface="Nikosh" pitchFamily="2" charset="0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ikosh" pitchFamily="2" charset="0"/>
                <a:ea typeface="+mn-ea"/>
                <a:cs typeface="Nikosh" pitchFamily="2" charset="0"/>
              </a:rPr>
              <a:t>    </a:t>
            </a:r>
          </a:p>
          <a:p>
            <a:pPr marL="609600" marR="0" lvl="0" indent="-609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None/>
              <a:tabLst/>
              <a:defRPr/>
            </a:pPr>
            <a:endParaRPr kumimoji="0" lang="en-US" sz="8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ikosh" pitchFamily="2" charset="0"/>
              <a:ea typeface="+mn-ea"/>
              <a:cs typeface="Nikosh" pitchFamily="2" charset="0"/>
            </a:endParaRPr>
          </a:p>
          <a:p>
            <a:pPr marL="609600" marR="0" lvl="0" indent="-609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" pitchFamily="2" charset="2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ikosh" pitchFamily="2" charset="0"/>
              <a:ea typeface="+mn-ea"/>
              <a:cs typeface="Nikosh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:\Barishal Tour Secretary &amp; DG\IMG-20210518-WA0001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609600"/>
            <a:ext cx="8382000" cy="48006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52400" y="5449668"/>
            <a:ext cx="876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b="1" dirty="0" smtClean="0">
                <a:latin typeface="Nikosh" pitchFamily="2" charset="0"/>
                <a:ea typeface="Times New Roman"/>
                <a:cs typeface="Nikosh" pitchFamily="2" charset="0"/>
              </a:rPr>
              <a:t>জেলা প্রশাসন, বরিশাল কর্তৃক জমির সীমানা নির্ধারন ও প্রকল্পের অনুকুলে জমি হস্তান্তর </a:t>
            </a:r>
            <a:r>
              <a:rPr lang="bn-IN" dirty="0" smtClean="0">
                <a:latin typeface="Nikosh" pitchFamily="2" charset="0"/>
                <a:ea typeface="Times New Roman"/>
                <a:cs typeface="Nikosh" pitchFamily="2" charset="0"/>
              </a:rPr>
              <a:t>।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FB_IMG_16456803973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839200" cy="5638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8600" y="5943600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latin typeface="Nikosh" pitchFamily="2" charset="0"/>
                <a:cs typeface="Nikosh" pitchFamily="2" charset="0"/>
              </a:rPr>
              <a:t>মহাপরিচালক</a:t>
            </a:r>
            <a:r>
              <a:rPr lang="en-US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 err="1" smtClean="0">
                <a:latin typeface="Nikosh" pitchFamily="2" charset="0"/>
                <a:cs typeface="Nikosh" pitchFamily="2" charset="0"/>
              </a:rPr>
              <a:t>মহোদয়ের</a:t>
            </a:r>
            <a:r>
              <a:rPr lang="en-US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 err="1" smtClean="0">
                <a:latin typeface="Nikosh" pitchFamily="2" charset="0"/>
                <a:cs typeface="Nikosh" pitchFamily="2" charset="0"/>
              </a:rPr>
              <a:t>নেতৃত্বে</a:t>
            </a:r>
            <a:r>
              <a:rPr lang="en-US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 err="1" smtClean="0">
                <a:latin typeface="Nikosh" pitchFamily="2" charset="0"/>
                <a:cs typeface="Nikosh" pitchFamily="2" charset="0"/>
              </a:rPr>
              <a:t>প্রশাসনিক</a:t>
            </a:r>
            <a:r>
              <a:rPr lang="en-US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 err="1" smtClean="0">
                <a:latin typeface="Nikosh" pitchFamily="2" charset="0"/>
                <a:cs typeface="Nikosh" pitchFamily="2" charset="0"/>
              </a:rPr>
              <a:t>মন্ত্রণালয়</a:t>
            </a:r>
            <a:r>
              <a:rPr lang="en-US" b="1" dirty="0" smtClean="0">
                <a:latin typeface="Nikosh" pitchFamily="2" charset="0"/>
                <a:cs typeface="Nikosh" pitchFamily="2" charset="0"/>
              </a:rPr>
              <a:t>, </a:t>
            </a:r>
            <a:r>
              <a:rPr lang="en-US" b="1" dirty="0" err="1" smtClean="0">
                <a:latin typeface="Nikosh" pitchFamily="2" charset="0"/>
                <a:cs typeface="Nikosh" pitchFamily="2" charset="0"/>
              </a:rPr>
              <a:t>গণপূর্ত</a:t>
            </a:r>
            <a:r>
              <a:rPr lang="en-US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 err="1" smtClean="0">
                <a:latin typeface="Nikosh" pitchFamily="2" charset="0"/>
                <a:cs typeface="Nikosh" pitchFamily="2" charset="0"/>
              </a:rPr>
              <a:t>অধিদপ্তর</a:t>
            </a:r>
            <a:r>
              <a:rPr lang="en-US" b="1" dirty="0" smtClean="0">
                <a:latin typeface="Nikosh" pitchFamily="2" charset="0"/>
                <a:cs typeface="Nikosh" pitchFamily="2" charset="0"/>
              </a:rPr>
              <a:t>, </a:t>
            </a:r>
            <a:r>
              <a:rPr lang="en-US" b="1" dirty="0" err="1" smtClean="0">
                <a:latin typeface="Nikosh" pitchFamily="2" charset="0"/>
                <a:cs typeface="Nikosh" pitchFamily="2" charset="0"/>
              </a:rPr>
              <a:t>স্থাপত্য</a:t>
            </a:r>
            <a:r>
              <a:rPr lang="en-US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 err="1" smtClean="0">
                <a:latin typeface="Nikosh" pitchFamily="2" charset="0"/>
                <a:cs typeface="Nikosh" pitchFamily="2" charset="0"/>
              </a:rPr>
              <a:t>অধিদপ্তর</a:t>
            </a:r>
            <a:r>
              <a:rPr lang="en-US" b="1" dirty="0" smtClean="0">
                <a:latin typeface="Nikosh" pitchFamily="2" charset="0"/>
                <a:cs typeface="Nikosh" pitchFamily="2" charset="0"/>
              </a:rPr>
              <a:t> ও </a:t>
            </a:r>
            <a:r>
              <a:rPr lang="en-US" b="1" dirty="0" err="1" smtClean="0">
                <a:latin typeface="Nikosh" pitchFamily="2" charset="0"/>
                <a:cs typeface="Nikosh" pitchFamily="2" charset="0"/>
              </a:rPr>
              <a:t>প্রকল্প</a:t>
            </a:r>
            <a:r>
              <a:rPr lang="en-US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 err="1" smtClean="0">
                <a:latin typeface="Nikosh" pitchFamily="2" charset="0"/>
                <a:cs typeface="Nikosh" pitchFamily="2" charset="0"/>
              </a:rPr>
              <a:t>পরিচালকের</a:t>
            </a:r>
            <a:r>
              <a:rPr lang="en-US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 err="1" smtClean="0">
                <a:latin typeface="Nikosh" pitchFamily="2" charset="0"/>
                <a:cs typeface="Nikosh" pitchFamily="2" charset="0"/>
              </a:rPr>
              <a:t>সমন্বয়ে</a:t>
            </a:r>
            <a:r>
              <a:rPr lang="en-US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 err="1" smtClean="0">
                <a:latin typeface="Nikosh" pitchFamily="2" charset="0"/>
                <a:cs typeface="Nikosh" pitchFamily="2" charset="0"/>
              </a:rPr>
              <a:t>একটি</a:t>
            </a:r>
            <a:r>
              <a:rPr lang="en-US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 err="1" smtClean="0">
                <a:latin typeface="Nikosh" pitchFamily="2" charset="0"/>
                <a:cs typeface="Nikosh" pitchFamily="2" charset="0"/>
              </a:rPr>
              <a:t>টিম</a:t>
            </a:r>
            <a:r>
              <a:rPr lang="en-US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 err="1" smtClean="0">
                <a:latin typeface="Nikosh" pitchFamily="2" charset="0"/>
                <a:cs typeface="Nikosh" pitchFamily="2" charset="0"/>
              </a:rPr>
              <a:t>কর্তৃক</a:t>
            </a:r>
            <a:r>
              <a:rPr lang="en-US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 err="1" smtClean="0">
                <a:latin typeface="Nikosh" pitchFamily="2" charset="0"/>
                <a:cs typeface="Nikosh" pitchFamily="2" charset="0"/>
              </a:rPr>
              <a:t>প্রকল্প</a:t>
            </a:r>
            <a:r>
              <a:rPr lang="en-US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 err="1" smtClean="0">
                <a:latin typeface="Nikosh" pitchFamily="2" charset="0"/>
                <a:cs typeface="Nikosh" pitchFamily="2" charset="0"/>
              </a:rPr>
              <a:t>স্থান</a:t>
            </a:r>
            <a:r>
              <a:rPr lang="en-US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 err="1" smtClean="0">
                <a:latin typeface="Nikosh" pitchFamily="2" charset="0"/>
                <a:cs typeface="Nikosh" pitchFamily="2" charset="0"/>
              </a:rPr>
              <a:t>পরিদর্শন</a:t>
            </a:r>
            <a:endParaRPr lang="en-US" b="1" dirty="0" smtClean="0">
              <a:latin typeface="Nikosh" pitchFamily="2" charset="0"/>
              <a:ea typeface="Times New Roman"/>
              <a:cs typeface="Nikosh" pitchFamily="2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4114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71450"/>
            <a:ext cx="44958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304800" y="6396335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2400" b="1" dirty="0" smtClean="0">
                <a:latin typeface="Nikosh" pitchFamily="2" charset="0"/>
                <a:cs typeface="Nikosh" pitchFamily="2" charset="0"/>
              </a:rPr>
              <a:t>প্লানেটেরিয়াম ব্লক,অফিস ভবনের কাজের অগ্রগতি</a:t>
            </a:r>
            <a:endParaRPr lang="en-US" sz="2400" b="1" dirty="0" smtClean="0">
              <a:latin typeface="Nikosh" pitchFamily="2" charset="0"/>
              <a:ea typeface="Times New Roman"/>
              <a:cs typeface="Nikosh" pitchFamily="2" charset="0"/>
            </a:endParaRPr>
          </a:p>
        </p:txBody>
      </p:sp>
      <p:pic>
        <p:nvPicPr>
          <p:cNvPr id="5" name="Picture 2" descr="C:\Users\admin\Downloads\IMG-20220517-WA0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485716"/>
            <a:ext cx="4038600" cy="2991283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505201"/>
            <a:ext cx="4419600" cy="2977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IMG-20220419-WA0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0"/>
            <a:ext cx="4267200" cy="2971800"/>
          </a:xfrm>
          <a:prstGeom prst="rect">
            <a:avLst/>
          </a:prstGeom>
          <a:noFill/>
        </p:spPr>
      </p:pic>
      <p:pic>
        <p:nvPicPr>
          <p:cNvPr id="1027" name="Picture 3" descr="C:\Users\admin\Desktop\IMG-20220419-WA0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419600" cy="2971800"/>
          </a:xfrm>
          <a:prstGeom prst="rect">
            <a:avLst/>
          </a:prstGeom>
          <a:noFill/>
        </p:spPr>
      </p:pic>
      <p:pic>
        <p:nvPicPr>
          <p:cNvPr id="1028" name="Picture 4" descr="C:\Users\admin\Desktop\IMG-20220419-WA00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048000"/>
            <a:ext cx="4343400" cy="3581400"/>
          </a:xfrm>
          <a:prstGeom prst="rect">
            <a:avLst/>
          </a:prstGeom>
          <a:noFill/>
        </p:spPr>
      </p:pic>
      <p:pic>
        <p:nvPicPr>
          <p:cNvPr id="1029" name="Picture 5" descr="C:\Users\admin\Desktop\IMG-20220419-WA001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3048000"/>
            <a:ext cx="4343400" cy="36576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33400" y="6396335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2400" b="1" dirty="0" smtClean="0">
                <a:latin typeface="Nikosh" pitchFamily="2" charset="0"/>
                <a:cs typeface="Nikosh" pitchFamily="2" charset="0"/>
              </a:rPr>
              <a:t>প্রক</a:t>
            </a:r>
            <a:r>
              <a:rPr lang="en-US" sz="2400" b="1" dirty="0" err="1" smtClean="0">
                <a:latin typeface="Nikosh" pitchFamily="2" charset="0"/>
                <a:cs typeface="Nikosh" pitchFamily="2" charset="0"/>
              </a:rPr>
              <a:t>ল্পের</a:t>
            </a:r>
            <a:r>
              <a:rPr lang="en-US" sz="2400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400" b="1" dirty="0" err="1" smtClean="0">
                <a:latin typeface="Nikosh" pitchFamily="2" charset="0"/>
                <a:cs typeface="Nikosh" pitchFamily="2" charset="0"/>
              </a:rPr>
              <a:t>বাউন্ডালি</a:t>
            </a:r>
            <a:r>
              <a:rPr lang="en-US" sz="2400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400" b="1" dirty="0" err="1" smtClean="0">
                <a:latin typeface="Nikosh" pitchFamily="2" charset="0"/>
                <a:cs typeface="Nikosh" pitchFamily="2" charset="0"/>
              </a:rPr>
              <a:t>ওয়ালের</a:t>
            </a:r>
            <a:r>
              <a:rPr lang="en-US" sz="2400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400" b="1" dirty="0" err="1" smtClean="0">
                <a:latin typeface="Nikosh" pitchFamily="2" charset="0"/>
                <a:cs typeface="Nikosh" pitchFamily="2" charset="0"/>
              </a:rPr>
              <a:t>কাজের</a:t>
            </a:r>
            <a:r>
              <a:rPr lang="en-US" sz="2400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400" b="1" dirty="0" err="1" smtClean="0">
                <a:latin typeface="Nikosh" pitchFamily="2" charset="0"/>
                <a:cs typeface="Nikosh" pitchFamily="2" charset="0"/>
              </a:rPr>
              <a:t>অগ্রগতি</a:t>
            </a:r>
            <a:r>
              <a:rPr lang="en-US" sz="2400" b="1" dirty="0" smtClean="0">
                <a:latin typeface="Nikosh" pitchFamily="2" charset="0"/>
                <a:cs typeface="Nikosh" pitchFamily="2" charset="0"/>
              </a:rPr>
              <a:t> </a:t>
            </a:r>
            <a:endParaRPr lang="en-US" sz="2400" b="1" dirty="0" smtClean="0">
              <a:latin typeface="Nikosh" pitchFamily="2" charset="0"/>
              <a:ea typeface="Times New Roman"/>
              <a:cs typeface="Nikosh" pitchFamily="2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724400"/>
            <a:ext cx="411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2400" b="1" dirty="0" smtClean="0">
                <a:latin typeface="Nikosh" pitchFamily="2" charset="0"/>
                <a:cs typeface="Nikosh" pitchFamily="2" charset="0"/>
              </a:rPr>
              <a:t>প্রক</a:t>
            </a:r>
            <a:r>
              <a:rPr lang="en-US" sz="2400" b="1" dirty="0" err="1" smtClean="0">
                <a:latin typeface="Nikosh" pitchFamily="2" charset="0"/>
                <a:cs typeface="Nikosh" pitchFamily="2" charset="0"/>
              </a:rPr>
              <a:t>ল্পের</a:t>
            </a:r>
            <a:r>
              <a:rPr lang="en-US" sz="2400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400" b="1" dirty="0" err="1" smtClean="0">
                <a:latin typeface="Nikosh" pitchFamily="2" charset="0"/>
                <a:cs typeface="Nikosh" pitchFamily="2" charset="0"/>
              </a:rPr>
              <a:t>প্লানেটেরিয়াম</a:t>
            </a:r>
            <a:r>
              <a:rPr lang="en-US" sz="2400" b="1" dirty="0" smtClean="0">
                <a:latin typeface="Nikosh" pitchFamily="2" charset="0"/>
                <a:cs typeface="Nikosh" pitchFamily="2" charset="0"/>
              </a:rPr>
              <a:t> ও </a:t>
            </a:r>
            <a:r>
              <a:rPr lang="en-US" sz="2400" b="1" dirty="0" err="1" smtClean="0">
                <a:latin typeface="Nikosh" pitchFamily="2" charset="0"/>
                <a:cs typeface="Nikosh" pitchFamily="2" charset="0"/>
              </a:rPr>
              <a:t>অফিস</a:t>
            </a:r>
            <a:r>
              <a:rPr lang="en-US" sz="2400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400" b="1" dirty="0" err="1" smtClean="0">
                <a:latin typeface="Nikosh" pitchFamily="2" charset="0"/>
                <a:cs typeface="Nikosh" pitchFamily="2" charset="0"/>
              </a:rPr>
              <a:t>ভবনের</a:t>
            </a:r>
            <a:r>
              <a:rPr lang="en-US" sz="2400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400" b="1" dirty="0" err="1" smtClean="0">
                <a:latin typeface="Nikosh" pitchFamily="2" charset="0"/>
                <a:cs typeface="Nikosh" pitchFamily="2" charset="0"/>
              </a:rPr>
              <a:t>লে-আউট</a:t>
            </a:r>
            <a:r>
              <a:rPr lang="en-US" sz="2400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400" b="1" dirty="0" err="1" smtClean="0">
                <a:latin typeface="Nikosh" pitchFamily="2" charset="0"/>
                <a:cs typeface="Nikosh" pitchFamily="2" charset="0"/>
              </a:rPr>
              <a:t>স্থান</a:t>
            </a:r>
            <a:r>
              <a:rPr lang="en-US" sz="2400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400" b="1" dirty="0" err="1" smtClean="0">
                <a:latin typeface="Nikosh" pitchFamily="2" charset="0"/>
                <a:cs typeface="Nikosh" pitchFamily="2" charset="0"/>
              </a:rPr>
              <a:t>নির্ধারণ</a:t>
            </a:r>
            <a:r>
              <a:rPr lang="en-US" sz="2400" b="1" dirty="0" smtClean="0">
                <a:latin typeface="Nikosh" pitchFamily="2" charset="0"/>
                <a:cs typeface="Nikosh" pitchFamily="2" charset="0"/>
              </a:rPr>
              <a:t>।</a:t>
            </a:r>
            <a:endParaRPr lang="en-US" sz="2400" b="1" dirty="0" smtClean="0">
              <a:latin typeface="Nikosh" pitchFamily="2" charset="0"/>
              <a:ea typeface="Times New Roman"/>
              <a:cs typeface="Nikosh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40978"/>
            <a:ext cx="4267200" cy="3678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85800"/>
            <a:ext cx="4419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257800" y="48006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প্রকল্পের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মাটি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ভরাটের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অগ্রগতি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396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609600"/>
            <a:ext cx="4114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990600" y="6019800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প্রকল্পের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 smtClean="0">
                <a:solidFill>
                  <a:srgbClr val="000000"/>
                </a:solidFill>
                <a:latin typeface="NikoshBAN" pitchFamily="2" charset="0"/>
                <a:ea typeface="Times New Roman" pitchFamily="18" charset="0"/>
                <a:cs typeface="NikoshBAN" pitchFamily="2" charset="0"/>
              </a:rPr>
              <a:t>পিলারের পাইল ক্যা</a:t>
            </a:r>
            <a:r>
              <a:rPr lang="en-US" sz="2800" b="1" dirty="0" err="1" smtClean="0">
                <a:solidFill>
                  <a:srgbClr val="000000"/>
                </a:solidFill>
                <a:latin typeface="NikoshBAN" pitchFamily="2" charset="0"/>
                <a:ea typeface="Times New Roman" pitchFamily="18" charset="0"/>
                <a:cs typeface="NikoshBAN" pitchFamily="2" charset="0"/>
              </a:rPr>
              <a:t>পের</a:t>
            </a:r>
            <a:r>
              <a:rPr lang="bn-IN" sz="2800" b="1" dirty="0" smtClean="0">
                <a:solidFill>
                  <a:srgbClr val="000000"/>
                </a:solidFill>
                <a:latin typeface="NikoshBAN" pitchFamily="2" charset="0"/>
                <a:ea typeface="Times New Roman" pitchFamily="18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অগ্রগতি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505200"/>
            <a:ext cx="403860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8600"/>
            <a:ext cx="4165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28600"/>
            <a:ext cx="3995530" cy="3208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86000" y="624840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প্রকল্পের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ডরমেটরি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ভবনের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কাজের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অগ্রগতি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581400"/>
            <a:ext cx="4038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048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505200"/>
            <a:ext cx="4191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81000" y="6150114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প্রকল্প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পরিচালক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আইএমইডির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উপপরিচালক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গণপূর্ত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অধিদপ্তরের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প্রকৌশলীদের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সাথে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প্রকল্পের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অগ্রগতি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সরেজমিনে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পরিদর্শন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মতবিনিময়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প্রকল্পের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নিয়োগপ্রাপ্ত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পরামর্শকগণের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প্রকল্পস্থান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পরিদর্শন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।  </a:t>
            </a:r>
            <a:endParaRPr lang="en-US" sz="20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572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4572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524000" y="4191000"/>
            <a:ext cx="647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প্রকল্পের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প্লাজার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পাইল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ক্যাপ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ডরমেটরি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ভবনের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১ম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ছাদের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সাটারিং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81000"/>
            <a:ext cx="7239000" cy="7747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bn-BD" dirty="0" smtClean="0">
                <a:latin typeface="Nikosh" pitchFamily="2" charset="0"/>
                <a:cs typeface="Nikosh" pitchFamily="2" charset="0"/>
              </a:rPr>
              <a:t>প্রকল্পের সংক্ষিপ্ত বিবরণ </a:t>
            </a:r>
            <a:endParaRPr lang="en-US" dirty="0" smtClean="0">
              <a:latin typeface="Nikosh" pitchFamily="2" charset="0"/>
              <a:cs typeface="Nikosh" pitchFamily="2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295400"/>
            <a:ext cx="8382000" cy="4800600"/>
          </a:xfrm>
          <a:ln>
            <a:solidFill>
              <a:srgbClr val="FFFF00"/>
            </a:solidFill>
          </a:ln>
        </p:spPr>
        <p:txBody>
          <a:bodyPr>
            <a:normAutofit lnSpcReduction="10000"/>
          </a:bodyPr>
          <a:lstStyle/>
          <a:p>
            <a:pPr marL="609600" indent="-609600" eaLnBrk="1" hangingPunct="1">
              <a:buFontTx/>
              <a:buNone/>
            </a:pPr>
            <a:endParaRPr lang="bn-BD" sz="2800" dirty="0" smtClean="0">
              <a:solidFill>
                <a:schemeClr val="tx2"/>
              </a:solidFill>
              <a:latin typeface="Nikosh" pitchFamily="2" charset="0"/>
              <a:cs typeface="Nikosh" pitchFamily="2" charset="0"/>
            </a:endParaRPr>
          </a:p>
          <a:p>
            <a:pPr marL="609600" indent="-609600">
              <a:buNone/>
            </a:pPr>
            <a:r>
              <a:rPr lang="bn-BD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১.</a:t>
            </a:r>
            <a:r>
              <a:rPr lang="en-US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BD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প্রকল্পের নামঃ ‍‌‌‍‌‌‌‌‌‌‍‍‍</a:t>
            </a:r>
            <a:r>
              <a:rPr lang="bn-BD" sz="36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bn-BD" sz="3600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“</a:t>
            </a:r>
            <a:r>
              <a:rPr lang="en-US" sz="3600" dirty="0" err="1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বঙ্গবন্ধু</a:t>
            </a:r>
            <a:r>
              <a:rPr lang="en-US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শেখ</a:t>
            </a:r>
            <a:r>
              <a:rPr lang="en-US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মুজিবুর</a:t>
            </a:r>
            <a:r>
              <a:rPr lang="en-US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রহমান</a:t>
            </a:r>
            <a:r>
              <a:rPr lang="en-US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     </a:t>
            </a:r>
          </a:p>
          <a:p>
            <a:pPr marL="609600" indent="-609600">
              <a:buNone/>
            </a:pPr>
            <a:r>
              <a:rPr lang="en-US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    </a:t>
            </a:r>
            <a:r>
              <a:rPr lang="en-US" sz="3600" dirty="0" err="1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নভোথিয়েটার</a:t>
            </a:r>
            <a:r>
              <a:rPr lang="en-US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, </a:t>
            </a:r>
            <a:r>
              <a:rPr lang="bn-IN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বরিশাল</a:t>
            </a:r>
            <a:r>
              <a:rPr lang="en-US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স্থাপন</a:t>
            </a:r>
            <a:r>
              <a:rPr lang="en-US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BD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(১ম সংশোধিত)</a:t>
            </a:r>
            <a:r>
              <a:rPr lang="en-US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”</a:t>
            </a:r>
            <a:r>
              <a:rPr lang="bn-BD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প্রকল্প</a:t>
            </a:r>
            <a:r>
              <a:rPr lang="en-US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 </a:t>
            </a:r>
            <a:endParaRPr lang="bn-BD" sz="3600" dirty="0" smtClean="0">
              <a:solidFill>
                <a:schemeClr val="tx2"/>
              </a:solidFill>
              <a:latin typeface="Nikosh" pitchFamily="2" charset="0"/>
              <a:cs typeface="Nikosh" pitchFamily="2" charset="0"/>
            </a:endParaRPr>
          </a:p>
          <a:p>
            <a:pPr marL="609600" indent="-609600" eaLnBrk="1" hangingPunct="1">
              <a:buFontTx/>
              <a:buNone/>
            </a:pPr>
            <a:endParaRPr lang="bn-BD" sz="3600" dirty="0" smtClean="0">
              <a:solidFill>
                <a:schemeClr val="tx2"/>
              </a:solidFill>
              <a:latin typeface="Nikosh" pitchFamily="2" charset="0"/>
              <a:cs typeface="Nikosh" pitchFamily="2" charset="0"/>
            </a:endParaRPr>
          </a:p>
          <a:p>
            <a:pPr marL="609600" indent="-609600" eaLnBrk="1" hangingPunct="1">
              <a:buFontTx/>
              <a:buNone/>
            </a:pPr>
            <a:r>
              <a:rPr lang="bn-BD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২.</a:t>
            </a:r>
            <a:r>
              <a:rPr lang="en-US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BD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প্রকল্পের ব্যয়ঃ </a:t>
            </a:r>
            <a:r>
              <a:rPr lang="bn-IN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 টাকা ৪১২০০</a:t>
            </a:r>
            <a:r>
              <a:rPr lang="en-US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.০০ </a:t>
            </a:r>
            <a:r>
              <a:rPr lang="bn-BD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লক্ষ</a:t>
            </a:r>
          </a:p>
          <a:p>
            <a:pPr marL="609600" indent="-609600" eaLnBrk="1" hangingPunct="1">
              <a:buFontTx/>
              <a:buNone/>
            </a:pPr>
            <a:endParaRPr lang="bn-BD" sz="3600" dirty="0" smtClean="0">
              <a:solidFill>
                <a:schemeClr val="tx2"/>
              </a:solidFill>
              <a:latin typeface="Nikosh" pitchFamily="2" charset="0"/>
              <a:cs typeface="Nikosh" pitchFamily="2" charset="0"/>
            </a:endParaRPr>
          </a:p>
          <a:p>
            <a:pPr marL="609600" indent="-609600" eaLnBrk="1" hangingPunct="1">
              <a:buFontTx/>
              <a:buNone/>
            </a:pPr>
            <a:r>
              <a:rPr lang="bn-BD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৩.</a:t>
            </a:r>
            <a:r>
              <a:rPr lang="en-US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BD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বাস্তবায়ন কালঃ </a:t>
            </a:r>
            <a:r>
              <a:rPr lang="bn-IN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জানুয়ারী</a:t>
            </a:r>
            <a:r>
              <a:rPr lang="bn-BD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,</a:t>
            </a:r>
            <a:r>
              <a:rPr lang="en-US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BD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২০</a:t>
            </a:r>
            <a:r>
              <a:rPr lang="bn-IN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২০</a:t>
            </a:r>
            <a:r>
              <a:rPr lang="bn-BD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 থেকে </a:t>
            </a:r>
            <a:endParaRPr lang="bn-IN" sz="3600" dirty="0" smtClean="0">
              <a:solidFill>
                <a:schemeClr val="tx2"/>
              </a:solidFill>
              <a:latin typeface="Nikosh" pitchFamily="2" charset="0"/>
              <a:cs typeface="Nikosh" pitchFamily="2" charset="0"/>
            </a:endParaRPr>
          </a:p>
          <a:p>
            <a:pPr marL="609600" indent="-609600" eaLnBrk="1" hangingPunct="1">
              <a:buFontTx/>
              <a:buNone/>
            </a:pPr>
            <a:r>
              <a:rPr lang="bn-IN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				</a:t>
            </a:r>
            <a:r>
              <a:rPr lang="en-US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IN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ডিসেম্বর,</a:t>
            </a:r>
            <a:r>
              <a:rPr lang="bn-BD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 ২০</a:t>
            </a:r>
            <a:r>
              <a:rPr lang="en-US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২</a:t>
            </a:r>
            <a:r>
              <a:rPr lang="bn-IN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৩ </a:t>
            </a:r>
            <a:r>
              <a:rPr lang="bn-BD" sz="3600" dirty="0" smtClean="0">
                <a:solidFill>
                  <a:schemeClr val="tx2"/>
                </a:solidFill>
                <a:latin typeface="Nikosh" pitchFamily="2" charset="0"/>
                <a:cs typeface="Nikosh" pitchFamily="2" charset="0"/>
              </a:rPr>
              <a:t>পর্যন্ত</a:t>
            </a:r>
            <a:endParaRPr lang="en-US" sz="3600" dirty="0" smtClean="0">
              <a:solidFill>
                <a:schemeClr val="tx2"/>
              </a:solidFill>
              <a:latin typeface="Nikosh" pitchFamily="2" charset="0"/>
              <a:cs typeface="Nikosh" pitchFamily="2" charset="0"/>
            </a:endParaRPr>
          </a:p>
          <a:p>
            <a:pPr marL="609600" indent="-609600" eaLnBrk="1" hangingPunct="1">
              <a:buFontTx/>
              <a:buNone/>
            </a:pPr>
            <a:endParaRPr lang="en-US" sz="3600" dirty="0" smtClean="0">
              <a:solidFill>
                <a:schemeClr val="tx2"/>
              </a:solidFill>
              <a:latin typeface="Nikosh" pitchFamily="2" charset="0"/>
              <a:cs typeface="Nikosh" pitchFamily="2" charset="0"/>
            </a:endParaRPr>
          </a:p>
          <a:p>
            <a:pPr marL="609600" indent="-609600" eaLnBrk="1" hangingPunct="1">
              <a:buFontTx/>
              <a:buNone/>
            </a:pPr>
            <a:endParaRPr lang="en-US" sz="3600" dirty="0" smtClean="0">
              <a:solidFill>
                <a:schemeClr val="tx2"/>
              </a:solidFill>
              <a:latin typeface="Nikosh" pitchFamily="2" charset="0"/>
              <a:cs typeface="Nikosh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81000"/>
            <a:ext cx="4165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885825" y="-123825"/>
            <a:ext cx="30289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57200" y="4191000"/>
            <a:ext cx="838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প্রকল্পের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প্লানেটেরিয়াম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ব্লকের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পাইল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ক্যাপ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ডরমেটরি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ভবনের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১ম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তলার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ছাদের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ঢালাই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000" b="1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05000"/>
            <a:ext cx="7315200" cy="4389120"/>
          </a:xfrm>
        </p:spPr>
        <p:txBody>
          <a:bodyPr>
            <a:normAutofit/>
          </a:bodyPr>
          <a:lstStyle/>
          <a:p>
            <a:pPr lvl="8" algn="ctr">
              <a:buNone/>
            </a:pPr>
            <a:r>
              <a:rPr lang="bn-IN" sz="13800" dirty="0" smtClean="0">
                <a:solidFill>
                  <a:schemeClr val="accent2"/>
                </a:solidFill>
                <a:latin typeface="Nikosh" pitchFamily="2" charset="0"/>
                <a:cs typeface="Nikosh" pitchFamily="2" charset="0"/>
              </a:rPr>
              <a:t>ধন্যবাদ</a:t>
            </a:r>
            <a:endParaRPr lang="en-US" sz="13800" dirty="0">
              <a:solidFill>
                <a:schemeClr val="accent2"/>
              </a:solidFill>
              <a:latin typeface="Nikosh" pitchFamily="2" charset="0"/>
              <a:cs typeface="Nikosh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467600" cy="6858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bn-BD" sz="4000" u="sng" dirty="0" smtClean="0">
                <a:solidFill>
                  <a:schemeClr val="bg2">
                    <a:lumMod val="50000"/>
                  </a:schemeClr>
                </a:solidFill>
                <a:latin typeface="Nikosh" pitchFamily="2" charset="0"/>
                <a:cs typeface="Nikosh" pitchFamily="2" charset="0"/>
              </a:rPr>
              <a:t>প্রকল্পের উদ্দেশ্য</a:t>
            </a:r>
            <a:endParaRPr lang="en-US" sz="4000" u="sng" dirty="0" smtClean="0">
              <a:solidFill>
                <a:schemeClr val="bg2">
                  <a:lumMod val="50000"/>
                </a:schemeClr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066800"/>
            <a:ext cx="8534400" cy="51054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bn-BD" sz="2000" dirty="0" smtClean="0">
              <a:latin typeface="Nikosh" pitchFamily="2" charset="0"/>
              <a:cs typeface="Nikosh" pitchFamily="2" charset="0"/>
            </a:endParaRPr>
          </a:p>
          <a:p>
            <a:pPr algn="just"/>
            <a:r>
              <a:rPr lang="bn-IN" sz="3200" dirty="0" smtClean="0">
                <a:latin typeface="Nikosh" pitchFamily="2" charset="0"/>
                <a:cs typeface="Nikosh" pitchFamily="2" charset="0"/>
              </a:rPr>
              <a:t>বরিশালে একটি আধুনিক নভোথিয়েটার স্থাপনের  মাধ্যমে জনসাধারণের মধ্যে মহাকাশ সম্পর্কিত  বিজ্ঞান ও প্রযুক্তির বিভিন্ন বিষয়াদি অবহিত করে বিজ্ঞানমন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স্ক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 ইতিবাচক সমাজ গঠ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নে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 সহায়তা করা।   </a:t>
            </a:r>
            <a:endParaRPr lang="en-US" sz="3200" dirty="0" smtClean="0">
              <a:latin typeface="Nikosh" pitchFamily="2" charset="0"/>
              <a:cs typeface="Nikosh" pitchFamily="2" charset="0"/>
            </a:endParaRPr>
          </a:p>
          <a:p>
            <a:pPr algn="just"/>
            <a:r>
              <a:rPr lang="bn-IN" sz="3200" dirty="0" smtClean="0">
                <a:latin typeface="Nikosh" pitchFamily="2" charset="0"/>
                <a:cs typeface="Nikosh" pitchFamily="2" charset="0"/>
              </a:rPr>
              <a:t>শিক্ষা-বিনোদনের সুযোগ সৃষ্টি করে স্কুলগামী শিক্ষার্থী ও তরু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ণ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 প্রজন্মকে উৎসাহিত করার মাধ্যমে বিজ্ঞান ও প্রযুক্তি বিষয়ক শিক্ষায় উৎসাহিত করা।</a:t>
            </a:r>
            <a:endParaRPr lang="en-US" sz="3200" dirty="0" smtClean="0">
              <a:latin typeface="Nikosh" pitchFamily="2" charset="0"/>
              <a:cs typeface="Nikosh" pitchFamily="2" charset="0"/>
            </a:endParaRPr>
          </a:p>
          <a:p>
            <a:pPr algn="just"/>
            <a:r>
              <a:rPr lang="bn-IN" sz="3200" dirty="0" smtClean="0">
                <a:latin typeface="Nikosh" pitchFamily="2" charset="0"/>
                <a:cs typeface="Nikosh" pitchFamily="2" charset="0"/>
              </a:rPr>
              <a:t>মহাকাশ বিষয়ক গবেষণার সুযোগ সৃষ্টিসহ ডিজিটাল ও সাইন্টিফিক প্রদর্শনীবস্তু প্রদর্শনের সুযোগ সৃষ্টির মাধ্যমে  বরিশাল নভোথিয়েটারকে একটি অনানুষ্ঠানিক বিজ্ঞান শিক্ষা-বিনোদন কেন্দ্র হিসেবে তৈরি   করা।</a:t>
            </a:r>
            <a:endParaRPr lang="en-US" sz="3200" dirty="0" smtClean="0">
              <a:latin typeface="Nikosh" pitchFamily="2" charset="0"/>
              <a:cs typeface="Nikosh" pitchFamily="2" charset="0"/>
            </a:endParaRPr>
          </a:p>
          <a:p>
            <a:pPr marL="533400" indent="-533400" algn="just" eaLnBrk="1" hangingPunct="1">
              <a:lnSpc>
                <a:spcPct val="90000"/>
              </a:lnSpc>
              <a:buFont typeface="Wingdings" pitchFamily="2" charset="2"/>
              <a:buNone/>
            </a:pPr>
            <a:endParaRPr lang="bn-BD" sz="1800" dirty="0" smtClean="0">
              <a:latin typeface="Nikosh" pitchFamily="2" charset="0"/>
              <a:cs typeface="Nikosh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81000"/>
            <a:ext cx="8305800" cy="6019800"/>
          </a:xfrm>
        </p:spPr>
        <p:txBody>
          <a:bodyPr>
            <a:normAutofit/>
          </a:bodyPr>
          <a:lstStyle/>
          <a:p>
            <a:pPr marL="365760" indent="-256032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4000" b="1" u="sng" dirty="0" err="1" smtClean="0">
                <a:solidFill>
                  <a:schemeClr val="bg2">
                    <a:lumMod val="50000"/>
                  </a:schemeClr>
                </a:solidFill>
                <a:latin typeface="Nikosh" pitchFamily="2" charset="0"/>
                <a:cs typeface="Nikosh" pitchFamily="2" charset="0"/>
              </a:rPr>
              <a:t>প্রকল্পের</a:t>
            </a:r>
            <a:r>
              <a:rPr lang="en-US" sz="4000" b="1" u="sng" dirty="0" smtClean="0">
                <a:solidFill>
                  <a:schemeClr val="bg2">
                    <a:lumMod val="50000"/>
                  </a:schemeClr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4000" b="1" u="sng" dirty="0" err="1" smtClean="0">
                <a:solidFill>
                  <a:schemeClr val="bg2">
                    <a:lumMod val="50000"/>
                  </a:schemeClr>
                </a:solidFill>
                <a:latin typeface="Nikosh" pitchFamily="2" charset="0"/>
                <a:cs typeface="Nikosh" pitchFamily="2" charset="0"/>
              </a:rPr>
              <a:t>প্রধান</a:t>
            </a:r>
            <a:r>
              <a:rPr lang="en-US" sz="4000" b="1" u="sng" dirty="0" smtClean="0">
                <a:solidFill>
                  <a:schemeClr val="bg2">
                    <a:lumMod val="50000"/>
                  </a:schemeClr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4000" b="1" u="sng" dirty="0" err="1" smtClean="0">
                <a:solidFill>
                  <a:schemeClr val="bg2">
                    <a:lumMod val="50000"/>
                  </a:schemeClr>
                </a:solidFill>
                <a:latin typeface="Nikosh" pitchFamily="2" charset="0"/>
                <a:cs typeface="Nikosh" pitchFamily="2" charset="0"/>
              </a:rPr>
              <a:t>প্রধান</a:t>
            </a:r>
            <a:r>
              <a:rPr lang="en-US" sz="4000" b="1" u="sng" dirty="0" smtClean="0">
                <a:solidFill>
                  <a:schemeClr val="bg2">
                    <a:lumMod val="50000"/>
                  </a:schemeClr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4000" b="1" u="sng" dirty="0" err="1" smtClean="0">
                <a:solidFill>
                  <a:schemeClr val="bg2">
                    <a:lumMod val="50000"/>
                  </a:schemeClr>
                </a:solidFill>
                <a:latin typeface="Nikosh" pitchFamily="2" charset="0"/>
                <a:cs typeface="Nikosh" pitchFamily="2" charset="0"/>
              </a:rPr>
              <a:t>কার্যক্রম</a:t>
            </a:r>
            <a:r>
              <a:rPr lang="en-US" sz="4000" b="1" u="sng" dirty="0" smtClean="0">
                <a:latin typeface="Nikosh" pitchFamily="2" charset="0"/>
                <a:cs typeface="Nikosh" pitchFamily="2" charset="0"/>
              </a:rPr>
              <a:t>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800" dirty="0" smtClean="0">
              <a:latin typeface="Nikosh" pitchFamily="2" charset="0"/>
              <a:cs typeface="Nikosh" pitchFamily="2" charset="0"/>
            </a:endParaRPr>
          </a:p>
          <a:p>
            <a:pPr lvl="0"/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ভবন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নির্মাণ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ও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আনুষাঙ্গিক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সুবিধাদি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নির্মাণ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;</a:t>
            </a:r>
          </a:p>
          <a:p>
            <a:pPr lvl="0"/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যন্ত্রপাতি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ও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সরঞ্জামাদি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সংগ্রহ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;</a:t>
            </a:r>
          </a:p>
          <a:p>
            <a:pPr lvl="0"/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ফার্নিচার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সংগ্রহ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;</a:t>
            </a:r>
          </a:p>
          <a:p>
            <a:pPr lvl="0"/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জনবল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নিয়োগ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;</a:t>
            </a:r>
          </a:p>
          <a:p>
            <a:pPr lvl="0"/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যানবাহন</a:t>
            </a:r>
            <a:r>
              <a:rPr lang="bn-BD" sz="3200" dirty="0" smtClean="0">
                <a:latin typeface="Nikosh" pitchFamily="2" charset="0"/>
                <a:cs typeface="Nikosh" pitchFamily="2" charset="0"/>
              </a:rPr>
              <a:t> ক্রয়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;</a:t>
            </a:r>
          </a:p>
          <a:p>
            <a:pPr lvl="0"/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পরামর্শক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সেবা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3200" dirty="0" err="1" smtClean="0">
                <a:latin typeface="Nikosh" pitchFamily="2" charset="0"/>
                <a:cs typeface="Nikosh" pitchFamily="2" charset="0"/>
              </a:rPr>
              <a:t>সংগ্রহ</a:t>
            </a:r>
            <a:r>
              <a:rPr lang="en-US" sz="3200" dirty="0" smtClean="0">
                <a:latin typeface="Nikosh" pitchFamily="2" charset="0"/>
                <a:cs typeface="Nikosh" pitchFamily="2" charset="0"/>
              </a:rPr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685800"/>
            <a:ext cx="7315200" cy="4572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u="sng" dirty="0" err="1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cs typeface="Nikosh" pitchFamily="2" charset="0"/>
              </a:rPr>
              <a:t>প্রকল্পের</a:t>
            </a:r>
            <a:r>
              <a:rPr lang="en-US" sz="3600" u="sng" dirty="0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u="sng" dirty="0" err="1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cs typeface="Nikosh" pitchFamily="2" charset="0"/>
              </a:rPr>
              <a:t>অংগভিত্তিক</a:t>
            </a:r>
            <a:r>
              <a:rPr lang="en-US" sz="3600" u="sng" dirty="0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u="sng" dirty="0" err="1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cs typeface="Nikosh" pitchFamily="2" charset="0"/>
              </a:rPr>
              <a:t>ব্যয়</a:t>
            </a:r>
            <a:r>
              <a:rPr lang="en-US" sz="3600" u="sng" dirty="0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u="sng" dirty="0" err="1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cs typeface="Nikosh" pitchFamily="2" charset="0"/>
              </a:rPr>
              <a:t>বিভাজন</a:t>
            </a:r>
            <a:endParaRPr lang="en-US" sz="3600" u="sng" dirty="0" smtClean="0">
              <a:solidFill>
                <a:schemeClr val="bg2">
                  <a:lumMod val="25000"/>
                </a:schemeClr>
              </a:solidFill>
              <a:latin typeface="Nikosh" pitchFamily="2" charset="0"/>
              <a:cs typeface="Nikosh" pitchFamily="2" charset="0"/>
            </a:endParaRPr>
          </a:p>
        </p:txBody>
      </p:sp>
      <p:graphicFrame>
        <p:nvGraphicFramePr>
          <p:cNvPr id="7376" name="Group 208"/>
          <p:cNvGraphicFramePr>
            <a:graphicFrameLocks noGrp="1"/>
          </p:cNvGraphicFramePr>
          <p:nvPr>
            <p:ph type="tbl" idx="4294967295"/>
          </p:nvPr>
        </p:nvGraphicFramePr>
        <p:xfrm>
          <a:off x="381000" y="1371600"/>
          <a:ext cx="8382000" cy="3369734"/>
        </p:xfrm>
        <a:graphic>
          <a:graphicData uri="http://schemas.openxmlformats.org/drawingml/2006/table">
            <a:tbl>
              <a:tblPr/>
              <a:tblGrid>
                <a:gridCol w="964376"/>
                <a:gridCol w="4450968"/>
                <a:gridCol w="1038559"/>
                <a:gridCol w="1928097"/>
              </a:tblGrid>
              <a:tr h="4487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457200" algn="l"/>
                        </a:tabLst>
                      </a:pPr>
                      <a:r>
                        <a:rPr kumimoji="0" lang="bn-BD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ক্রমিক নং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BD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অংগের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নাম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BD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ভৌত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BD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আর্থিক</a:t>
                      </a:r>
                      <a:r>
                        <a:rPr kumimoji="0" lang="bn-I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(</a:t>
                      </a:r>
                      <a:r>
                        <a:rPr kumimoji="0" lang="bn-BD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লক্ষ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টাকা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3267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রাজ</a:t>
                      </a:r>
                      <a:r>
                        <a:rPr kumimoji="0" lang="bn-BD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স্ব ব্যয়ঃ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17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BD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১।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I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কর্মকর্তাদের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বেতন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  </a:t>
                      </a:r>
                      <a:r>
                        <a:rPr kumimoji="0" lang="bn-I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২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জন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I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৫২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.০০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BD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২।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bn-IN" sz="2000" dirty="0" smtClean="0">
                          <a:latin typeface="Nikosh" pitchFamily="2" charset="0"/>
                          <a:cs typeface="Nikosh" pitchFamily="2" charset="0"/>
                        </a:rPr>
                        <a:t>আউটসোর্সিং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I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১২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জন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I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১২৯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.০০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BD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৩।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ভাতাদি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  </a:t>
                      </a:r>
                      <a:r>
                        <a:rPr kumimoji="0" lang="bn-I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০৪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জন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৫৬.০০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BD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৪।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bn-BD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cs typeface="Nikosh" pitchFamily="2" charset="0"/>
                        </a:rPr>
                        <a:t>পণ্য ও সেবার ব্যবহার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BD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থোক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I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১৫৬৩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.০০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৫।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মেরামত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,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সংরক্ষণ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 ও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পুনর্বাসন</a:t>
                      </a:r>
                      <a:endParaRPr kumimoji="0" lang="bn-I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BD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থোক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৪১.০০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৬।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কর</a:t>
                      </a:r>
                      <a:endParaRPr kumimoji="0" lang="bn-I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bn-BD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থোক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১৫.০০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৭।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অপ্রত্যাশিত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ব্যয়</a:t>
                      </a:r>
                      <a:endParaRPr kumimoji="0" lang="bn-I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bn-BD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থোক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২২.০০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উপমোট</a:t>
                      </a:r>
                      <a:r>
                        <a:rPr kumimoji="0" lang="bn-BD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 </a:t>
                      </a:r>
                      <a:r>
                        <a:rPr kumimoji="0" lang="bn-I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(</a:t>
                      </a:r>
                      <a:r>
                        <a:rPr kumimoji="0" lang="bn-BD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রাজস্ব</a:t>
                      </a:r>
                      <a:r>
                        <a:rPr kumimoji="0" lang="bn-I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)=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I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১৮৭৮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.০০</a:t>
                      </a:r>
                      <a:endParaRPr kumimoji="0" lang="bn-I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406" name="Line 285"/>
          <p:cNvSpPr>
            <a:spLocks noChangeShapeType="1"/>
          </p:cNvSpPr>
          <p:nvPr/>
        </p:nvSpPr>
        <p:spPr bwMode="auto">
          <a:xfrm>
            <a:off x="5603875" y="1571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07" name="Line 304"/>
          <p:cNvSpPr>
            <a:spLocks noChangeShapeType="1"/>
          </p:cNvSpPr>
          <p:nvPr/>
        </p:nvSpPr>
        <p:spPr bwMode="auto">
          <a:xfrm>
            <a:off x="5603875" y="1571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685800"/>
            <a:ext cx="7315200" cy="4572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u="sng" dirty="0" err="1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cs typeface="Nikosh" pitchFamily="2" charset="0"/>
              </a:rPr>
              <a:t>প্রকল্পের</a:t>
            </a:r>
            <a:r>
              <a:rPr lang="en-US" sz="3600" u="sng" dirty="0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u="sng" dirty="0" err="1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cs typeface="Nikosh" pitchFamily="2" charset="0"/>
              </a:rPr>
              <a:t>অংগ</a:t>
            </a:r>
            <a:r>
              <a:rPr lang="en-US" sz="3600" u="sng" dirty="0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u="sng" dirty="0" err="1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cs typeface="Nikosh" pitchFamily="2" charset="0"/>
              </a:rPr>
              <a:t>ভিত্তিক</a:t>
            </a:r>
            <a:r>
              <a:rPr lang="en-US" sz="3600" u="sng" dirty="0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u="sng" dirty="0" err="1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cs typeface="Nikosh" pitchFamily="2" charset="0"/>
              </a:rPr>
              <a:t>ব্যয়</a:t>
            </a:r>
            <a:r>
              <a:rPr lang="en-US" sz="3600" u="sng" dirty="0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3600" u="sng" dirty="0" err="1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cs typeface="Nikosh" pitchFamily="2" charset="0"/>
              </a:rPr>
              <a:t>বিভাজন</a:t>
            </a:r>
            <a:endParaRPr lang="en-US" sz="3600" u="sng" dirty="0" smtClean="0">
              <a:solidFill>
                <a:schemeClr val="bg2">
                  <a:lumMod val="25000"/>
                </a:schemeClr>
              </a:solidFill>
              <a:latin typeface="Nikosh" pitchFamily="2" charset="0"/>
              <a:cs typeface="Nikosh" pitchFamily="2" charset="0"/>
            </a:endParaRPr>
          </a:p>
        </p:txBody>
      </p:sp>
      <p:graphicFrame>
        <p:nvGraphicFramePr>
          <p:cNvPr id="7376" name="Group 208"/>
          <p:cNvGraphicFramePr>
            <a:graphicFrameLocks noGrp="1"/>
          </p:cNvGraphicFramePr>
          <p:nvPr>
            <p:ph type="tbl" idx="4294967295"/>
          </p:nvPr>
        </p:nvGraphicFramePr>
        <p:xfrm>
          <a:off x="228600" y="1524000"/>
          <a:ext cx="8610600" cy="4146754"/>
        </p:xfrm>
        <a:graphic>
          <a:graphicData uri="http://schemas.openxmlformats.org/drawingml/2006/table">
            <a:tbl>
              <a:tblPr/>
              <a:tblGrid>
                <a:gridCol w="981910"/>
                <a:gridCol w="4199690"/>
                <a:gridCol w="1389647"/>
                <a:gridCol w="2039353"/>
              </a:tblGrid>
              <a:tr h="364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457200" algn="l"/>
                        </a:tabLst>
                      </a:pPr>
                      <a:r>
                        <a:rPr kumimoji="0" lang="bn-B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ক্রমিক নং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B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অংগের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নাম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B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ভৌত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B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আর্থিক</a:t>
                      </a:r>
                      <a:r>
                        <a:rPr kumimoji="0" lang="bn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(</a:t>
                      </a:r>
                      <a:r>
                        <a:rPr kumimoji="0" lang="bn-BD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লক্ষ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টাকা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443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মূলধন</a:t>
                      </a:r>
                      <a:r>
                        <a:rPr kumimoji="0" lang="bn-BD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 ব্যয়ঃ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4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৮।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সম্পদ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সংগ্রহ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 /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ক্রয়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BD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থোক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৮৯৪০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.০০</a:t>
                      </a:r>
                      <a:endParaRPr kumimoji="0" lang="b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(৮৪৫০.০০)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6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৯</a:t>
                      </a: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।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bn-BD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ভ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ূ</a:t>
                      </a:r>
                      <a:r>
                        <a:rPr kumimoji="0" lang="bn-BD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মি </a:t>
                      </a: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ক্রয়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১০ একর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৩৫৪০.০০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১০</a:t>
                      </a: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।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bn-BD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ভ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ূ</a:t>
                      </a:r>
                      <a:r>
                        <a:rPr kumimoji="0" lang="bn-BD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মি </a:t>
                      </a: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উন্নয়ন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১৪৬০৪৩ ঘঃমি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৩৪৮.৫০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১১।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bn-BD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নির্মাণ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ও প</a:t>
                      </a: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ূ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র্ত</a:t>
                      </a: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bn-BD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থোক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২৩০২৪.৫০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১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২।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bn-BD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কাস্টমস ডিউটি, ভ্যাট</a:t>
                      </a:r>
                      <a:endParaRPr kumimoji="0" lang="b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BD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থোক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২৮৫০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.০০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B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উপমোট </a:t>
                      </a:r>
                      <a:r>
                        <a:rPr kumimoji="0" lang="bn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(</a:t>
                      </a:r>
                      <a:r>
                        <a:rPr kumimoji="0" lang="bn-B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মূলধন</a:t>
                      </a:r>
                      <a:r>
                        <a:rPr kumimoji="0" lang="bn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)=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৩৮৭০৩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.০০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BD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মোট (রাজস্ব+মূলধন)=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৪০৫৮১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.০০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১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৩</a:t>
                      </a: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।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BD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ফিজিক্যাল কন্টিনজেন্সি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BD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থোক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৩০০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.০০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১৪</a:t>
                      </a: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।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BD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প্রাই</a:t>
                      </a: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স</a:t>
                      </a:r>
                      <a:r>
                        <a:rPr kumimoji="0" lang="bn-BD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 কন্টিনজেন্সি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BD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থোক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BD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৩</a:t>
                      </a: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১৯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.০০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994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BD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                                                                             </a:t>
                      </a: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       </a:t>
                      </a:r>
                      <a:r>
                        <a:rPr kumimoji="0" lang="bn-BD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   </a:t>
                      </a: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 </a:t>
                      </a:r>
                      <a:r>
                        <a:rPr kumimoji="0" lang="bn-BD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সর্বমোট =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৪১২০০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.০০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406" name="Line 285"/>
          <p:cNvSpPr>
            <a:spLocks noChangeShapeType="1"/>
          </p:cNvSpPr>
          <p:nvPr/>
        </p:nvSpPr>
        <p:spPr bwMode="auto">
          <a:xfrm>
            <a:off x="5603875" y="1571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07" name="Line 304"/>
          <p:cNvSpPr>
            <a:spLocks noChangeShapeType="1"/>
          </p:cNvSpPr>
          <p:nvPr/>
        </p:nvSpPr>
        <p:spPr bwMode="auto">
          <a:xfrm>
            <a:off x="5603875" y="157162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457200"/>
            <a:ext cx="7086600" cy="685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cs typeface="Nikosh" pitchFamily="2" charset="0"/>
              </a:rPr>
              <a:t>২০</a:t>
            </a:r>
            <a:r>
              <a:rPr lang="bn-BD" sz="4000" dirty="0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cs typeface="Nikosh" pitchFamily="2" charset="0"/>
              </a:rPr>
              <a:t>২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cs typeface="Nikosh" pitchFamily="2" charset="0"/>
              </a:rPr>
              <a:t>২-</a:t>
            </a:r>
            <a:r>
              <a:rPr lang="bn-BD" sz="4000" dirty="0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cs typeface="Nikosh" pitchFamily="2" charset="0"/>
              </a:rPr>
              <a:t>২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cs typeface="Nikosh" pitchFamily="2" charset="0"/>
              </a:rPr>
              <a:t>৩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cs typeface="Nikosh" pitchFamily="2" charset="0"/>
              </a:rPr>
              <a:t>অর্থ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cs typeface="Nikosh" pitchFamily="2" charset="0"/>
              </a:rPr>
              <a:t>বছরে</a:t>
            </a:r>
            <a:r>
              <a:rPr lang="bn-IN" sz="4000" dirty="0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cs typeface="Nikosh" pitchFamily="2" charset="0"/>
              </a:rPr>
              <a:t>র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cs typeface="Nikosh" pitchFamily="2" charset="0"/>
              </a:rPr>
              <a:t>বরাদ্দ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cs typeface="Nikosh" pitchFamily="2" charset="0"/>
              </a:rPr>
              <a:t> ও </a:t>
            </a:r>
            <a:r>
              <a:rPr lang="en-US" sz="4000" dirty="0" err="1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cs typeface="Nikosh" pitchFamily="2" charset="0"/>
              </a:rPr>
              <a:t>ব্যয়</a:t>
            </a:r>
            <a:r>
              <a:rPr lang="en-US" sz="4000" dirty="0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</a:rPr>
              <a:t> </a:t>
            </a:r>
            <a:r>
              <a:rPr lang="en-US" sz="4000" dirty="0" smtClean="0">
                <a:solidFill>
                  <a:srgbClr val="FF6600"/>
                </a:solidFill>
                <a:latin typeface="Nikosh" pitchFamily="2" charset="0"/>
              </a:rPr>
              <a:t>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8229600" cy="4572000"/>
          </a:xfrm>
          <a:noFill/>
          <a:ln>
            <a:solidFill>
              <a:schemeClr val="accent1"/>
            </a:solidFill>
          </a:ln>
        </p:spPr>
        <p:txBody>
          <a:bodyPr>
            <a:normAutofit fontScale="25000" lnSpcReduction="20000"/>
          </a:bodyPr>
          <a:lstStyle/>
          <a:p>
            <a:pPr marL="609600" indent="-609600" algn="just">
              <a:buNone/>
            </a:pPr>
            <a:endParaRPr lang="bn-IN" sz="8000" dirty="0" smtClean="0">
              <a:latin typeface="Nikosh" pitchFamily="2" charset="0"/>
              <a:cs typeface="Nikosh" pitchFamily="2" charset="0"/>
            </a:endParaRPr>
          </a:p>
          <a:p>
            <a:pPr marL="609600" indent="-609600" algn="just">
              <a:lnSpc>
                <a:spcPct val="170000"/>
              </a:lnSpc>
              <a:buFont typeface="Wingdings" pitchFamily="2" charset="2"/>
              <a:buChar char="Ø"/>
            </a:pPr>
            <a:r>
              <a:rPr lang="en-US" sz="9600" dirty="0" err="1" smtClean="0">
                <a:latin typeface="NikoshBAN" pitchFamily="2" charset="0"/>
                <a:cs typeface="NikoshBAN" pitchFamily="2" charset="0"/>
              </a:rPr>
              <a:t>এডিপি</a:t>
            </a:r>
            <a:r>
              <a:rPr lang="bn-BD" sz="9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9600" dirty="0" err="1" smtClean="0">
                <a:latin typeface="NikoshBAN" pitchFamily="2" charset="0"/>
                <a:cs typeface="NikoshBAN" pitchFamily="2" charset="0"/>
              </a:rPr>
              <a:t>বরাদ্দ</a:t>
            </a:r>
            <a:r>
              <a:rPr lang="bn-IN" sz="9600" dirty="0" smtClean="0">
                <a:latin typeface="NikoshBAN" pitchFamily="2" charset="0"/>
                <a:cs typeface="NikoshBAN" pitchFamily="2" charset="0"/>
              </a:rPr>
              <a:t>ঃ</a:t>
            </a:r>
            <a:r>
              <a:rPr lang="bn-BD" sz="9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9600" dirty="0" smtClean="0">
                <a:latin typeface="NikoshBAN" pitchFamily="2" charset="0"/>
                <a:cs typeface="NikoshBAN" pitchFamily="2" charset="0"/>
              </a:rPr>
              <a:t>১১৬৪৮</a:t>
            </a:r>
            <a:r>
              <a:rPr lang="bn-BD" sz="9600" dirty="0" smtClean="0">
                <a:latin typeface="NikoshBAN" pitchFamily="2" charset="0"/>
                <a:cs typeface="NikoshBAN" pitchFamily="2" charset="0"/>
              </a:rPr>
              <a:t>.০০</a:t>
            </a:r>
            <a:r>
              <a:rPr lang="en-US" sz="9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9600" dirty="0" smtClean="0">
                <a:latin typeface="NikoshBAN" pitchFamily="2" charset="0"/>
                <a:cs typeface="NikoshBAN" pitchFamily="2" charset="0"/>
              </a:rPr>
              <a:t>লক্ষ</a:t>
            </a:r>
            <a:r>
              <a:rPr lang="en-US" sz="9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9600" dirty="0" smtClean="0">
                <a:latin typeface="NikoshBAN" pitchFamily="2" charset="0"/>
                <a:cs typeface="NikoshBAN" pitchFamily="2" charset="0"/>
              </a:rPr>
              <a:t>টাকা</a:t>
            </a:r>
            <a:r>
              <a:rPr lang="en-US" sz="9600" dirty="0" smtClean="0">
                <a:latin typeface="NikoshBAN" pitchFamily="2" charset="0"/>
                <a:cs typeface="NikoshBAN" pitchFamily="2" charset="0"/>
              </a:rPr>
              <a:t>।  </a:t>
            </a:r>
            <a:r>
              <a:rPr lang="bn-IN" sz="960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pPr marL="609600" indent="-609600" algn="just">
              <a:lnSpc>
                <a:spcPct val="170000"/>
              </a:lnSpc>
              <a:buFont typeface="Wingdings" pitchFamily="2" charset="2"/>
              <a:buChar char="Ø"/>
            </a:pPr>
            <a:r>
              <a:rPr lang="en-US" sz="9600" dirty="0" err="1" smtClean="0">
                <a:latin typeface="NikoshBAN" pitchFamily="2" charset="0"/>
                <a:cs typeface="NikoshBAN" pitchFamily="2" charset="0"/>
              </a:rPr>
              <a:t>অবমুক্তি</a:t>
            </a:r>
            <a:r>
              <a:rPr lang="bn-IN" sz="9600" dirty="0" smtClean="0">
                <a:latin typeface="NikoshBAN" pitchFamily="2" charset="0"/>
                <a:cs typeface="NikoshBAN" pitchFamily="2" charset="0"/>
              </a:rPr>
              <a:t>ঃ</a:t>
            </a:r>
            <a:r>
              <a:rPr lang="en-US" sz="9600" dirty="0" smtClean="0">
                <a:latin typeface="NikoshBAN" pitchFamily="2" charset="0"/>
                <a:cs typeface="NikoshBAN" pitchFamily="2" charset="0"/>
              </a:rPr>
              <a:t> ১৬০০.০</a:t>
            </a:r>
            <a:r>
              <a:rPr lang="bn-BD" sz="9600" dirty="0" smtClean="0">
                <a:latin typeface="NikoshBAN" pitchFamily="2" charset="0"/>
                <a:cs typeface="NikoshBAN" pitchFamily="2" charset="0"/>
              </a:rPr>
              <a:t>০ লক্ষ টাকা</a:t>
            </a:r>
            <a:r>
              <a:rPr lang="en-US" sz="9600" dirty="0" smtClean="0">
                <a:latin typeface="NikoshBAN" pitchFamily="2" charset="0"/>
                <a:cs typeface="NikoshBAN" pitchFamily="2" charset="0"/>
              </a:rPr>
              <a:t> (</a:t>
            </a:r>
            <a:r>
              <a:rPr lang="en-US" sz="9600" dirty="0" err="1" smtClean="0">
                <a:latin typeface="NikoshBAN" pitchFamily="2" charset="0"/>
                <a:cs typeface="NikoshBAN" pitchFamily="2" charset="0"/>
              </a:rPr>
              <a:t>রাজস্ব</a:t>
            </a:r>
            <a:r>
              <a:rPr lang="en-US" sz="9600" dirty="0" smtClean="0">
                <a:latin typeface="NikoshBAN" pitchFamily="2" charset="0"/>
                <a:cs typeface="NikoshBAN" pitchFamily="2" charset="0"/>
              </a:rPr>
              <a:t> ১৫০.০০ </a:t>
            </a:r>
            <a:r>
              <a:rPr lang="en-US" sz="9600" dirty="0" err="1" smtClean="0">
                <a:latin typeface="NikoshBAN" pitchFamily="2" charset="0"/>
                <a:cs typeface="NikoshBAN" pitchFamily="2" charset="0"/>
              </a:rPr>
              <a:t>লক্ষ</a:t>
            </a:r>
            <a:r>
              <a:rPr lang="en-US" sz="96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9600" dirty="0" err="1" smtClean="0">
                <a:latin typeface="NikoshBAN" pitchFamily="2" charset="0"/>
                <a:cs typeface="NikoshBAN" pitchFamily="2" charset="0"/>
              </a:rPr>
              <a:t>মূলধন</a:t>
            </a:r>
            <a:r>
              <a:rPr lang="en-US" sz="9600" dirty="0" smtClean="0">
                <a:latin typeface="NikoshBAN" pitchFamily="2" charset="0"/>
                <a:cs typeface="NikoshBAN" pitchFamily="2" charset="0"/>
              </a:rPr>
              <a:t> ১৪৫০.০০ </a:t>
            </a:r>
            <a:r>
              <a:rPr lang="en-US" sz="9600" dirty="0" err="1" smtClean="0">
                <a:latin typeface="NikoshBAN" pitchFamily="2" charset="0"/>
                <a:cs typeface="NikoshBAN" pitchFamily="2" charset="0"/>
              </a:rPr>
              <a:t>লক্ষ</a:t>
            </a:r>
            <a:r>
              <a:rPr lang="en-US" sz="9600" dirty="0" smtClean="0">
                <a:latin typeface="NikoshBAN" pitchFamily="2" charset="0"/>
                <a:cs typeface="NikoshBAN" pitchFamily="2" charset="0"/>
              </a:rPr>
              <a:t>)। </a:t>
            </a:r>
          </a:p>
          <a:p>
            <a:pPr marL="609600" indent="-609600" algn="just">
              <a:lnSpc>
                <a:spcPct val="170000"/>
              </a:lnSpc>
              <a:buFont typeface="Wingdings" pitchFamily="2" charset="2"/>
              <a:buChar char="Ø"/>
            </a:pPr>
            <a:r>
              <a:rPr lang="bn-BD" sz="9600" dirty="0" smtClean="0">
                <a:latin typeface="NikoshBAN" pitchFamily="2" charset="0"/>
                <a:cs typeface="NikoshBAN" pitchFamily="2" charset="0"/>
              </a:rPr>
              <a:t>মোট ব্যয়ঃ</a:t>
            </a:r>
            <a:r>
              <a:rPr lang="en-US" sz="9600" dirty="0" smtClean="0">
                <a:latin typeface="NikoshBAN" pitchFamily="2" charset="0"/>
                <a:cs typeface="NikoshBAN" pitchFamily="2" charset="0"/>
              </a:rPr>
              <a:t> 1460.85 </a:t>
            </a:r>
            <a:r>
              <a:rPr lang="bn-BD" sz="9600" dirty="0" smtClean="0">
                <a:latin typeface="NikoshBAN" pitchFamily="2" charset="0"/>
                <a:cs typeface="NikoshBAN" pitchFamily="2" charset="0"/>
              </a:rPr>
              <a:t>লক্ষ টাকা</a:t>
            </a:r>
            <a:endParaRPr lang="bn-IN" sz="96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pPr marL="609600" indent="-609600" algn="just">
              <a:lnSpc>
                <a:spcPct val="170000"/>
              </a:lnSpc>
              <a:buFont typeface="Wingdings" pitchFamily="2" charset="2"/>
              <a:buChar char="Ø"/>
            </a:pPr>
            <a:r>
              <a:rPr lang="bn-BD" sz="9600" dirty="0" smtClean="0">
                <a:latin typeface="NikoshBAN" pitchFamily="2" charset="0"/>
                <a:cs typeface="NikoshBAN" pitchFamily="2" charset="0"/>
              </a:rPr>
              <a:t>চলতি বছরের</a:t>
            </a:r>
            <a:r>
              <a:rPr lang="bn-IN" sz="9600" dirty="0" smtClean="0">
                <a:latin typeface="NikoshBAN" pitchFamily="2" charset="0"/>
                <a:cs typeface="NikoshBAN" pitchFamily="2" charset="0"/>
              </a:rPr>
              <a:t>ঃ</a:t>
            </a:r>
            <a:r>
              <a:rPr lang="bn-BD" sz="9600" dirty="0" smtClean="0">
                <a:latin typeface="NikoshBAN" pitchFamily="2" charset="0"/>
                <a:cs typeface="NikoshBAN" pitchFamily="2" charset="0"/>
              </a:rPr>
              <a:t> আর্থিক অগ্রগতি</a:t>
            </a:r>
            <a:r>
              <a:rPr lang="en-US" sz="9600" dirty="0" smtClean="0">
                <a:latin typeface="NikoshBAN" pitchFamily="2" charset="0"/>
                <a:cs typeface="NikoshBAN" pitchFamily="2" charset="0"/>
              </a:rPr>
              <a:t>: ১২.৮5% </a:t>
            </a:r>
            <a:r>
              <a:rPr lang="bn-IN" sz="9600" dirty="0" smtClean="0">
                <a:latin typeface="NikoshBAN" pitchFamily="2" charset="0"/>
                <a:cs typeface="NikoshBAN" pitchFamily="2" charset="0"/>
              </a:rPr>
              <a:t>,</a:t>
            </a:r>
            <a:r>
              <a:rPr lang="bn-BD" sz="9600" dirty="0" smtClean="0">
                <a:latin typeface="NikoshBAN" pitchFamily="2" charset="0"/>
                <a:cs typeface="NikoshBAN" pitchFamily="2" charset="0"/>
              </a:rPr>
              <a:t> বাস্তব অগ্রগতি</a:t>
            </a:r>
            <a:r>
              <a:rPr lang="en-US" sz="9600" dirty="0" smtClean="0">
                <a:latin typeface="NikoshBAN" pitchFamily="2" charset="0"/>
                <a:cs typeface="NikoshBAN" pitchFamily="2" charset="0"/>
              </a:rPr>
              <a:t>:</a:t>
            </a:r>
            <a:r>
              <a:rPr lang="bn-BD" sz="9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9600" dirty="0" smtClean="0">
                <a:latin typeface="NikoshBAN" pitchFamily="2" charset="0"/>
                <a:cs typeface="NikoshBAN" pitchFamily="2" charset="0"/>
              </a:rPr>
              <a:t>20.৭২</a:t>
            </a:r>
            <a:r>
              <a:rPr lang="bn-IN" sz="9600" dirty="0" smtClean="0">
                <a:latin typeface="NikoshBAN" pitchFamily="2" charset="0"/>
                <a:cs typeface="NikoshBAN" pitchFamily="2" charset="0"/>
              </a:rPr>
              <a:t>% </a:t>
            </a:r>
          </a:p>
          <a:p>
            <a:pPr marL="609600" indent="-609600"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bn-BD" sz="9600" dirty="0" smtClean="0">
                <a:latin typeface="NikoshBAN" pitchFamily="2" charset="0"/>
                <a:cs typeface="NikoshBAN" pitchFamily="2" charset="0"/>
              </a:rPr>
              <a:t>ক্রমপুঞ্জিভূত</a:t>
            </a:r>
            <a:r>
              <a:rPr lang="bn-IN" sz="9600" dirty="0" smtClean="0">
                <a:latin typeface="NikoshBAN" pitchFamily="2" charset="0"/>
                <a:cs typeface="NikoshBAN" pitchFamily="2" charset="0"/>
              </a:rPr>
              <a:t>ঃ</a:t>
            </a:r>
            <a:r>
              <a:rPr lang="bn-BD" sz="9600" dirty="0" smtClean="0">
                <a:latin typeface="NikoshBAN" pitchFamily="2" charset="0"/>
                <a:cs typeface="NikoshBAN" pitchFamily="2" charset="0"/>
              </a:rPr>
              <a:t> আর্থিক অগ্রগতি</a:t>
            </a:r>
            <a:r>
              <a:rPr lang="en-US" sz="9600" dirty="0" smtClean="0">
                <a:latin typeface="NikoshBAN" pitchFamily="2" charset="0"/>
                <a:cs typeface="NikoshBAN" pitchFamily="2" charset="0"/>
              </a:rPr>
              <a:t>: 6406.46 </a:t>
            </a:r>
            <a:r>
              <a:rPr lang="en-US" sz="9600" dirty="0" err="1" smtClean="0">
                <a:latin typeface="NikoshBAN" pitchFamily="2" charset="0"/>
                <a:cs typeface="NikoshBAN" pitchFamily="2" charset="0"/>
              </a:rPr>
              <a:t>লক্ষ</a:t>
            </a:r>
            <a:r>
              <a:rPr lang="en-US" sz="9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9600" dirty="0" err="1" smtClean="0">
                <a:latin typeface="NikoshBAN" pitchFamily="2" charset="0"/>
                <a:cs typeface="NikoshBAN" pitchFamily="2" charset="0"/>
              </a:rPr>
              <a:t>টাকা</a:t>
            </a:r>
            <a:r>
              <a:rPr lang="en-US" sz="9600" dirty="0" smtClean="0">
                <a:latin typeface="NikoshBAN" pitchFamily="2" charset="0"/>
                <a:cs typeface="NikoshBAN" pitchFamily="2" charset="0"/>
              </a:rPr>
              <a:t> (1৫.55</a:t>
            </a:r>
            <a:r>
              <a:rPr lang="bn-BD" sz="9600" dirty="0" smtClean="0">
                <a:latin typeface="NikoshBAN" pitchFamily="2" charset="0"/>
                <a:cs typeface="NikoshBAN" pitchFamily="2" charset="0"/>
              </a:rPr>
              <a:t>%</a:t>
            </a:r>
            <a:r>
              <a:rPr lang="en-US" sz="9600" dirty="0" smtClean="0">
                <a:latin typeface="NikoshBAN" pitchFamily="2" charset="0"/>
                <a:cs typeface="NikoshBAN" pitchFamily="2" charset="0"/>
              </a:rPr>
              <a:t>)</a:t>
            </a:r>
            <a:r>
              <a:rPr lang="bn-BD" sz="9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9600" dirty="0" smtClean="0">
                <a:latin typeface="NikoshBAN" pitchFamily="2" charset="0"/>
                <a:cs typeface="NikoshBAN" pitchFamily="2" charset="0"/>
              </a:rPr>
              <a:t>,</a:t>
            </a:r>
            <a:endParaRPr lang="en-US" sz="9600" dirty="0" smtClean="0">
              <a:latin typeface="NikoshBAN" pitchFamily="2" charset="0"/>
              <a:cs typeface="NikoshBAN" pitchFamily="2" charset="0"/>
            </a:endParaRPr>
          </a:p>
          <a:p>
            <a:pPr marL="609600" indent="-609600" algn="just">
              <a:lnSpc>
                <a:spcPct val="120000"/>
              </a:lnSpc>
              <a:buNone/>
            </a:pPr>
            <a:r>
              <a:rPr lang="en-US" sz="9600" dirty="0" smtClean="0">
                <a:latin typeface="NikoshBAN" pitchFamily="2" charset="0"/>
                <a:cs typeface="NikoshBAN" pitchFamily="2" charset="0"/>
              </a:rPr>
              <a:t>                          </a:t>
            </a:r>
            <a:r>
              <a:rPr lang="bn-BD" sz="9600" dirty="0" smtClean="0">
                <a:latin typeface="NikoshBAN" pitchFamily="2" charset="0"/>
                <a:cs typeface="NikoshBAN" pitchFamily="2" charset="0"/>
              </a:rPr>
              <a:t>বাস্তব অগ্রগতি</a:t>
            </a:r>
            <a:r>
              <a:rPr lang="en-US" sz="9600" dirty="0" smtClean="0">
                <a:latin typeface="NikoshBAN" pitchFamily="2" charset="0"/>
                <a:cs typeface="NikoshBAN" pitchFamily="2" charset="0"/>
              </a:rPr>
              <a:t>:</a:t>
            </a:r>
            <a:r>
              <a:rPr lang="bn-IN" sz="9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9600" dirty="0" smtClean="0">
                <a:latin typeface="NikoshBAN" pitchFamily="2" charset="0"/>
                <a:cs typeface="NikoshBAN" pitchFamily="2" charset="0"/>
              </a:rPr>
              <a:t>26.1৩</a:t>
            </a:r>
            <a:r>
              <a:rPr lang="bn-IN" sz="9600" dirty="0" smtClean="0">
                <a:latin typeface="NikoshBAN" pitchFamily="2" charset="0"/>
                <a:cs typeface="NikoshBAN" pitchFamily="2" charset="0"/>
              </a:rPr>
              <a:t>%</a:t>
            </a:r>
            <a:r>
              <a:rPr lang="en-US" sz="9600" dirty="0" smtClean="0">
                <a:latin typeface="NikoshBAN" pitchFamily="2" charset="0"/>
                <a:cs typeface="NikoshBAN" pitchFamily="2" charset="0"/>
              </a:rPr>
              <a:t>  </a:t>
            </a:r>
          </a:p>
          <a:p>
            <a:pPr marL="609600" indent="-609600" algn="just">
              <a:lnSpc>
                <a:spcPct val="120000"/>
              </a:lnSpc>
              <a:buNone/>
            </a:pPr>
            <a:endParaRPr lang="en-US" sz="9600" dirty="0" smtClean="0">
              <a:latin typeface="Nikosh" pitchFamily="2" charset="0"/>
              <a:cs typeface="Nikosh" pitchFamily="2" charset="0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en-US" sz="8000" dirty="0" smtClean="0">
                <a:latin typeface="Nikosh" pitchFamily="2" charset="0"/>
                <a:cs typeface="Nikosh" pitchFamily="2" charset="0"/>
              </a:rPr>
              <a:t>    </a:t>
            </a:r>
          </a:p>
          <a:p>
            <a:pPr marL="609600" indent="-609600" eaLnBrk="1" hangingPunct="1">
              <a:buFont typeface="Wingdings" pitchFamily="2" charset="2"/>
              <a:buNone/>
            </a:pPr>
            <a:endParaRPr lang="en-US" sz="8000" dirty="0" smtClean="0">
              <a:latin typeface="Nikosh" pitchFamily="2" charset="0"/>
              <a:cs typeface="Nikosh" pitchFamily="2" charset="0"/>
            </a:endParaRPr>
          </a:p>
          <a:p>
            <a:pPr marL="609600" indent="-609600" eaLnBrk="1" hangingPunct="1">
              <a:buFont typeface="Wingdings" pitchFamily="2" charset="2"/>
              <a:buNone/>
            </a:pPr>
            <a:endParaRPr lang="en-US" sz="4000" dirty="0" smtClean="0">
              <a:latin typeface="Nikosh" pitchFamily="2" charset="0"/>
              <a:cs typeface="Nikosh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81800" y="1447800"/>
            <a:ext cx="1295400" cy="381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Nikosh" pitchFamily="2" charset="0"/>
                <a:cs typeface="Nikosh" pitchFamily="2" charset="0"/>
              </a:rPr>
              <a:t>(</a:t>
            </a:r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  <a:latin typeface="Nikosh" pitchFamily="2" charset="0"/>
                <a:cs typeface="Nikosh" pitchFamily="2" charset="0"/>
              </a:rPr>
              <a:t>লক্ষ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  <a:latin typeface="Nikosh" pitchFamily="2" charset="0"/>
                <a:cs typeface="Nikosh" pitchFamily="2" charset="0"/>
              </a:rPr>
              <a:t>টাকায়</a:t>
            </a: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  <a:latin typeface="Nikosh" pitchFamily="2" charset="0"/>
                <a:cs typeface="Nikosh" pitchFamily="2" charset="0"/>
              </a:rPr>
              <a:t>)</a:t>
            </a:r>
          </a:p>
        </p:txBody>
      </p:sp>
      <p:graphicFrame>
        <p:nvGraphicFramePr>
          <p:cNvPr id="11323" name="Group 59"/>
          <p:cNvGraphicFramePr>
            <a:graphicFrameLocks noGrp="1"/>
          </p:cNvGraphicFramePr>
          <p:nvPr>
            <p:ph idx="4294967295"/>
          </p:nvPr>
        </p:nvGraphicFramePr>
        <p:xfrm>
          <a:off x="533400" y="1859280"/>
          <a:ext cx="7543800" cy="3627120"/>
        </p:xfrm>
        <a:graphic>
          <a:graphicData uri="http://schemas.openxmlformats.org/drawingml/2006/table">
            <a:tbl>
              <a:tblPr/>
              <a:tblGrid>
                <a:gridCol w="2827421"/>
                <a:gridCol w="1637632"/>
                <a:gridCol w="1048084"/>
                <a:gridCol w="1040063"/>
                <a:gridCol w="990600"/>
              </a:tblGrid>
              <a:tr h="4571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cs typeface="Nikosh" pitchFamily="2" charset="0"/>
                        </a:rPr>
                        <a:t>খাত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cs typeface="Nikosh" pitchFamily="2" charset="0"/>
                        </a:rPr>
                        <a:t> </a:t>
                      </a:r>
                      <a:r>
                        <a:rPr kumimoji="0" lang="bn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cs typeface="Nikosh" pitchFamily="2" charset="0"/>
                        </a:rPr>
                        <a:t>(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cs typeface="Nikosh" pitchFamily="2" charset="0"/>
                        </a:rPr>
                        <a:t>রাজস্ব</a:t>
                      </a:r>
                      <a:r>
                        <a:rPr kumimoji="0" lang="bn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cs typeface="Nikosh" pitchFamily="2" charset="0"/>
                        </a:rPr>
                        <a:t>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cs typeface="Nikosh" pitchFamily="2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bn-B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cs typeface="Nikosh" pitchFamily="2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cs typeface="Nikosh" pitchFamily="2" charset="0"/>
                        </a:rPr>
                        <a:t>এডিপি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cs typeface="Nikosh" pitchFamily="2" charset="0"/>
                        </a:rPr>
                        <a:t> </a:t>
                      </a:r>
                      <a:r>
                        <a:rPr kumimoji="0" lang="bn-B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cs typeface="Nikosh" pitchFamily="2" charset="0"/>
                        </a:rPr>
                        <a:t>বাজেট বরাদ্দ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bn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cs typeface="Nikosh" pitchFamily="2" charset="0"/>
                        </a:rPr>
                        <a:t>মোট অবমুক্ত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cs typeface="Nikosh" pitchFamily="2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cs typeface="Nikosh" pitchFamily="2" charset="0"/>
                        </a:rPr>
                        <a:t>ব্যয়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bn-B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cs typeface="Nikosh" pitchFamily="2" charset="0"/>
                        </a:rPr>
                        <a:t>মন্তব্য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bn-BD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cs typeface="Nikosh" pitchFamily="2" charset="0"/>
                        </a:rPr>
                        <a:t>অফিসারদের বেতন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13.00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4.00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3.20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bn-IN" sz="1800" dirty="0" smtClean="0">
                          <a:latin typeface="Nikosh" pitchFamily="2" charset="0"/>
                          <a:cs typeface="Nikosh" pitchFamily="2" charset="0"/>
                        </a:rPr>
                        <a:t>আউটসোর্সিং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43.00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24.00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9.58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bn-BD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cs typeface="Nikosh" pitchFamily="2" charset="0"/>
                        </a:rPr>
                        <a:t>ভাতাদি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15.88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6.45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2.90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bn-BD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cs typeface="Nikosh" pitchFamily="2" charset="0"/>
                        </a:rPr>
                        <a:t>পণ্য ও সেবার ব্যবহার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553.90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112.25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44.66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0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মেরামত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সংরক্ষণ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 ও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পুনর্বাসন</a:t>
                      </a:r>
                      <a:endParaRPr kumimoji="0" lang="b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8.22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2.20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0.37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4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কর</a:t>
                      </a:r>
                      <a:endParaRPr kumimoji="0" lang="b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1.00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অপ্রত্যাশিত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ea typeface="Times New Roman" pitchFamily="18" charset="0"/>
                          <a:cs typeface="Nikosh" pitchFamily="2" charset="0"/>
                        </a:rPr>
                        <a:t>ব্যয়</a:t>
                      </a:r>
                      <a:endParaRPr kumimoji="0" lang="bn-I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ea typeface="Times New Roman" pitchFamily="18" charset="0"/>
                        <a:cs typeface="Nikosh" pitchFamily="2" charset="0"/>
                      </a:endParaRPr>
                    </a:p>
                  </a:txBody>
                  <a:tcPr marL="68580" marR="68580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2.00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1.00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0.14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5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cs typeface="Nikosh" pitchFamily="2" charset="0"/>
                        </a:rPr>
                        <a:t>মোট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cs typeface="Nikosh" pitchFamily="2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cs typeface="Nikosh" pitchFamily="2" charset="0"/>
                        </a:rPr>
                        <a:t>রাজস্ব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637</a:t>
                      </a:r>
                      <a:r>
                        <a:rPr kumimoji="0" lang="bn-BD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.০০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150.00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60.85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33400" y="762000"/>
            <a:ext cx="8001000" cy="609600"/>
          </a:xfrm>
          <a:prstGeom prst="rect">
            <a:avLst/>
          </a:prstGeom>
        </p:spPr>
        <p:txBody>
          <a:bodyPr anchor="ctr">
            <a:normAutofit fontScale="900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100" b="1" dirty="0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ea typeface="+mj-ea"/>
                <a:cs typeface="Nikosh" pitchFamily="2" charset="0"/>
              </a:rPr>
              <a:t>২০</a:t>
            </a:r>
            <a:r>
              <a:rPr lang="bn-BD" sz="4100" b="1" dirty="0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ea typeface="+mj-ea"/>
                <a:cs typeface="Nikosh" pitchFamily="2" charset="0"/>
              </a:rPr>
              <a:t>২</a:t>
            </a:r>
            <a:r>
              <a:rPr lang="en-US" sz="4100" b="1" dirty="0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ea typeface="+mj-ea"/>
                <a:cs typeface="Nikosh" pitchFamily="2" charset="0"/>
              </a:rPr>
              <a:t>২-</a:t>
            </a:r>
            <a:r>
              <a:rPr lang="bn-BD" sz="4100" b="1" dirty="0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ea typeface="+mj-ea"/>
                <a:cs typeface="Nikosh" pitchFamily="2" charset="0"/>
              </a:rPr>
              <a:t>২</a:t>
            </a:r>
            <a:r>
              <a:rPr lang="en-US" sz="4100" b="1" dirty="0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ea typeface="+mj-ea"/>
                <a:cs typeface="Nikosh" pitchFamily="2" charset="0"/>
              </a:rPr>
              <a:t>৩ </a:t>
            </a:r>
            <a:r>
              <a:rPr lang="en-US" sz="4100" b="1" dirty="0" err="1">
                <a:solidFill>
                  <a:schemeClr val="bg2">
                    <a:lumMod val="25000"/>
                  </a:schemeClr>
                </a:solidFill>
                <a:latin typeface="Nikosh" pitchFamily="2" charset="0"/>
                <a:ea typeface="+mj-ea"/>
                <a:cs typeface="Nikosh" pitchFamily="2" charset="0"/>
              </a:rPr>
              <a:t>অর্থবছরে</a:t>
            </a:r>
            <a:r>
              <a:rPr lang="en-US" sz="4100" b="1" dirty="0">
                <a:solidFill>
                  <a:schemeClr val="bg2">
                    <a:lumMod val="25000"/>
                  </a:schemeClr>
                </a:solidFill>
                <a:latin typeface="Nikosh" pitchFamily="2" charset="0"/>
                <a:ea typeface="+mj-ea"/>
                <a:cs typeface="Nikosh" pitchFamily="2" charset="0"/>
              </a:rPr>
              <a:t> </a:t>
            </a:r>
            <a:r>
              <a:rPr lang="en-US" sz="4100" b="1" dirty="0" err="1">
                <a:solidFill>
                  <a:schemeClr val="bg2">
                    <a:lumMod val="25000"/>
                  </a:schemeClr>
                </a:solidFill>
                <a:latin typeface="Nikosh" pitchFamily="2" charset="0"/>
                <a:ea typeface="+mj-ea"/>
                <a:cs typeface="Nikosh" pitchFamily="2" charset="0"/>
              </a:rPr>
              <a:t>খাত</a:t>
            </a:r>
            <a:r>
              <a:rPr lang="en-US" sz="4100" b="1" dirty="0">
                <a:solidFill>
                  <a:schemeClr val="bg2">
                    <a:lumMod val="25000"/>
                  </a:schemeClr>
                </a:solidFill>
                <a:latin typeface="Nikosh" pitchFamily="2" charset="0"/>
                <a:ea typeface="+mj-ea"/>
                <a:cs typeface="Nikosh" pitchFamily="2" charset="0"/>
              </a:rPr>
              <a:t> </a:t>
            </a:r>
            <a:r>
              <a:rPr lang="en-US" sz="4100" b="1" dirty="0" err="1">
                <a:solidFill>
                  <a:schemeClr val="bg2">
                    <a:lumMod val="25000"/>
                  </a:schemeClr>
                </a:solidFill>
                <a:latin typeface="Nikosh" pitchFamily="2" charset="0"/>
                <a:ea typeface="+mj-ea"/>
                <a:cs typeface="Nikosh" pitchFamily="2" charset="0"/>
              </a:rPr>
              <a:t>ওয়ারী</a:t>
            </a:r>
            <a:r>
              <a:rPr lang="en-US" sz="4100" b="1" dirty="0">
                <a:solidFill>
                  <a:schemeClr val="bg2">
                    <a:lumMod val="25000"/>
                  </a:schemeClr>
                </a:solidFill>
                <a:latin typeface="Nikosh" pitchFamily="2" charset="0"/>
                <a:ea typeface="+mj-ea"/>
                <a:cs typeface="Nikosh" pitchFamily="2" charset="0"/>
              </a:rPr>
              <a:t> </a:t>
            </a:r>
            <a:r>
              <a:rPr lang="bn-BD" sz="4100" b="1" dirty="0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ea typeface="+mj-ea"/>
                <a:cs typeface="Nikosh" pitchFamily="2" charset="0"/>
              </a:rPr>
              <a:t>বরাদ্দ</a:t>
            </a:r>
            <a:r>
              <a:rPr lang="en-US" sz="4100" b="1" dirty="0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ea typeface="+mj-ea"/>
                <a:cs typeface="Nikosh" pitchFamily="2" charset="0"/>
              </a:rPr>
              <a:t>, </a:t>
            </a:r>
            <a:r>
              <a:rPr lang="en-US" sz="4100" b="1" dirty="0" err="1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ea typeface="+mj-ea"/>
                <a:cs typeface="Nikosh" pitchFamily="2" charset="0"/>
              </a:rPr>
              <a:t>অবমুক্ত</a:t>
            </a:r>
            <a:r>
              <a:rPr lang="en-US" sz="4100" b="1" dirty="0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ea typeface="+mj-ea"/>
                <a:cs typeface="Nikosh" pitchFamily="2" charset="0"/>
              </a:rPr>
              <a:t> </a:t>
            </a:r>
            <a:r>
              <a:rPr lang="bn-BD" sz="4100" b="1" dirty="0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cs typeface="Nikosh" pitchFamily="2" charset="0"/>
              </a:rPr>
              <a:t>ও </a:t>
            </a:r>
            <a:r>
              <a:rPr lang="bn-BD" sz="4100" b="1" dirty="0" smtClean="0">
                <a:solidFill>
                  <a:schemeClr val="bg2">
                    <a:lumMod val="25000"/>
                  </a:schemeClr>
                </a:solidFill>
                <a:latin typeface="Nikosh" pitchFamily="2" charset="0"/>
                <a:ea typeface="+mj-ea"/>
                <a:cs typeface="Nikosh" pitchFamily="2" charset="0"/>
              </a:rPr>
              <a:t>ব্যয়</a:t>
            </a:r>
            <a:r>
              <a:rPr lang="bn-BD" sz="4100" b="1" dirty="0" smtClean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 </a:t>
            </a:r>
            <a:endParaRPr lang="en-US" sz="2800" b="1" dirty="0"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Nikosh" pitchFamily="2" charset="0"/>
              <a:ea typeface="+mj-ea"/>
              <a:cs typeface="Nikosh" pitchFamily="2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66800" y="6172200"/>
            <a:ext cx="7239000" cy="533400"/>
          </a:xfrm>
          <a:prstGeom prst="rect">
            <a:avLst/>
          </a:prstGeom>
        </p:spPr>
        <p:txBody>
          <a:bodyPr anchor="ctr">
            <a:normAutofit fontScale="82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bn-BD" sz="4100" b="1" smtClean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Nikosh" pitchFamily="2" charset="0"/>
                <a:ea typeface="+mj-ea"/>
                <a:cs typeface="Nikosh" pitchFamily="2" charset="0"/>
              </a:rPr>
              <a:t> </a:t>
            </a:r>
            <a:endParaRPr lang="en-US" sz="2800" b="1" dirty="0"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Nikosh" pitchFamily="2" charset="0"/>
              <a:ea typeface="+mj-ea"/>
              <a:cs typeface="Nikosh" pitchFamily="2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09600" y="5562600"/>
            <a:ext cx="8001000" cy="533400"/>
          </a:xfrm>
          <a:prstGeom prst="rect">
            <a:avLst/>
          </a:prstGeom>
        </p:spPr>
        <p:txBody>
          <a:bodyPr anchor="ctr">
            <a:normAutofit fontScale="82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609600" lvl="0" indent="-609600" eaLnBrk="1" hangingPunct="1">
              <a:buNone/>
            </a:pPr>
            <a:endParaRPr lang="en-US" sz="4400" dirty="0" smtClean="0">
              <a:latin typeface="Nikosh" pitchFamily="2" charset="0"/>
              <a:cs typeface="Nikosh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457200"/>
            <a:ext cx="8229600" cy="568960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1500" b="1" dirty="0" smtClean="0">
                <a:solidFill>
                  <a:srgbClr val="CC3300"/>
                </a:solidFill>
                <a:latin typeface="Nikosh" pitchFamily="2" charset="0"/>
                <a:cs typeface="Nikosh" pitchFamily="2" charset="0"/>
              </a:rPr>
              <a:t> </a:t>
            </a:r>
            <a:endParaRPr lang="bn-IN" sz="3200" dirty="0" smtClean="0">
              <a:latin typeface="Nikosh" pitchFamily="2" charset="0"/>
              <a:ea typeface="Times New Roman"/>
              <a:cs typeface="Nikosh" pitchFamily="2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>
                <a:tab pos="2743200" algn="ctr"/>
                <a:tab pos="5486400" algn="r"/>
                <a:tab pos="457200" algn="l"/>
                <a:tab pos="2743200" algn="ctr"/>
                <a:tab pos="3200400" algn="l"/>
                <a:tab pos="4800600" algn="l"/>
                <a:tab pos="5486400" algn="r"/>
                <a:tab pos="6286500" algn="r"/>
              </a:tabLst>
            </a:pPr>
            <a:endParaRPr lang="bn-IN" sz="3200" dirty="0" smtClean="0">
              <a:latin typeface="Nikosh" pitchFamily="2" charset="0"/>
              <a:ea typeface="Times New Roman"/>
              <a:cs typeface="Nikosh" pitchFamily="2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>
                <a:tab pos="2743200" algn="ctr"/>
                <a:tab pos="5486400" algn="r"/>
                <a:tab pos="457200" algn="l"/>
                <a:tab pos="2743200" algn="ctr"/>
                <a:tab pos="3200400" algn="l"/>
                <a:tab pos="4800600" algn="l"/>
                <a:tab pos="5486400" algn="r"/>
                <a:tab pos="6286500" algn="r"/>
              </a:tabLst>
            </a:pPr>
            <a:endParaRPr lang="bn-IN" sz="3200" dirty="0" smtClean="0">
              <a:latin typeface="Nikosh" pitchFamily="2" charset="0"/>
              <a:ea typeface="Times New Roman"/>
              <a:cs typeface="Nikosh" pitchFamily="2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>
                <a:tab pos="2743200" algn="ctr"/>
                <a:tab pos="5486400" algn="r"/>
                <a:tab pos="457200" algn="l"/>
                <a:tab pos="2743200" algn="ctr"/>
                <a:tab pos="3200400" algn="l"/>
                <a:tab pos="4800600" algn="l"/>
                <a:tab pos="5486400" algn="r"/>
                <a:tab pos="6286500" algn="r"/>
              </a:tabLst>
            </a:pPr>
            <a:endParaRPr lang="bn-IN" sz="3200" dirty="0" smtClean="0">
              <a:latin typeface="Nikosh" pitchFamily="2" charset="0"/>
              <a:ea typeface="Times New Roman"/>
              <a:cs typeface="Nikosh" pitchFamily="2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>
                <a:tab pos="2743200" algn="ctr"/>
                <a:tab pos="5486400" algn="r"/>
                <a:tab pos="457200" algn="l"/>
                <a:tab pos="2743200" algn="ctr"/>
                <a:tab pos="3200400" algn="l"/>
                <a:tab pos="4800600" algn="l"/>
                <a:tab pos="5486400" algn="r"/>
                <a:tab pos="6286500" algn="r"/>
              </a:tabLst>
            </a:pPr>
            <a:endParaRPr lang="bn-IN" sz="3200" dirty="0" smtClean="0">
              <a:latin typeface="Nikosh" pitchFamily="2" charset="0"/>
              <a:ea typeface="Times New Roman"/>
              <a:cs typeface="Nikosh" pitchFamily="2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tabLst>
                <a:tab pos="2743200" algn="ctr"/>
                <a:tab pos="5486400" algn="r"/>
                <a:tab pos="457200" algn="l"/>
                <a:tab pos="2743200" algn="ctr"/>
                <a:tab pos="3200400" algn="l"/>
                <a:tab pos="4800600" algn="l"/>
                <a:tab pos="5486400" algn="r"/>
                <a:tab pos="6286500" algn="r"/>
              </a:tabLst>
            </a:pPr>
            <a:endParaRPr lang="en-US" sz="3200" dirty="0">
              <a:latin typeface="Nikosh" pitchFamily="2" charset="0"/>
              <a:ea typeface="Times New Roman"/>
              <a:cs typeface="Nikosh" pitchFamily="2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3400" y="609600"/>
          <a:ext cx="7924800" cy="5852160"/>
        </p:xfrm>
        <a:graphic>
          <a:graphicData uri="http://schemas.openxmlformats.org/drawingml/2006/table">
            <a:tbl>
              <a:tblPr/>
              <a:tblGrid>
                <a:gridCol w="3810000"/>
                <a:gridCol w="1219200"/>
                <a:gridCol w="1219200"/>
                <a:gridCol w="914400"/>
                <a:gridCol w="762000"/>
              </a:tblGrid>
              <a:tr h="356363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" pitchFamily="2" charset="0"/>
                          <a:cs typeface="Nikosh" pitchFamily="2" charset="0"/>
                        </a:rPr>
                        <a:t>মূলধন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" pitchFamily="2" charset="0"/>
                        <a:cs typeface="Nikosh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মোটরযান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কম্পিউটার ও </a:t>
                      </a:r>
                      <a:r>
                        <a:rPr kumimoji="0" lang="bn-BD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সরঞ্জাম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NikoshBAN" pitchFamily="2" charset="0"/>
                          <a:cs typeface="NikoshBAN" pitchFamily="2" charset="0"/>
                        </a:rPr>
                        <a:t>13.00</a:t>
                      </a:r>
                      <a:endParaRPr lang="en-US" sz="16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5.00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0.00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latin typeface="NikoshBAN" pitchFamily="2" charset="0"/>
                          <a:cs typeface="NikoshBAN" pitchFamily="2" charset="0"/>
                        </a:rPr>
                        <a:t>বহিস্থ</a:t>
                      </a:r>
                      <a:r>
                        <a:rPr lang="en-US" sz="1800" dirty="0" smtClean="0">
                          <a:latin typeface="NikoshBAN" pitchFamily="2" charset="0"/>
                          <a:cs typeface="NikoshBAN" pitchFamily="2" charset="0"/>
                        </a:rPr>
                        <a:t>:</a:t>
                      </a:r>
                      <a:r>
                        <a:rPr lang="en-US" sz="1800" baseline="0" dirty="0" smtClean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NikoshBAN" pitchFamily="2" charset="0"/>
                          <a:cs typeface="NikoshBAN" pitchFamily="2" charset="0"/>
                        </a:rPr>
                        <a:t>বিদ্যুতায়ন</a:t>
                      </a:r>
                      <a:r>
                        <a:rPr lang="en-US" sz="1800" baseline="0" dirty="0" smtClean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NikoshBAN" pitchFamily="2" charset="0"/>
                          <a:cs typeface="NikoshBAN" pitchFamily="2" charset="0"/>
                        </a:rPr>
                        <a:t>ডরমেটরি</a:t>
                      </a:r>
                      <a:r>
                        <a:rPr lang="en-US" sz="1800" baseline="0" dirty="0" smtClean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NikoshBAN" pitchFamily="2" charset="0"/>
                          <a:cs typeface="NikoshBAN" pitchFamily="2" charset="0"/>
                        </a:rPr>
                        <a:t>এন্ড</a:t>
                      </a:r>
                      <a:r>
                        <a:rPr lang="en-US" sz="1800" baseline="0" dirty="0" smtClean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NikoshBAN" pitchFamily="2" charset="0"/>
                          <a:cs typeface="NikoshBAN" pitchFamily="2" charset="0"/>
                        </a:rPr>
                        <a:t>অফিস</a:t>
                      </a:r>
                      <a:r>
                        <a:rPr lang="en-US" sz="1800" baseline="0" dirty="0" smtClean="0"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lang="en-US" sz="1800" baseline="0" dirty="0" err="1" smtClean="0">
                          <a:latin typeface="NikoshBAN" pitchFamily="2" charset="0"/>
                          <a:cs typeface="NikoshBAN" pitchFamily="2" charset="0"/>
                        </a:rPr>
                        <a:t>কোয়াটার</a:t>
                      </a:r>
                      <a:endParaRPr lang="en-US" sz="18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NikoshBAN" pitchFamily="2" charset="0"/>
                          <a:cs typeface="NikoshBAN" pitchFamily="2" charset="0"/>
                        </a:rPr>
                        <a:t>300.00</a:t>
                      </a:r>
                      <a:endParaRPr lang="en-US" sz="16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0.00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0.00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অফিস </a:t>
                      </a:r>
                      <a:r>
                        <a:rPr kumimoji="0" lang="bn-BD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সরঞ্জাম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14.00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0.00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0.00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bn-BD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আসবাবপত্র</a:t>
                      </a: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 ক্রয়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28.00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10.00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0.00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98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অনাবাসিক ভবন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8650.00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1050.00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1050.00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বৃক্ষ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শস্য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 ও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উদ্ভিদসম্পদ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উৎপন্নকারী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আবর্তক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15.00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0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আবাসিক ভবন (ডরমেটরি)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454.40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200.00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200.00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7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অন্যা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ন্য</a:t>
                      </a: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 ভবন ও স্হাপনা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800.00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100.00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100.00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3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নিকাশ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অবকাঠামো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 (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কম্পউন্ড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ডেন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এসটিপি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236.60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স্বাস্থ্য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বিধান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 ও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পানি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সরবরাহ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300.00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ভূমি ক্রয়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bn-I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ল্যান্ডস্কেপিং (ভূমি উন্নয়ন)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200.00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85.00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50.00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মোট</a:t>
                      </a:r>
                      <a:r>
                        <a:rPr kumimoji="0" lang="bn-I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মূলধন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11011</a:t>
                      </a:r>
                      <a:r>
                        <a:rPr kumimoji="0" lang="b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.০০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1450.</a:t>
                      </a:r>
                      <a:r>
                        <a:rPr kumimoji="0" lang="b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০০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1400</a:t>
                      </a:r>
                      <a:r>
                        <a:rPr kumimoji="0" lang="b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.০০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মোট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11648.00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1600.00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1400</a:t>
                      </a:r>
                      <a:r>
                        <a:rPr kumimoji="0" lang="bn-I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ikoshBAN" pitchFamily="2" charset="0"/>
                          <a:cs typeface="NikoshBAN" pitchFamily="2" charset="0"/>
                        </a:rPr>
                        <a:t>.০০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781800" y="152400"/>
            <a:ext cx="1371600" cy="381000"/>
          </a:xfrm>
          <a:prstGeom prst="rect">
            <a:avLst/>
          </a:prstGeom>
        </p:spPr>
        <p:txBody>
          <a:bodyPr vert="horz" lIns="0" rIns="0" bIns="0" anchor="b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Nikosh" pitchFamily="2" charset="0"/>
                <a:ea typeface="+mj-ea"/>
                <a:cs typeface="Nikosh" pitchFamily="2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Nikosh" pitchFamily="2" charset="0"/>
                <a:ea typeface="+mj-ea"/>
                <a:cs typeface="Nikosh" pitchFamily="2" charset="0"/>
              </a:rPr>
              <a:t>লক্ষ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Nikosh" pitchFamily="2" charset="0"/>
                <a:ea typeface="+mj-ea"/>
                <a:cs typeface="Nikosh" pitchFamily="2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Nikosh" pitchFamily="2" charset="0"/>
                <a:ea typeface="+mj-ea"/>
                <a:cs typeface="Nikosh" pitchFamily="2" charset="0"/>
              </a:rPr>
              <a:t>টাকায়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Nikosh" pitchFamily="2" charset="0"/>
                <a:ea typeface="+mj-ea"/>
                <a:cs typeface="Nikosh" pitchFamily="2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10621</TotalTime>
  <Words>926</Words>
  <Application>Microsoft Office PowerPoint</Application>
  <PresentationFormat>On-screen Show (4:3)</PresentationFormat>
  <Paragraphs>245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Flow</vt:lpstr>
      <vt:lpstr>Slide 1</vt:lpstr>
      <vt:lpstr>প্রকল্পের সংক্ষিপ্ত বিবরণ </vt:lpstr>
      <vt:lpstr>প্রকল্পের উদ্দেশ্য</vt:lpstr>
      <vt:lpstr>Slide 4</vt:lpstr>
      <vt:lpstr>প্রকল্পের অংগভিত্তিক ব্যয় বিভাজন</vt:lpstr>
      <vt:lpstr>প্রকল্পের অংগ ভিত্তিক ব্যয় বিভাজন</vt:lpstr>
      <vt:lpstr>২০২২-২৩ অর্থ বছরের বরাদ্দ ও ব্যয়  </vt:lpstr>
      <vt:lpstr>(লক্ষ টাকায়)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&lt;arabianhorse&gt;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Establishment of Radioactivity Testing and Monitoring Laboratory at Mongla, Khulna.</dc:title>
  <dc:creator>User</dc:creator>
  <cp:lastModifiedBy>Novotheatre</cp:lastModifiedBy>
  <cp:revision>2181</cp:revision>
  <dcterms:created xsi:type="dcterms:W3CDTF">2012-12-23T20:50:15Z</dcterms:created>
  <dcterms:modified xsi:type="dcterms:W3CDTF">2022-12-24T07:01:11Z</dcterms:modified>
</cp:coreProperties>
</file>