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469" r:id="rId3"/>
    <p:sldId id="467" r:id="rId4"/>
    <p:sldId id="464" r:id="rId5"/>
    <p:sldId id="465" r:id="rId6"/>
    <p:sldId id="466" r:id="rId7"/>
    <p:sldId id="473" r:id="rId8"/>
    <p:sldId id="468" r:id="rId9"/>
    <p:sldId id="470" r:id="rId10"/>
    <p:sldId id="287" r:id="rId11"/>
    <p:sldId id="471" r:id="rId12"/>
    <p:sldId id="472" r:id="rId13"/>
    <p:sldId id="474" r:id="rId14"/>
    <p:sldId id="475" r:id="rId15"/>
    <p:sldId id="294" r:id="rId16"/>
    <p:sldId id="456" r:id="rId17"/>
    <p:sldId id="454" r:id="rId18"/>
    <p:sldId id="457" r:id="rId19"/>
    <p:sldId id="458" r:id="rId20"/>
    <p:sldId id="459" r:id="rId21"/>
    <p:sldId id="460" r:id="rId22"/>
    <p:sldId id="463" r:id="rId23"/>
    <p:sldId id="462" r:id="rId24"/>
    <p:sldId id="360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1" r:id="rId33"/>
    <p:sldId id="389" r:id="rId34"/>
    <p:sldId id="390" r:id="rId35"/>
    <p:sldId id="391" r:id="rId36"/>
    <p:sldId id="476" r:id="rId37"/>
    <p:sldId id="480" r:id="rId38"/>
    <p:sldId id="481" r:id="rId39"/>
    <p:sldId id="477" r:id="rId40"/>
    <p:sldId id="478" r:id="rId41"/>
    <p:sldId id="479" r:id="rId42"/>
    <p:sldId id="377" r:id="rId43"/>
    <p:sldId id="379" r:id="rId44"/>
    <p:sldId id="381" r:id="rId45"/>
    <p:sldId id="383" r:id="rId46"/>
    <p:sldId id="385" r:id="rId47"/>
    <p:sldId id="395" r:id="rId48"/>
    <p:sldId id="482" r:id="rId49"/>
    <p:sldId id="483" r:id="rId50"/>
    <p:sldId id="393" r:id="rId51"/>
    <p:sldId id="396" r:id="rId52"/>
    <p:sldId id="372" r:id="rId53"/>
    <p:sldId id="484" r:id="rId54"/>
    <p:sldId id="416" r:id="rId55"/>
    <p:sldId id="417" r:id="rId56"/>
    <p:sldId id="374" r:id="rId57"/>
    <p:sldId id="382" r:id="rId58"/>
    <p:sldId id="485" r:id="rId59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87898" autoAdjust="0"/>
  </p:normalViewPr>
  <p:slideViewPr>
    <p:cSldViewPr>
      <p:cViewPr varScale="1">
        <p:scale>
          <a:sx n="60" d="100"/>
          <a:sy n="60" d="100"/>
        </p:scale>
        <p:origin x="1076" y="40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1134A-95B9-49EB-B200-841572040176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882AD-FAD5-4A67-9551-8C4CCED2C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87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882AD-FAD5-4A67-9551-8C4CCED2CA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45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882AD-FAD5-4A67-9551-8C4CCED2CAD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38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3188" y="857250"/>
            <a:ext cx="38576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882AD-FAD5-4A67-9551-8C4CCED2CAD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014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3188" y="857250"/>
            <a:ext cx="38576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882AD-FAD5-4A67-9551-8C4CCED2CAD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792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882AD-FAD5-4A67-9551-8C4CCED2CADF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225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882AD-FAD5-4A67-9551-8C4CCED2CADF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05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882AD-FAD5-4A67-9551-8C4CCED2CADF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38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BB8D6B-CEC3-483B-BE5B-19D3B42257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54" y="25117"/>
            <a:ext cx="723447" cy="12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2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57" y="2420888"/>
            <a:ext cx="10287000" cy="9807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A2D0-C991-454A-BAE3-1E3AC3B7CF3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A600B1-B771-4554-A114-7E6BEAAF1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54" y="14857"/>
            <a:ext cx="723447" cy="12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7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530626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41"/>
            <a:ext cx="7524750" cy="5530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A2D0-C991-454A-BAE3-1E3AC3B7C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27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A2D0-C991-454A-BAE3-1E3AC3B7CF34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8294A8-A907-4D1C-ADF8-AB1EDC00D5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114" y="7961"/>
            <a:ext cx="723447" cy="12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6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2" y="4406903"/>
            <a:ext cx="97155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2" y="2906713"/>
            <a:ext cx="97155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A2D0-C991-454A-BAE3-1E3AC3B7CF3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47773-4303-4D7A-AD63-B62871457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54" y="1253"/>
            <a:ext cx="723447" cy="12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9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57" y="2420888"/>
            <a:ext cx="10287000" cy="9807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3"/>
            <a:ext cx="5048250" cy="4277071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277072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A2D0-C991-454A-BAE3-1E3AC3B7CF34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BA63E4-B2B4-4FE8-88D8-7C81C792F9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114" y="29018"/>
            <a:ext cx="723447" cy="12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4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57" y="2420888"/>
            <a:ext cx="10287000" cy="980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2" y="1535113"/>
            <a:ext cx="5050234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2" y="2174878"/>
            <a:ext cx="5050234" cy="3702397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3" y="1535113"/>
            <a:ext cx="5052219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3" y="2174878"/>
            <a:ext cx="5052219" cy="3702397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A2D0-C991-454A-BAE3-1E3AC3B7CF34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8E7F7A-4C1E-48D0-B925-ABB55DF87C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881" y="1"/>
            <a:ext cx="723447" cy="12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2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57" y="2420888"/>
            <a:ext cx="10287000" cy="9807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A2D0-C991-454A-BAE3-1E3AC3B7CF34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C4EA2E-A040-4A59-81B4-A36C0B027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84" y="10799"/>
            <a:ext cx="723447" cy="12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2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A2D0-C991-454A-BAE3-1E3AC3B7CF34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EE963-2220-4F10-8CA6-98BA500744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866" y="33791"/>
            <a:ext cx="723447" cy="12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31" y="1124744"/>
            <a:ext cx="3760392" cy="87401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1124745"/>
            <a:ext cx="6389688" cy="4752528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988841"/>
            <a:ext cx="3760392" cy="3888432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A2D0-C991-454A-BAE3-1E3AC3B7CF3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C7AEB-5F68-4DB6-A38C-D7132B060E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54" y="28147"/>
            <a:ext cx="723447" cy="12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2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59" y="4800600"/>
            <a:ext cx="6858000" cy="5667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59" y="1196754"/>
            <a:ext cx="6858000" cy="3530823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59" y="5367338"/>
            <a:ext cx="6858000" cy="437926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A2D0-C991-454A-BAE3-1E3AC3B7CF3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3AD1F1-0559-451A-8623-3F7E44FCD4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845" y="15571"/>
            <a:ext cx="723447" cy="12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7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268761"/>
            <a:ext cx="102870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5581" y="6453339"/>
            <a:ext cx="462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DA2D0-C991-454A-BAE3-1E3AC3B7C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9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22960" rtl="0" eaLnBrk="1" latinLnBrk="0" hangingPunct="1">
        <a:spcBef>
          <a:spcPct val="0"/>
        </a:spcBef>
        <a:buNone/>
        <a:defRPr sz="3600" b="1" kern="1200" baseline="0">
          <a:solidFill>
            <a:schemeClr val="bg1"/>
          </a:solidFill>
          <a:effectLst>
            <a:outerShdw blurRad="63500" dist="38100" dir="8100000" algn="tr" rotWithShape="0">
              <a:prstClr val="black">
                <a:alpha val="66000"/>
              </a:prst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68655" indent="-257175" algn="l" defTabSz="822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2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1RoM0aDNlPxYNRyCg3iYMrD1aZ4vcD9m/view?usp=shari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6408" y="123506"/>
            <a:ext cx="10297144" cy="8826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>
                <a:solidFill>
                  <a:srgbClr val="0070C0"/>
                </a:solidFill>
                <a:latin typeface="Trebuchet MS" panose="020B0603020202020204" pitchFamily="34" charset="0"/>
              </a:rPr>
              <a:t>প</a:t>
            </a:r>
            <a:r>
              <a:rPr lang="as-IN" sz="3600" dirty="0">
                <a:solidFill>
                  <a:srgbClr val="0070C0"/>
                </a:solidFill>
                <a:latin typeface="Trebuchet MS" panose="020B0603020202020204" pitchFamily="34" charset="0"/>
              </a:rPr>
              <a:t>্</a:t>
            </a:r>
            <a:r>
              <a:rPr lang="en-US" sz="3600" dirty="0">
                <a:solidFill>
                  <a:srgbClr val="0070C0"/>
                </a:solidFill>
                <a:latin typeface="Trebuchet MS" panose="020B0603020202020204" pitchFamily="34" charset="0"/>
              </a:rPr>
              <a:t>র</a:t>
            </a:r>
            <a:r>
              <a:rPr lang="as-IN" sz="3600" dirty="0">
                <a:solidFill>
                  <a:srgbClr val="0070C0"/>
                </a:solidFill>
                <a:latin typeface="Trebuchet MS" panose="020B0603020202020204" pitchFamily="34" charset="0"/>
              </a:rPr>
              <a:t>া</a:t>
            </a:r>
            <a:r>
              <a:rPr lang="en-US" sz="3600" dirty="0">
                <a:solidFill>
                  <a:srgbClr val="0070C0"/>
                </a:solidFill>
                <a:latin typeface="Trebuchet MS" panose="020B0603020202020204" pitchFamily="34" charset="0"/>
              </a:rPr>
              <a:t>থ</a:t>
            </a:r>
            <a:r>
              <a:rPr lang="as-IN" sz="3600" dirty="0">
                <a:solidFill>
                  <a:srgbClr val="0070C0"/>
                </a:solidFill>
                <a:latin typeface="Trebuchet MS" panose="020B0603020202020204" pitchFamily="34" charset="0"/>
              </a:rPr>
              <a:t>ম</a:t>
            </a:r>
            <a:r>
              <a:rPr lang="en-US" sz="36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িক</a:t>
            </a:r>
            <a:r>
              <a:rPr lang="en-US" sz="36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দলের</a:t>
            </a:r>
            <a:r>
              <a:rPr lang="en-US" sz="36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সদস্যদের</a:t>
            </a:r>
            <a:r>
              <a:rPr lang="en-US" sz="36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নিবন্ধন</a:t>
            </a:r>
            <a:r>
              <a:rPr lang="as-IN" sz="36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Trebuchet MS" panose="020B0603020202020204" pitchFamily="34" charset="0"/>
              </a:rPr>
              <a:t>/ </a:t>
            </a:r>
            <a:r>
              <a:rPr lang="as-IN" sz="3600" dirty="0">
                <a:solidFill>
                  <a:srgbClr val="0070C0"/>
                </a:solidFill>
                <a:latin typeface="Trebuchet MS" panose="020B0603020202020204" pitchFamily="34" charset="0"/>
              </a:rPr>
              <a:t>ড</a:t>
            </a:r>
            <a:r>
              <a:rPr lang="en-US" sz="3600" dirty="0">
                <a:solidFill>
                  <a:srgbClr val="0070C0"/>
                </a:solidFill>
                <a:latin typeface="Trebuchet MS" panose="020B0603020202020204" pitchFamily="34" charset="0"/>
              </a:rPr>
              <a:t>া</a:t>
            </a:r>
            <a:r>
              <a:rPr lang="as-IN" sz="3600" dirty="0">
                <a:solidFill>
                  <a:srgbClr val="0070C0"/>
                </a:solidFill>
                <a:latin typeface="Trebuchet MS" panose="020B0603020202020204" pitchFamily="34" charset="0"/>
              </a:rPr>
              <a:t>ট</a:t>
            </a:r>
            <a:r>
              <a:rPr lang="en-US" sz="3600" dirty="0">
                <a:solidFill>
                  <a:srgbClr val="0070C0"/>
                </a:solidFill>
                <a:latin typeface="Trebuchet MS" panose="020B0603020202020204" pitchFamily="34" charset="0"/>
              </a:rPr>
              <a:t>া</a:t>
            </a:r>
            <a:r>
              <a:rPr lang="as-IN" sz="3600" dirty="0">
                <a:solidFill>
                  <a:srgbClr val="0070C0"/>
                </a:solidFill>
                <a:latin typeface="Trebuchet MS" panose="020B0603020202020204" pitchFamily="34" charset="0"/>
              </a:rPr>
              <a:t>ব</a:t>
            </a:r>
            <a:r>
              <a:rPr lang="en-US" sz="36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েজ</a:t>
            </a:r>
            <a:r>
              <a:rPr lang="as-IN" sz="36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endParaRPr lang="en-US" sz="36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6BD875-BFCA-4BB3-B3CF-E83895A029B3}"/>
              </a:ext>
            </a:extLst>
          </p:cNvPr>
          <p:cNvCxnSpPr>
            <a:cxnSpLocks/>
          </p:cNvCxnSpPr>
          <p:nvPr/>
        </p:nvCxnSpPr>
        <p:spPr>
          <a:xfrm>
            <a:off x="228600" y="1006161"/>
            <a:ext cx="10310936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9A11BE-C9DC-4755-BF98-6397D3475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32" y="1340768"/>
            <a:ext cx="2792908" cy="4965170"/>
          </a:xfrm>
          <a:prstGeom prst="rect">
            <a:avLst/>
          </a:prstGeom>
        </p:spPr>
      </p:pic>
      <p:pic>
        <p:nvPicPr>
          <p:cNvPr id="6" name="Picture 5" descr="A picture containing person, outdoor, woman, man&#10;&#10;Description automatically generated">
            <a:extLst>
              <a:ext uri="{FF2B5EF4-FFF2-40B4-BE49-F238E27FC236}">
                <a16:creationId xmlns:a16="http://schemas.microsoft.com/office/drawing/2014/main" id="{BD553749-105E-43E9-BBAA-1EA6E61AB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23" y="1340023"/>
            <a:ext cx="6620201" cy="4965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763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6448" y="194792"/>
            <a:ext cx="9577064" cy="54877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Trebuchet MS" panose="020B0603020202020204" pitchFamily="34" charset="0"/>
              </a:rPr>
              <a:t>প</a:t>
            </a:r>
            <a:r>
              <a:rPr lang="as-IN" sz="3200" dirty="0">
                <a:solidFill>
                  <a:srgbClr val="0070C0"/>
                </a:solidFill>
                <a:latin typeface="Trebuchet MS" panose="020B0603020202020204" pitchFamily="34" charset="0"/>
              </a:rPr>
              <a:t>্</a:t>
            </a:r>
            <a:r>
              <a:rPr lang="en-US" sz="3200" dirty="0">
                <a:solidFill>
                  <a:srgbClr val="0070C0"/>
                </a:solidFill>
                <a:latin typeface="Trebuchet MS" panose="020B0603020202020204" pitchFamily="34" charset="0"/>
              </a:rPr>
              <a:t>র</a:t>
            </a:r>
            <a:r>
              <a:rPr lang="as-IN" sz="3200" dirty="0">
                <a:solidFill>
                  <a:srgbClr val="0070C0"/>
                </a:solidFill>
                <a:latin typeface="Trebuchet MS" panose="020B0603020202020204" pitchFamily="34" charset="0"/>
              </a:rPr>
              <a:t>া</a:t>
            </a:r>
            <a:r>
              <a:rPr lang="en-US" sz="3200" dirty="0">
                <a:solidFill>
                  <a:srgbClr val="0070C0"/>
                </a:solidFill>
                <a:latin typeface="Trebuchet MS" panose="020B0603020202020204" pitchFamily="34" charset="0"/>
              </a:rPr>
              <a:t>থ</a:t>
            </a:r>
            <a:r>
              <a:rPr lang="as-IN" sz="3200" dirty="0">
                <a:solidFill>
                  <a:srgbClr val="0070C0"/>
                </a:solidFill>
                <a:latin typeface="Trebuchet MS" panose="020B0603020202020204" pitchFamily="34" charset="0"/>
              </a:rPr>
              <a:t>ম</a:t>
            </a:r>
            <a:r>
              <a:rPr lang="en-US" sz="32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িক</a:t>
            </a:r>
            <a:r>
              <a:rPr lang="en-US" sz="32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দলের</a:t>
            </a:r>
            <a:r>
              <a:rPr lang="en-US" sz="32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সদস্যদের</a:t>
            </a:r>
            <a:r>
              <a:rPr lang="en-US" sz="32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নিবন্ধনের</a:t>
            </a:r>
            <a:r>
              <a:rPr lang="bn-IN" sz="3200" dirty="0">
                <a:solidFill>
                  <a:srgbClr val="0070C0"/>
                </a:solidFill>
                <a:latin typeface="SutonnyEMJ" pitchFamily="2" charset="0"/>
              </a:rPr>
              <a:t> উদ্দেশ্যসমূহ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424" y="1484784"/>
            <a:ext cx="10287000" cy="4248472"/>
          </a:xfrm>
        </p:spPr>
        <p:txBody>
          <a:bodyPr>
            <a:noAutofit/>
          </a:bodyPr>
          <a:lstStyle/>
          <a:p>
            <a:pPr marL="568325" indent="-568325">
              <a:spcBef>
                <a:spcPts val="1080"/>
              </a:spcBef>
              <a:spcAft>
                <a:spcPts val="1080"/>
              </a:spcAft>
              <a:buFont typeface="Wingdings" panose="05000000000000000000" pitchFamily="2" charset="2"/>
              <a:buChar char="q"/>
            </a:pPr>
            <a:r>
              <a:rPr lang="en-US" sz="4000" dirty="0" err="1">
                <a:latin typeface="RinkiyMJ" pitchFamily="2" charset="0"/>
                <a:cs typeface="RinkiyMJ" pitchFamily="2" charset="0"/>
              </a:rPr>
              <a:t>Kg©m~wPi</a:t>
            </a:r>
            <a:r>
              <a:rPr lang="en-US" sz="4000" dirty="0">
                <a:latin typeface="RinkiyMJ" pitchFamily="2" charset="0"/>
                <a:cs typeface="RinkiyMJ" pitchFamily="2" charset="0"/>
              </a:rPr>
              <a:t> AšÍ©f‚³</a:t>
            </a:r>
            <a:r>
              <a:rPr lang="en-US" sz="3200" dirty="0">
                <a:latin typeface="RinkiyMJ" pitchFamily="2" charset="0"/>
                <a:cs typeface="RinkiyMJ" pitchFamily="2" charset="0"/>
              </a:rPr>
              <a:t> </a:t>
            </a:r>
            <a:r>
              <a:rPr lang="bn-IN" sz="3200" dirty="0">
                <a:latin typeface="SutonnyEMJ" pitchFamily="2" charset="0"/>
              </a:rPr>
              <a:t>সকল পরিবারের জন্য একটি ডাটাবেজ তৈরি করা যা পরবর্তীতে পরিবীক্ষন, সমন্বয় ও সঠিক উপকারভোগী নির্বাচনে সাহায্য করবে। </a:t>
            </a:r>
          </a:p>
          <a:p>
            <a:pPr marL="568325" indent="-568325">
              <a:spcBef>
                <a:spcPts val="1080"/>
              </a:spcBef>
              <a:spcAft>
                <a:spcPts val="1080"/>
              </a:spcAft>
              <a:buFont typeface="Wingdings" panose="05000000000000000000" pitchFamily="2" charset="2"/>
              <a:buChar char="q"/>
            </a:pPr>
            <a:r>
              <a:rPr lang="en-US" sz="4000" dirty="0" err="1">
                <a:latin typeface="RinkiyMJ" pitchFamily="2" charset="0"/>
                <a:cs typeface="RinkiyMJ" pitchFamily="2" charset="0"/>
              </a:rPr>
              <a:t>Kg©m~wPi</a:t>
            </a:r>
            <a:r>
              <a:rPr lang="en-US" sz="40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  <a:cs typeface="RinkiyMJ" pitchFamily="2" charset="0"/>
              </a:rPr>
              <a:t>AvIZvq</a:t>
            </a:r>
            <a:r>
              <a:rPr lang="bn-IN" sz="4000" dirty="0">
                <a:latin typeface="SutonnyEMJ" pitchFamily="2" charset="0"/>
              </a:rPr>
              <a:t> </a:t>
            </a:r>
            <a:r>
              <a:rPr lang="bn-IN" sz="3200" dirty="0">
                <a:latin typeface="SutonnyEMJ" pitchFamily="2" charset="0"/>
              </a:rPr>
              <a:t>কি পরিমান মানুষ সুবিধবঞ্চিত ও দরিদ্র এবং তাদের দারিদ্রতার ধরন সম্পর্কে জানতে সাহায্য করবে।</a:t>
            </a:r>
          </a:p>
          <a:p>
            <a:pPr marL="568325" indent="-568325">
              <a:spcBef>
                <a:spcPts val="1080"/>
              </a:spcBef>
              <a:spcAft>
                <a:spcPts val="1080"/>
              </a:spcAft>
              <a:buFont typeface="Wingdings" panose="05000000000000000000" pitchFamily="2" charset="2"/>
              <a:buChar char="q"/>
            </a:pPr>
            <a:r>
              <a:rPr lang="bn-IN" sz="3200" dirty="0">
                <a:latin typeface="SutonnyEMJ" pitchFamily="2" charset="0"/>
              </a:rPr>
              <a:t>তথ্য নির্ভর পরিকল্পনা এবং স্বিদ্ধান্ত গ্রহনে সাহায্য করবে।    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6A71AE-E163-45BC-88EF-9583C9297583}"/>
              </a:ext>
            </a:extLst>
          </p:cNvPr>
          <p:cNvCxnSpPr>
            <a:cxnSpLocks/>
          </p:cNvCxnSpPr>
          <p:nvPr/>
        </p:nvCxnSpPr>
        <p:spPr>
          <a:xfrm>
            <a:off x="228600" y="1006161"/>
            <a:ext cx="10310936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5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4CBE9D5-0CB2-464E-B51D-89472F884B86}"/>
              </a:ext>
            </a:extLst>
          </p:cNvPr>
          <p:cNvSpPr txBox="1">
            <a:spLocks/>
          </p:cNvSpPr>
          <p:nvPr/>
        </p:nvSpPr>
        <p:spPr>
          <a:xfrm>
            <a:off x="242392" y="188640"/>
            <a:ext cx="10124703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2296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altLang="en-US" dirty="0">
                <a:solidFill>
                  <a:srgbClr val="0000FF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পি</a:t>
            </a:r>
            <a:r>
              <a:rPr lang="bn-IN" altLang="en-US" dirty="0">
                <a:solidFill>
                  <a:srgbClr val="0000FF"/>
                </a:solidFill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dirty="0">
                <a:solidFill>
                  <a:srgbClr val="0000FF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জি</a:t>
            </a:r>
            <a:r>
              <a:rPr lang="bn-IN" altLang="en-US" dirty="0">
                <a:solidFill>
                  <a:srgbClr val="0000FF"/>
                </a:solidFill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dirty="0">
                <a:solidFill>
                  <a:srgbClr val="0000FF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সদস্য</a:t>
            </a:r>
            <a:r>
              <a:rPr lang="bn-IN" altLang="en-US" dirty="0">
                <a:solidFill>
                  <a:srgbClr val="0000FF"/>
                </a:solidFill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dirty="0">
                <a:solidFill>
                  <a:srgbClr val="0000FF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নিবন্ধন</a:t>
            </a:r>
            <a:r>
              <a:rPr lang="bn-IN" altLang="en-US" dirty="0">
                <a:solidFill>
                  <a:srgbClr val="0000FF"/>
                </a:solidFill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dirty="0">
                <a:solidFill>
                  <a:srgbClr val="0000FF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কি</a:t>
            </a:r>
            <a:r>
              <a:rPr lang="en-US" altLang="en-US" dirty="0">
                <a:solidFill>
                  <a:srgbClr val="0000FF"/>
                </a:solidFill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?</a:t>
            </a:r>
            <a:br>
              <a:rPr lang="en-US" altLang="en-US" dirty="0">
                <a:solidFill>
                  <a:srgbClr val="0000FF"/>
                </a:solidFill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0BBB9F0-746B-45AF-9D37-A0D8E343F3B2}"/>
              </a:ext>
            </a:extLst>
          </p:cNvPr>
          <p:cNvCxnSpPr/>
          <p:nvPr/>
        </p:nvCxnSpPr>
        <p:spPr>
          <a:xfrm>
            <a:off x="-13348" y="990722"/>
            <a:ext cx="1060704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1">
            <a:extLst>
              <a:ext uri="{FF2B5EF4-FFF2-40B4-BE49-F238E27FC236}">
                <a16:creationId xmlns:a16="http://schemas.microsoft.com/office/drawing/2014/main" id="{5B1E3D3A-1E33-463B-9AFF-8392528F2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84" y="2023100"/>
            <a:ext cx="11259616" cy="357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প্রতিটি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প্রাথমিক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দলের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সদস্য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থেকে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মৌলিক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তথ্য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সংগ্রহের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প্রক্রিয়া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rmala UI" panose="020B0502040204020203" pitchFamily="34" charset="0"/>
              <a:ea typeface="Times New Roman" panose="02020603050405020304" pitchFamily="18" charset="0"/>
              <a:cs typeface="Nirmala UI" panose="020B0502040204020203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পিজি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সদস্য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পরিবার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প্রধান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পরিবারের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দারিদ্রের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অবস্থা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ইত্যাদি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সম্পর্কে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তথ্য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সংগ্রহ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করা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হয়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গ্রান্টের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Nirmala UI" panose="020B0502040204020203" pitchFamily="34" charset="0"/>
                <a:ea typeface="+mn-ea"/>
                <a:cs typeface="Nirmala UI" panose="020B0502040204020203" pitchFamily="34" charset="0"/>
              </a:rPr>
              <a:t>জন্য খানা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Nirmala UI" panose="020B0502040204020203" pitchFamily="34" charset="0"/>
                <a:ea typeface="+mn-ea"/>
                <a:cs typeface="Nirmala UI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নির্বাচনী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নীতিমালা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পূরণ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করে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কিনা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rmala UI" panose="020B0502040204020203" pitchFamily="34" charset="0"/>
              <a:ea typeface="Times New Roman" panose="02020603050405020304" pitchFamily="18" charset="0"/>
              <a:cs typeface="Nirmala UI" panose="020B0502040204020203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একটি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১০-১৫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মিনিটের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প্রশ্নাবলী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উন্নত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করা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হয়েছে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rmala UI" panose="020B0502040204020203" pitchFamily="34" charset="0"/>
              <a:ea typeface="Times New Roman" panose="02020603050405020304" pitchFamily="18" charset="0"/>
              <a:cs typeface="Nirmala UI" panose="020B0502040204020203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 </a:t>
            </a:r>
            <a:r>
              <a:rPr lang="as-IN" altLang="en-US" sz="2000" dirty="0">
                <a:solidFill>
                  <a:sysClr val="windowText" lastClr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ক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মিউনিটি</a:t>
            </a:r>
            <a:r>
              <a:rPr lang="en-US" altLang="en-US" sz="2000" dirty="0">
                <a:solidFill>
                  <a:sysClr val="windowText" lastClr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 </a:t>
            </a:r>
            <a:r>
              <a:rPr lang="bn-IN" altLang="en-US" sz="2000" dirty="0">
                <a:solidFill>
                  <a:sysClr val="windowText" lastClr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অরগানাইজার ও </a:t>
            </a:r>
            <a:r>
              <a:rPr kumimoji="0" lang="as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ক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মিউনিটি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ফ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্যাসিলিটেটর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এর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মাধ্যমে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ত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থ্য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সংগৃহীত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হয়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rmala UI" panose="020B0502040204020203" pitchFamily="34" charset="0"/>
              <a:ea typeface="Times New Roman" panose="02020603050405020304" pitchFamily="18" charset="0"/>
              <a:cs typeface="Nirmala UI" panose="020B0502040204020203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একটি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ভোক্তা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তৈরি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অ্যাপ্লিকেশন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ডেটা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সংগ্রহের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উদ্দেশ্যে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একটি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ট্যাবলেট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বা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স্মার্টফোন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যেমন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একটি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মোবাইল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ডিভাইসে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ইনস্টল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করা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হবে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যা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উন্নত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করা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হয়েছে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087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4A6ACEA-5381-405C-A136-54DE3C1FD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40" y="332656"/>
            <a:ext cx="658289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altLang="en-US" sz="3600" b="1" i="0" u="none" strike="noStrike" kern="1200" cap="none" spc="-12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কিভাবে</a:t>
            </a:r>
            <a:r>
              <a:rPr kumimoji="0" lang="bn-IN" altLang="en-US" sz="3600" b="1" i="0" u="none" strike="noStrike" kern="1200" cap="none" spc="-12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3600" b="1" i="0" u="none" strike="noStrike" kern="1200" cap="none" spc="-12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তথ্য</a:t>
            </a:r>
            <a:r>
              <a:rPr kumimoji="0" lang="bn-IN" altLang="en-US" sz="3600" b="1" i="0" u="none" strike="noStrike" kern="1200" cap="none" spc="-12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3600" b="1" i="0" u="none" strike="noStrike" kern="1200" cap="none" spc="-12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ব্যবহার</a:t>
            </a:r>
            <a:r>
              <a:rPr kumimoji="0" lang="bn-IN" altLang="en-US" sz="3600" b="1" i="0" u="none" strike="noStrike" kern="1200" cap="none" spc="-12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3600" b="1" i="0" u="none" strike="noStrike" kern="1200" cap="none" spc="-12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করা</a:t>
            </a:r>
            <a:r>
              <a:rPr kumimoji="0" lang="bn-IN" altLang="en-US" sz="3600" b="1" i="0" u="none" strike="noStrike" kern="1200" cap="none" spc="-12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3600" b="1" i="0" u="none" strike="noStrike" kern="1200" cap="none" spc="-12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হবে</a:t>
            </a:r>
            <a:r>
              <a:rPr kumimoji="0" lang="en-US" altLang="en-US" sz="3600" b="1" i="0" u="none" strike="noStrike" kern="1200" cap="none" spc="-12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?</a:t>
            </a:r>
            <a:r>
              <a:rPr kumimoji="0" lang="en-US" altLang="en-US" sz="3600" b="1" i="0" u="none" strike="noStrike" kern="1200" cap="none" spc="-12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kumimoji="0" lang="en-US" altLang="en-US" sz="3600" b="1" i="0" u="none" strike="noStrike" kern="1200" cap="none" spc="-12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30CF86-B788-4B93-A8D3-A3F5A9BDCCD7}"/>
              </a:ext>
            </a:extLst>
          </p:cNvPr>
          <p:cNvCxnSpPr/>
          <p:nvPr/>
        </p:nvCxnSpPr>
        <p:spPr>
          <a:xfrm>
            <a:off x="-13348" y="990722"/>
            <a:ext cx="1060704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7255E041-E2A6-4415-9B0A-B25EA8927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27" y="1268760"/>
            <a:ext cx="9922565" cy="420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পিজি সদস্য নিবন্ধন তথ্য </a:t>
            </a:r>
            <a:r>
              <a:rPr lang="en-US" altLang="en-US" sz="2800" dirty="0">
                <a:solidFill>
                  <a:sysClr val="windowText" lastClr="00000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LIUPC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b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এর অনলাইন ডাটাবেসে জমা হবে।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rinda" panose="020B0502040204020203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  <a:p>
            <a:pPr marL="457200" lvl="0" indent="-4572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kumimoji="0" lang="b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পিজি সদস্য নিবন্ধন নিম্নলিখিত উপায়ে </a:t>
            </a:r>
            <a:r>
              <a:rPr lang="en-US" altLang="en-US" sz="2800" dirty="0">
                <a:solidFill>
                  <a:sysClr val="windowText" lastClr="00000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LIUPC </a:t>
            </a:r>
            <a:r>
              <a:rPr kumimoji="0" lang="as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ক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ে </a:t>
            </a:r>
            <a:r>
              <a:rPr kumimoji="0" lang="b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সাহায্য করবে: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  </a:t>
            </a:r>
            <a:r>
              <a:rPr kumimoji="0" lang="b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উদাহরণস্বর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ু</a:t>
            </a:r>
            <a:r>
              <a:rPr kumimoji="0" lang="as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প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-</a:t>
            </a:r>
            <a:r>
              <a:rPr kumimoji="0" lang="b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অনুদা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ন</a:t>
            </a:r>
            <a:r>
              <a:rPr kumimoji="0" lang="as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ে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র</a:t>
            </a:r>
            <a:r>
              <a:rPr kumimoji="0" lang="b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জন্য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,</a:t>
            </a:r>
            <a:r>
              <a:rPr kumimoji="0" lang="b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দ</a:t>
            </a:r>
            <a:r>
              <a:rPr kumimoji="0" lang="as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া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ত</a:t>
            </a:r>
            <a:r>
              <a:rPr kumimoji="0" lang="as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া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as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স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ং</a:t>
            </a:r>
            <a:r>
              <a:rPr kumimoji="0" lang="as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স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্</a:t>
            </a:r>
            <a:r>
              <a:rPr kumimoji="0" lang="as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থ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া</a:t>
            </a:r>
            <a:r>
              <a:rPr kumimoji="0" lang="as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র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রিপোর্টিং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, </a:t>
            </a:r>
            <a:r>
              <a:rPr kumimoji="0" lang="b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ভিএফএম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, </a:t>
            </a:r>
            <a:r>
              <a:rPr kumimoji="0" lang="b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স্বচ্ছতা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ইত্যাদি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ক</a:t>
            </a:r>
            <a:r>
              <a:rPr kumimoji="0" lang="as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্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ষ</a:t>
            </a:r>
            <a:r>
              <a:rPr kumimoji="0" lang="as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ে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ত্রে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752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54C7665-C97B-4B71-B314-F3D8812F6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32" y="260648"/>
            <a:ext cx="667137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altLang="en-US" sz="3600" b="1" i="0" u="none" strike="noStrike" kern="1200" cap="none" spc="-12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কে তথ্য সংগ্রহ করবে</a:t>
            </a:r>
            <a:r>
              <a:rPr kumimoji="0" lang="en-US" altLang="en-US" sz="3600" b="1" i="0" u="none" strike="noStrike" kern="1200" cap="none" spc="-12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bn-IN" altLang="en-US" sz="3600" b="1" i="0" u="none" strike="noStrike" kern="1200" cap="none" spc="-12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এবং কিভাবে</a:t>
            </a:r>
            <a:r>
              <a:rPr kumimoji="0" lang="en-US" altLang="en-US" sz="3600" b="1" i="0" u="none" strike="noStrike" kern="1200" cap="none" spc="-12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?</a:t>
            </a:r>
            <a:r>
              <a:rPr kumimoji="0" lang="en-US" altLang="en-US" sz="3600" b="1" i="0" u="none" strike="noStrike" kern="1200" cap="none" spc="-12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kumimoji="0" lang="en-US" altLang="en-US" sz="3600" b="1" i="0" u="none" strike="noStrike" kern="1200" cap="none" spc="-12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0E5B89-D27F-49E0-B61E-BF639840CE97}"/>
              </a:ext>
            </a:extLst>
          </p:cNvPr>
          <p:cNvCxnSpPr/>
          <p:nvPr/>
        </p:nvCxnSpPr>
        <p:spPr>
          <a:xfrm>
            <a:off x="-13348" y="990722"/>
            <a:ext cx="1060704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4">
            <a:extLst>
              <a:ext uri="{FF2B5EF4-FFF2-40B4-BE49-F238E27FC236}">
                <a16:creationId xmlns:a16="http://schemas.microsoft.com/office/drawing/2014/main" id="{BC4674CC-E835-4FAB-8D0F-2AB2DD490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08" y="2130228"/>
            <a:ext cx="10801199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মোবাইল ডিভাইসের মাধ্যমে ডাটা সংগ্রহ করা হবে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rinda" panose="020B0502040204020203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একটি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টেইলরব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েইজ</a:t>
            </a:r>
            <a:r>
              <a:rPr kumimoji="0" lang="bn-I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অ্যাপ্লিকেশন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ব্যবহার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করা</a:t>
            </a:r>
            <a:r>
              <a:rPr kumimoji="0" lang="bn-I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হয়েছে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rinda" panose="020B0502040204020203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as-IN" altLang="en-US" sz="2000" dirty="0">
                <a:solidFill>
                  <a:sysClr val="windowText" lastClr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ক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মিউনিটি</a:t>
            </a:r>
            <a:r>
              <a:rPr lang="en-US" altLang="en-US" sz="2000" dirty="0">
                <a:solidFill>
                  <a:sysClr val="windowText" lastClr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 </a:t>
            </a:r>
            <a:r>
              <a:rPr lang="bn-IN" altLang="en-US" sz="2000" dirty="0">
                <a:solidFill>
                  <a:sysClr val="windowText" lastClr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অরগানাইজার ও </a:t>
            </a:r>
            <a:r>
              <a:rPr lang="as-IN" altLang="en-US" sz="2000" dirty="0">
                <a:solidFill>
                  <a:sysClr val="windowText" lastClr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ক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মিউনিটি</a:t>
            </a:r>
            <a:r>
              <a:rPr lang="en-US" altLang="en-US" sz="2000" dirty="0">
                <a:solidFill>
                  <a:sysClr val="windowText" lastClr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 </a:t>
            </a:r>
            <a:r>
              <a:rPr lang="en-US" altLang="en-US" sz="2000" dirty="0" err="1">
                <a:solidFill>
                  <a:sysClr val="windowText" lastClr="000000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ফ</a:t>
            </a:r>
            <a:r>
              <a:rPr lang="en-US" altLang="en-US" sz="200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্যাসিলিটেটর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bn-I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গণনাকা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র</a:t>
            </a:r>
            <a:r>
              <a:rPr kumimoji="0" lang="as-I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ী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as-I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ন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ি</a:t>
            </a:r>
            <a:r>
              <a:rPr kumimoji="0" lang="as-I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য়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োগে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গুর</a:t>
            </a:r>
            <a:r>
              <a:rPr kumimoji="0" lang="as-I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ু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ত</a:t>
            </a:r>
            <a:r>
              <a:rPr kumimoji="0" lang="as-I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্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ব </a:t>
            </a:r>
            <a:r>
              <a:rPr kumimoji="0" lang="as-I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দ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ি</a:t>
            </a:r>
            <a:r>
              <a:rPr kumimoji="0" lang="as-I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য়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ে</a:t>
            </a:r>
            <a:r>
              <a:rPr kumimoji="0" lang="as-I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ছ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ে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rinda" panose="020B0502040204020203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পিজি সদস্যের এই ব্যাকলগ থেকে তথ্য সংগ্রহ করা হলে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কম</a:t>
            </a:r>
            <a:r>
              <a:rPr kumimoji="0" lang="as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ি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উ</a:t>
            </a:r>
            <a:r>
              <a:rPr kumimoji="0" lang="as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ন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ি</a:t>
            </a:r>
            <a:r>
              <a:rPr kumimoji="0" lang="as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ট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ি </a:t>
            </a:r>
            <a:r>
              <a:rPr kumimoji="0" lang="as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ফ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্</a:t>
            </a:r>
            <a:r>
              <a:rPr kumimoji="0" lang="as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য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া</a:t>
            </a:r>
            <a:r>
              <a:rPr kumimoji="0" lang="as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স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ি</a:t>
            </a:r>
            <a:r>
              <a:rPr kumimoji="0" lang="as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ল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ি</a:t>
            </a:r>
            <a:r>
              <a:rPr kumimoji="0" lang="as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ট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ে</a:t>
            </a:r>
            <a:r>
              <a:rPr kumimoji="0" lang="as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ট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র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b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পিজি সদস্য নিবন্ধনের জন্য দায়ী হবে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082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AC36A3-02E9-4B3C-BE96-68EDC198C707}"/>
              </a:ext>
            </a:extLst>
          </p:cNvPr>
          <p:cNvSpPr/>
          <p:nvPr/>
        </p:nvSpPr>
        <p:spPr>
          <a:xfrm>
            <a:off x="602432" y="2204864"/>
            <a:ext cx="10607040" cy="1754326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utonnyMJ" pitchFamily="2" charset="0"/>
                <a:cs typeface="SutonnyMJ" pitchFamily="2" charset="0"/>
              </a:rPr>
              <a:t>‡mkb-3: </a:t>
            </a:r>
          </a:p>
          <a:p>
            <a:pPr algn="ctr"/>
            <a:r>
              <a:rPr lang="bn-IN" altLang="en-US" sz="3200" b="1" dirty="0">
                <a:latin typeface="Vrinda" panose="020B0502040204020203" pitchFamily="34" charset="0"/>
                <a:ea typeface="Times New Roman" panose="02020603050405020304" pitchFamily="18" charset="0"/>
              </a:rPr>
              <a:t>একটি স্মার্টফোন বা ট্যাবলেটে </a:t>
            </a:r>
            <a:r>
              <a:rPr lang="en-US" altLang="en-US" sz="3200" b="1" dirty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UNDP NUPRP </a:t>
            </a:r>
            <a:r>
              <a:rPr lang="bn-IN" altLang="en-US" sz="3200" b="1" dirty="0">
                <a:latin typeface="Vrinda" panose="020B0502040204020203" pitchFamily="34" charset="0"/>
                <a:ea typeface="Times New Roman" panose="02020603050405020304" pitchFamily="18" charset="0"/>
              </a:rPr>
              <a:t>অ্যাপটি কিভাবে ডাউনলোড</a:t>
            </a:r>
            <a:r>
              <a:rPr lang="en-US" altLang="en-US" sz="3200" b="1" dirty="0">
                <a:latin typeface="Vrinda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bn-IN" sz="3200" b="1" dirty="0">
                <a:latin typeface="Calibri" panose="020F0502020204030204" pitchFamily="34" charset="0"/>
                <a:ea typeface="Calibri" panose="020F0502020204030204" pitchFamily="34" charset="0"/>
              </a:rPr>
              <a:t>ইনস্টল </a:t>
            </a:r>
            <a:r>
              <a:rPr lang="en-US" sz="3200" b="1" dirty="0">
                <a:latin typeface="RinkiyMJ" pitchFamily="2" charset="0"/>
                <a:ea typeface="Calibri" panose="020F0502020204030204" pitchFamily="34" charset="0"/>
                <a:cs typeface="RinkiyMJ" pitchFamily="2" charset="0"/>
              </a:rPr>
              <a:t>I </a:t>
            </a:r>
            <a:r>
              <a:rPr lang="bn-IN" altLang="en-US" sz="3200" b="1" dirty="0">
                <a:latin typeface="Vrinda" panose="020B0502040204020203" pitchFamily="34" charset="0"/>
                <a:ea typeface="Times New Roman" panose="02020603050405020304" pitchFamily="18" charset="0"/>
              </a:rPr>
              <a:t>লগ ইন কর</a:t>
            </a:r>
            <a:r>
              <a:rPr lang="en-US" altLang="en-US" sz="3200" b="1" dirty="0" err="1"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তে</a:t>
            </a:r>
            <a:r>
              <a:rPr lang="en-US" altLang="en-US" sz="3200" b="1" dirty="0"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lang="en-US" altLang="en-US" sz="3200" b="1" dirty="0" err="1"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হয়</a:t>
            </a:r>
            <a:r>
              <a:rPr lang="en-US" altLang="en-US" sz="3200" b="1" dirty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?</a:t>
            </a:r>
            <a:endParaRPr lang="en-US" altLang="en-US" sz="32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828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472" y="1451824"/>
            <a:ext cx="10062064" cy="4560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40"/>
              </a:spcBef>
              <a:spcAft>
                <a:spcPts val="540"/>
              </a:spcAft>
            </a:pPr>
            <a:r>
              <a:rPr lang="en-US" sz="2000" dirty="0" err="1"/>
              <a:t>সফটওয়্যারটি</a:t>
            </a:r>
            <a:r>
              <a:rPr lang="en-US" sz="2000" dirty="0"/>
              <a:t> </a:t>
            </a:r>
            <a:r>
              <a:rPr lang="en-US" sz="2000" dirty="0" err="1"/>
              <a:t>ইন্সটল</a:t>
            </a:r>
            <a:r>
              <a:rPr lang="en-US" sz="2000" dirty="0"/>
              <a:t> </a:t>
            </a:r>
            <a:r>
              <a:rPr lang="en-US" sz="2000" dirty="0" err="1"/>
              <a:t>করার</a:t>
            </a:r>
            <a:r>
              <a:rPr lang="en-US" sz="2000" dirty="0"/>
              <a:t> </a:t>
            </a:r>
            <a:r>
              <a:rPr lang="en-US" sz="2000" dirty="0" err="1"/>
              <a:t>জন্য</a:t>
            </a:r>
            <a:r>
              <a:rPr lang="en-US" sz="2000" dirty="0"/>
              <a:t> </a:t>
            </a:r>
            <a:r>
              <a:rPr lang="en-US" sz="2000" dirty="0" err="1"/>
              <a:t>এন্ড্রয়েড</a:t>
            </a:r>
            <a:r>
              <a:rPr lang="en-US" sz="2000" dirty="0"/>
              <a:t> </a:t>
            </a:r>
            <a:r>
              <a:rPr lang="en-US" sz="2000" dirty="0" err="1"/>
              <a:t>স্মার্ট</a:t>
            </a:r>
            <a:r>
              <a:rPr lang="en-US" sz="2000" dirty="0"/>
              <a:t> </a:t>
            </a:r>
            <a:r>
              <a:rPr lang="en-US" sz="2000" dirty="0" err="1"/>
              <a:t>ফোনটির</a:t>
            </a:r>
            <a:r>
              <a:rPr lang="en-US" sz="2000" dirty="0"/>
              <a:t> </a:t>
            </a:r>
            <a:r>
              <a:rPr lang="en-US" sz="2000" dirty="0" err="1"/>
              <a:t>নিম্নবর্ণিত</a:t>
            </a:r>
            <a:r>
              <a:rPr lang="en-US" sz="2000" dirty="0"/>
              <a:t> </a:t>
            </a:r>
            <a:r>
              <a:rPr lang="en-US" sz="2000" dirty="0" err="1"/>
              <a:t>ফিচার</a:t>
            </a:r>
            <a:r>
              <a:rPr lang="en-US" sz="2000" dirty="0"/>
              <a:t> </a:t>
            </a:r>
            <a:r>
              <a:rPr lang="en-US" sz="2000" dirty="0" err="1"/>
              <a:t>থাকতে</a:t>
            </a:r>
            <a:r>
              <a:rPr lang="en-US" sz="2000" dirty="0"/>
              <a:t> </a:t>
            </a:r>
            <a:r>
              <a:rPr lang="en-US" sz="2000" dirty="0" err="1"/>
              <a:t>হবেঃ</a:t>
            </a:r>
            <a:endParaRPr lang="en-US" sz="2000" dirty="0"/>
          </a:p>
          <a:p>
            <a:pPr>
              <a:spcBef>
                <a:spcPts val="540"/>
              </a:spcBef>
              <a:spcAft>
                <a:spcPts val="540"/>
              </a:spcAft>
            </a:pPr>
            <a:r>
              <a:rPr lang="bn-IN" sz="2400" b="1" dirty="0"/>
              <a:t>হার্ডওয়্যার:</a:t>
            </a:r>
            <a:endParaRPr lang="en-US" sz="2400" b="1" dirty="0"/>
          </a:p>
          <a:p>
            <a:pPr marL="308610" indent="-308610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bn-IN" sz="2000" dirty="0"/>
              <a:t>ট্যাবলেট অথবা </a:t>
            </a:r>
            <a:r>
              <a:rPr lang="en-US" sz="2000" dirty="0" err="1"/>
              <a:t>স্মার্ট</a:t>
            </a:r>
            <a:r>
              <a:rPr lang="en-US" sz="2000" dirty="0"/>
              <a:t> </a:t>
            </a:r>
            <a:r>
              <a:rPr lang="en-US" sz="2000" dirty="0" err="1"/>
              <a:t>ফোনটি</a:t>
            </a:r>
            <a:r>
              <a:rPr lang="en-US" sz="2000" dirty="0"/>
              <a:t> </a:t>
            </a:r>
            <a:r>
              <a:rPr lang="en-US" sz="2000" dirty="0" err="1"/>
              <a:t>এন্ড্রয়েড</a:t>
            </a:r>
            <a:r>
              <a:rPr lang="en-US" sz="2000" dirty="0"/>
              <a:t> </a:t>
            </a:r>
            <a:r>
              <a:rPr lang="en-US" sz="2000" dirty="0" err="1"/>
              <a:t>ওএস</a:t>
            </a:r>
            <a:r>
              <a:rPr lang="en-US" sz="2000" dirty="0"/>
              <a:t> </a:t>
            </a:r>
            <a:r>
              <a:rPr lang="as-IN" sz="2400" dirty="0"/>
              <a:t>৫</a:t>
            </a:r>
            <a:r>
              <a:rPr lang="en-US" sz="2400" dirty="0"/>
              <a:t>.</a:t>
            </a:r>
            <a:r>
              <a:rPr lang="as-IN" sz="2400" dirty="0"/>
              <a:t>০</a:t>
            </a:r>
            <a:r>
              <a:rPr lang="en-US" sz="2000" dirty="0"/>
              <a:t> (</a:t>
            </a:r>
            <a:r>
              <a:rPr lang="bn-IN" sz="2400" dirty="0"/>
              <a:t>মার্শমল্লো</a:t>
            </a:r>
            <a:r>
              <a:rPr lang="en-US" sz="2400" dirty="0"/>
              <a:t>/</a:t>
            </a:r>
            <a:r>
              <a:rPr lang="en-US" sz="2000" dirty="0" err="1"/>
              <a:t>কিটক্যাট</a:t>
            </a:r>
            <a:r>
              <a:rPr lang="en-US" sz="2000" dirty="0"/>
              <a:t>) </a:t>
            </a:r>
            <a:r>
              <a:rPr lang="en-US" sz="2400" dirty="0"/>
              <a:t>Android OS 5.0 (</a:t>
            </a:r>
            <a:r>
              <a:rPr lang="en-US" sz="2400" dirty="0" err="1"/>
              <a:t>Kitkat</a:t>
            </a:r>
            <a:r>
              <a:rPr lang="en-US" sz="2400" dirty="0"/>
              <a:t>)" </a:t>
            </a:r>
            <a:r>
              <a:rPr lang="en-US" sz="2000" dirty="0" err="1"/>
              <a:t>অথবা</a:t>
            </a:r>
            <a:r>
              <a:rPr lang="en-US" sz="2000" dirty="0"/>
              <a:t> </a:t>
            </a:r>
            <a:r>
              <a:rPr lang="en-US" sz="2000" dirty="0" err="1"/>
              <a:t>পরবর্তী</a:t>
            </a:r>
            <a:r>
              <a:rPr lang="en-US" sz="2000" dirty="0"/>
              <a:t> </a:t>
            </a:r>
            <a:r>
              <a:rPr lang="en-US" sz="2000" dirty="0" err="1"/>
              <a:t>ভার্সন</a:t>
            </a:r>
            <a:r>
              <a:rPr lang="en-US" sz="2000" dirty="0"/>
              <a:t> </a:t>
            </a:r>
            <a:r>
              <a:rPr lang="en-US" sz="2000" dirty="0" err="1"/>
              <a:t>দ্বারা</a:t>
            </a:r>
            <a:r>
              <a:rPr lang="en-US" sz="2000" dirty="0"/>
              <a:t> </a:t>
            </a:r>
            <a:r>
              <a:rPr lang="en-US" sz="2000" dirty="0" err="1"/>
              <a:t>পরিচালিত</a:t>
            </a:r>
            <a:r>
              <a:rPr lang="en-US" sz="2000" dirty="0"/>
              <a:t> </a:t>
            </a:r>
            <a:r>
              <a:rPr lang="en-US" sz="2000" dirty="0" err="1"/>
              <a:t>হতে</a:t>
            </a:r>
            <a:r>
              <a:rPr lang="en-US" sz="2000" dirty="0"/>
              <a:t> </a:t>
            </a:r>
            <a:r>
              <a:rPr lang="en-US" sz="2000" dirty="0" err="1"/>
              <a:t>হবে</a:t>
            </a:r>
            <a:r>
              <a:rPr lang="en-US" sz="2000" dirty="0"/>
              <a:t>;</a:t>
            </a:r>
            <a:r>
              <a:rPr lang="as-IN" sz="2000" dirty="0"/>
              <a:t> </a:t>
            </a:r>
            <a:endParaRPr lang="bn-IN" sz="2000" dirty="0"/>
          </a:p>
          <a:p>
            <a:pPr marL="308610" indent="-308610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bn-IN" sz="2400" dirty="0"/>
              <a:t>ট্যাবলেট অথবা </a:t>
            </a:r>
            <a:r>
              <a:rPr lang="en-US" sz="2000" dirty="0" err="1"/>
              <a:t>স্মার্ট</a:t>
            </a:r>
            <a:r>
              <a:rPr lang="en-US" sz="2000" dirty="0"/>
              <a:t> </a:t>
            </a:r>
            <a:r>
              <a:rPr lang="en-US" sz="2000" dirty="0" err="1"/>
              <a:t>ফোনটির</a:t>
            </a:r>
            <a:r>
              <a:rPr lang="en-US" sz="2000" dirty="0"/>
              <a:t> </a:t>
            </a:r>
            <a:r>
              <a:rPr lang="en-US" sz="2000" dirty="0" err="1"/>
              <a:t>ডিস্প্লের</a:t>
            </a:r>
            <a:r>
              <a:rPr lang="en-US" sz="2000" dirty="0"/>
              <a:t> </a:t>
            </a:r>
            <a:r>
              <a:rPr lang="en-US" sz="2000" dirty="0" err="1"/>
              <a:t>সাইজ</a:t>
            </a:r>
            <a:r>
              <a:rPr lang="en-US" sz="2000" dirty="0"/>
              <a:t> </a:t>
            </a:r>
            <a:r>
              <a:rPr lang="en-US" sz="2000" dirty="0" err="1"/>
              <a:t>নূন্যতম</a:t>
            </a:r>
            <a:r>
              <a:rPr lang="en-US" sz="2000" dirty="0"/>
              <a:t>  ৫ </a:t>
            </a:r>
            <a:r>
              <a:rPr lang="en-US" sz="2000" dirty="0" err="1"/>
              <a:t>ইঞ্চি</a:t>
            </a:r>
            <a:r>
              <a:rPr lang="en-US" sz="2000" dirty="0"/>
              <a:t> </a:t>
            </a:r>
            <a:r>
              <a:rPr lang="en-US" sz="2000" dirty="0" err="1"/>
              <a:t>অথবা</a:t>
            </a:r>
            <a:r>
              <a:rPr lang="en-US" sz="2000" dirty="0"/>
              <a:t> ৭ </a:t>
            </a:r>
            <a:r>
              <a:rPr lang="en-US" sz="2000" dirty="0" err="1"/>
              <a:t>ইঞ্চি</a:t>
            </a:r>
            <a:r>
              <a:rPr lang="en-US" sz="2000" dirty="0"/>
              <a:t> </a:t>
            </a:r>
            <a:r>
              <a:rPr lang="en-US" sz="2000" dirty="0" err="1"/>
              <a:t>থেকে</a:t>
            </a:r>
            <a:r>
              <a:rPr lang="en-US" sz="2000" dirty="0"/>
              <a:t> ১০.১ </a:t>
            </a:r>
            <a:r>
              <a:rPr lang="en-US" sz="2000" dirty="0" err="1"/>
              <a:t>ইঞ্চি</a:t>
            </a:r>
            <a:r>
              <a:rPr lang="en-US" sz="2000" dirty="0"/>
              <a:t> </a:t>
            </a:r>
            <a:r>
              <a:rPr lang="en-US" sz="2000" dirty="0" err="1"/>
              <a:t>পর্যন্ত</a:t>
            </a:r>
            <a:r>
              <a:rPr lang="en-US" sz="2000" dirty="0"/>
              <a:t> </a:t>
            </a:r>
            <a:r>
              <a:rPr lang="en-US" sz="2000" dirty="0" err="1"/>
              <a:t>হতে</a:t>
            </a:r>
            <a:r>
              <a:rPr lang="en-US" sz="2000" dirty="0"/>
              <a:t> </a:t>
            </a:r>
            <a:r>
              <a:rPr lang="en-US" sz="2000" dirty="0" err="1"/>
              <a:t>হবে</a:t>
            </a:r>
            <a:r>
              <a:rPr lang="en-US" sz="2000" dirty="0"/>
              <a:t>;</a:t>
            </a:r>
            <a:endParaRPr lang="bn-IN" sz="2000" dirty="0"/>
          </a:p>
          <a:p>
            <a:pPr marL="308610" indent="-308610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bn-IN" sz="2400" dirty="0"/>
              <a:t>ট্যাবলেট অথবা </a:t>
            </a:r>
            <a:r>
              <a:rPr lang="en-US" sz="2000" dirty="0" err="1"/>
              <a:t>স্মার্ট</a:t>
            </a:r>
            <a:r>
              <a:rPr lang="en-US" sz="2000" dirty="0"/>
              <a:t> </a:t>
            </a:r>
            <a:r>
              <a:rPr lang="en-US" sz="2000" dirty="0" err="1"/>
              <a:t>ফোনটিতে</a:t>
            </a:r>
            <a:r>
              <a:rPr lang="en-US" sz="2000" dirty="0"/>
              <a:t> </a:t>
            </a:r>
            <a:r>
              <a:rPr lang="en-US" sz="2000" dirty="0" err="1"/>
              <a:t>নূন্যতম</a:t>
            </a:r>
            <a:r>
              <a:rPr lang="en-US" sz="2000" dirty="0"/>
              <a:t> ১জিবি </a:t>
            </a:r>
            <a:r>
              <a:rPr lang="en-US" sz="2400" dirty="0"/>
              <a:t>RAM</a:t>
            </a:r>
            <a:r>
              <a:rPr lang="en-US" sz="2000" dirty="0"/>
              <a:t> </a:t>
            </a:r>
            <a:r>
              <a:rPr lang="en-US" sz="2000" dirty="0" err="1"/>
              <a:t>থাকতে</a:t>
            </a:r>
            <a:r>
              <a:rPr lang="en-US" sz="2000" dirty="0"/>
              <a:t> </a:t>
            </a:r>
            <a:r>
              <a:rPr lang="en-US" sz="2000" dirty="0" err="1"/>
              <a:t>হবে</a:t>
            </a:r>
            <a:r>
              <a:rPr lang="en-US" sz="2000" dirty="0"/>
              <a:t>; </a:t>
            </a:r>
            <a:endParaRPr lang="bn-IN" sz="2000" dirty="0"/>
          </a:p>
          <a:p>
            <a:pPr marL="308610" indent="-308610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bn-IN" sz="2400" dirty="0"/>
              <a:t>ট্যাবলেট অথবা </a:t>
            </a:r>
            <a:r>
              <a:rPr lang="en-US" sz="2000" dirty="0" err="1"/>
              <a:t>স্মার্ট</a:t>
            </a:r>
            <a:r>
              <a:rPr lang="en-US" sz="2000" dirty="0"/>
              <a:t> </a:t>
            </a:r>
            <a:r>
              <a:rPr lang="en-US" sz="2000" dirty="0" err="1"/>
              <a:t>ফোনটিতে</a:t>
            </a:r>
            <a:r>
              <a:rPr lang="en-US" sz="2000" dirty="0"/>
              <a:t> </a:t>
            </a:r>
            <a:r>
              <a:rPr lang="en-US" sz="2000" dirty="0" err="1"/>
              <a:t>নূন্যতম</a:t>
            </a:r>
            <a:r>
              <a:rPr lang="en-US" sz="2000" dirty="0"/>
              <a:t> ১জিবি </a:t>
            </a:r>
            <a:r>
              <a:rPr lang="en-US" sz="2000" dirty="0" err="1"/>
              <a:t>স্টোরেজ</a:t>
            </a:r>
            <a:r>
              <a:rPr lang="en-US" sz="2000" dirty="0"/>
              <a:t> </a:t>
            </a:r>
            <a:r>
              <a:rPr lang="en-US" sz="2000" dirty="0" err="1"/>
              <a:t>ফাকা</a:t>
            </a:r>
            <a:r>
              <a:rPr lang="en-US" sz="2000" dirty="0"/>
              <a:t> </a:t>
            </a:r>
            <a:r>
              <a:rPr lang="en-US" sz="2000" dirty="0" err="1"/>
              <a:t>থাকতে</a:t>
            </a:r>
            <a:r>
              <a:rPr lang="en-US" sz="2000" dirty="0"/>
              <a:t> </a:t>
            </a:r>
            <a:r>
              <a:rPr lang="en-US" sz="2000" dirty="0" err="1"/>
              <a:t>হবে</a:t>
            </a:r>
            <a:r>
              <a:rPr lang="en-US" sz="2000" dirty="0"/>
              <a:t>;</a:t>
            </a:r>
            <a:endParaRPr lang="bn-IN" sz="2000" dirty="0"/>
          </a:p>
          <a:p>
            <a:pPr marL="308610" indent="-308610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bn-IN" sz="2400" dirty="0"/>
              <a:t>ট্যাবলেট অথবা </a:t>
            </a:r>
            <a:r>
              <a:rPr lang="en-US" sz="2000" dirty="0" err="1"/>
              <a:t>স্মার্ট</a:t>
            </a:r>
            <a:r>
              <a:rPr lang="en-US" sz="2000" dirty="0"/>
              <a:t> </a:t>
            </a:r>
            <a:r>
              <a:rPr lang="en-US" sz="2000" dirty="0" err="1"/>
              <a:t>ফোনটিতে</a:t>
            </a:r>
            <a:r>
              <a:rPr lang="en-US" sz="2000" dirty="0"/>
              <a:t> </a:t>
            </a:r>
            <a:r>
              <a:rPr lang="en-US" sz="2000" dirty="0" err="1"/>
              <a:t>জিপিএস</a:t>
            </a:r>
            <a:r>
              <a:rPr lang="en-US" sz="2000" dirty="0"/>
              <a:t> </a:t>
            </a:r>
            <a:r>
              <a:rPr lang="en-US" sz="2000" dirty="0" err="1"/>
              <a:t>অপশনটি</a:t>
            </a:r>
            <a:r>
              <a:rPr lang="en-US" sz="2000" dirty="0"/>
              <a:t> </a:t>
            </a:r>
            <a:r>
              <a:rPr lang="en-US" sz="2000" dirty="0" err="1"/>
              <a:t>সক্রিয়</a:t>
            </a:r>
            <a:r>
              <a:rPr lang="en-US" sz="2000" dirty="0"/>
              <a:t> </a:t>
            </a:r>
            <a:r>
              <a:rPr lang="en-US" sz="2000" dirty="0" err="1"/>
              <a:t>থাকতে</a:t>
            </a:r>
            <a:r>
              <a:rPr lang="en-US" sz="2000" dirty="0"/>
              <a:t> </a:t>
            </a:r>
            <a:r>
              <a:rPr lang="en-US" sz="2000" dirty="0" err="1"/>
              <a:t>হবে</a:t>
            </a:r>
            <a:r>
              <a:rPr lang="en-US" sz="2000" dirty="0"/>
              <a:t>;</a:t>
            </a:r>
            <a:endParaRPr lang="bn-IN" sz="2000" dirty="0"/>
          </a:p>
          <a:p>
            <a:pPr marL="308610" indent="-308610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bn-IN" sz="2400" dirty="0"/>
              <a:t>ট্যাবলেট অথবা </a:t>
            </a:r>
            <a:r>
              <a:rPr lang="en-US" sz="2000" dirty="0" err="1"/>
              <a:t>স্মার্ট</a:t>
            </a:r>
            <a:r>
              <a:rPr lang="en-US" sz="2000" dirty="0"/>
              <a:t> </a:t>
            </a:r>
            <a:r>
              <a:rPr lang="en-US" sz="2000" dirty="0" err="1"/>
              <a:t>ফোনটিতে</a:t>
            </a:r>
            <a:r>
              <a:rPr lang="en-US" sz="2000" dirty="0"/>
              <a:t> </a:t>
            </a:r>
            <a:r>
              <a:rPr lang="en-US" sz="2000" dirty="0" err="1"/>
              <a:t>ইন্টারনেট</a:t>
            </a:r>
            <a:r>
              <a:rPr lang="en-US" sz="2000" dirty="0"/>
              <a:t> </a:t>
            </a:r>
            <a:r>
              <a:rPr lang="en-US" sz="2000" dirty="0" err="1"/>
              <a:t>সচল</a:t>
            </a:r>
            <a:r>
              <a:rPr lang="en-US" sz="2000" dirty="0"/>
              <a:t> </a:t>
            </a:r>
            <a:r>
              <a:rPr lang="en-US" sz="2000" dirty="0" err="1"/>
              <a:t>থাকতে</a:t>
            </a:r>
            <a:r>
              <a:rPr lang="en-US" sz="2000" dirty="0"/>
              <a:t> </a:t>
            </a:r>
            <a:r>
              <a:rPr lang="en-US" sz="2000" dirty="0" err="1"/>
              <a:t>হবে</a:t>
            </a:r>
            <a:r>
              <a:rPr lang="en-US" sz="2000" dirty="0"/>
              <a:t>।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0200" y="342901"/>
            <a:ext cx="8229600" cy="8826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520" dirty="0">
              <a:effectLst/>
              <a:latin typeface="Siyam Rupali ANSI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75B7AC-FBFD-4699-9EDC-45F6AA2B9C68}"/>
              </a:ext>
            </a:extLst>
          </p:cNvPr>
          <p:cNvSpPr/>
          <p:nvPr/>
        </p:nvSpPr>
        <p:spPr>
          <a:xfrm>
            <a:off x="1761762" y="366860"/>
            <a:ext cx="76565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en-US" sz="2520" b="1" dirty="0">
                <a:solidFill>
                  <a:schemeClr val="bg1"/>
                </a:solidFill>
              </a:rPr>
              <a:t>UNDP NUPRP </a:t>
            </a:r>
            <a:r>
              <a:rPr lang="bn-IN" sz="2520" b="1" dirty="0">
                <a:solidFill>
                  <a:schemeClr val="bg1"/>
                </a:solidFill>
              </a:rPr>
              <a:t>অ্যাপ ডাউনলোড করতে কি কি সর্বনিম্ন প্রয়োজনীয়তাগুলি রয়েছে</a:t>
            </a:r>
            <a:r>
              <a:rPr lang="en-US" sz="252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8D7FDC1-5331-487C-8F56-DA4E2695E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472" y="116632"/>
            <a:ext cx="1006206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2800" b="1" dirty="0">
                <a:solidFill>
                  <a:srgbClr val="0070C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কিভাবে একটি স্মার্টফোন বা ট্যাবলেটে </a:t>
            </a:r>
            <a:r>
              <a:rPr lang="en-US" altLang="en-US" sz="2800" b="1" dirty="0">
                <a:solidFill>
                  <a:srgbClr val="0070C0"/>
                </a:solidFill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UNDP NUPRP </a:t>
            </a:r>
            <a:r>
              <a:rPr lang="bn-IN" altLang="en-US" sz="2800" b="1" dirty="0">
                <a:solidFill>
                  <a:srgbClr val="0070C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অ্যাপটি ডাউনলোড কর</a:t>
            </a:r>
            <a:r>
              <a:rPr lang="en-US" altLang="en-US" sz="2800" b="1" dirty="0" err="1">
                <a:solidFill>
                  <a:srgbClr val="0070C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তে</a:t>
            </a:r>
            <a:r>
              <a:rPr lang="en-US" altLang="en-US" sz="2800" b="1" dirty="0">
                <a:solidFill>
                  <a:srgbClr val="0070C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হয়</a:t>
            </a:r>
            <a:r>
              <a:rPr lang="en-US" altLang="en-US" sz="2800" b="1" dirty="0">
                <a:solidFill>
                  <a:srgbClr val="0070C0"/>
                </a:solidFill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?</a:t>
            </a:r>
            <a:r>
              <a:rPr lang="en-US" altLang="en-US" sz="1200" b="1" dirty="0">
                <a:solidFill>
                  <a:srgbClr val="0070C0"/>
                </a:solidFill>
              </a:rPr>
              <a:t> 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4A82A0-B0CF-4F57-8353-D2C005976AB9}"/>
              </a:ext>
            </a:extLst>
          </p:cNvPr>
          <p:cNvCxnSpPr>
            <a:cxnSpLocks/>
          </p:cNvCxnSpPr>
          <p:nvPr/>
        </p:nvCxnSpPr>
        <p:spPr>
          <a:xfrm>
            <a:off x="228600" y="1006161"/>
            <a:ext cx="10310936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21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82FFD4-C53E-41A2-8CCE-85559A971BA9}"/>
              </a:ext>
            </a:extLst>
          </p:cNvPr>
          <p:cNvSpPr/>
          <p:nvPr/>
        </p:nvSpPr>
        <p:spPr>
          <a:xfrm>
            <a:off x="1891376" y="447870"/>
            <a:ext cx="738802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en-US" sz="2160" b="1" dirty="0">
                <a:solidFill>
                  <a:schemeClr val="bg1"/>
                </a:solidFill>
              </a:rPr>
              <a:t>UNDP NUPRP </a:t>
            </a:r>
            <a:r>
              <a:rPr lang="bn-IN" sz="2160" b="1" dirty="0">
                <a:solidFill>
                  <a:schemeClr val="bg1"/>
                </a:solidFill>
              </a:rPr>
              <a:t>অ্যাপ ডাউনলোড করতে কি কি সর্বনিম্ন প্রয়োজনীয়তাগুলি রয়েছে</a:t>
            </a:r>
            <a:r>
              <a:rPr lang="en-US" sz="216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AF1F7A-9BB7-4472-9939-B59DB3809AAA}"/>
              </a:ext>
            </a:extLst>
          </p:cNvPr>
          <p:cNvSpPr/>
          <p:nvPr/>
        </p:nvSpPr>
        <p:spPr>
          <a:xfrm>
            <a:off x="818457" y="1744013"/>
            <a:ext cx="9937103" cy="299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bn-IN" sz="3200" dirty="0"/>
              <a:t>সফ্টওয়্যার প্রয়োজনীয়তা:</a:t>
            </a:r>
            <a:endParaRPr lang="en-US" sz="3200" dirty="0"/>
          </a:p>
          <a:p>
            <a:pPr>
              <a:lnSpc>
                <a:spcPct val="107000"/>
              </a:lnSpc>
            </a:pPr>
            <a:endParaRPr lang="en-US" sz="3200" dirty="0"/>
          </a:p>
          <a:p>
            <a:pPr marL="308610" indent="-308610">
              <a:lnSpc>
                <a:spcPct val="107000"/>
              </a:lnSpc>
              <a:buFont typeface="Calibri" panose="020F0502020204030204" pitchFamily="34" charset="0"/>
              <a:buChar char="•"/>
            </a:pPr>
            <a:r>
              <a:rPr lang="bn-IN" sz="2800" dirty="0">
                <a:latin typeface="Cambria" panose="02040503050406030204" pitchFamily="18" charset="0"/>
                <a:ea typeface="Calibri" panose="020F0502020204030204" pitchFamily="34" charset="0"/>
              </a:rPr>
              <a:t>এই ডিভাইসটির জন্য একটি সক্রিয় </a:t>
            </a:r>
            <a:r>
              <a:rPr lang="en-US" sz="2800" dirty="0">
                <a:latin typeface="Cambria" panose="020405030504060302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Google </a:t>
            </a:r>
            <a:r>
              <a:rPr lang="bn-IN" sz="2800" dirty="0">
                <a:latin typeface="Cambria" panose="02040503050406030204" pitchFamily="18" charset="0"/>
                <a:ea typeface="Calibri" panose="020F0502020204030204" pitchFamily="34" charset="0"/>
              </a:rPr>
              <a:t>অ্যাকাউন্ট / </a:t>
            </a:r>
            <a:r>
              <a:rPr lang="en-US" sz="2800" dirty="0">
                <a:latin typeface="Cambria" panose="020405030504060302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Gmail </a:t>
            </a:r>
            <a:r>
              <a:rPr lang="bn-IN" sz="2800" dirty="0">
                <a:latin typeface="Cambria" panose="02040503050406030204" pitchFamily="18" charset="0"/>
                <a:ea typeface="Calibri" panose="020F0502020204030204" pitchFamily="34" charset="0"/>
              </a:rPr>
              <a:t>অ্যাকাউন্ট থাকতে হবে।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8610" indent="-308610">
              <a:lnSpc>
                <a:spcPct val="107000"/>
              </a:lnSpc>
              <a:buFont typeface="Calibri" panose="020F0502020204030204" pitchFamily="34" charset="0"/>
              <a:buChar char="•"/>
            </a:pPr>
            <a:r>
              <a:rPr lang="bn-IN" sz="2800" dirty="0">
                <a:latin typeface="Cambria" panose="02040503050406030204" pitchFamily="18" charset="0"/>
                <a:ea typeface="Calibri" panose="020F0502020204030204" pitchFamily="34" charset="0"/>
              </a:rPr>
              <a:t>গুগল প্লে স্টোর অ্যাপটি ডিভাইসে প্রাক ইনস্টল করা থাকতে হবে।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8610" indent="-308610">
              <a:lnSpc>
                <a:spcPct val="107000"/>
              </a:lnSpc>
              <a:spcAft>
                <a:spcPts val="720"/>
              </a:spcAft>
              <a:buFont typeface="Calibri" panose="020F050202020403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Google Play </a:t>
            </a:r>
            <a:r>
              <a:rPr lang="bn-IN" sz="2800" dirty="0">
                <a:latin typeface="Cambria" panose="02040503050406030204" pitchFamily="18" charset="0"/>
                <a:ea typeface="Calibri" panose="020F0502020204030204" pitchFamily="34" charset="0"/>
              </a:rPr>
              <a:t>সর্বশেষ সংস্করণে আপডেট থাকতে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bn-IN" sz="2800" dirty="0">
                <a:latin typeface="Cambria" panose="02040503050406030204" pitchFamily="18" charset="0"/>
                <a:ea typeface="Calibri" panose="020F0502020204030204" pitchFamily="34" charset="0"/>
              </a:rPr>
              <a:t>হবে</a:t>
            </a:r>
            <a:r>
              <a:rPr lang="en-US" sz="2800" dirty="0">
                <a:latin typeface="Cambria" panose="02040503050406030204" pitchFamily="18" charset="0"/>
              </a:rPr>
              <a:t>।</a:t>
            </a:r>
            <a:r>
              <a:rPr lang="bn-IN" sz="2800" dirty="0">
                <a:latin typeface="Cambria" panose="02040503050406030204" pitchFamily="18" charset="0"/>
              </a:rPr>
              <a:t> </a:t>
            </a:r>
            <a:endParaRPr lang="en-US" sz="2400" dirty="0">
              <a:latin typeface="Cambria" panose="0204050305040603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9643E8-75DF-46BC-B522-1BF2D3DEDA68}"/>
              </a:ext>
            </a:extLst>
          </p:cNvPr>
          <p:cNvCxnSpPr>
            <a:cxnSpLocks/>
          </p:cNvCxnSpPr>
          <p:nvPr/>
        </p:nvCxnSpPr>
        <p:spPr>
          <a:xfrm>
            <a:off x="228600" y="1006161"/>
            <a:ext cx="10310936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1">
            <a:extLst>
              <a:ext uri="{FF2B5EF4-FFF2-40B4-BE49-F238E27FC236}">
                <a16:creationId xmlns:a16="http://schemas.microsoft.com/office/drawing/2014/main" id="{F92C0F55-884E-4988-A2D5-4D0793B2B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472" y="116632"/>
            <a:ext cx="1006206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2800" b="1" dirty="0">
                <a:solidFill>
                  <a:srgbClr val="0070C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কিভাবে একটি স্মার্টফোন বা ট্যাবলেটে </a:t>
            </a:r>
            <a:r>
              <a:rPr lang="en-US" altLang="en-US" sz="2800" b="1" dirty="0">
                <a:solidFill>
                  <a:srgbClr val="0070C0"/>
                </a:solidFill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UNDP NUPRP </a:t>
            </a:r>
            <a:r>
              <a:rPr lang="bn-IN" altLang="en-US" sz="2800" b="1" dirty="0">
                <a:solidFill>
                  <a:srgbClr val="0070C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অ্যাপটি ডাউনলোড কর</a:t>
            </a:r>
            <a:r>
              <a:rPr lang="en-US" altLang="en-US" sz="2800" b="1" dirty="0" err="1">
                <a:solidFill>
                  <a:srgbClr val="0070C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তে</a:t>
            </a:r>
            <a:r>
              <a:rPr lang="en-US" altLang="en-US" sz="2800" b="1" dirty="0">
                <a:solidFill>
                  <a:srgbClr val="0070C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হয়</a:t>
            </a:r>
            <a:r>
              <a:rPr lang="en-US" altLang="en-US" sz="2800" b="1" dirty="0">
                <a:solidFill>
                  <a:srgbClr val="0070C0"/>
                </a:solidFill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?</a:t>
            </a:r>
            <a:r>
              <a:rPr lang="en-US" altLang="en-US" sz="1200" b="1" dirty="0">
                <a:solidFill>
                  <a:srgbClr val="0070C0"/>
                </a:solidFill>
              </a:rPr>
              <a:t> 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99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280218" y="425192"/>
            <a:ext cx="740664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160" dirty="0">
                <a:effectLst/>
              </a:rPr>
              <a:t>কিভাবে আমি একটি স্মার্টফোন বা ট্যাবলেটে ইউএনডিপি </a:t>
            </a:r>
            <a:r>
              <a:rPr lang="en-US" sz="2160" dirty="0">
                <a:effectLst/>
              </a:rPr>
              <a:t>NUPRP </a:t>
            </a:r>
            <a:r>
              <a:rPr lang="bn-IN" sz="2160" dirty="0">
                <a:effectLst/>
              </a:rPr>
              <a:t>অ্যাপটি ডাউনলোড করব</a:t>
            </a:r>
            <a:r>
              <a:rPr lang="en-US" sz="2160" dirty="0">
                <a:effectLst/>
              </a:rPr>
              <a:t>?</a:t>
            </a:r>
            <a:endParaRPr lang="en-US" sz="1620" dirty="0">
              <a:effectLst/>
              <a:latin typeface="Siyam Rupali ANSI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3E89F4-44A7-41E7-A10D-E8864F726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609" y="1286966"/>
            <a:ext cx="10062064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08610" indent="-30861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নিশ্চিত হউন যে আপনার ইন্টারনেট সংযোগ চালু আছে</a:t>
            </a:r>
            <a:endParaRPr lang="en-US" altLang="en-US" sz="2400" dirty="0">
              <a:latin typeface="Vrinda" panose="020B0502040204020203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  <a:p>
            <a:pPr marL="308610" indent="-30861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নিচের </a:t>
            </a:r>
            <a:r>
              <a:rPr lang="en-US" altLang="en-US" sz="2400" dirty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Google 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ড্রাইভ লিঙ্কে ক্লিক করুন(প্রশিক্ষনের জন্য)</a:t>
            </a:r>
            <a:r>
              <a:rPr lang="en-US" altLang="en-US" dirty="0"/>
              <a:t> </a:t>
            </a:r>
            <a:endParaRPr lang="en-US" altLang="en-US" sz="4400" dirty="0">
              <a:latin typeface="Arial" panose="020B0604020202020204" pitchFamily="34" charset="0"/>
            </a:endParaRPr>
          </a:p>
          <a:p>
            <a:pPr marL="308610" indent="-30861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https://drive.google.com/file/d/11RoM0aDNlPxYNRyCg3iYMrD1aZ4vcD9m/view?usp=sharing</a:t>
            </a:r>
            <a:endParaRPr lang="en-US" altLang="en-US" sz="1600" dirty="0"/>
          </a:p>
          <a:p>
            <a:pPr marL="308610" indent="-30861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অনুসন্ধান এ গিয়ে "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UNDP NUPRP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" টাইপ করুন এবং ক্লিক করুন</a:t>
            </a:r>
            <a:endParaRPr lang="en-US" altLang="en-US" sz="2400" dirty="0">
              <a:latin typeface="Vrinda" panose="020B0502040204020203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  <a:p>
            <a:pPr marL="308610" indent="-30861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"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UNDP NUPRP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" -এ ক্লিক করুন</a:t>
            </a:r>
            <a:endParaRPr lang="en-US" altLang="en-US" sz="2400" dirty="0">
              <a:latin typeface="Vrinda" panose="020B0502040204020203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  <a:p>
            <a:pPr marL="308610" indent="-30861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ইনস্টল বাটনে ক্লিক করুন</a:t>
            </a:r>
            <a:endParaRPr lang="en-US" altLang="en-US" sz="2400" dirty="0">
              <a:latin typeface="Vrinda" panose="020B0502040204020203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  <a:p>
            <a:pPr marL="308610" indent="-30861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আপনার ডিভাইসে ফাইলটি ডাউনলোড করা না হওয়া পর্যন্ত অপেক্ষা করুন। ইন্টারনেটের গতির উপর নির্ভর করে এটি কয়েক মিনিট সময় নিতে পারে।</a:t>
            </a:r>
            <a:endParaRPr lang="en-US" altLang="en-US" sz="2400" dirty="0">
              <a:latin typeface="Vrinda" panose="020B0502040204020203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Vrinda" panose="020B0502040204020203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  <a:p>
            <a:pPr marL="308610" indent="-30861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Play Store App </a:t>
            </a:r>
            <a:r>
              <a:rPr lang="bn-IN" altLang="en-US" sz="2400" dirty="0">
                <a:solidFill>
                  <a:srgbClr val="0070C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খুলুন (মাঠের কাজ শুরুর সময়)</a:t>
            </a:r>
            <a:endParaRPr lang="en-US" altLang="en-US" sz="2400" dirty="0">
              <a:solidFill>
                <a:srgbClr val="0070C0"/>
              </a:solidFill>
              <a:latin typeface="Vrinda" panose="020B0502040204020203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  <a:p>
            <a:pPr marL="308610" indent="-30861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উপরের একই নিয়ম অনুসরণ করে এ্যাপটি ডাউনলোড করুন</a:t>
            </a:r>
            <a:r>
              <a:rPr lang="en-US" altLang="en-US" dirty="0"/>
              <a:t> 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endParaRPr lang="en-US" altLang="en-US" sz="2400" dirty="0">
              <a:latin typeface="Vrinda" panose="020B0502040204020203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70C0"/>
              </a:solidFill>
              <a:latin typeface="Vrinda" panose="020B0502040204020203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E47A36-A833-43F0-ACDB-4E9ABC8930FE}"/>
              </a:ext>
            </a:extLst>
          </p:cNvPr>
          <p:cNvCxnSpPr>
            <a:cxnSpLocks/>
          </p:cNvCxnSpPr>
          <p:nvPr/>
        </p:nvCxnSpPr>
        <p:spPr>
          <a:xfrm>
            <a:off x="228600" y="1006161"/>
            <a:ext cx="10310936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1">
            <a:extLst>
              <a:ext uri="{FF2B5EF4-FFF2-40B4-BE49-F238E27FC236}">
                <a16:creationId xmlns:a16="http://schemas.microsoft.com/office/drawing/2014/main" id="{6C99A2E5-78FF-4DB3-8C4B-29BA0A4A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472" y="116632"/>
            <a:ext cx="1006206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2800" b="1" dirty="0">
                <a:solidFill>
                  <a:srgbClr val="0070C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কিভাবে একটি স্মার্টফোন বা ট্যাবলেটে </a:t>
            </a:r>
            <a:r>
              <a:rPr lang="en-US" altLang="en-US" sz="2800" b="1" dirty="0">
                <a:solidFill>
                  <a:srgbClr val="0070C0"/>
                </a:solidFill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UNDP NUPRP </a:t>
            </a:r>
            <a:r>
              <a:rPr lang="bn-IN" altLang="en-US" sz="2800" b="1" dirty="0">
                <a:solidFill>
                  <a:srgbClr val="0070C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অ্যাপটি ডাউনলোড কর</a:t>
            </a:r>
            <a:r>
              <a:rPr lang="en-US" altLang="en-US" sz="2800" b="1" dirty="0" err="1">
                <a:solidFill>
                  <a:srgbClr val="0070C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তে</a:t>
            </a:r>
            <a:r>
              <a:rPr lang="en-US" altLang="en-US" sz="2800" b="1" dirty="0">
                <a:solidFill>
                  <a:srgbClr val="0070C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হয়</a:t>
            </a:r>
            <a:r>
              <a:rPr lang="en-US" altLang="en-US" sz="2800" b="1" dirty="0">
                <a:solidFill>
                  <a:srgbClr val="0070C0"/>
                </a:solidFill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?</a:t>
            </a:r>
            <a:r>
              <a:rPr lang="en-US" altLang="en-US" sz="1200" b="1" dirty="0">
                <a:solidFill>
                  <a:srgbClr val="0070C0"/>
                </a:solidFill>
              </a:rPr>
              <a:t> 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098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0F76A7F-E861-427D-A70A-BF4F4FD2F087}"/>
              </a:ext>
            </a:extLst>
          </p:cNvPr>
          <p:cNvSpPr txBox="1">
            <a:spLocks/>
          </p:cNvSpPr>
          <p:nvPr/>
        </p:nvSpPr>
        <p:spPr>
          <a:xfrm>
            <a:off x="1956182" y="447869"/>
            <a:ext cx="740664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160" dirty="0">
                <a:effectLst/>
              </a:rPr>
              <a:t>কিভাবে আমি একটি স্মার্টফোন বা ট্যাবলেটে ইউএনডিপি </a:t>
            </a:r>
            <a:r>
              <a:rPr lang="en-US" sz="2160" dirty="0">
                <a:effectLst/>
              </a:rPr>
              <a:t>NUPRP </a:t>
            </a:r>
            <a:r>
              <a:rPr lang="bn-IN" sz="2160" dirty="0">
                <a:effectLst/>
              </a:rPr>
              <a:t>অ্যাপটি ডাউনলোড করব</a:t>
            </a:r>
            <a:r>
              <a:rPr lang="en-US" sz="2160" dirty="0">
                <a:effectLst/>
              </a:rPr>
              <a:t>?</a:t>
            </a:r>
            <a:endParaRPr lang="en-US" sz="1620" dirty="0">
              <a:effectLst/>
              <a:latin typeface="Siyam Rupali ANSI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D0B76-E873-43AC-8F0F-624ABD224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75009"/>
            <a:ext cx="3096344" cy="5504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A3F002-8795-4E33-BE56-2FD10902B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32" y="1224363"/>
            <a:ext cx="3096344" cy="550461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161193-5D0A-4C74-A445-9095419B2C8C}"/>
              </a:ext>
            </a:extLst>
          </p:cNvPr>
          <p:cNvCxnSpPr>
            <a:cxnSpLocks/>
          </p:cNvCxnSpPr>
          <p:nvPr/>
        </p:nvCxnSpPr>
        <p:spPr>
          <a:xfrm>
            <a:off x="228600" y="978406"/>
            <a:ext cx="10310936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9D7F4C4-D22D-4785-A051-7D17E48BC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232" y="1230119"/>
            <a:ext cx="3059992" cy="5439987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C7383F9C-029A-4038-8611-F56EFD58B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472" y="116632"/>
            <a:ext cx="1006206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2800" b="1" dirty="0">
                <a:solidFill>
                  <a:srgbClr val="0070C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কিভাবে একটি স্মার্টফোন বা ট্যাবলেটে </a:t>
            </a:r>
            <a:r>
              <a:rPr lang="en-US" altLang="en-US" sz="2800" b="1" dirty="0">
                <a:solidFill>
                  <a:srgbClr val="0070C0"/>
                </a:solidFill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UNDP NUPRP </a:t>
            </a:r>
            <a:r>
              <a:rPr lang="bn-IN" altLang="en-US" sz="2800" b="1" dirty="0">
                <a:solidFill>
                  <a:srgbClr val="0070C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অ্যাপটি ডাউনলোড কর</a:t>
            </a:r>
            <a:r>
              <a:rPr lang="en-US" altLang="en-US" sz="2800" b="1" dirty="0" err="1">
                <a:solidFill>
                  <a:srgbClr val="0070C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তে</a:t>
            </a:r>
            <a:r>
              <a:rPr lang="en-US" altLang="en-US" sz="2800" b="1" dirty="0">
                <a:solidFill>
                  <a:srgbClr val="0070C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হয়</a:t>
            </a:r>
            <a:r>
              <a:rPr lang="en-US" altLang="en-US" sz="2800" b="1" dirty="0">
                <a:solidFill>
                  <a:srgbClr val="0070C0"/>
                </a:solidFill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?</a:t>
            </a:r>
            <a:r>
              <a:rPr lang="en-US" altLang="en-US" sz="1200" b="1" dirty="0">
                <a:solidFill>
                  <a:srgbClr val="0070C0"/>
                </a:solidFill>
              </a:rPr>
              <a:t> 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86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F7EE05B-8DC4-45ED-A13B-9D0DB4F92294}"/>
              </a:ext>
            </a:extLst>
          </p:cNvPr>
          <p:cNvSpPr txBox="1">
            <a:spLocks/>
          </p:cNvSpPr>
          <p:nvPr/>
        </p:nvSpPr>
        <p:spPr>
          <a:xfrm>
            <a:off x="1956182" y="447869"/>
            <a:ext cx="740664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160" dirty="0">
                <a:effectLst/>
              </a:rPr>
              <a:t>কিভাবে আমি একটি স্মার্টফোন বা ট্যাবলেটে ইউএনডিপি </a:t>
            </a:r>
            <a:r>
              <a:rPr lang="en-US" sz="2160" dirty="0">
                <a:effectLst/>
              </a:rPr>
              <a:t>NUPRP </a:t>
            </a:r>
            <a:r>
              <a:rPr lang="bn-IN" sz="2160" dirty="0">
                <a:effectLst/>
              </a:rPr>
              <a:t>অ্যাপটি ডাউনলোড করব</a:t>
            </a:r>
            <a:r>
              <a:rPr lang="en-US" sz="2160" dirty="0">
                <a:effectLst/>
              </a:rPr>
              <a:t>?</a:t>
            </a:r>
            <a:endParaRPr lang="en-US" sz="1620" dirty="0">
              <a:effectLst/>
              <a:latin typeface="Siyam Rupali ANSI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298431-6535-4A21-AC9C-4A2C6FA9504D}"/>
              </a:ext>
            </a:extLst>
          </p:cNvPr>
          <p:cNvSpPr/>
          <p:nvPr/>
        </p:nvSpPr>
        <p:spPr>
          <a:xfrm>
            <a:off x="818456" y="142975"/>
            <a:ext cx="9073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UNDP NUPRP </a:t>
            </a:r>
            <a:r>
              <a:rPr lang="bn-IN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এ্যাপস ডাউনলোড হওয়ার পর কিভাবে অ্যাপ্লিকেশন ইনস্টল করব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?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77F767-96B6-4A19-B9BC-993D9CFDCB90}"/>
              </a:ext>
            </a:extLst>
          </p:cNvPr>
          <p:cNvCxnSpPr>
            <a:cxnSpLocks/>
          </p:cNvCxnSpPr>
          <p:nvPr/>
        </p:nvCxnSpPr>
        <p:spPr>
          <a:xfrm>
            <a:off x="228600" y="1065354"/>
            <a:ext cx="10310936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28CEC54-4DC3-4D26-B468-B2D0405EC291}"/>
              </a:ext>
            </a:extLst>
          </p:cNvPr>
          <p:cNvSpPr/>
          <p:nvPr/>
        </p:nvSpPr>
        <p:spPr>
          <a:xfrm>
            <a:off x="582938" y="1268761"/>
            <a:ext cx="101531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Google Play store </a:t>
            </a:r>
            <a:r>
              <a:rPr lang="as-IN" sz="2400" dirty="0"/>
              <a:t>থেকে </a:t>
            </a:r>
            <a:r>
              <a:rPr lang="en-US" sz="2400" dirty="0"/>
              <a:t>’UNDP NUPRP’ </a:t>
            </a:r>
            <a:r>
              <a:rPr lang="as-IN" sz="2400" dirty="0"/>
              <a:t>অ্যাপটি ডাউনলোড হওয়ার পর, অ্যাপ্লিকেশনটি ইনষ্টল করার জন্য ‘</a:t>
            </a:r>
            <a:r>
              <a:rPr lang="en-US" sz="2400" dirty="0"/>
              <a:t>Open’ </a:t>
            </a:r>
            <a:r>
              <a:rPr lang="as-IN" sz="2400" dirty="0"/>
              <a:t>অপশনটি ক্লিক করুন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s-I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s-IN" sz="2400" dirty="0"/>
              <a:t>অ্যান্ড্রয়েড স্বয়ংক্রিয়ভাবে ইনস্টলেশনের পর্দায় ব্যবহারকারীকে নেভিগেট কর</a:t>
            </a:r>
            <a:r>
              <a:rPr lang="en-US" sz="2000" dirty="0" err="1"/>
              <a:t>তে</a:t>
            </a:r>
            <a:r>
              <a:rPr lang="en-US" sz="2000" dirty="0"/>
              <a:t> </a:t>
            </a:r>
            <a:r>
              <a:rPr lang="en-US" sz="2000" dirty="0" err="1"/>
              <a:t>হবে</a:t>
            </a:r>
            <a:r>
              <a:rPr lang="as-IN" sz="2400" dirty="0"/>
              <a:t>, এটি ইনস্টল করার জন্য বিভিন্ন অনুমতির জন্য জিজ্ঞাসা করবে।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s-I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s-IN" sz="2400" dirty="0"/>
              <a:t>"ইনস্টল" বা "অনুমতি দিন" ক্লিক করে অনুমতি প্রদান করুন,  এভাবে ব্যবহারকারী</a:t>
            </a:r>
            <a:r>
              <a:rPr lang="en-US" sz="2000" dirty="0" err="1"/>
              <a:t>কে</a:t>
            </a:r>
            <a:r>
              <a:rPr lang="as-IN" sz="2400" dirty="0"/>
              <a:t> ইনস্টলেশন প্রক্রিয়া সম্পূর্ণ করতে </a:t>
            </a:r>
            <a:r>
              <a:rPr lang="en-US" sz="2000" dirty="0" err="1"/>
              <a:t>হবে</a:t>
            </a:r>
            <a:r>
              <a:rPr lang="as-IN" sz="2400" dirty="0"/>
              <a:t>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s-I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s-IN" sz="2400" dirty="0"/>
              <a:t>অ্যান্ড্রয়েডের সংস্করণের উপর ভিত্তি করে, সিস্টেমটি ক্যামেরা, অবস্থান ইত্যাদির মত প্রতিটি বৈশিষ্ট্য ব্যবহারের জন্য অনুমতির জন্য অনুরোধ করতে </a:t>
            </a:r>
            <a:r>
              <a:rPr lang="en-US" sz="2000" dirty="0" err="1"/>
              <a:t>হবে</a:t>
            </a:r>
            <a:r>
              <a:rPr lang="as-IN" sz="2400" dirty="0"/>
              <a:t>। ব্যবহারকারীকে অবশ্যই " </a:t>
            </a:r>
            <a:r>
              <a:rPr lang="en-US" sz="2400" dirty="0"/>
              <a:t>Allow " </a:t>
            </a:r>
            <a:r>
              <a:rPr lang="as-IN" sz="2400" dirty="0"/>
              <a:t>বা "অনুমতি দিন" </a:t>
            </a:r>
            <a:r>
              <a:rPr lang="en-US" sz="2000" dirty="0" err="1"/>
              <a:t>অপশন</a:t>
            </a:r>
            <a:r>
              <a:rPr lang="en-US" sz="2400" dirty="0"/>
              <a:t> </a:t>
            </a:r>
            <a:r>
              <a:rPr lang="as-IN" sz="2400" dirty="0"/>
              <a:t>ক্লিক করে অনুমতি প্রদান করতে হবে। যাতে করে "অ্যাপ্লিকেশন" সঠিকভাবে চালু হতে পারে।</a:t>
            </a:r>
          </a:p>
        </p:txBody>
      </p:sp>
    </p:spTree>
    <p:extLst>
      <p:ext uri="{BB962C8B-B14F-4D97-AF65-F5344CB8AC3E}">
        <p14:creationId xmlns:p14="http://schemas.microsoft.com/office/powerpoint/2010/main" val="134930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FB743-D648-4BCA-BB23-ACB8977370AD}"/>
              </a:ext>
            </a:extLst>
          </p:cNvPr>
          <p:cNvSpPr/>
          <p:nvPr/>
        </p:nvSpPr>
        <p:spPr>
          <a:xfrm>
            <a:off x="458416" y="2204864"/>
            <a:ext cx="10607040" cy="1446550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utonnyMJ" pitchFamily="2" charset="0"/>
                <a:cs typeface="SutonnyMJ" pitchFamily="2" charset="0"/>
              </a:rPr>
              <a:t>‡mkb-1: </a:t>
            </a:r>
          </a:p>
          <a:p>
            <a:pPr algn="ctr"/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BDGbwWwc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GbBDwcAviwc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©‡K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aviYv</a:t>
            </a:r>
            <a:endParaRPr lang="en-US" sz="66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627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48B2FB-69EF-44A1-B700-37B938308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7" y="1097082"/>
            <a:ext cx="7445944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F5114A-8F8F-4297-86CF-E63FC0209E23}"/>
              </a:ext>
            </a:extLst>
          </p:cNvPr>
          <p:cNvSpPr/>
          <p:nvPr/>
        </p:nvSpPr>
        <p:spPr>
          <a:xfrm>
            <a:off x="818456" y="142975"/>
            <a:ext cx="9073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UNDP NUPRP </a:t>
            </a:r>
            <a:r>
              <a:rPr lang="bn-IN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এ্যাপস ডাউনলোড হওয়ার পর কিভাবে অ্যাপ্লিকেশন ইনস্টল করব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?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16FA08-9BE5-4E99-9B67-4B1C67CAA76A}"/>
              </a:ext>
            </a:extLst>
          </p:cNvPr>
          <p:cNvCxnSpPr>
            <a:cxnSpLocks/>
          </p:cNvCxnSpPr>
          <p:nvPr/>
        </p:nvCxnSpPr>
        <p:spPr>
          <a:xfrm>
            <a:off x="228600" y="1065354"/>
            <a:ext cx="10310936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1BB8A13-7692-4009-8816-7E0DDEA4B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41" y="1268760"/>
            <a:ext cx="3240360" cy="512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11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804302A6-20CE-4C4D-AAAA-215BB2A5D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28" y="116633"/>
            <a:ext cx="972108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3200" b="1" dirty="0">
                <a:solidFill>
                  <a:srgbClr val="0070C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এ্যাপসটি কিভাবে লগ ইন কর</a:t>
            </a:r>
            <a:r>
              <a:rPr lang="en-US" altLang="en-US" sz="3200" b="1" dirty="0">
                <a:solidFill>
                  <a:srgbClr val="0070C0"/>
                </a:solidFill>
                <a:latin typeface="Vrinda" panose="020B0502040204020203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ব</a:t>
            </a:r>
            <a:r>
              <a:rPr lang="en-US" altLang="en-US" sz="3200" b="1" dirty="0">
                <a:solidFill>
                  <a:srgbClr val="0070C0"/>
                </a:solidFill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?</a:t>
            </a:r>
            <a:r>
              <a:rPr lang="en-US" altLang="en-US" sz="1600" b="1" dirty="0">
                <a:solidFill>
                  <a:srgbClr val="0070C0"/>
                </a:solidFill>
              </a:rPr>
              <a:t> </a:t>
            </a:r>
            <a:endParaRPr lang="en-US" altLang="en-US" sz="3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70C94F-D9D6-43F7-8092-0B1EA44F17CD}"/>
              </a:ext>
            </a:extLst>
          </p:cNvPr>
          <p:cNvCxnSpPr>
            <a:cxnSpLocks/>
          </p:cNvCxnSpPr>
          <p:nvPr/>
        </p:nvCxnSpPr>
        <p:spPr>
          <a:xfrm>
            <a:off x="228600" y="764704"/>
            <a:ext cx="10310936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A791F72-E93E-4673-A0D0-D0559361E5F7}"/>
              </a:ext>
            </a:extLst>
          </p:cNvPr>
          <p:cNvSpPr/>
          <p:nvPr/>
        </p:nvSpPr>
        <p:spPr>
          <a:xfrm>
            <a:off x="538853" y="1196753"/>
            <a:ext cx="102320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UNDP NUPRP </a:t>
            </a:r>
            <a:r>
              <a:rPr lang="as-IN" sz="2000" dirty="0"/>
              <a:t>অ্যাপ্লিকেশন ইনস্টল করার পরে, ব্যবহারকারী অ্যাপ্লিকেশনটি খুলতে পারবে।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s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s-IN" sz="2000" dirty="0"/>
              <a:t>তারপর একটি ‘ইউজার আইডি’ এবং ‘পাসওয়ার্ড’ প্রদান করে লগ ইন করতে পারবে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s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s-IN" sz="2000" dirty="0"/>
              <a:t>তথ্য সংগ্রহকারী তার মোবাইল ফোন নম্বর তাদের ‘</a:t>
            </a:r>
            <a:r>
              <a:rPr lang="en-US" sz="2000" dirty="0"/>
              <a:t>User Name</a:t>
            </a:r>
            <a:r>
              <a:rPr lang="as-IN" sz="2000" dirty="0"/>
              <a:t>’ হিসাবে ব্যবহার করবে এবং একটি জেনারিক ‘</a:t>
            </a:r>
            <a:r>
              <a:rPr lang="en-US" sz="2000" dirty="0"/>
              <a:t>Password</a:t>
            </a:r>
            <a:r>
              <a:rPr lang="as-IN" sz="2000" dirty="0"/>
              <a:t>’ সমস্ত তথ্য সংগ্রহকারী</a:t>
            </a:r>
            <a:r>
              <a:rPr lang="en-US" dirty="0" err="1"/>
              <a:t>কে</a:t>
            </a:r>
            <a:r>
              <a:rPr lang="as-IN" sz="2000" dirty="0"/>
              <a:t> ব্যবহার করতে হবে।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s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s-IN" sz="2000" dirty="0"/>
              <a:t>অ্যাপ্লিকেশন লগ ইন করার জন্য, ব্যবহারকারীদের নিম্নোক্ত ধাপগুলি অনুসরণ করতে হবে: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as-IN" sz="2000" dirty="0"/>
              <a:t>একটি বৈধ মোবাইল ফোন নম্বর হিসাবে ব্যবহারকারীর নাম অন্তর্ভুক্ত </a:t>
            </a:r>
            <a:r>
              <a:rPr lang="en-US" dirty="0" err="1"/>
              <a:t>করতে</a:t>
            </a:r>
            <a:r>
              <a:rPr lang="as-IN" dirty="0"/>
              <a:t> </a:t>
            </a:r>
            <a:r>
              <a:rPr lang="as-IN" sz="2000" dirty="0"/>
              <a:t>01714123456)</a:t>
            </a:r>
            <a:r>
              <a:rPr lang="en-US" sz="2000" dirty="0"/>
              <a:t> </a:t>
            </a:r>
            <a:r>
              <a:rPr lang="en-US" dirty="0" err="1"/>
              <a:t>হবে</a:t>
            </a:r>
            <a:r>
              <a:rPr lang="en-US" sz="2000" dirty="0"/>
              <a:t> ।</a:t>
            </a:r>
            <a:endParaRPr lang="as-IN" sz="20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as-IN" sz="2000" dirty="0"/>
              <a:t>1234 পাসওয়ার্ড হিসাবে প্রবেশ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হবে</a:t>
            </a:r>
            <a:endParaRPr lang="as-IN" sz="20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as-IN" sz="2000" dirty="0"/>
              <a:t>লগইন</a:t>
            </a:r>
            <a:r>
              <a:rPr lang="en-US" sz="2000" dirty="0"/>
              <a:t>  </a:t>
            </a:r>
            <a:r>
              <a:rPr lang="en-US" dirty="0" err="1"/>
              <a:t>বাটনে</a:t>
            </a:r>
            <a:r>
              <a:rPr lang="as-IN" sz="2000" dirty="0"/>
              <a:t> ক্লিক করুন</a:t>
            </a:r>
          </a:p>
          <a:p>
            <a:endParaRPr lang="as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s-IN" sz="2000" dirty="0"/>
              <a:t>তথ্য সংগ্রহকারী নিজের নাম তৈরি করতে বা পাসওয়ার্ড পরিবর্তন করতে পারবে না।</a:t>
            </a:r>
          </a:p>
          <a:p>
            <a:endParaRPr lang="as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s-IN" sz="2000" dirty="0"/>
              <a:t>তথ্য সংগ্রহকারীর আইডি এবং পাসওয়ার্ড অনলাইন ডাটাবেস সিস্টেমের মাধ্যমে সক্ষম এমন কোনও ব্যক্তির দ্বারা তৈরি করতে হবে।</a:t>
            </a:r>
          </a:p>
        </p:txBody>
      </p:sp>
    </p:spTree>
    <p:extLst>
      <p:ext uri="{BB962C8B-B14F-4D97-AF65-F5344CB8AC3E}">
        <p14:creationId xmlns:p14="http://schemas.microsoft.com/office/powerpoint/2010/main" val="1672810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2674080-72B4-49D0-934C-C0ACFE76C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80" y="-18738"/>
            <a:ext cx="3929623" cy="6858000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305947-0D56-4BE9-B4CC-65B2E35B9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2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05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031054-137F-4354-999F-3E1031844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95" y="53220"/>
            <a:ext cx="4248472" cy="6822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AECE71-BA60-417A-A146-05743C3B4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76" y="60222"/>
            <a:ext cx="4104456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D04E8BA-AD4B-44F1-BCA3-C565A97E2CAD}"/>
              </a:ext>
            </a:extLst>
          </p:cNvPr>
          <p:cNvSpPr/>
          <p:nvPr/>
        </p:nvSpPr>
        <p:spPr>
          <a:xfrm>
            <a:off x="2209791" y="404664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A6C13E-748A-4377-9A67-49A849E51A36}"/>
              </a:ext>
            </a:extLst>
          </p:cNvPr>
          <p:cNvCxnSpPr>
            <a:stCxn id="3" idx="2"/>
          </p:cNvCxnSpPr>
          <p:nvPr/>
        </p:nvCxnSpPr>
        <p:spPr>
          <a:xfrm flipH="1">
            <a:off x="1538536" y="620688"/>
            <a:ext cx="671255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ADDDFF1-7CA5-4F4F-81FC-B63916AB137B}"/>
              </a:ext>
            </a:extLst>
          </p:cNvPr>
          <p:cNvSpPr/>
          <p:nvPr/>
        </p:nvSpPr>
        <p:spPr>
          <a:xfrm>
            <a:off x="301579" y="1484784"/>
            <a:ext cx="2232248" cy="230832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2400" dirty="0">
                <a:solidFill>
                  <a:srgbClr val="0070C0"/>
                </a:solidFill>
              </a:rPr>
              <a:t>মেন্যূ বার: এখানে ক্লিক করে লগ আউট, ডাটা সিন্ক এবং ভাষা পরিবর্তন করা যাবে।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69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খানা জরিপ বিষয়ক প্রশ্নপত্র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E3EB42-4CD8-4084-BF0D-F3D674E5A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" y="12135"/>
            <a:ext cx="347536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583542-CD1B-4D0F-8F55-908A0C09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59" y="0"/>
            <a:ext cx="385762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B7E5EF-72DF-4B1B-920B-1DC6782E1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96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16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খানা জরিপ বিষয়ক প্রশ্নপত্র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87008" y="1124744"/>
            <a:ext cx="4175325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40"/>
              </a:spcBef>
              <a:spcAft>
                <a:spcPts val="540"/>
              </a:spcAft>
            </a:pPr>
            <a:r>
              <a:rPr lang="bn-IN" sz="2000" b="1" dirty="0"/>
              <a:t>জাতীয় পরিচয়পত্র/ স্মার্টকার্ড নম্বর</a:t>
            </a:r>
          </a:p>
          <a:p>
            <a:pPr marL="257175" indent="-257175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bn-IN" sz="2000" dirty="0"/>
              <a:t>জরিপের শুরুতে উত্তরদাতার কাছে জাতীয় পরিচয়পত্র</a:t>
            </a:r>
            <a:r>
              <a:rPr lang="en-US" sz="2000" dirty="0"/>
              <a:t>/ </a:t>
            </a:r>
            <a:r>
              <a:rPr lang="bn-IN" sz="2000" dirty="0"/>
              <a:t>স্মার্টকার্ড চাইতে হবে</a:t>
            </a:r>
            <a:r>
              <a:rPr lang="hi-IN" sz="2000" dirty="0"/>
              <a:t>। </a:t>
            </a:r>
            <a:endParaRPr lang="bn-IN" sz="2000" dirty="0"/>
          </a:p>
          <a:p>
            <a:pPr marL="257175" indent="-257175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bn-IN" sz="2000" dirty="0"/>
              <a:t>যদি জাতীয় পরিচয়পত্র বা স্মার্টকার্ড না পাওয়া যায় সেক্ষেত্রে জন্মনিবন্ধন সার্টিফিকেট চাইতে হবে</a:t>
            </a:r>
            <a:r>
              <a:rPr lang="hi-IN" sz="2000" dirty="0"/>
              <a:t>। </a:t>
            </a:r>
            <a:endParaRPr lang="bn-IN" sz="2000" dirty="0"/>
          </a:p>
          <a:p>
            <a:pPr marL="257175" indent="-257175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bn-IN" sz="2000" dirty="0"/>
              <a:t>যদি উত্তরদাতা জাতীয় পরিচয়পত্র</a:t>
            </a:r>
            <a:r>
              <a:rPr lang="en-US" sz="2000" dirty="0"/>
              <a:t>/ </a:t>
            </a:r>
            <a:r>
              <a:rPr lang="bn-IN" sz="2000" dirty="0"/>
              <a:t>স্মার্টকার্ড বা জন্মনিবন্ধন নম্বর কোনটিই দেখাতে না পারে বা বলতে না পারে</a:t>
            </a:r>
            <a:r>
              <a:rPr lang="en-US" sz="2000" dirty="0"/>
              <a:t>  </a:t>
            </a:r>
            <a:r>
              <a:rPr lang="bn-IN" sz="2000" dirty="0"/>
              <a:t>সেক্ষেত্রে </a:t>
            </a:r>
            <a:r>
              <a:rPr lang="bn-IN" sz="2000" u="sng" dirty="0"/>
              <a:t>কোনটিই নয় </a:t>
            </a:r>
            <a:r>
              <a:rPr lang="bn-IN" sz="2000" dirty="0"/>
              <a:t>অপশনটি নির্বাচন করতে হবে</a:t>
            </a:r>
            <a:r>
              <a:rPr lang="hi-IN" sz="2000" dirty="0"/>
              <a:t>।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50C182-CD04-47C7-BBEE-C90008316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8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24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খানা জরিপ বিষয়ক প্রশ্নপত্র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4295" y="835243"/>
            <a:ext cx="2592288" cy="321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40"/>
              </a:spcBef>
              <a:spcAft>
                <a:spcPts val="540"/>
              </a:spcAft>
            </a:pPr>
            <a:r>
              <a:rPr lang="bn-IN" sz="2160" b="1" dirty="0"/>
              <a:t>জাতীয় পরিচয়পত্র/ স্মার্টকার্ড নম্বর</a:t>
            </a:r>
          </a:p>
          <a:p>
            <a:pPr marL="257175" indent="-257175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bn-IN" sz="2160" dirty="0"/>
              <a:t>পরিবার প্রধানের জাতীয় পরিচয়পত্র বা স্মার্টকার্ড বা জন্মনিবন্ধন সার্টিফিকেটের নম্বর লিপিবদ্ধ করতে হবে</a:t>
            </a:r>
            <a:r>
              <a:rPr lang="hi-IN" sz="2160" dirty="0"/>
              <a:t>। </a:t>
            </a:r>
            <a:endParaRPr lang="bn-IN" sz="216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7C5834-8240-455E-BE5B-768ABB51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" y="0"/>
            <a:ext cx="3857625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563C9-1C6A-44FC-92F0-DDFFD2D3D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583" y="15436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69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খানা জরিপ বিষয়ক প্রশ্নপত্র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A001AF-B29D-44C6-B0AC-017C756D4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4E7676-1EE9-4C51-91FD-BA838D8CE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0"/>
            <a:ext cx="3857625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4E409C-FFFA-4517-857A-203D402D1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66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34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খানা জরিপ বিষয়ক প্রশ্নপত্র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A84CD-9FBE-426B-A9E1-C607AEFF4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A82968-5192-4796-ABAB-E88633B94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7" y="0"/>
            <a:ext cx="3857625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EA7790-471C-49E2-9F92-6250466E1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4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22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খানা জরিপ বিষয়ক প্রশ্নপত্র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46E7C-460F-4CD8-AD96-2A3706E69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18" y="1862"/>
            <a:ext cx="385762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5B9AB2-022B-4B32-B3CC-EF069B7FF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03" y="-4511"/>
            <a:ext cx="3857625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EA9E8B-9E52-4C67-88F8-B85563EB0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66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8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521D7F-8008-47F3-830C-E624023F86AC}"/>
              </a:ext>
            </a:extLst>
          </p:cNvPr>
          <p:cNvSpPr/>
          <p:nvPr/>
        </p:nvSpPr>
        <p:spPr>
          <a:xfrm>
            <a:off x="170384" y="1109057"/>
            <a:ext cx="111973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>
                <a:latin typeface="Nirmala UI" panose="020B0502040204020203" pitchFamily="34" charset="0"/>
                <a:cs typeface="Nirmala UI" panose="020B0502040204020203" pitchFamily="34" charset="0"/>
              </a:rPr>
              <a:t>ইউএনডিপি </a:t>
            </a:r>
            <a:r>
              <a:rPr lang="as-IN" sz="2400" dirty="0">
                <a:latin typeface="Nirmala UI" panose="020B0502040204020203" pitchFamily="34" charset="0"/>
                <a:cs typeface="Nirmala UI" panose="020B0502040204020203" pitchFamily="34" charset="0"/>
              </a:rPr>
              <a:t>১</a:t>
            </a:r>
            <a:r>
              <a:rPr lang="en-US" sz="2400" dirty="0">
                <a:latin typeface="Nirmala UI" panose="020B0502040204020203" pitchFamily="34" charset="0"/>
                <a:cs typeface="Nirmala UI" panose="020B0502040204020203" pitchFamily="34" charset="0"/>
              </a:rPr>
              <a:t>৯</a:t>
            </a:r>
            <a:r>
              <a:rPr lang="as-IN" sz="2400" dirty="0">
                <a:latin typeface="Nirmala UI" panose="020B0502040204020203" pitchFamily="34" charset="0"/>
                <a:cs typeface="Nirmala UI" panose="020B0502040204020203" pitchFamily="34" charset="0"/>
              </a:rPr>
              <a:t>৭</a:t>
            </a:r>
            <a:r>
              <a:rPr lang="en-US" sz="2400" dirty="0">
                <a:latin typeface="Nirmala UI" panose="020B0502040204020203" pitchFamily="34" charset="0"/>
                <a:cs typeface="Nirmala UI" panose="020B0502040204020203" pitchFamily="34" charset="0"/>
              </a:rPr>
              <a:t>২</a:t>
            </a:r>
            <a:r>
              <a:rPr lang="bn-IN" sz="2400" dirty="0">
                <a:latin typeface="Nirmala UI" panose="020B0502040204020203" pitchFamily="34" charset="0"/>
                <a:cs typeface="Nirmala UI" panose="020B0502040204020203" pitchFamily="34" charset="0"/>
              </a:rPr>
              <a:t> সাল থেকে বাংলাদেশের উন্নয়নে গুরুত্বপূর্ণ সহায়তা</a:t>
            </a:r>
            <a:r>
              <a:rPr lang="en-US" sz="24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প্রদান</a:t>
            </a:r>
            <a:r>
              <a:rPr lang="en-US" sz="24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করছে</a:t>
            </a:r>
            <a:r>
              <a:rPr lang="bn-IN" sz="2400" dirty="0">
                <a:latin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en-US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>
                <a:latin typeface="Nirmala UI" panose="020B0502040204020203" pitchFamily="34" charset="0"/>
                <a:cs typeface="Nirmala UI" panose="020B0502040204020203" pitchFamily="34" charset="0"/>
              </a:rPr>
              <a:t>যুদ্ধ পরবর্তী কালীন পরিবেশগত ও রাজনৈতিক অস্থিরতার মধ্যে থেকে বাংলাদেশকে একটি গতিশীল</a:t>
            </a:r>
            <a:r>
              <a:rPr lang="en-US" sz="2400" dirty="0">
                <a:latin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bn-IN" sz="2400" dirty="0">
                <a:latin typeface="Nirmala UI" panose="020B0502040204020203" pitchFamily="34" charset="0"/>
                <a:cs typeface="Nirmala UI" panose="020B0502040204020203" pitchFamily="34" charset="0"/>
              </a:rPr>
              <a:t>যুব-বান্ধব ও যুগান্তকারী উর্ধমুখী অর্থনীতির দেশ বিনির্মানে  ইউএনডিপি বাংলাদেশের সহযোগিতা করেছে ।</a:t>
            </a:r>
            <a:endParaRPr lang="en-US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ইউএনডিপি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বাংলাদেশ,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বাংলাদেশের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জনগণের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জীবন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ও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জীবনযাত্রার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মান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উন্নয়নে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এডভোকেট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হিসেবে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কাজ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করছে।</a:t>
            </a:r>
            <a:r>
              <a:rPr lang="en-US" altLang="en-US" sz="2400" dirty="0"/>
              <a:t> </a:t>
            </a:r>
          </a:p>
          <a:p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টেকসই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উন্নয়নের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লক্ষ্য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অর্জনের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জন্য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সরকারী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প্রতিষ্ঠানকে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আরও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কার্যকর</a:t>
            </a:r>
            <a:r>
              <a:rPr lang="en-US" altLang="en-US" sz="2400" dirty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স্বচ্ছ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ও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জবাবদিহিতা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করতে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সাহায্য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করেছে।</a:t>
            </a:r>
            <a:r>
              <a:rPr lang="en-US" altLang="en-US" sz="2400" dirty="0"/>
              <a:t> </a:t>
            </a:r>
          </a:p>
          <a:p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ইউএনডিপি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এর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লক্ষ্য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হচ্ছে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জনগণের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এবং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বাংলাদেশ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সরকারকে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আরো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টেকসই</a:t>
            </a:r>
            <a:r>
              <a:rPr lang="en-US" altLang="en-US" sz="2400" dirty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শান্তিপূর্ণ</a:t>
            </a:r>
            <a:r>
              <a:rPr lang="en-US" altLang="en-US" sz="2400" dirty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উদ্ভাবনী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এবং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স্থিতিশীল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অর্থনীতি</a:t>
            </a:r>
            <a:r>
              <a:rPr lang="en-US" altLang="en-US" sz="2400" dirty="0"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পরিবেশ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ও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সমাজ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তৈরি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করতে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সহায়তা</a:t>
            </a:r>
            <a:r>
              <a:rPr lang="bn-IN" altLang="en-US" sz="2400" dirty="0">
                <a:latin typeface="Vrind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n-IN" alt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করা।</a:t>
            </a:r>
            <a:r>
              <a:rPr lang="en-US" altLang="en-US" sz="2400" dirty="0"/>
              <a:t>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53D9A4-CE30-452D-BE7E-5EFC6A871F44}"/>
              </a:ext>
            </a:extLst>
          </p:cNvPr>
          <p:cNvSpPr/>
          <p:nvPr/>
        </p:nvSpPr>
        <p:spPr>
          <a:xfrm>
            <a:off x="893198" y="171874"/>
            <a:ext cx="4033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>
                <a:solidFill>
                  <a:srgbClr val="0000FF"/>
                </a:solidFill>
              </a:rPr>
              <a:t>জাতিসংঘ উন্নয়ন কর্মসূচী </a:t>
            </a:r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348153-4412-4428-B258-0BD3359C7AFD}"/>
              </a:ext>
            </a:extLst>
          </p:cNvPr>
          <p:cNvCxnSpPr>
            <a:cxnSpLocks/>
          </p:cNvCxnSpPr>
          <p:nvPr/>
        </p:nvCxnSpPr>
        <p:spPr>
          <a:xfrm>
            <a:off x="-38888" y="836712"/>
            <a:ext cx="10794448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894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খানা জরিপ বিষয়ক প্রশ্নপত্র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91681-76BF-47BF-9B46-E9B07A258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257592-8C36-4A7C-9148-BFC1A2507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7" y="0"/>
            <a:ext cx="385762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F18A4A-1887-4515-8087-DB74201E9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09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08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খানা জরিপ বিষয়ক প্রশ্নপত্র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AD9EF-9B6D-48B0-B24E-AC46C5D0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42" y="0"/>
            <a:ext cx="385762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478CF2-2E22-4D55-918D-FAFBF247B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0"/>
            <a:ext cx="385762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D768DF-EE8B-4B2A-8A8F-EF8B2966B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82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94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খানা জরিপ বিষয়ক প্রশ্নপত্র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49BC7-393C-487F-A3CC-BC98F7F1B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5756"/>
            <a:ext cx="385762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971913-EF09-4E6A-A2E9-4081A2CBE9AC}"/>
              </a:ext>
            </a:extLst>
          </p:cNvPr>
          <p:cNvSpPr/>
          <p:nvPr/>
        </p:nvSpPr>
        <p:spPr>
          <a:xfrm>
            <a:off x="4312476" y="404664"/>
            <a:ext cx="3528392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bn-IN" dirty="0"/>
              <a:t>অবিবাহিত।</a:t>
            </a:r>
          </a:p>
          <a:p>
            <a:pPr marL="257175" indent="-257175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bn-IN" dirty="0"/>
              <a:t>বিবাহিত – যার স্বামী/স্ত্রী আছে (ছেলে/মেয়ে থাকতে পারে বা নাও থাকতে পারে) ।</a:t>
            </a:r>
          </a:p>
          <a:p>
            <a:pPr marL="257175" indent="-257175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bn-IN" dirty="0"/>
              <a:t>তালাক প্রাপ্ত/তালাক প্রাপ্তা- যিনি বৈধভাবে বৈবাহিক সম্পক বিচ্ছিন্ন করেছেন।</a:t>
            </a:r>
          </a:p>
          <a:p>
            <a:pPr marL="257175" indent="-257175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bn-IN" dirty="0"/>
              <a:t>বিধবা – যার স্বামী মারা গেছেন এবং অদ্যবধি আর কোন বিবাহ বন্ধনে আবদ্ধ হননি। </a:t>
            </a:r>
          </a:p>
          <a:p>
            <a:pPr marL="257175" indent="-257175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bn-IN" dirty="0"/>
              <a:t>বিপত্নীক - যার স্ত্রী মারা গেছেন।</a:t>
            </a:r>
          </a:p>
          <a:p>
            <a:pPr marL="257175" indent="-257175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bn-IN" dirty="0"/>
              <a:t>বিচ্ছিন্ন- যিনি বিবাহিত বা বিবাহিতা কিন্তু স্বামী বা স্ত্রীর সাথে একসঙ্গে বর্তমানে বসবাস করেন না।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1E0A5-BAC1-49A2-9FA0-31F03AFCE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6" y="5756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0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খানা জরিপ বিষয়ক প্রশ্নপত্র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E15F1-A3A9-4054-AF31-6677B09BA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CA78B5-A971-4F1A-99C9-929C04132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7" y="0"/>
            <a:ext cx="3857625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5B85B6-EDCC-4599-A69C-F6B36E811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06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91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খানা জরিপ বিষয়ক প্রশ্নপত্র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C766D-1FCC-4212-AEDD-EF8FBBB08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6D7D75-7843-4A83-B9A7-3AB2B8960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7" y="0"/>
            <a:ext cx="3857625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F2AFBA-1620-49F3-9D59-351ED7C0B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12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10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খানা জরিপ বিষয়ক প্রশ্নপত্র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66C97A-D81E-4D9D-97AA-6F69A479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6" y="0"/>
            <a:ext cx="309634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8BABEC-2A5C-4A7F-B0DD-510BDDCB6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16" y="0"/>
            <a:ext cx="3248526" cy="685800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FAD977-A40D-472F-AA45-A408384FA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37" y="0"/>
            <a:ext cx="3248526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35BE3A-F5AA-4C23-B8FB-2AC10C90F08F}"/>
              </a:ext>
            </a:extLst>
          </p:cNvPr>
          <p:cNvSpPr/>
          <p:nvPr/>
        </p:nvSpPr>
        <p:spPr>
          <a:xfrm>
            <a:off x="4346848" y="4293096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Link Question 2.1</a:t>
            </a:r>
          </a:p>
        </p:txBody>
      </p:sp>
    </p:spTree>
    <p:extLst>
      <p:ext uri="{BB962C8B-B14F-4D97-AF65-F5344CB8AC3E}">
        <p14:creationId xmlns:p14="http://schemas.microsoft.com/office/powerpoint/2010/main" val="4240140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D5BC32-171E-45F2-A57E-196C587B7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512" y="-28523"/>
            <a:ext cx="366099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3C3761-6754-461D-B5B4-C51D294B1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128" y="-43407"/>
            <a:ext cx="3821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9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F32A87-6C69-419E-ADBE-832676A1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42" y="33035"/>
            <a:ext cx="385023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ED6625-44B2-4B43-AFA1-53CADF690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540" y="9387"/>
            <a:ext cx="371013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24FE0-B4CE-4890-B505-B2118B87A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747" y="0"/>
            <a:ext cx="3641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57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5C715D-59A6-4DE4-AAA7-94161999E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148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F5C8E3-E74E-43A3-A98D-1026580A7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935" y="0"/>
            <a:ext cx="387131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8804A2-F70E-4C83-A2E5-26583B431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864" y="-10009"/>
            <a:ext cx="3616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61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2E8AC2-E67B-4527-8A37-D2FF6D483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074"/>
            <a:ext cx="369877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28141E-BE1C-477F-B763-D6CA6BA82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792" y="-41722"/>
            <a:ext cx="374441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33DCDE-CBBA-4FF7-9859-65E900D70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224" y="-41722"/>
            <a:ext cx="3698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7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5B0E3D-37C2-4E68-8708-96DA331D32B0}"/>
              </a:ext>
            </a:extLst>
          </p:cNvPr>
          <p:cNvSpPr txBox="1">
            <a:spLocks/>
          </p:cNvSpPr>
          <p:nvPr/>
        </p:nvSpPr>
        <p:spPr>
          <a:xfrm>
            <a:off x="381223" y="349083"/>
            <a:ext cx="10176724" cy="6143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82296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>
                <a:solidFill>
                  <a:srgbClr val="0000FF"/>
                </a:solidFill>
              </a:rPr>
              <a:t>জাতীয়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নগর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দারিদ্র্য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হ্রাসকরণ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কর্মসূচি</a:t>
            </a:r>
            <a:r>
              <a:rPr lang="en-US" sz="2800" dirty="0">
                <a:solidFill>
                  <a:srgbClr val="0000FF"/>
                </a:solidFill>
              </a:rPr>
              <a:t> (NUPRP)</a:t>
            </a:r>
            <a:endParaRPr lang="en-US" sz="28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FEF196-684B-406A-85BF-10E0E4F7A24C}"/>
              </a:ext>
            </a:extLst>
          </p:cNvPr>
          <p:cNvCxnSpPr>
            <a:cxnSpLocks/>
          </p:cNvCxnSpPr>
          <p:nvPr/>
        </p:nvCxnSpPr>
        <p:spPr>
          <a:xfrm>
            <a:off x="0" y="963426"/>
            <a:ext cx="1050366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C07F2F-55A1-482E-9EFD-CACB600BAB9A}"/>
              </a:ext>
            </a:extLst>
          </p:cNvPr>
          <p:cNvGraphicFramePr>
            <a:graphicFrameLocks noGrp="1"/>
          </p:cNvGraphicFramePr>
          <p:nvPr/>
        </p:nvGraphicFramePr>
        <p:xfrm>
          <a:off x="242392" y="1272299"/>
          <a:ext cx="10945217" cy="518103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052967">
                  <a:extLst>
                    <a:ext uri="{9D8B030D-6E8A-4147-A177-3AD203B41FA5}">
                      <a16:colId xmlns:a16="http://schemas.microsoft.com/office/drawing/2014/main" val="1462950403"/>
                    </a:ext>
                  </a:extLst>
                </a:gridCol>
                <a:gridCol w="552133">
                  <a:extLst>
                    <a:ext uri="{9D8B030D-6E8A-4147-A177-3AD203B41FA5}">
                      <a16:colId xmlns:a16="http://schemas.microsoft.com/office/drawing/2014/main" val="2224317220"/>
                    </a:ext>
                  </a:extLst>
                </a:gridCol>
                <a:gridCol w="7340117">
                  <a:extLst>
                    <a:ext uri="{9D8B030D-6E8A-4147-A177-3AD203B41FA5}">
                      <a16:colId xmlns:a16="http://schemas.microsoft.com/office/drawing/2014/main" val="1151466928"/>
                    </a:ext>
                  </a:extLst>
                </a:gridCol>
              </a:tblGrid>
              <a:tr h="79721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</a:rPr>
                        <a:t>মেয়াদকাল</a:t>
                      </a:r>
                      <a:endParaRPr lang="en-US" sz="4000" dirty="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:</a:t>
                      </a:r>
                      <a:endParaRPr lang="en-US" sz="400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২০১৭ – ২০২</a:t>
                      </a:r>
                      <a:r>
                        <a:rPr lang="as-IN" sz="2800" dirty="0">
                          <a:effectLst/>
                        </a:rPr>
                        <a:t>৩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ইং</a:t>
                      </a:r>
                      <a:endParaRPr lang="en-US" sz="4000" dirty="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749936"/>
                  </a:ext>
                </a:extLst>
              </a:tr>
              <a:tr h="135755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</a:rPr>
                        <a:t>অর্থায়নে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endParaRPr lang="en-US" sz="4000" dirty="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:</a:t>
                      </a:r>
                      <a:endParaRPr lang="en-US" sz="400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</a:rPr>
                        <a:t>ইউকে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এইড্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ইউএনডিপি</a:t>
                      </a:r>
                      <a:r>
                        <a:rPr lang="en-US" sz="2800" dirty="0">
                          <a:effectLst/>
                        </a:rPr>
                        <a:t> ও </a:t>
                      </a:r>
                      <a:r>
                        <a:rPr lang="en-US" sz="2800" dirty="0" err="1">
                          <a:effectLst/>
                        </a:rPr>
                        <a:t>গণপ্রজাতন্ত্রী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বাংলাদেশ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সরকার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endParaRPr lang="en-US" sz="4000" dirty="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1351434"/>
                  </a:ext>
                </a:extLst>
              </a:tr>
              <a:tr h="135755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কারিগরি সহযোগীতায়</a:t>
                      </a:r>
                      <a:endParaRPr lang="en-US" sz="400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:</a:t>
                      </a:r>
                      <a:endParaRPr lang="en-US" sz="400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</a:rPr>
                        <a:t>জাতিসংঘ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উন্নয়ন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কর্মসূচি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ইউএনডিপি</a:t>
                      </a:r>
                      <a:r>
                        <a:rPr lang="en-US" sz="2800" dirty="0">
                          <a:effectLst/>
                        </a:rPr>
                        <a:t>)</a:t>
                      </a:r>
                      <a:endParaRPr lang="en-US" sz="4000" dirty="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7379187"/>
                  </a:ext>
                </a:extLst>
              </a:tr>
              <a:tr h="166872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ব্যবস্থাপনায়</a:t>
                      </a:r>
                      <a:endParaRPr lang="en-US" sz="4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:</a:t>
                      </a:r>
                      <a:endParaRPr lang="en-US" sz="4000" dirty="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স্থানীয়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সরকার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বিভাগ</a:t>
                      </a:r>
                      <a:endParaRPr lang="en-US" sz="4000" dirty="0">
                        <a:effectLst/>
                      </a:endParaRPr>
                    </a:p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en-US" sz="2000" dirty="0" err="1">
                          <a:effectLst/>
                        </a:rPr>
                        <a:t>স্থানীয়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সরকার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পল্লী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উন্নয়ন</a:t>
                      </a:r>
                      <a:r>
                        <a:rPr lang="en-US" sz="2000" dirty="0">
                          <a:effectLst/>
                        </a:rPr>
                        <a:t> ও </a:t>
                      </a:r>
                      <a:r>
                        <a:rPr lang="en-US" sz="2000" dirty="0" err="1">
                          <a:effectLst/>
                        </a:rPr>
                        <a:t>সমবায়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মন্ত্রণালয়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5467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7464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80655-98F3-40C4-B570-926F150D0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6" y="0"/>
            <a:ext cx="380172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FC9E2F-A1E1-488F-ADF2-52E4BC642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990" y="-28782"/>
            <a:ext cx="374441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85B5CC-414A-465A-B605-F6BF0D88D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405" y="-51990"/>
            <a:ext cx="3735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639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DAE39-E30A-4A5B-A6E0-DCCEE3715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69877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8E0157-18D0-4C01-A8EE-43487F926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59" y="0"/>
            <a:ext cx="385762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97BFFB-E037-419B-A0BE-2B035EDB9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21" y="0"/>
            <a:ext cx="3785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6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খানা জরিপ বিষয়ক প্রশ্নপত্র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D96AE1-256E-4F26-9B0D-559E9E7C4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71" y="-15948"/>
            <a:ext cx="385762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2999D-08A7-49FC-9858-61E1AFEAE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49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265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খানা জরিপ বিষয়ক প্রশ্নপত্র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0065" y="260648"/>
            <a:ext cx="2880320" cy="387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bn-IN" sz="2160" dirty="0"/>
              <a:t>উপকারভোগী নির্বাচনে এ প্রশ্নের উত্তর প্রয়োজনীয় হবে। যেমন- গর্ভবতী মায়ের পুষ্ঠি বিষয়ক সুবিধা প্রদানে এ তথ্য সহায়তা করবে।</a:t>
            </a:r>
          </a:p>
          <a:p>
            <a:pPr marL="257175" indent="-257175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bn-IN" sz="2160" dirty="0"/>
              <a:t>যদি পরিবারে কোন মহিলা গর্ভবতী থাকে তাহলে তথ্য সংগ্রহকারী ‘হ্যাঁ’ উত্তর বসাবেন।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279BB-7215-4825-BBB8-530E840E6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" y="-19396"/>
            <a:ext cx="385762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E7EA34-B40F-45DC-984F-0B66BE8DC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77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খানা জরিপ বিষয়ক প্রশ্নপত্র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4356" y="188640"/>
            <a:ext cx="2694740" cy="576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bn-IN" sz="2400" dirty="0"/>
              <a:t>উপকারভোগী নির্বাচনে এ প্রশ্নের উত্তর প্রয়োজনীয় হবে। যেমন- দুধ খাওয়ানো মায়ের পুষ্ঠি বিষয়ক সুবিধা প্রদানে এ তথ্য সহায়তা করবে।</a:t>
            </a:r>
          </a:p>
          <a:p>
            <a:pPr marL="257175" indent="-257175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bn-IN" sz="2400" dirty="0"/>
              <a:t>যদি পরিবারে কোন দুধ খাওয়ানো মা থাকে তাহলে তথ্য সংগ্রহকারী ‘হ্যাঁ’ উত্তর বসাবেন।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50A8C7-1207-49C0-93DA-407C74A04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" y="18955"/>
            <a:ext cx="385762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A35AA1-E10F-4252-BF6C-EEBEE8DC1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128" y="18955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84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খানা জরিপ বিষয়ক প্রশ্নপত্র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08603" y="404664"/>
            <a:ext cx="3024336" cy="4541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bn-IN" sz="2160" dirty="0"/>
              <a:t>উপকারভোগী নির্বাচনে এ প্রশ্নের উত্তর প্রয়োজনীয় হবে। যেমন- ৫ বছর বয়সের নিচে কোন শিশুর পুষ্ঠি বিষয়ক সুবিধা প্রদানে এ তথ্য সহায়তা করবে।</a:t>
            </a:r>
          </a:p>
          <a:p>
            <a:pPr marL="257175" indent="-257175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bn-IN" sz="2160" dirty="0"/>
              <a:t>যদি পরিবারে ৫ বছর বয়সের নিচে কোন শিশু থাকে তাহলে তথ্য সংগ্রহকারী ‘হ্যাঁ’ উত্তর বসাবেন।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B34110-149D-452E-9039-74A3975EC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C26EFE-F2DB-448F-86E8-1655D390D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63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95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খানা জরিপ বিষয়ক প্রশ্নপত্র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7625" y="332656"/>
            <a:ext cx="2664296" cy="487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bn-IN" sz="2160" dirty="0"/>
              <a:t>উপকারভোগী নির্বাচনে এ প্রশ্নের উত্তর প্রয়োজনীয় হবে। যেমন- </a:t>
            </a:r>
            <a:r>
              <a:rPr lang="en-US" sz="2160" dirty="0"/>
              <a:t>10</a:t>
            </a:r>
            <a:r>
              <a:rPr lang="bn-IN" sz="2160" dirty="0"/>
              <a:t> -</a:t>
            </a:r>
            <a:r>
              <a:rPr lang="en-US" sz="2160" dirty="0"/>
              <a:t>18</a:t>
            </a:r>
            <a:r>
              <a:rPr lang="bn-IN" sz="2160" dirty="0"/>
              <a:t> বছর বয়সী মেয়ের শিক্ষা সহায়তা প্রদানে এ তথ্য সহায়তা করবে।</a:t>
            </a:r>
          </a:p>
          <a:p>
            <a:pPr marL="257175" indent="-257175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bn-IN" sz="2160" dirty="0"/>
              <a:t>যদি পরিবারে </a:t>
            </a:r>
            <a:r>
              <a:rPr lang="en-US" sz="2160" dirty="0"/>
              <a:t>10</a:t>
            </a:r>
            <a:r>
              <a:rPr lang="bn-IN" sz="2160" dirty="0"/>
              <a:t> -</a:t>
            </a:r>
            <a:r>
              <a:rPr lang="en-US" sz="2160" dirty="0"/>
              <a:t>18</a:t>
            </a:r>
            <a:r>
              <a:rPr lang="bn-IN" sz="2160" dirty="0"/>
              <a:t> বছর বয়সী মেয়ে থাকে তাহলে তথ্য সংগ্রহকারী ‘হ্যাঁ’ উত্তর বসাবেন।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16105-973B-40CE-875F-39FCC8759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29284A-AE08-464A-A04F-D0E0A13E86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12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145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বহু-মাত্রিক দারিদ্র সূচক 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2FCF7-5524-444B-9C76-9C4596A1A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2" y="352858"/>
            <a:ext cx="3189166" cy="6523292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36ADC8-EDBB-4FFF-989A-EB54811DE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37" y="352858"/>
            <a:ext cx="2920061" cy="6384894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B6CFFC-67EE-474D-BD19-D7B71CF50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112" y="354778"/>
            <a:ext cx="3046448" cy="64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779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8DF233-7E7C-4C21-9C05-AA1A47C51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" y="6197"/>
            <a:ext cx="385762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0535D1-0FA9-460A-B48C-18356F91AD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18" y="-14508"/>
            <a:ext cx="3694109" cy="6858000"/>
          </a:xfrm>
          <a:prstGeom prst="rect">
            <a:avLst/>
          </a:prstGeom>
        </p:spPr>
      </p:pic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C072051-B055-494F-90FC-74163E3C0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61" y="1"/>
            <a:ext cx="37415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436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017215-D7BD-4C9F-B767-999DC785B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7" y="-2185"/>
            <a:ext cx="3857625" cy="6858000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12B6324-71F4-4CFF-9C4D-AE5B32FCE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" y="30677"/>
            <a:ext cx="3825037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1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85BB72D-321C-40CF-B24B-3AD5BDB4EB4A}"/>
              </a:ext>
            </a:extLst>
          </p:cNvPr>
          <p:cNvSpPr txBox="1">
            <a:spLocks/>
          </p:cNvSpPr>
          <p:nvPr/>
        </p:nvSpPr>
        <p:spPr>
          <a:xfrm>
            <a:off x="386408" y="116632"/>
            <a:ext cx="10515600" cy="6455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2296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000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Kg©m~wPi</a:t>
            </a:r>
            <a:r>
              <a:rPr lang="en-US" sz="4000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jÿ</a:t>
            </a:r>
            <a:r>
              <a:rPr lang="en-US" sz="4000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4208BFE-8386-46DB-AE06-F0EF07121FEE}"/>
              </a:ext>
            </a:extLst>
          </p:cNvPr>
          <p:cNvCxnSpPr>
            <a:cxnSpLocks/>
          </p:cNvCxnSpPr>
          <p:nvPr/>
        </p:nvCxnSpPr>
        <p:spPr>
          <a:xfrm>
            <a:off x="-37805" y="1052736"/>
            <a:ext cx="10721357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36D62C3-E027-41CA-9304-114B0FD9A8D1}"/>
              </a:ext>
            </a:extLst>
          </p:cNvPr>
          <p:cNvSpPr/>
          <p:nvPr/>
        </p:nvSpPr>
        <p:spPr>
          <a:xfrm>
            <a:off x="386408" y="1569473"/>
            <a:ext cx="10607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/>
              <a:t>বাংলাদেশে</a:t>
            </a:r>
            <a:r>
              <a:rPr lang="en-US" sz="3200" dirty="0"/>
              <a:t> </a:t>
            </a:r>
            <a:r>
              <a:rPr lang="en-US" sz="3200" dirty="0" err="1"/>
              <a:t>সুষম</a:t>
            </a:r>
            <a:r>
              <a:rPr lang="en-US" sz="3200" dirty="0"/>
              <a:t> ও </a:t>
            </a:r>
            <a:r>
              <a:rPr lang="en-US" sz="3200" dirty="0" err="1"/>
              <a:t>টেকসই</a:t>
            </a:r>
            <a:r>
              <a:rPr lang="en-US" sz="3200" dirty="0"/>
              <a:t> </a:t>
            </a:r>
            <a:r>
              <a:rPr lang="en-US" sz="3200" dirty="0" err="1"/>
              <a:t>প্রবৃদ্ধি</a:t>
            </a:r>
            <a:r>
              <a:rPr lang="en-US" sz="3200" dirty="0"/>
              <a:t> </a:t>
            </a:r>
            <a:r>
              <a:rPr lang="en-US" sz="3200" dirty="0" err="1"/>
              <a:t>নিশ্চিতকল্পে</a:t>
            </a:r>
            <a:r>
              <a:rPr lang="en-US" sz="3200" dirty="0"/>
              <a:t> </a:t>
            </a:r>
            <a:r>
              <a:rPr lang="en-US" sz="3200" dirty="0" err="1"/>
              <a:t>নগর</a:t>
            </a:r>
            <a:r>
              <a:rPr lang="en-US" sz="3200" dirty="0"/>
              <a:t> </a:t>
            </a:r>
            <a:r>
              <a:rPr lang="en-US" sz="3200" dirty="0" err="1"/>
              <a:t>দারিদ্র্য</a:t>
            </a:r>
            <a:r>
              <a:rPr lang="en-US" sz="3200" dirty="0"/>
              <a:t> </a:t>
            </a:r>
            <a:r>
              <a:rPr lang="en-US" sz="3200" dirty="0" err="1"/>
              <a:t>হ্রাসকরণে</a:t>
            </a:r>
            <a:r>
              <a:rPr lang="en-US" sz="3200" dirty="0"/>
              <a:t> </a:t>
            </a:r>
            <a:r>
              <a:rPr lang="en-US" sz="3200" dirty="0" err="1"/>
              <a:t>সহায়তা</a:t>
            </a:r>
            <a:r>
              <a:rPr lang="en-US" sz="3200" dirty="0"/>
              <a:t> </a:t>
            </a:r>
            <a:r>
              <a:rPr lang="en-US" sz="3200" dirty="0" err="1"/>
              <a:t>প্রদান</a:t>
            </a:r>
            <a:r>
              <a:rPr lang="en-US" sz="3200" dirty="0"/>
              <a:t>।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D557F-BAC3-48C8-8320-E592B118D117}"/>
              </a:ext>
            </a:extLst>
          </p:cNvPr>
          <p:cNvSpPr txBox="1"/>
          <p:nvPr/>
        </p:nvSpPr>
        <p:spPr>
          <a:xfrm>
            <a:off x="368698" y="3867692"/>
            <a:ext cx="10892590" cy="1507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bn-IN" sz="3200" dirty="0"/>
              <a:t>২০</a:t>
            </a:r>
            <a:r>
              <a:rPr lang="en-US" sz="3200" dirty="0" err="1"/>
              <a:t>টি</a:t>
            </a:r>
            <a:r>
              <a:rPr lang="en-US" sz="3200" dirty="0"/>
              <a:t> </a:t>
            </a:r>
            <a:r>
              <a:rPr lang="en-US" sz="3200" dirty="0" err="1"/>
              <a:t>সিটি</a:t>
            </a:r>
            <a:r>
              <a:rPr lang="en-US" sz="3200" dirty="0"/>
              <a:t> </a:t>
            </a:r>
            <a:r>
              <a:rPr lang="en-US" sz="3200" dirty="0" err="1"/>
              <a:t>কর্পোরেশন</a:t>
            </a:r>
            <a:r>
              <a:rPr lang="en-US" sz="3200" dirty="0"/>
              <a:t>/</a:t>
            </a:r>
            <a:r>
              <a:rPr lang="en-US" sz="3200" dirty="0" err="1"/>
              <a:t>পৌরসভায়</a:t>
            </a:r>
            <a:r>
              <a:rPr lang="en-US" sz="3200" dirty="0"/>
              <a:t>  </a:t>
            </a:r>
            <a:r>
              <a:rPr lang="en-US" sz="3200" dirty="0" err="1"/>
              <a:t>বসবাসরত</a:t>
            </a:r>
            <a:r>
              <a:rPr lang="en-US" sz="3200" dirty="0"/>
              <a:t> ৬০ </a:t>
            </a:r>
            <a:r>
              <a:rPr lang="en-US" sz="3200" dirty="0" err="1"/>
              <a:t>লক্ষ</a:t>
            </a:r>
            <a:r>
              <a:rPr lang="en-US" sz="3200" dirty="0"/>
              <a:t> </a:t>
            </a:r>
            <a:r>
              <a:rPr lang="en-US" sz="3200" dirty="0" err="1"/>
              <a:t>দরিদ্র</a:t>
            </a:r>
            <a:r>
              <a:rPr lang="en-US" sz="3200" dirty="0"/>
              <a:t> </a:t>
            </a:r>
            <a:r>
              <a:rPr lang="en-US" sz="3200" dirty="0" err="1"/>
              <a:t>মানুষের</a:t>
            </a:r>
            <a:r>
              <a:rPr lang="en-US" sz="3200" dirty="0"/>
              <a:t> </a:t>
            </a:r>
            <a:r>
              <a:rPr lang="en-US" sz="3200" dirty="0" err="1"/>
              <a:t>জীবন</a:t>
            </a:r>
            <a:r>
              <a:rPr lang="en-US" sz="3200" dirty="0"/>
              <a:t> ও </a:t>
            </a:r>
            <a:r>
              <a:rPr lang="en-US" sz="3200" dirty="0" err="1"/>
              <a:t>জীবিকার</a:t>
            </a:r>
            <a:r>
              <a:rPr lang="en-US" sz="3200" dirty="0"/>
              <a:t> </a:t>
            </a:r>
            <a:r>
              <a:rPr lang="en-US" sz="3200" dirty="0" err="1"/>
              <a:t>টেকসই</a:t>
            </a:r>
            <a:r>
              <a:rPr lang="en-US" sz="3200" dirty="0"/>
              <a:t>  </a:t>
            </a:r>
            <a:r>
              <a:rPr lang="en-US" sz="3200" dirty="0" err="1"/>
              <a:t>উন্নয়নে</a:t>
            </a:r>
            <a:r>
              <a:rPr lang="en-US" sz="3200" dirty="0"/>
              <a:t> </a:t>
            </a:r>
            <a:r>
              <a:rPr lang="en-US" sz="3200" dirty="0" err="1"/>
              <a:t>অবদান</a:t>
            </a:r>
            <a:r>
              <a:rPr lang="en-US" sz="3200" dirty="0"/>
              <a:t> </a:t>
            </a:r>
            <a:r>
              <a:rPr lang="en-US" sz="3200" dirty="0" err="1"/>
              <a:t>রাখা</a:t>
            </a:r>
            <a:r>
              <a:rPr lang="en-US" sz="3200" dirty="0"/>
              <a:t>।</a:t>
            </a:r>
            <a:r>
              <a:rPr lang="bn-IN" sz="3200" dirty="0"/>
              <a:t> 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756FBF-E234-48D4-A459-C8FDB081174D}"/>
              </a:ext>
            </a:extLst>
          </p:cNvPr>
          <p:cNvSpPr txBox="1">
            <a:spLocks/>
          </p:cNvSpPr>
          <p:nvPr/>
        </p:nvSpPr>
        <p:spPr>
          <a:xfrm>
            <a:off x="386408" y="3128782"/>
            <a:ext cx="6915200" cy="8966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2296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en-US" sz="4000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Kg©m~wPi</a:t>
            </a:r>
            <a:r>
              <a:rPr lang="en-US" sz="4000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4000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¨:</a:t>
            </a:r>
          </a:p>
        </p:txBody>
      </p:sp>
    </p:spTree>
    <p:extLst>
      <p:ext uri="{BB962C8B-B14F-4D97-AF65-F5344CB8AC3E}">
        <p14:creationId xmlns:p14="http://schemas.microsoft.com/office/powerpoint/2010/main" val="27762362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খানা জরিপ বিষয়ক প্রশ্নপত্র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A2E537-E552-4723-9962-864A406A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43" y="0"/>
            <a:ext cx="3857625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AE7419-2FBC-44B3-BA9F-5E532776B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96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952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খানা জরিপ বিষয়ক প্রশ্নপত্র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D78137-BB18-49DF-9C98-C5857DEC3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" y="7442"/>
            <a:ext cx="385762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487799-5464-40BD-AAF0-494B83A24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7" y="0"/>
            <a:ext cx="3857625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CCD9AF-25B7-4B17-91E5-F125D87B6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12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366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খানা জরিপ বিষয়ক প্রশ্নপত্র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978FE-3EDE-42C2-A4D0-3DA6476AC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8" y="0"/>
            <a:ext cx="385762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C60C84-DD77-4420-B055-146621327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273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7F61E6-E310-46F8-8C0F-1A202BF16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20" y="0"/>
            <a:ext cx="3248526" cy="685800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27941B-BF8D-4CDB-A6BB-EE5597FB1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72" y="0"/>
            <a:ext cx="3248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295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খানা জরিপ বিষয়ক প্রশ্নপত্র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E090C9-0AA7-42F0-B860-DF819B931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60" y="577483"/>
            <a:ext cx="3282892" cy="59637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2C310A-7C08-4086-9628-5769078F5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784" y="577483"/>
            <a:ext cx="3028286" cy="5963784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A34CFF2-506B-41D5-B06F-307EF0920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8" y="577483"/>
            <a:ext cx="3028286" cy="596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166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খানা জরিপ বিষয়ক প্রশ্নপত্র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2A143-F244-4181-86C3-51C00D697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5" y="0"/>
            <a:ext cx="3857625" cy="685800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478C30-414E-4B32-BE75-7B3A2FAD0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12" y="0"/>
            <a:ext cx="3786188" cy="6858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519E2F-CF76-487E-90ED-5EE0FA1CF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32" y="0"/>
            <a:ext cx="3248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670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খানা জরিপ বিষয়ক প্রশ্নপত্র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F6EDB-C084-4DB2-BAB7-95294C06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94"/>
            <a:ext cx="385762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03F585-45DE-4317-AD3C-AD502AECB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7" y="0"/>
            <a:ext cx="3857625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C525A2-99B5-4AE0-9F33-2A9DBFC65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47" y="-3994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240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9704" y="577483"/>
            <a:ext cx="4360097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n-IN" sz="2520" dirty="0">
                <a:effectLst/>
                <a:latin typeface="Siyam Rupali ANSI" panose="02000000000000000000" pitchFamily="2" charset="0"/>
              </a:rPr>
              <a:t>খানা জরিপ বিষয়ক প্রশ্নপত্র</a:t>
            </a:r>
            <a:endParaRPr lang="en-US" sz="2880" dirty="0">
              <a:effectLst/>
              <a:latin typeface="Siyam Rupali ANSI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C33FDF-787A-4A9B-BDE7-8B36D441C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765D6D-2EF5-49D1-8F53-63BB8E4E0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6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452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8B24673-17D5-47BE-ADF8-9A1E9ED11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4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775EDE6-83F4-40B2-8E02-40D74D66A0A7}"/>
              </a:ext>
            </a:extLst>
          </p:cNvPr>
          <p:cNvSpPr txBox="1">
            <a:spLocks/>
          </p:cNvSpPr>
          <p:nvPr/>
        </p:nvSpPr>
        <p:spPr>
          <a:xfrm>
            <a:off x="692817" y="176463"/>
            <a:ext cx="9702703" cy="7322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82296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Kg©m~wPi</a:t>
            </a:r>
            <a:r>
              <a:rPr lang="en-US" sz="4000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cÖZ¨vwkZ</a:t>
            </a:r>
            <a:r>
              <a:rPr lang="en-US" sz="4000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djvdj</a:t>
            </a:r>
            <a:endParaRPr lang="en-US" sz="40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2E71B2-C858-41C8-8E45-4348352C6976}"/>
              </a:ext>
            </a:extLst>
          </p:cNvPr>
          <p:cNvCxnSpPr>
            <a:cxnSpLocks/>
          </p:cNvCxnSpPr>
          <p:nvPr/>
        </p:nvCxnSpPr>
        <p:spPr>
          <a:xfrm>
            <a:off x="0" y="1021160"/>
            <a:ext cx="10532168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2D7C56-B5AE-4BE0-8331-2EDDBF23C226}"/>
              </a:ext>
            </a:extLst>
          </p:cNvPr>
          <p:cNvGraphicFramePr>
            <a:graphicFrameLocks noGrp="1"/>
          </p:cNvGraphicFramePr>
          <p:nvPr/>
        </p:nvGraphicFramePr>
        <p:xfrm>
          <a:off x="458416" y="1300727"/>
          <a:ext cx="10513167" cy="500915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70213">
                  <a:extLst>
                    <a:ext uri="{9D8B030D-6E8A-4147-A177-3AD203B41FA5}">
                      <a16:colId xmlns:a16="http://schemas.microsoft.com/office/drawing/2014/main" val="1929415102"/>
                    </a:ext>
                  </a:extLst>
                </a:gridCol>
                <a:gridCol w="395507">
                  <a:extLst>
                    <a:ext uri="{9D8B030D-6E8A-4147-A177-3AD203B41FA5}">
                      <a16:colId xmlns:a16="http://schemas.microsoft.com/office/drawing/2014/main" val="203849140"/>
                    </a:ext>
                  </a:extLst>
                </a:gridCol>
                <a:gridCol w="8147447">
                  <a:extLst>
                    <a:ext uri="{9D8B030D-6E8A-4147-A177-3AD203B41FA5}">
                      <a16:colId xmlns:a16="http://schemas.microsoft.com/office/drawing/2014/main" val="733904312"/>
                    </a:ext>
                  </a:extLst>
                </a:gridCol>
              </a:tblGrid>
              <a:tr h="109203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ফলাফল-১ 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: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</a:rPr>
                        <a:t>দরিদ্রবান্ধব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নগর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ব্যবস্থাপনা</a:t>
                      </a:r>
                      <a:r>
                        <a:rPr lang="en-US" sz="2400" b="0" dirty="0">
                          <a:effectLst/>
                        </a:rPr>
                        <a:t>, </a:t>
                      </a:r>
                      <a:r>
                        <a:rPr lang="en-US" sz="2400" b="0" dirty="0" err="1">
                          <a:effectLst/>
                        </a:rPr>
                        <a:t>নীতি</a:t>
                      </a:r>
                      <a:r>
                        <a:rPr lang="en-US" sz="2400" b="0" dirty="0">
                          <a:effectLst/>
                        </a:rPr>
                        <a:t> ও </a:t>
                      </a:r>
                      <a:r>
                        <a:rPr lang="en-US" sz="2400" b="0" dirty="0" err="1">
                          <a:effectLst/>
                        </a:rPr>
                        <a:t>পরিকল্পনা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প্রণয়ন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প্রক্রিয়া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শক্তিশালীকরণ</a:t>
                      </a:r>
                      <a:r>
                        <a:rPr lang="en-US" sz="2400" b="0" dirty="0">
                          <a:effectLst/>
                        </a:rPr>
                        <a:t>;</a:t>
                      </a:r>
                      <a:endParaRPr lang="en-US" sz="3600" b="0" dirty="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3307645"/>
                  </a:ext>
                </a:extLst>
              </a:tr>
              <a:tr h="109203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ফলাফল-২ 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: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নগর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দরিদ্রদের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মজবুত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সংগঠন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তৈরীকরণ</a:t>
                      </a:r>
                      <a:r>
                        <a:rPr lang="en-US" sz="2400" dirty="0">
                          <a:effectLst/>
                        </a:rPr>
                        <a:t> ও </a:t>
                      </a:r>
                      <a:r>
                        <a:rPr lang="en-US" sz="2400" dirty="0" err="1">
                          <a:effectLst/>
                        </a:rPr>
                        <a:t>এর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মাধ্যমে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তাদের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নিজস্ব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সমস্যা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সমাধান</a:t>
                      </a:r>
                      <a:r>
                        <a:rPr lang="en-US" sz="2400" dirty="0">
                          <a:effectLst/>
                        </a:rPr>
                        <a:t>;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5071797"/>
                  </a:ext>
                </a:extLst>
              </a:tr>
              <a:tr h="67011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ফলাফল-৩ 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: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নগর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দরিদ্রদের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অর্থনৈতিক</a:t>
                      </a:r>
                      <a:r>
                        <a:rPr lang="en-US" sz="2400" dirty="0">
                          <a:effectLst/>
                        </a:rPr>
                        <a:t> ও </a:t>
                      </a:r>
                      <a:r>
                        <a:rPr lang="en-US" sz="2400" dirty="0" err="1">
                          <a:effectLst/>
                        </a:rPr>
                        <a:t>সামাজিক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অবস্থার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উন্নতিকরণ</a:t>
                      </a:r>
                      <a:r>
                        <a:rPr lang="en-US" sz="2400" dirty="0">
                          <a:effectLst/>
                        </a:rPr>
                        <a:t>;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9695117"/>
                  </a:ext>
                </a:extLst>
              </a:tr>
              <a:tr h="121748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ফলাফল-৪ 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: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নগর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দরিদ্রদের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ভূমি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ব্যবহার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সত্ত্ব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অধিকতর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নিরাপদকরণ</a:t>
                      </a:r>
                      <a:r>
                        <a:rPr lang="en-US" sz="2400" dirty="0">
                          <a:effectLst/>
                        </a:rPr>
                        <a:t> ও </a:t>
                      </a:r>
                      <a:r>
                        <a:rPr lang="en-US" sz="2400" dirty="0" err="1">
                          <a:effectLst/>
                        </a:rPr>
                        <a:t>আবাসন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খাতে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সহজলভ্য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অর্থায়নে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সহায়তাকরণ</a:t>
                      </a:r>
                      <a:r>
                        <a:rPr lang="en-US" sz="2400" dirty="0">
                          <a:effectLst/>
                        </a:rPr>
                        <a:t>;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025893"/>
                  </a:ext>
                </a:extLst>
              </a:tr>
              <a:tr h="9374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ফলাফল-৫ 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:</a:t>
                      </a:r>
                      <a:endParaRPr lang="en-US" sz="360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err="1">
                          <a:effectLst/>
                        </a:rPr>
                        <a:t>দরিদ্র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বসতিতে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জলবায়ু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সহনীয়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ভৌত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অবকাঠামো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উন্নতিকরণ</a:t>
                      </a:r>
                      <a:r>
                        <a:rPr lang="en-US" sz="2400" dirty="0">
                          <a:effectLst/>
                        </a:rPr>
                        <a:t>। </a:t>
                      </a:r>
                      <a:endParaRPr lang="en-US" sz="3600" dirty="0">
                        <a:solidFill>
                          <a:srgbClr val="333333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4301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99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0AC54E3-7800-43C8-B59F-A996234CA453}"/>
              </a:ext>
            </a:extLst>
          </p:cNvPr>
          <p:cNvSpPr txBox="1">
            <a:spLocks/>
          </p:cNvSpPr>
          <p:nvPr/>
        </p:nvSpPr>
        <p:spPr>
          <a:xfrm>
            <a:off x="0" y="193520"/>
            <a:ext cx="10109920" cy="8181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82296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err="1">
                <a:solidFill>
                  <a:srgbClr val="0000FF"/>
                </a:solidFill>
              </a:rPr>
              <a:t>প্রধান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কার্যাবলী</a:t>
            </a:r>
            <a:endParaRPr lang="en-US" sz="3200" dirty="0">
              <a:solidFill>
                <a:srgbClr val="0000FF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436A91-D1A6-4719-B3FC-983ADD5E9CFF}"/>
              </a:ext>
            </a:extLst>
          </p:cNvPr>
          <p:cNvCxnSpPr>
            <a:cxnSpLocks/>
          </p:cNvCxnSpPr>
          <p:nvPr/>
        </p:nvCxnSpPr>
        <p:spPr>
          <a:xfrm>
            <a:off x="0" y="1021160"/>
            <a:ext cx="10683552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8843CB0-895D-47AC-8080-FF206810D437}"/>
              </a:ext>
            </a:extLst>
          </p:cNvPr>
          <p:cNvSpPr/>
          <p:nvPr/>
        </p:nvSpPr>
        <p:spPr>
          <a:xfrm>
            <a:off x="818456" y="1196752"/>
            <a:ext cx="10101114" cy="547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সামগ্রিক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নগর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পরিকল্পনায়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সহায়তা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</a:t>
            </a:r>
            <a:r>
              <a:rPr 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36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সিটি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কর্পোরেশন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পৌরসভার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সুশাসন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ও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উন্নয়ন</a:t>
            </a:r>
            <a:r>
              <a:rPr 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36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সিটি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কর্পোরেশন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পৌরসভার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আয়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বৃদ্ধিতে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সহায়তা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</a:t>
            </a:r>
            <a:r>
              <a:rPr 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36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দরিদ্র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মানুষকে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সংগঠিত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ও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শক্তিশালী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</a:t>
            </a:r>
            <a:r>
              <a:rPr 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36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শিক্ষা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বৃত্তি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প্রদান</a:t>
            </a:r>
            <a:r>
              <a:rPr 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36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কর্মসংস্থান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সৃষ্টি</a:t>
            </a:r>
            <a:r>
              <a:rPr 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36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পুষ্টি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কার্যক্রম</a:t>
            </a:r>
            <a:r>
              <a:rPr 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36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শিক্ষানবীশ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কার্যক্রম</a:t>
            </a:r>
            <a:r>
              <a:rPr 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36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বসতি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ও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আবাসন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উন্নয়ন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নিরাপত্তা</a:t>
            </a:r>
            <a:r>
              <a:rPr lang="en-US" sz="2400" dirty="0"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36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err="1">
                <a:latin typeface="Nirmala UI" panose="020B0502040204020203" pitchFamily="34" charset="0"/>
                <a:ea typeface="SimSun" panose="02010600030101010101" pitchFamily="2" charset="-122"/>
              </a:rPr>
              <a:t>জলবায়ু</a:t>
            </a:r>
            <a:r>
              <a:rPr lang="en-US" sz="24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SimSun" panose="02010600030101010101" pitchFamily="2" charset="-122"/>
              </a:rPr>
              <a:t>সহিষ্ণু</a:t>
            </a:r>
            <a:r>
              <a:rPr lang="en-US" sz="24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SimSun" panose="02010600030101010101" pitchFamily="2" charset="-122"/>
              </a:rPr>
              <a:t>ভৌত</a:t>
            </a:r>
            <a:r>
              <a:rPr lang="en-US" sz="24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SimSun" panose="02010600030101010101" pitchFamily="2" charset="-122"/>
              </a:rPr>
              <a:t>অবকাঠামো</a:t>
            </a:r>
            <a:r>
              <a:rPr lang="en-US" sz="2400" dirty="0"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rmala UI" panose="020B0502040204020203" pitchFamily="34" charset="0"/>
                <a:ea typeface="SimSun" panose="02010600030101010101" pitchFamily="2" charset="-122"/>
              </a:rPr>
              <a:t>নির্মাণ</a:t>
            </a:r>
            <a:r>
              <a:rPr lang="en-US" sz="2400" dirty="0">
                <a:latin typeface="Nirmala UI" panose="020B0502040204020203" pitchFamily="34" charset="0"/>
                <a:ea typeface="SimSun" panose="02010600030101010101" pitchFamily="2" charset="-122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048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2C7396-F835-4662-8849-DB1FD64169B2}"/>
              </a:ext>
            </a:extLst>
          </p:cNvPr>
          <p:cNvSpPr txBox="1">
            <a:spLocks/>
          </p:cNvSpPr>
          <p:nvPr/>
        </p:nvSpPr>
        <p:spPr>
          <a:xfrm>
            <a:off x="674440" y="128876"/>
            <a:ext cx="9579496" cy="8181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82296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effectLst>
                  <a:outerShdw blurRad="63500" dist="38100" dir="8100000" algn="tr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Kg©m~wPi</a:t>
            </a:r>
            <a:r>
              <a:rPr lang="en-US" sz="4000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4000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Kg© †</a:t>
            </a:r>
            <a:r>
              <a:rPr lang="en-US" sz="4000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KŠkj</a:t>
            </a:r>
            <a:endParaRPr lang="en-US" sz="40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16D96B-4AD0-4944-99B3-6DD5803E8F4C}"/>
              </a:ext>
            </a:extLst>
          </p:cNvPr>
          <p:cNvCxnSpPr/>
          <p:nvPr/>
        </p:nvCxnSpPr>
        <p:spPr>
          <a:xfrm>
            <a:off x="-13348" y="990722"/>
            <a:ext cx="1060704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Arrow: Down 4">
            <a:extLst>
              <a:ext uri="{FF2B5EF4-FFF2-40B4-BE49-F238E27FC236}">
                <a16:creationId xmlns:a16="http://schemas.microsoft.com/office/drawing/2014/main" id="{E86079B0-DAB8-4F5A-923E-B05C60DFDABC}"/>
              </a:ext>
            </a:extLst>
          </p:cNvPr>
          <p:cNvSpPr/>
          <p:nvPr/>
        </p:nvSpPr>
        <p:spPr>
          <a:xfrm>
            <a:off x="8748669" y="2801003"/>
            <a:ext cx="356386" cy="343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CF8A60AD-FA78-4257-98E1-0BF8D19E98D5}"/>
              </a:ext>
            </a:extLst>
          </p:cNvPr>
          <p:cNvSpPr/>
          <p:nvPr/>
        </p:nvSpPr>
        <p:spPr>
          <a:xfrm>
            <a:off x="7740315" y="1736478"/>
            <a:ext cx="288758" cy="4358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8F8FE803-03F4-4640-B97B-CF9925F75ACF}"/>
              </a:ext>
            </a:extLst>
          </p:cNvPr>
          <p:cNvSpPr/>
          <p:nvPr/>
        </p:nvSpPr>
        <p:spPr>
          <a:xfrm>
            <a:off x="7748336" y="5487842"/>
            <a:ext cx="288758" cy="43586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AD82A5-F687-4A70-A75F-C438A3086A35}"/>
              </a:ext>
            </a:extLst>
          </p:cNvPr>
          <p:cNvGrpSpPr/>
          <p:nvPr/>
        </p:nvGrpSpPr>
        <p:grpSpPr>
          <a:xfrm>
            <a:off x="89045" y="1268760"/>
            <a:ext cx="11213036" cy="5459327"/>
            <a:chOff x="534802" y="1195217"/>
            <a:chExt cx="11213036" cy="54593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72A2C12-A0EB-4B3C-A8D4-B86150DC3063}"/>
                </a:ext>
              </a:extLst>
            </p:cNvPr>
            <p:cNvGrpSpPr/>
            <p:nvPr/>
          </p:nvGrpSpPr>
          <p:grpSpPr>
            <a:xfrm>
              <a:off x="534802" y="1195217"/>
              <a:ext cx="10341745" cy="5459327"/>
              <a:chOff x="807518" y="1131049"/>
              <a:chExt cx="10261535" cy="545932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EFF7412-DD83-43B4-96D3-44F9F0BEF9C3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7518" y="1369193"/>
                <a:ext cx="6299135" cy="5159943"/>
              </a:xfrm>
              <a:prstGeom prst="rect">
                <a:avLst/>
              </a:prstGeom>
            </p:spPr>
          </p:pic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58ED0DA-117E-41A3-AD16-81DE47167BC8}"/>
                  </a:ext>
                </a:extLst>
              </p:cNvPr>
              <p:cNvSpPr/>
              <p:nvPr/>
            </p:nvSpPr>
            <p:spPr>
              <a:xfrm>
                <a:off x="8037095" y="1131049"/>
                <a:ext cx="3031958" cy="16467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¯’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vbxq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miKvi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gš¿vYvjq</a:t>
                </a:r>
                <a:endParaRPr lang="en-US" sz="3200" dirty="0">
                  <a:latin typeface="SutonnyMJ" pitchFamily="2" charset="0"/>
                  <a:cs typeface="SutonnyMJ" pitchFamily="2" charset="0"/>
                </a:endParaRPr>
              </a:p>
              <a:p>
                <a:pPr algn="ctr"/>
                <a:endParaRPr lang="en-US" sz="1400" dirty="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F540C1C-2340-482F-99BC-B7EF768014D6}"/>
                  </a:ext>
                </a:extLst>
              </p:cNvPr>
              <p:cNvSpPr/>
              <p:nvPr/>
            </p:nvSpPr>
            <p:spPr>
              <a:xfrm>
                <a:off x="8037095" y="3006731"/>
                <a:ext cx="3031958" cy="1646723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‡</a:t>
                </a:r>
                <a:r>
                  <a:rPr lang="en-US" sz="3200" dirty="0" err="1"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cŠimfv</a:t>
                </a:r>
                <a:r>
                  <a:rPr lang="en-US" sz="3200" dirty="0"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 err="1"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wmwU</a:t>
                </a:r>
                <a:r>
                  <a:rPr lang="en-US" sz="3200" dirty="0"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K‡c©v‡ikb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6E44A3F-4FE3-4911-AD75-994195A0F6BC}"/>
                  </a:ext>
                </a:extLst>
              </p:cNvPr>
              <p:cNvSpPr/>
              <p:nvPr/>
            </p:nvSpPr>
            <p:spPr>
              <a:xfrm>
                <a:off x="8037095" y="4943653"/>
                <a:ext cx="3031958" cy="1646723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 err="1"/>
                  <a:t>সরকারী</a:t>
                </a:r>
                <a:r>
                  <a:rPr lang="en-US" sz="2000" dirty="0"/>
                  <a:t>/</a:t>
                </a:r>
                <a:r>
                  <a:rPr lang="en-US" sz="2000" dirty="0" err="1"/>
                  <a:t>বেসরকারী</a:t>
                </a:r>
                <a:r>
                  <a:rPr lang="en-US" sz="2000" dirty="0"/>
                  <a:t>/</a:t>
                </a:r>
                <a:r>
                  <a:rPr lang="en-US" sz="2000" dirty="0" err="1"/>
                  <a:t>ব্যক্তি</a:t>
                </a:r>
                <a:r>
                  <a:rPr lang="en-US" sz="2000" dirty="0"/>
                  <a:t> </a:t>
                </a:r>
                <a:r>
                  <a:rPr lang="en-US" sz="2000" dirty="0" err="1"/>
                  <a:t>মালিকানা</a:t>
                </a:r>
                <a:r>
                  <a:rPr lang="en-US" sz="2000" dirty="0"/>
                  <a:t> </a:t>
                </a:r>
                <a:r>
                  <a:rPr lang="en-US" sz="2000" dirty="0" err="1"/>
                  <a:t>সেবা</a:t>
                </a:r>
                <a:r>
                  <a:rPr lang="en-US" sz="2000" dirty="0"/>
                  <a:t> </a:t>
                </a:r>
                <a:r>
                  <a:rPr lang="en-US" sz="2000" dirty="0" err="1"/>
                  <a:t>প্রদানকারী</a:t>
                </a:r>
                <a:r>
                  <a:rPr lang="en-US" sz="2000" dirty="0"/>
                  <a:t> </a:t>
                </a:r>
                <a:r>
                  <a:rPr lang="en-US" sz="2000" dirty="0" err="1"/>
                  <a:t>প্রতিষ্ঠান</a:t>
                </a:r>
                <a:endParaRPr lang="en-US" sz="20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Down 14">
                <a:extLst>
                  <a:ext uri="{FF2B5EF4-FFF2-40B4-BE49-F238E27FC236}">
                    <a16:creationId xmlns:a16="http://schemas.microsoft.com/office/drawing/2014/main" id="{82E12287-A100-4753-A07B-C9C61EDCAEA1}"/>
                  </a:ext>
                </a:extLst>
              </p:cNvPr>
              <p:cNvSpPr/>
              <p:nvPr/>
            </p:nvSpPr>
            <p:spPr>
              <a:xfrm>
                <a:off x="9432758" y="4653454"/>
                <a:ext cx="320842" cy="228959"/>
              </a:xfrm>
              <a:prstGeom prst="down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Arrow: Left 15">
                <a:extLst>
                  <a:ext uri="{FF2B5EF4-FFF2-40B4-BE49-F238E27FC236}">
                    <a16:creationId xmlns:a16="http://schemas.microsoft.com/office/drawing/2014/main" id="{2A8ED160-F243-4FFB-A297-EB62073F3AC4}"/>
                  </a:ext>
                </a:extLst>
              </p:cNvPr>
              <p:cNvSpPr/>
              <p:nvPr/>
            </p:nvSpPr>
            <p:spPr>
              <a:xfrm>
                <a:off x="7748337" y="3612160"/>
                <a:ext cx="288758" cy="435864"/>
              </a:xfrm>
              <a:prstGeom prst="lef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4437E99-496B-4DD3-81A2-67FF5D0F7781}"/>
                  </a:ext>
                </a:extLst>
              </p:cNvPr>
              <p:cNvCxnSpPr/>
              <p:nvPr/>
            </p:nvCxnSpPr>
            <p:spPr>
              <a:xfrm>
                <a:off x="7740315" y="1369193"/>
                <a:ext cx="0" cy="4903270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Arrow: Left-Right 17">
                <a:extLst>
                  <a:ext uri="{FF2B5EF4-FFF2-40B4-BE49-F238E27FC236}">
                    <a16:creationId xmlns:a16="http://schemas.microsoft.com/office/drawing/2014/main" id="{0840C6DB-8912-426D-AEEB-A8D04220DBB9}"/>
                  </a:ext>
                </a:extLst>
              </p:cNvPr>
              <p:cNvSpPr/>
              <p:nvPr/>
            </p:nvSpPr>
            <p:spPr>
              <a:xfrm>
                <a:off x="6649453" y="3503295"/>
                <a:ext cx="1090862" cy="627626"/>
              </a:xfrm>
              <a:prstGeom prst="leftRightArrow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Callout: Left Arrow 9">
              <a:extLst>
                <a:ext uri="{FF2B5EF4-FFF2-40B4-BE49-F238E27FC236}">
                  <a16:creationId xmlns:a16="http://schemas.microsoft.com/office/drawing/2014/main" id="{73DDA77D-B299-4F49-A73C-9A2336250ACA}"/>
                </a:ext>
              </a:extLst>
            </p:cNvPr>
            <p:cNvSpPr/>
            <p:nvPr/>
          </p:nvSpPr>
          <p:spPr>
            <a:xfrm>
              <a:off x="10876547" y="1207379"/>
              <a:ext cx="871291" cy="5385925"/>
            </a:xfrm>
            <a:prstGeom prst="leftArrowCallout">
              <a:avLst>
                <a:gd name="adj1" fmla="val 25000"/>
                <a:gd name="adj2" fmla="val 22519"/>
                <a:gd name="adj3" fmla="val 25000"/>
                <a:gd name="adj4" fmla="val 64977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 err="1">
                  <a:solidFill>
                    <a:schemeClr val="tx1"/>
                  </a:solidFill>
                  <a:latin typeface="SutonnyMJ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RvwZmsN</a:t>
              </a:r>
              <a:r>
                <a:rPr lang="en-US" sz="2000" b="1" dirty="0">
                  <a:solidFill>
                    <a:schemeClr val="tx1"/>
                  </a:solidFill>
                  <a:latin typeface="SutonnyMJ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SutonnyMJ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Dbœqb</a:t>
              </a:r>
              <a:r>
                <a:rPr lang="en-US" sz="2000" b="1" dirty="0">
                  <a:solidFill>
                    <a:schemeClr val="tx1"/>
                  </a:solidFill>
                  <a:latin typeface="SutonnyMJ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SutonnyMJ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Kg©m~Px</a:t>
              </a:r>
              <a:r>
                <a:rPr lang="en-US" sz="2000" b="1" dirty="0">
                  <a:solidFill>
                    <a:schemeClr val="tx1"/>
                  </a:solidFill>
                  <a:latin typeface="SutonnyMJ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2000" b="1" dirty="0" err="1">
                  <a:solidFill>
                    <a:schemeClr val="tx1"/>
                  </a:solidFill>
                  <a:latin typeface="SutonnyMJ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BDGbwWwc</a:t>
              </a:r>
              <a:r>
                <a:rPr lang="en-US" sz="2000" b="1" dirty="0">
                  <a:solidFill>
                    <a:schemeClr val="tx1"/>
                  </a:solidFill>
                  <a:latin typeface="SutonnyMJ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): </a:t>
              </a:r>
              <a:r>
                <a:rPr lang="en-US" sz="2000" b="1" dirty="0" err="1">
                  <a:solidFill>
                    <a:schemeClr val="tx1"/>
                  </a:solidFill>
                  <a:latin typeface="SutonnyMJ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KvwiMwi</a:t>
              </a:r>
              <a:r>
                <a:rPr lang="en-US" sz="2000" b="1" dirty="0">
                  <a:solidFill>
                    <a:schemeClr val="tx1"/>
                  </a:solidFill>
                  <a:latin typeface="SutonnyMJ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SutonnyMJ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mn‡hvwMZv</a:t>
              </a:r>
              <a:endPara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722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F11F54-8FE7-49DD-904F-B5CED387B4C6}"/>
              </a:ext>
            </a:extLst>
          </p:cNvPr>
          <p:cNvSpPr/>
          <p:nvPr/>
        </p:nvSpPr>
        <p:spPr>
          <a:xfrm>
            <a:off x="602432" y="2204864"/>
            <a:ext cx="10607040" cy="144655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utonnyMJ" pitchFamily="2" charset="0"/>
                <a:cs typeface="SutonnyMJ" pitchFamily="2" charset="0"/>
              </a:rPr>
              <a:t>‡mkb-2: </a:t>
            </a:r>
          </a:p>
          <a:p>
            <a:pPr algn="ctr"/>
            <a:r>
              <a:rPr lang="en-US" altLang="en-US" sz="4400" b="1" dirty="0" err="1">
                <a:latin typeface="SutonnyMJ" pitchFamily="2" charset="0"/>
              </a:rPr>
              <a:t>cÖv_wgK</a:t>
            </a:r>
            <a:r>
              <a:rPr lang="en-US" altLang="en-US" sz="4400" b="1" dirty="0">
                <a:latin typeface="SutonnyMJ" pitchFamily="2" charset="0"/>
              </a:rPr>
              <a:t> `‡ji </a:t>
            </a:r>
            <a:r>
              <a:rPr lang="en-US" altLang="en-US" sz="4400" b="1" dirty="0" err="1">
                <a:latin typeface="SutonnyMJ" pitchFamily="2" charset="0"/>
              </a:rPr>
              <a:t>m`m</a:t>
            </a:r>
            <a:r>
              <a:rPr lang="en-US" altLang="en-US" sz="4400" b="1" dirty="0">
                <a:latin typeface="SutonnyMJ" pitchFamily="2" charset="0"/>
              </a:rPr>
              <a:t>¨ </a:t>
            </a:r>
            <a:r>
              <a:rPr lang="en-US" altLang="en-US" sz="4400" b="1" dirty="0" err="1">
                <a:latin typeface="SutonnyMJ" pitchFamily="2" charset="0"/>
              </a:rPr>
              <a:t>wbeÜ‡bi</a:t>
            </a:r>
            <a:r>
              <a:rPr lang="en-US" altLang="en-US" sz="4400" b="1" dirty="0">
                <a:latin typeface="SutonnyMJ" pitchFamily="2" charset="0"/>
              </a:rPr>
              <a:t> </a:t>
            </a:r>
            <a:r>
              <a:rPr lang="en-US" altLang="en-US" sz="4400" b="1" dirty="0" err="1">
                <a:latin typeface="SutonnyMJ" pitchFamily="2" charset="0"/>
              </a:rPr>
              <a:t>f‚wgKv</a:t>
            </a:r>
            <a:endParaRPr lang="en-US" altLang="en-US" sz="44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629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6356</TotalTime>
  <Words>1780</Words>
  <Application>Microsoft Office PowerPoint</Application>
  <PresentationFormat>Custom</PresentationFormat>
  <Paragraphs>197</Paragraphs>
  <Slides>58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3" baseType="lpstr">
      <vt:lpstr>Arial</vt:lpstr>
      <vt:lpstr>Arial Unicode MS</vt:lpstr>
      <vt:lpstr>Calibri</vt:lpstr>
      <vt:lpstr>Calibri Light</vt:lpstr>
      <vt:lpstr>Cambria</vt:lpstr>
      <vt:lpstr>Georgia</vt:lpstr>
      <vt:lpstr>Nirmala UI</vt:lpstr>
      <vt:lpstr>RinkiyMJ</vt:lpstr>
      <vt:lpstr>Siyam Rupali ANSI</vt:lpstr>
      <vt:lpstr>SutonnyEMJ</vt:lpstr>
      <vt:lpstr>SutonnyMJ</vt:lpstr>
      <vt:lpstr>Trebuchet MS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প্রাথমিক দলের সদস্যদের নিবন্ধনের উদ্দেশ্যসমূহ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 Pritchard</dc:creator>
  <cp:lastModifiedBy>Mahbuba Islam</cp:lastModifiedBy>
  <cp:revision>312</cp:revision>
  <dcterms:created xsi:type="dcterms:W3CDTF">2013-09-22T10:34:08Z</dcterms:created>
  <dcterms:modified xsi:type="dcterms:W3CDTF">2022-11-03T03:24:42Z</dcterms:modified>
</cp:coreProperties>
</file>