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1.xml" ContentType="application/vnd.openxmlformats-officedocument.themeOverride+xml"/>
  <Override PartName="/ppt/notesSlides/notesSlide4.xml" ContentType="application/vnd.openxmlformats-officedocument.presentationml.notesSlide+xml"/>
  <Override PartName="/ppt/media/image3.jpg" ContentType="image/jpeg"/>
  <Override PartName="/ppt/theme/themeOverride2.xml" ContentType="application/vnd.openxmlformats-officedocument.themeOverride+xml"/>
  <Override PartName="/ppt/notesSlides/notesSlide5.xml" ContentType="application/vnd.openxmlformats-officedocument.presentationml.notesSlide+xml"/>
  <Override PartName="/ppt/theme/themeOverride3.xml" ContentType="application/vnd.openxmlformats-officedocument.themeOverr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media/image6.jpg" ContentType="image/jpeg"/>
  <Override PartName="/ppt/theme/themeOverride4.xml" ContentType="application/vnd.openxmlformats-officedocument.themeOverride+xml"/>
  <Override PartName="/ppt/media/image13.jpg" ContentType="image/jpeg"/>
  <Override PartName="/ppt/media/image16.jp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notesMasterIdLst>
    <p:notesMasterId r:id="rId46"/>
  </p:notesMasterIdLst>
  <p:sldIdLst>
    <p:sldId id="256" r:id="rId3"/>
    <p:sldId id="316" r:id="rId4"/>
    <p:sldId id="317" r:id="rId5"/>
    <p:sldId id="318" r:id="rId6"/>
    <p:sldId id="319" r:id="rId7"/>
    <p:sldId id="321" r:id="rId8"/>
    <p:sldId id="322" r:id="rId9"/>
    <p:sldId id="323" r:id="rId10"/>
    <p:sldId id="324" r:id="rId11"/>
    <p:sldId id="325" r:id="rId12"/>
    <p:sldId id="320" r:id="rId13"/>
    <p:sldId id="342" r:id="rId14"/>
    <p:sldId id="326" r:id="rId15"/>
    <p:sldId id="331" r:id="rId16"/>
    <p:sldId id="373" r:id="rId17"/>
    <p:sldId id="334" r:id="rId18"/>
    <p:sldId id="333" r:id="rId19"/>
    <p:sldId id="343" r:id="rId20"/>
    <p:sldId id="346" r:id="rId21"/>
    <p:sldId id="344" r:id="rId22"/>
    <p:sldId id="345" r:id="rId23"/>
    <p:sldId id="347" r:id="rId24"/>
    <p:sldId id="348" r:id="rId25"/>
    <p:sldId id="350" r:id="rId26"/>
    <p:sldId id="351" r:id="rId27"/>
    <p:sldId id="359" r:id="rId28"/>
    <p:sldId id="355" r:id="rId29"/>
    <p:sldId id="354" r:id="rId30"/>
    <p:sldId id="353" r:id="rId31"/>
    <p:sldId id="357" r:id="rId32"/>
    <p:sldId id="358" r:id="rId33"/>
    <p:sldId id="360" r:id="rId34"/>
    <p:sldId id="362" r:id="rId35"/>
    <p:sldId id="361" r:id="rId36"/>
    <p:sldId id="363" r:id="rId37"/>
    <p:sldId id="364" r:id="rId38"/>
    <p:sldId id="365" r:id="rId39"/>
    <p:sldId id="367" r:id="rId40"/>
    <p:sldId id="368" r:id="rId41"/>
    <p:sldId id="369" r:id="rId42"/>
    <p:sldId id="370" r:id="rId43"/>
    <p:sldId id="372" r:id="rId44"/>
    <p:sldId id="335" r:id="rId45"/>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788" y="60"/>
      </p:cViewPr>
      <p:guideLst>
        <p:guide orient="horz" pos="2880"/>
        <p:guide pos="2160"/>
      </p:guideLst>
    </p:cSldViewPr>
  </p:slideViewPr>
  <p:notesTextViewPr>
    <p:cViewPr>
      <p:scale>
        <a:sx n="100" d="100"/>
        <a:sy n="100" d="100"/>
      </p:scale>
      <p:origin x="0" y="0"/>
    </p:cViewPr>
  </p:notesTextViewPr>
  <p:sorterViewPr>
    <p:cViewPr>
      <p:scale>
        <a:sx n="70" d="100"/>
        <a:sy n="70" d="100"/>
      </p:scale>
      <p:origin x="0" y="-314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viewProps" Target="view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468D771C-2114-4384-90A1-830B2FC593A9}" type="datetimeFigureOut">
              <a:rPr lang="en-US" smtClean="0"/>
              <a:t>06-Jun-23</a:t>
            </a:fld>
            <a:endParaRPr lang="en-US"/>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39044E94-F81C-4C0E-A72B-4BB0F6191209}" type="slidenum">
              <a:rPr lang="en-US" smtClean="0"/>
              <a:t>‹#›</a:t>
            </a:fld>
            <a:endParaRPr lang="en-US"/>
          </a:p>
        </p:txBody>
      </p:sp>
    </p:spTree>
    <p:extLst>
      <p:ext uri="{BB962C8B-B14F-4D97-AF65-F5344CB8AC3E}">
        <p14:creationId xmlns:p14="http://schemas.microsoft.com/office/powerpoint/2010/main" val="1299379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D91ABB-514C-47FC-97E7-23F221DFA56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76357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D91ABB-514C-47FC-97E7-23F221DFA56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882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D91ABB-514C-47FC-97E7-23F221DFA56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78648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D91ABB-514C-47FC-97E7-23F221DFA56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D91ABB-514C-47FC-97E7-23F221DFA56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62916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D91ABB-514C-47FC-97E7-23F221DFA56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963359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D91ABB-514C-47FC-97E7-23F221DFA56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17079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34313" y="543306"/>
            <a:ext cx="10323372" cy="696594"/>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888888"/>
                </a:solidFill>
                <a:latin typeface="Carlito"/>
                <a:cs typeface="Carlito"/>
              </a:defRPr>
            </a:lvl1pPr>
          </a:lstStyle>
          <a:p>
            <a:pPr marL="12700">
              <a:lnSpc>
                <a:spcPts val="1240"/>
              </a:lnSpc>
            </a:pPr>
            <a:r>
              <a:rPr spc="-10" dirty="0"/>
              <a:t>Statistical Research </a:t>
            </a:r>
            <a:r>
              <a:rPr spc="-5" dirty="0"/>
              <a:t>Consultants </a:t>
            </a:r>
            <a:r>
              <a:rPr dirty="0"/>
              <a:t>Bangladesh </a:t>
            </a:r>
            <a:r>
              <a:rPr spc="-10" dirty="0"/>
              <a:t>(SRCBD)</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06-Jun-23</a:t>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Carlito"/>
                <a:cs typeface="Carlito"/>
              </a:defRPr>
            </a:lvl1pPr>
          </a:lstStyle>
          <a:p>
            <a:pPr marL="38100">
              <a:lnSpc>
                <a:spcPts val="1240"/>
              </a:lnSpc>
            </a:pPr>
            <a:fld id="{81D60167-4931-47E6-BA6A-407CBD079E47}" type="slidenum">
              <a:rPr dirty="0"/>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0584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6DCE9677-7B26-45D2-9268-CEA4FE394B9F}" type="datetime1">
              <a:rPr lang="en-US" smtClean="0">
                <a:solidFill>
                  <a:srgbClr val="575F6D"/>
                </a:solidFill>
              </a:rPr>
              <a:pPr/>
              <a:t>06-Jun-23</a:t>
            </a:fld>
            <a:endParaRPr lang="en-US">
              <a:solidFill>
                <a:srgbClr val="575F6D"/>
              </a:solidFill>
            </a:endParaRPr>
          </a:p>
        </p:txBody>
      </p:sp>
      <p:sp>
        <p:nvSpPr>
          <p:cNvPr id="8" name="Footer Placeholder 7"/>
          <p:cNvSpPr>
            <a:spLocks noGrp="1"/>
          </p:cNvSpPr>
          <p:nvPr>
            <p:ph type="ftr" sz="quarter" idx="11"/>
          </p:nvPr>
        </p:nvSpPr>
        <p:spPr/>
        <p:txBody>
          <a:bodyPr/>
          <a:lstStyle/>
          <a:p>
            <a:endParaRPr lang="en-US">
              <a:solidFill>
                <a:srgbClr val="575F6D"/>
              </a:solidFill>
            </a:endParaRPr>
          </a:p>
        </p:txBody>
      </p:sp>
      <p:sp>
        <p:nvSpPr>
          <p:cNvPr id="9" name="Slide Number Placeholder 8"/>
          <p:cNvSpPr>
            <a:spLocks noGrp="1"/>
          </p:cNvSpPr>
          <p:nvPr>
            <p:ph type="sldNum" sz="quarter" idx="12"/>
          </p:nvPr>
        </p:nvSpPr>
        <p:spPr/>
        <p:txBody>
          <a:bodyPr/>
          <a:lstStyle/>
          <a:p>
            <a:fld id="{8B21A843-96F8-48E5-9D0D-5182515463F0}" type="slidenum">
              <a:rPr lang="en-US" smtClean="0"/>
              <a:pPr/>
              <a:t>‹#›</a:t>
            </a:fld>
            <a:endParaRPr lang="en-US"/>
          </a:p>
        </p:txBody>
      </p:sp>
      <p:sp>
        <p:nvSpPr>
          <p:cNvPr id="11" name="Content Placeholder 10"/>
          <p:cNvSpPr>
            <a:spLocks noGrp="1"/>
          </p:cNvSpPr>
          <p:nvPr>
            <p:ph sz="quarter" idx="2"/>
          </p:nvPr>
        </p:nvSpPr>
        <p:spPr>
          <a:xfrm>
            <a:off x="609600" y="2362200"/>
            <a:ext cx="48768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5829300" y="2362200"/>
            <a:ext cx="48768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extLst>
      <p:ext uri="{BB962C8B-B14F-4D97-AF65-F5344CB8AC3E}">
        <p14:creationId xmlns:p14="http://schemas.microsoft.com/office/powerpoint/2010/main" val="3275189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75D61A05-0006-4931-B081-72FF1656DDF7}" type="datetime1">
              <a:rPr lang="en-US" smtClean="0">
                <a:solidFill>
                  <a:srgbClr val="575F6D"/>
                </a:solidFill>
              </a:rPr>
              <a:pPr/>
              <a:t>06-Jun-23</a:t>
            </a:fld>
            <a:endParaRPr lang="en-US">
              <a:solidFill>
                <a:srgbClr val="575F6D"/>
              </a:solidFill>
            </a:endParaRPr>
          </a:p>
        </p:txBody>
      </p:sp>
      <p:sp>
        <p:nvSpPr>
          <p:cNvPr id="7" name="Slide Number Placeholder 6"/>
          <p:cNvSpPr>
            <a:spLocks noGrp="1"/>
          </p:cNvSpPr>
          <p:nvPr>
            <p:ph type="sldNum" sz="quarter" idx="11"/>
          </p:nvPr>
        </p:nvSpPr>
        <p:spPr/>
        <p:txBody>
          <a:bodyPr rtlCol="0"/>
          <a:lstStyle/>
          <a:p>
            <a:fld id="{8B21A843-96F8-48E5-9D0D-5182515463F0}"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solidFill>
                <a:srgbClr val="575F6D"/>
              </a:solidFill>
            </a:endParaRPr>
          </a:p>
        </p:txBody>
      </p:sp>
    </p:spTree>
    <p:extLst>
      <p:ext uri="{BB962C8B-B14F-4D97-AF65-F5344CB8AC3E}">
        <p14:creationId xmlns:p14="http://schemas.microsoft.com/office/powerpoint/2010/main" val="3191073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F07EF4-CC49-4BD7-9D8F-34149520BE05}" type="datetime1">
              <a:rPr lang="en-US" smtClean="0">
                <a:solidFill>
                  <a:srgbClr val="575F6D"/>
                </a:solidFill>
              </a:rPr>
              <a:pPr/>
              <a:t>06-Jun-23</a:t>
            </a:fld>
            <a:endParaRPr lang="en-US">
              <a:solidFill>
                <a:srgbClr val="575F6D"/>
              </a:solidFill>
            </a:endParaRPr>
          </a:p>
        </p:txBody>
      </p:sp>
      <p:sp>
        <p:nvSpPr>
          <p:cNvPr id="3" name="Footer Placeholder 2"/>
          <p:cNvSpPr>
            <a:spLocks noGrp="1"/>
          </p:cNvSpPr>
          <p:nvPr>
            <p:ph type="ftr" sz="quarter" idx="11"/>
          </p:nvPr>
        </p:nvSpPr>
        <p:spPr/>
        <p:txBody>
          <a:bodyPr/>
          <a:lstStyle/>
          <a:p>
            <a:endParaRPr lang="en-US">
              <a:solidFill>
                <a:srgbClr val="575F6D"/>
              </a:solidFill>
            </a:endParaRPr>
          </a:p>
        </p:txBody>
      </p:sp>
      <p:sp>
        <p:nvSpPr>
          <p:cNvPr id="4" name="Slide Number Placeholder 3"/>
          <p:cNvSpPr>
            <a:spLocks noGrp="1"/>
          </p:cNvSpPr>
          <p:nvPr>
            <p:ph type="sldNum" sz="quarter" idx="12"/>
          </p:nvPr>
        </p:nvSpPr>
        <p:spPr/>
        <p:txBody>
          <a:bodyPr/>
          <a:lstStyle/>
          <a:p>
            <a:fld id="{8B21A843-96F8-48E5-9D0D-5182515463F0}" type="slidenum">
              <a:rPr lang="en-US" smtClean="0"/>
              <a:pPr/>
              <a:t>‹#›</a:t>
            </a:fld>
            <a:endParaRPr lang="en-US"/>
          </a:p>
        </p:txBody>
      </p:sp>
    </p:spTree>
    <p:extLst>
      <p:ext uri="{BB962C8B-B14F-4D97-AF65-F5344CB8AC3E}">
        <p14:creationId xmlns:p14="http://schemas.microsoft.com/office/powerpoint/2010/main" val="20432781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Title 1"/>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Straight Connector 8"/>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Straight Connector 10"/>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Rectangle 11"/>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Straight Connector 12"/>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Oval 13"/>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Content Placeholder 17"/>
          <p:cNvSpPr>
            <a:spLocks noGrp="1"/>
          </p:cNvSpPr>
          <p:nvPr>
            <p:ph sz="quarter" idx="1"/>
          </p:nvPr>
        </p:nvSpPr>
        <p:spPr>
          <a:xfrm>
            <a:off x="406400" y="274320"/>
            <a:ext cx="75184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AF35366D-F6A2-4FC9-99FC-0872F35D9D30}" type="datetime1">
              <a:rPr lang="en-US" smtClean="0">
                <a:solidFill>
                  <a:srgbClr val="575F6D"/>
                </a:solidFill>
              </a:rPr>
              <a:pPr/>
              <a:t>06-Jun-23</a:t>
            </a:fld>
            <a:endParaRPr lang="en-US">
              <a:solidFill>
                <a:srgbClr val="575F6D"/>
              </a:solidFill>
            </a:endParaRPr>
          </a:p>
        </p:txBody>
      </p:sp>
      <p:sp>
        <p:nvSpPr>
          <p:cNvPr id="22" name="Slide Number Placeholder 21"/>
          <p:cNvSpPr>
            <a:spLocks noGrp="1"/>
          </p:cNvSpPr>
          <p:nvPr>
            <p:ph type="sldNum" sz="quarter" idx="15"/>
          </p:nvPr>
        </p:nvSpPr>
        <p:spPr/>
        <p:txBody>
          <a:bodyPr rtlCol="0"/>
          <a:lstStyle/>
          <a:p>
            <a:fld id="{8B21A843-96F8-48E5-9D0D-5182515463F0}"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solidFill>
                <a:srgbClr val="575F6D"/>
              </a:solidFill>
            </a:endParaRPr>
          </a:p>
        </p:txBody>
      </p:sp>
    </p:spTree>
    <p:extLst>
      <p:ext uri="{BB962C8B-B14F-4D97-AF65-F5344CB8AC3E}">
        <p14:creationId xmlns:p14="http://schemas.microsoft.com/office/powerpoint/2010/main" val="2936147331"/>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Oval 12"/>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Title 1"/>
          <p:cNvSpPr>
            <a:spLocks noGrp="1"/>
          </p:cNvSpPr>
          <p:nvPr>
            <p:ph type="title"/>
          </p:nvPr>
        </p:nvSpPr>
        <p:spPr>
          <a:xfrm rot="5400000">
            <a:off x="5518404" y="3124200"/>
            <a:ext cx="6309360" cy="6096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Rectangle 10"/>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Straight Connector 11"/>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Straight Connector 18"/>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Straight Connector 19"/>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Date Placeholder 16"/>
          <p:cNvSpPr>
            <a:spLocks noGrp="1"/>
          </p:cNvSpPr>
          <p:nvPr>
            <p:ph type="dt" sz="half" idx="10"/>
          </p:nvPr>
        </p:nvSpPr>
        <p:spPr/>
        <p:txBody>
          <a:bodyPr rtlCol="0"/>
          <a:lstStyle/>
          <a:p>
            <a:fld id="{F620DA83-485E-48FD-AB91-961E1E3C818B}" type="datetime1">
              <a:rPr lang="en-US" smtClean="0">
                <a:solidFill>
                  <a:srgbClr val="575F6D"/>
                </a:solidFill>
              </a:rPr>
              <a:pPr/>
              <a:t>06-Jun-23</a:t>
            </a:fld>
            <a:endParaRPr lang="en-US">
              <a:solidFill>
                <a:srgbClr val="575F6D"/>
              </a:solidFill>
            </a:endParaRPr>
          </a:p>
        </p:txBody>
      </p:sp>
      <p:sp>
        <p:nvSpPr>
          <p:cNvPr id="18" name="Slide Number Placeholder 17"/>
          <p:cNvSpPr>
            <a:spLocks noGrp="1"/>
          </p:cNvSpPr>
          <p:nvPr>
            <p:ph type="sldNum" sz="quarter" idx="11"/>
          </p:nvPr>
        </p:nvSpPr>
        <p:spPr/>
        <p:txBody>
          <a:bodyPr rtlCol="0"/>
          <a:lstStyle/>
          <a:p>
            <a:fld id="{8B21A843-96F8-48E5-9D0D-5182515463F0}"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solidFill>
                <a:srgbClr val="575F6D"/>
              </a:solidFill>
            </a:endParaRPr>
          </a:p>
        </p:txBody>
      </p:sp>
    </p:spTree>
    <p:extLst>
      <p:ext uri="{BB962C8B-B14F-4D97-AF65-F5344CB8AC3E}">
        <p14:creationId xmlns:p14="http://schemas.microsoft.com/office/powerpoint/2010/main" val="2433833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C389C16-0AEC-4A76-9515-C939E6A3E450}" type="datetime1">
              <a:rPr lang="en-US" smtClean="0">
                <a:solidFill>
                  <a:srgbClr val="575F6D"/>
                </a:solidFill>
              </a:rPr>
              <a:pPr/>
              <a:t>06-Jun-23</a:t>
            </a:fld>
            <a:endParaRPr lang="en-US">
              <a:solidFill>
                <a:srgbClr val="575F6D"/>
              </a:solidFill>
            </a:endParaRPr>
          </a:p>
        </p:txBody>
      </p:sp>
      <p:sp>
        <p:nvSpPr>
          <p:cNvPr id="5" name="Footer Placeholder 4"/>
          <p:cNvSpPr>
            <a:spLocks noGrp="1"/>
          </p:cNvSpPr>
          <p:nvPr>
            <p:ph type="ftr" sz="quarter" idx="11"/>
          </p:nvPr>
        </p:nvSpPr>
        <p:spPr/>
        <p:txBody>
          <a:bodyPr/>
          <a:lstStyle/>
          <a:p>
            <a:endParaRPr lang="en-US">
              <a:solidFill>
                <a:srgbClr val="575F6D"/>
              </a:solidFill>
            </a:endParaRPr>
          </a:p>
        </p:txBody>
      </p:sp>
      <p:sp>
        <p:nvSpPr>
          <p:cNvPr id="6" name="Slide Number Placeholder 5"/>
          <p:cNvSpPr>
            <a:spLocks noGrp="1"/>
          </p:cNvSpPr>
          <p:nvPr>
            <p:ph type="sldNum" sz="quarter" idx="12"/>
          </p:nvPr>
        </p:nvSpPr>
        <p:spPr/>
        <p:txBody>
          <a:bodyPr/>
          <a:lstStyle/>
          <a:p>
            <a:fld id="{8B21A843-96F8-48E5-9D0D-5182515463F0}" type="slidenum">
              <a:rPr lang="en-US" smtClean="0"/>
              <a:pPr/>
              <a:t>‹#›</a:t>
            </a:fld>
            <a:endParaRPr lang="en-US"/>
          </a:p>
        </p:txBody>
      </p:sp>
    </p:spTree>
    <p:extLst>
      <p:ext uri="{BB962C8B-B14F-4D97-AF65-F5344CB8AC3E}">
        <p14:creationId xmlns:p14="http://schemas.microsoft.com/office/powerpoint/2010/main" val="30398076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235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101C456-E518-47A0-BDD0-B68538B833EC}" type="datetime1">
              <a:rPr lang="en-US" smtClean="0">
                <a:solidFill>
                  <a:srgbClr val="575F6D"/>
                </a:solidFill>
              </a:rPr>
              <a:pPr/>
              <a:t>06-Jun-23</a:t>
            </a:fld>
            <a:endParaRPr lang="en-US">
              <a:solidFill>
                <a:srgbClr val="575F6D"/>
              </a:solidFill>
            </a:endParaRPr>
          </a:p>
        </p:txBody>
      </p:sp>
      <p:sp>
        <p:nvSpPr>
          <p:cNvPr id="5" name="Footer Placeholder 4"/>
          <p:cNvSpPr>
            <a:spLocks noGrp="1"/>
          </p:cNvSpPr>
          <p:nvPr>
            <p:ph type="ftr" sz="quarter" idx="11"/>
          </p:nvPr>
        </p:nvSpPr>
        <p:spPr/>
        <p:txBody>
          <a:bodyPr/>
          <a:lstStyle/>
          <a:p>
            <a:endParaRPr lang="en-US">
              <a:solidFill>
                <a:srgbClr val="575F6D"/>
              </a:solidFill>
            </a:endParaRPr>
          </a:p>
        </p:txBody>
      </p:sp>
      <p:sp>
        <p:nvSpPr>
          <p:cNvPr id="6" name="Slide Number Placeholder 5"/>
          <p:cNvSpPr>
            <a:spLocks noGrp="1"/>
          </p:cNvSpPr>
          <p:nvPr>
            <p:ph type="sldNum" sz="quarter" idx="12"/>
          </p:nvPr>
        </p:nvSpPr>
        <p:spPr/>
        <p:txBody>
          <a:bodyPr/>
          <a:lstStyle/>
          <a:p>
            <a:fld id="{8B21A843-96F8-48E5-9D0D-5182515463F0}" type="slidenum">
              <a:rPr lang="en-US" smtClean="0"/>
              <a:pPr/>
              <a:t>‹#›</a:t>
            </a:fld>
            <a:endParaRPr lang="en-US"/>
          </a:p>
        </p:txBody>
      </p:sp>
    </p:spTree>
    <p:extLst>
      <p:ext uri="{BB962C8B-B14F-4D97-AF65-F5344CB8AC3E}">
        <p14:creationId xmlns:p14="http://schemas.microsoft.com/office/powerpoint/2010/main" val="292017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rgbClr val="C00000"/>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sz="22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888888"/>
                </a:solidFill>
                <a:latin typeface="Carlito"/>
                <a:cs typeface="Carlito"/>
              </a:defRPr>
            </a:lvl1pPr>
          </a:lstStyle>
          <a:p>
            <a:pPr marL="12700">
              <a:lnSpc>
                <a:spcPts val="1240"/>
              </a:lnSpc>
            </a:pPr>
            <a:r>
              <a:rPr spc="-10" dirty="0"/>
              <a:t>Statistical Research </a:t>
            </a:r>
            <a:r>
              <a:rPr spc="-5" dirty="0"/>
              <a:t>Consultants </a:t>
            </a:r>
            <a:r>
              <a:rPr dirty="0"/>
              <a:t>Bangladesh </a:t>
            </a:r>
            <a:r>
              <a:rPr spc="-10" dirty="0"/>
              <a:t>(SRCBD)</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06-Jun-23</a:t>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Carlito"/>
                <a:cs typeface="Carlito"/>
              </a:defRPr>
            </a:lvl1pPr>
          </a:lstStyle>
          <a:p>
            <a:pPr marL="38100">
              <a:lnSpc>
                <a:spcPts val="1240"/>
              </a:lnSpc>
            </a:pP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rgbClr val="C00000"/>
                </a:solidFill>
                <a:latin typeface="Times New Roman"/>
                <a:cs typeface="Times New Roman"/>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200" b="0" i="0">
                <a:solidFill>
                  <a:srgbClr val="888888"/>
                </a:solidFill>
                <a:latin typeface="Carlito"/>
                <a:cs typeface="Carlito"/>
              </a:defRPr>
            </a:lvl1pPr>
          </a:lstStyle>
          <a:p>
            <a:pPr marL="12700">
              <a:lnSpc>
                <a:spcPts val="1240"/>
              </a:lnSpc>
            </a:pPr>
            <a:r>
              <a:rPr spc="-10" dirty="0"/>
              <a:t>Statistical Research </a:t>
            </a:r>
            <a:r>
              <a:rPr spc="-5" dirty="0"/>
              <a:t>Consultants </a:t>
            </a:r>
            <a:r>
              <a:rPr dirty="0"/>
              <a:t>Bangladesh </a:t>
            </a:r>
            <a:r>
              <a:rPr spc="-10" dirty="0"/>
              <a:t>(SRCBD)</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06-Jun-23</a:t>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Carlito"/>
                <a:cs typeface="Carlito"/>
              </a:defRPr>
            </a:lvl1pPr>
          </a:lstStyle>
          <a:p>
            <a:pPr marL="38100">
              <a:lnSpc>
                <a:spcPts val="1240"/>
              </a:lnSpc>
            </a:pP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rgbClr val="C00000"/>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defRPr sz="1200" b="0" i="0">
                <a:solidFill>
                  <a:srgbClr val="888888"/>
                </a:solidFill>
                <a:latin typeface="Carlito"/>
                <a:cs typeface="Carlito"/>
              </a:defRPr>
            </a:lvl1pPr>
          </a:lstStyle>
          <a:p>
            <a:pPr marL="12700">
              <a:lnSpc>
                <a:spcPts val="1240"/>
              </a:lnSpc>
            </a:pPr>
            <a:r>
              <a:rPr spc="-10" dirty="0"/>
              <a:t>Statistical Research </a:t>
            </a:r>
            <a:r>
              <a:rPr spc="-5" dirty="0"/>
              <a:t>Consultants </a:t>
            </a:r>
            <a:r>
              <a:rPr dirty="0"/>
              <a:t>Bangladesh </a:t>
            </a:r>
            <a:r>
              <a:rPr spc="-10" dirty="0"/>
              <a:t>(SRCBD)</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06-Jun-23</a:t>
            </a:fld>
            <a:endParaRPr lang="en-US"/>
          </a:p>
        </p:txBody>
      </p:sp>
      <p:sp>
        <p:nvSpPr>
          <p:cNvPr id="5" name="Holder 5"/>
          <p:cNvSpPr>
            <a:spLocks noGrp="1"/>
          </p:cNvSpPr>
          <p:nvPr>
            <p:ph type="sldNum" sz="quarter" idx="7"/>
          </p:nvPr>
        </p:nvSpPr>
        <p:spPr/>
        <p:txBody>
          <a:bodyPr lIns="0" tIns="0" rIns="0" bIns="0"/>
          <a:lstStyle>
            <a:lvl1pPr>
              <a:defRPr sz="1200" b="0" i="0">
                <a:solidFill>
                  <a:srgbClr val="888888"/>
                </a:solidFill>
                <a:latin typeface="Carlito"/>
                <a:cs typeface="Carlito"/>
              </a:defRPr>
            </a:lvl1pPr>
          </a:lstStyle>
          <a:p>
            <a:pPr marL="38100">
              <a:lnSpc>
                <a:spcPts val="1240"/>
              </a:lnSpc>
            </a:pP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200" b="0" i="0">
                <a:solidFill>
                  <a:srgbClr val="888888"/>
                </a:solidFill>
                <a:latin typeface="Carlito"/>
                <a:cs typeface="Carlito"/>
              </a:defRPr>
            </a:lvl1pPr>
          </a:lstStyle>
          <a:p>
            <a:pPr marL="12700">
              <a:lnSpc>
                <a:spcPts val="1240"/>
              </a:lnSpc>
            </a:pPr>
            <a:r>
              <a:rPr spc="-10" dirty="0"/>
              <a:t>Statistical Research </a:t>
            </a:r>
            <a:r>
              <a:rPr spc="-5" dirty="0"/>
              <a:t>Consultants </a:t>
            </a:r>
            <a:r>
              <a:rPr dirty="0"/>
              <a:t>Bangladesh </a:t>
            </a:r>
            <a:r>
              <a:rPr spc="-10" dirty="0"/>
              <a:t>(SRCBD)</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06-Jun-23</a:t>
            </a:fld>
            <a:endParaRPr lang="en-US"/>
          </a:p>
        </p:txBody>
      </p:sp>
      <p:sp>
        <p:nvSpPr>
          <p:cNvPr id="4" name="Holder 4"/>
          <p:cNvSpPr>
            <a:spLocks noGrp="1"/>
          </p:cNvSpPr>
          <p:nvPr>
            <p:ph type="sldNum" sz="quarter" idx="7"/>
          </p:nvPr>
        </p:nvSpPr>
        <p:spPr/>
        <p:txBody>
          <a:bodyPr lIns="0" tIns="0" rIns="0" bIns="0"/>
          <a:lstStyle>
            <a:lvl1pPr>
              <a:defRPr sz="1200" b="0" i="0">
                <a:solidFill>
                  <a:srgbClr val="888888"/>
                </a:solidFill>
                <a:latin typeface="Carlito"/>
                <a:cs typeface="Carlito"/>
              </a:defRPr>
            </a:lvl1pPr>
          </a:lstStyle>
          <a:p>
            <a:pPr marL="38100">
              <a:lnSpc>
                <a:spcPts val="1240"/>
              </a:lnSpc>
            </a:pPr>
            <a:fld id="{81D60167-4931-47E6-BA6A-407CBD079E47}" type="slidenum">
              <a:rPr dirty="0"/>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3048000" y="3124200"/>
            <a:ext cx="82296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10733828" y="1110597"/>
            <a:ext cx="2286000" cy="508000"/>
          </a:xfrm>
        </p:spPr>
        <p:txBody>
          <a:bodyPr/>
          <a:lstStyle/>
          <a:p>
            <a:fld id="{53EA095B-6DCF-4CE8-8A75-83EF8B285FB5}" type="datetime1">
              <a:rPr lang="en-US" smtClean="0">
                <a:solidFill>
                  <a:srgbClr val="575F6D"/>
                </a:solidFill>
              </a:rPr>
              <a:pPr/>
              <a:t>06-Jun-23</a:t>
            </a:fld>
            <a:endParaRPr lang="en-US">
              <a:solidFill>
                <a:srgbClr val="575F6D"/>
              </a:solidFill>
            </a:endParaRPr>
          </a:p>
        </p:txBody>
      </p:sp>
      <p:sp>
        <p:nvSpPr>
          <p:cNvPr id="17" name="Footer Placeholder 16"/>
          <p:cNvSpPr>
            <a:spLocks noGrp="1"/>
          </p:cNvSpPr>
          <p:nvPr>
            <p:ph type="ftr" sz="quarter" idx="11"/>
          </p:nvPr>
        </p:nvSpPr>
        <p:spPr bwMode="auto">
          <a:xfrm rot="5400000">
            <a:off x="10045959" y="4117661"/>
            <a:ext cx="3657600" cy="512064"/>
          </a:xfrm>
        </p:spPr>
        <p:txBody>
          <a:bodyPr/>
          <a:lstStyle/>
          <a:p>
            <a:endParaRPr lang="en-US">
              <a:solidFill>
                <a:srgbClr val="575F6D"/>
              </a:solidFill>
            </a:endParaRPr>
          </a:p>
        </p:txBody>
      </p:sp>
      <p:sp>
        <p:nvSpPr>
          <p:cNvPr id="10" name="Rectangle 9"/>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Rectangle 11"/>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Rectangle 13"/>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Rectangle 18"/>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Straight Connector 10"/>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Straight Connector 17"/>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Straight Connector 19"/>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Straight Connector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Straight Connector 14"/>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Straight Connector 21"/>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Rectangle 26"/>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Oval 20"/>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Oval 22"/>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Oval 23"/>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Oval 25"/>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Oval 24"/>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Slide Number Placeholder 28"/>
          <p:cNvSpPr>
            <a:spLocks noGrp="1"/>
          </p:cNvSpPr>
          <p:nvPr>
            <p:ph type="sldNum" sz="quarter" idx="12"/>
          </p:nvPr>
        </p:nvSpPr>
        <p:spPr bwMode="auto">
          <a:xfrm>
            <a:off x="1767392" y="4928702"/>
            <a:ext cx="812800" cy="517524"/>
          </a:xfrm>
        </p:spPr>
        <p:txBody>
          <a:bodyPr/>
          <a:lstStyle/>
          <a:p>
            <a:fld id="{8B21A843-96F8-48E5-9D0D-5182515463F0}" type="slidenum">
              <a:rPr lang="en-US" smtClean="0"/>
              <a:pPr/>
              <a:t>‹#›</a:t>
            </a:fld>
            <a:endParaRPr lang="en-US"/>
          </a:p>
        </p:txBody>
      </p:sp>
    </p:spTree>
    <p:extLst>
      <p:ext uri="{BB962C8B-B14F-4D97-AF65-F5344CB8AC3E}">
        <p14:creationId xmlns:p14="http://schemas.microsoft.com/office/powerpoint/2010/main" val="3077134142"/>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609600" y="1600200"/>
            <a:ext cx="99568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1C660860-0D61-4F10-9A1C-4628B37CFC32}" type="datetime1">
              <a:rPr lang="en-US" smtClean="0">
                <a:solidFill>
                  <a:srgbClr val="575F6D"/>
                </a:solidFill>
              </a:rPr>
              <a:pPr/>
              <a:t>06-Jun-23</a:t>
            </a:fld>
            <a:endParaRPr lang="en-US">
              <a:solidFill>
                <a:srgbClr val="575F6D"/>
              </a:solidFill>
            </a:endParaRPr>
          </a:p>
        </p:txBody>
      </p:sp>
      <p:sp>
        <p:nvSpPr>
          <p:cNvPr id="9" name="Slide Number Placeholder 8"/>
          <p:cNvSpPr>
            <a:spLocks noGrp="1"/>
          </p:cNvSpPr>
          <p:nvPr>
            <p:ph type="sldNum" sz="quarter" idx="15"/>
          </p:nvPr>
        </p:nvSpPr>
        <p:spPr/>
        <p:txBody>
          <a:bodyPr rtlCol="0"/>
          <a:lstStyle/>
          <a:p>
            <a:fld id="{8B21A843-96F8-48E5-9D0D-5182515463F0}"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solidFill>
                <a:srgbClr val="575F6D"/>
              </a:solidFill>
            </a:endParaRPr>
          </a:p>
        </p:txBody>
      </p:sp>
    </p:spTree>
    <p:extLst>
      <p:ext uri="{BB962C8B-B14F-4D97-AF65-F5344CB8AC3E}">
        <p14:creationId xmlns:p14="http://schemas.microsoft.com/office/powerpoint/2010/main" val="2482245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48000" y="2895600"/>
            <a:ext cx="82296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10732008" y="1106932"/>
            <a:ext cx="2286000" cy="508000"/>
          </a:xfrm>
        </p:spPr>
        <p:txBody>
          <a:bodyPr/>
          <a:lstStyle/>
          <a:p>
            <a:fld id="{F555981F-CED6-47DD-A7FA-EF91604819F1}" type="datetime1">
              <a:rPr lang="en-US" smtClean="0">
                <a:solidFill>
                  <a:srgbClr val="FFF39D"/>
                </a:solidFill>
              </a:rPr>
              <a:pPr/>
              <a:t>06-Jun-23</a:t>
            </a:fld>
            <a:endParaRPr lang="en-US">
              <a:solidFill>
                <a:srgbClr val="FFF39D"/>
              </a:solidFill>
            </a:endParaRPr>
          </a:p>
        </p:txBody>
      </p:sp>
      <p:sp>
        <p:nvSpPr>
          <p:cNvPr id="5" name="Footer Placeholder 4"/>
          <p:cNvSpPr>
            <a:spLocks noGrp="1"/>
          </p:cNvSpPr>
          <p:nvPr>
            <p:ph type="ftr" sz="quarter" idx="11"/>
          </p:nvPr>
        </p:nvSpPr>
        <p:spPr bwMode="auto">
          <a:xfrm rot="5400000">
            <a:off x="10046208" y="4114800"/>
            <a:ext cx="3657600" cy="512064"/>
          </a:xfrm>
        </p:spPr>
        <p:txBody>
          <a:bodyPr/>
          <a:lstStyle/>
          <a:p>
            <a:endParaRPr lang="en-US">
              <a:solidFill>
                <a:srgbClr val="FFF39D"/>
              </a:solidFill>
            </a:endParaRPr>
          </a:p>
        </p:txBody>
      </p:sp>
      <p:sp>
        <p:nvSpPr>
          <p:cNvPr id="9" name="Rectangle 8"/>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Rectangle 9"/>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Rectangle 10"/>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Rectangle 11"/>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Straight Connector 12"/>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Straight Connector 13"/>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Straight Connector 14"/>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Straight Connector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Straight Connector 16"/>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Rectangle 17"/>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Oval 18"/>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Oval 19"/>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Oval 20"/>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Oval 21"/>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Oval 22"/>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Straight Connector 25"/>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Slide Number Placeholder 5"/>
          <p:cNvSpPr>
            <a:spLocks noGrp="1"/>
          </p:cNvSpPr>
          <p:nvPr>
            <p:ph type="sldNum" sz="quarter" idx="12"/>
          </p:nvPr>
        </p:nvSpPr>
        <p:spPr bwMode="auto">
          <a:xfrm>
            <a:off x="1787488" y="4928702"/>
            <a:ext cx="812800" cy="517524"/>
          </a:xfrm>
        </p:spPr>
        <p:txBody>
          <a:bodyPr/>
          <a:lstStyle/>
          <a:p>
            <a:fld id="{8B21A843-96F8-48E5-9D0D-5182515463F0}" type="slidenum">
              <a:rPr lang="en-US" smtClean="0"/>
              <a:pPr/>
              <a:t>‹#›</a:t>
            </a:fld>
            <a:endParaRPr lang="en-US"/>
          </a:p>
        </p:txBody>
      </p:sp>
    </p:spTree>
    <p:extLst>
      <p:ext uri="{BB962C8B-B14F-4D97-AF65-F5344CB8AC3E}">
        <p14:creationId xmlns:p14="http://schemas.microsoft.com/office/powerpoint/2010/main" val="3588203142"/>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83BFA276-1F1F-40DB-8A98-DFFFDA734AB1}" type="datetime1">
              <a:rPr lang="en-US" smtClean="0">
                <a:solidFill>
                  <a:srgbClr val="575F6D"/>
                </a:solidFill>
              </a:rPr>
              <a:pPr/>
              <a:t>06-Jun-23</a:t>
            </a:fld>
            <a:endParaRPr lang="en-US">
              <a:solidFill>
                <a:srgbClr val="575F6D"/>
              </a:solidFill>
            </a:endParaRPr>
          </a:p>
        </p:txBody>
      </p:sp>
      <p:sp>
        <p:nvSpPr>
          <p:cNvPr id="6" name="Footer Placeholder 5"/>
          <p:cNvSpPr>
            <a:spLocks noGrp="1"/>
          </p:cNvSpPr>
          <p:nvPr>
            <p:ph type="ftr" sz="quarter" idx="11"/>
          </p:nvPr>
        </p:nvSpPr>
        <p:spPr/>
        <p:txBody>
          <a:bodyPr/>
          <a:lstStyle/>
          <a:p>
            <a:endParaRPr lang="en-US">
              <a:solidFill>
                <a:srgbClr val="575F6D"/>
              </a:solidFill>
            </a:endParaRPr>
          </a:p>
        </p:txBody>
      </p:sp>
      <p:sp>
        <p:nvSpPr>
          <p:cNvPr id="7" name="Slide Number Placeholder 6"/>
          <p:cNvSpPr>
            <a:spLocks noGrp="1"/>
          </p:cNvSpPr>
          <p:nvPr>
            <p:ph type="sldNum" sz="quarter" idx="12"/>
          </p:nvPr>
        </p:nvSpPr>
        <p:spPr/>
        <p:txBody>
          <a:bodyPr/>
          <a:lstStyle/>
          <a:p>
            <a:fld id="{8B21A843-96F8-48E5-9D0D-5182515463F0}" type="slidenum">
              <a:rPr lang="en-US" smtClean="0"/>
              <a:pPr/>
              <a:t>‹#›</a:t>
            </a:fld>
            <a:endParaRPr lang="en-US"/>
          </a:p>
        </p:txBody>
      </p:sp>
      <p:sp>
        <p:nvSpPr>
          <p:cNvPr id="9" name="Content Placeholder 8"/>
          <p:cNvSpPr>
            <a:spLocks noGrp="1"/>
          </p:cNvSpPr>
          <p:nvPr>
            <p:ph sz="quarter" idx="1"/>
          </p:nvPr>
        </p:nvSpPr>
        <p:spPr>
          <a:xfrm>
            <a:off x="609600" y="1600200"/>
            <a:ext cx="48768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5693664" y="1600200"/>
            <a:ext cx="48768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41818015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0032710" y="292477"/>
            <a:ext cx="2159289" cy="446421"/>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a:xfrm>
            <a:off x="2133980" y="3818229"/>
            <a:ext cx="7924038" cy="2952750"/>
          </a:xfrm>
          <a:prstGeom prst="rect">
            <a:avLst/>
          </a:prstGeom>
        </p:spPr>
        <p:txBody>
          <a:bodyPr wrap="square" lIns="0" tIns="0" rIns="0" bIns="0">
            <a:spAutoFit/>
          </a:bodyPr>
          <a:lstStyle>
            <a:lvl1pPr>
              <a:defRPr sz="3200" b="0" i="0">
                <a:solidFill>
                  <a:srgbClr val="C00000"/>
                </a:solidFill>
                <a:latin typeface="Times New Roman"/>
                <a:cs typeface="Times New Roman"/>
              </a:defRPr>
            </a:lvl1pPr>
          </a:lstStyle>
          <a:p>
            <a:endParaRPr/>
          </a:p>
        </p:txBody>
      </p:sp>
      <p:sp>
        <p:nvSpPr>
          <p:cNvPr id="3" name="Holder 3"/>
          <p:cNvSpPr>
            <a:spLocks noGrp="1"/>
          </p:cNvSpPr>
          <p:nvPr>
            <p:ph type="body" idx="1"/>
          </p:nvPr>
        </p:nvSpPr>
        <p:spPr>
          <a:xfrm>
            <a:off x="2024633" y="3288919"/>
            <a:ext cx="6798309" cy="1969770"/>
          </a:xfrm>
          <a:prstGeom prst="rect">
            <a:avLst/>
          </a:prstGeom>
        </p:spPr>
        <p:txBody>
          <a:bodyPr wrap="square" lIns="0" tIns="0" rIns="0" bIns="0">
            <a:spAutoFit/>
          </a:bodyPr>
          <a:lstStyle>
            <a:lvl1pPr>
              <a:defRPr sz="22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a:xfrm>
            <a:off x="1087323" y="6647789"/>
            <a:ext cx="3254375" cy="177800"/>
          </a:xfrm>
          <a:prstGeom prst="rect">
            <a:avLst/>
          </a:prstGeom>
        </p:spPr>
        <p:txBody>
          <a:bodyPr wrap="square" lIns="0" tIns="0" rIns="0" bIns="0">
            <a:spAutoFit/>
          </a:bodyPr>
          <a:lstStyle>
            <a:lvl1pPr>
              <a:defRPr sz="1200" b="0" i="0">
                <a:solidFill>
                  <a:srgbClr val="888888"/>
                </a:solidFill>
                <a:latin typeface="Carlito"/>
                <a:cs typeface="Carlito"/>
              </a:defRPr>
            </a:lvl1pPr>
          </a:lstStyle>
          <a:p>
            <a:pPr marL="12700">
              <a:lnSpc>
                <a:spcPts val="1240"/>
              </a:lnSpc>
            </a:pPr>
            <a:r>
              <a:rPr spc="-10" dirty="0"/>
              <a:t>Statistical Research </a:t>
            </a:r>
            <a:r>
              <a:rPr spc="-5" dirty="0"/>
              <a:t>Consultants </a:t>
            </a:r>
            <a:r>
              <a:rPr dirty="0"/>
              <a:t>Bangladesh </a:t>
            </a:r>
            <a:r>
              <a:rPr spc="-10" dirty="0"/>
              <a:t>(SRCBD)</a:t>
            </a: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06-Jun-23</a:t>
            </a:fld>
            <a:endParaRPr lang="en-US"/>
          </a:p>
        </p:txBody>
      </p:sp>
      <p:sp>
        <p:nvSpPr>
          <p:cNvPr id="6" name="Holder 6"/>
          <p:cNvSpPr>
            <a:spLocks noGrp="1"/>
          </p:cNvSpPr>
          <p:nvPr>
            <p:ph type="sldNum" sz="quarter" idx="7"/>
          </p:nvPr>
        </p:nvSpPr>
        <p:spPr>
          <a:xfrm>
            <a:off x="11822303" y="6464130"/>
            <a:ext cx="231775" cy="194945"/>
          </a:xfrm>
          <a:prstGeom prst="rect">
            <a:avLst/>
          </a:prstGeom>
        </p:spPr>
        <p:txBody>
          <a:bodyPr wrap="square" lIns="0" tIns="0" rIns="0" bIns="0">
            <a:spAutoFit/>
          </a:bodyPr>
          <a:lstStyle>
            <a:lvl1pPr>
              <a:defRPr sz="1200" b="0" i="0">
                <a:solidFill>
                  <a:srgbClr val="888888"/>
                </a:solidFill>
                <a:latin typeface="Carlito"/>
                <a:cs typeface="Carlito"/>
              </a:defRPr>
            </a:lvl1pPr>
          </a:lstStyle>
          <a:p>
            <a:pPr marL="38100">
              <a:lnSpc>
                <a:spcPts val="1240"/>
              </a:lnSpc>
            </a:pPr>
            <a:fld id="{81D60167-4931-47E6-BA6A-407CBD079E47}" type="slidenum">
              <a:rPr dirty="0"/>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Title Placeholder 21"/>
          <p:cNvSpPr>
            <a:spLocks noGrp="1"/>
          </p:cNvSpPr>
          <p:nvPr>
            <p:ph type="title"/>
          </p:nvPr>
        </p:nvSpPr>
        <p:spPr>
          <a:xfrm>
            <a:off x="609600" y="274638"/>
            <a:ext cx="99568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B96106E9-905F-43CF-9BE7-5373C95B6095}" type="datetime1">
              <a:rPr lang="en-US" smtClean="0">
                <a:solidFill>
                  <a:srgbClr val="575F6D"/>
                </a:solidFill>
              </a:rPr>
              <a:pPr/>
              <a:t>06-Jun-23</a:t>
            </a:fld>
            <a:endParaRPr lang="en-US">
              <a:solidFill>
                <a:srgbClr val="575F6D"/>
              </a:solidFill>
            </a:endParaRPr>
          </a:p>
        </p:txBody>
      </p:sp>
      <p:sp>
        <p:nvSpPr>
          <p:cNvPr id="3" name="Footer Placeholder 2"/>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en-US">
              <a:solidFill>
                <a:srgbClr val="575F6D"/>
              </a:solidFill>
            </a:endParaRPr>
          </a:p>
        </p:txBody>
      </p:sp>
      <p:sp>
        <p:nvSpPr>
          <p:cNvPr id="7" name="Straight Connector 6"/>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Straight Connector 8"/>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Rectangle 9"/>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Straight Connector 10"/>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Oval 11"/>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Slide Number Placeholder 22"/>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8B21A843-96F8-48E5-9D0D-5182515463F0}" type="slidenum">
              <a:rPr lang="en-US" smtClean="0"/>
              <a:pPr/>
              <a:t>‹#›</a:t>
            </a:fld>
            <a:endParaRPr lang="en-US"/>
          </a:p>
        </p:txBody>
      </p:sp>
    </p:spTree>
    <p:extLst>
      <p:ext uri="{BB962C8B-B14F-4D97-AF65-F5344CB8AC3E}">
        <p14:creationId xmlns:p14="http://schemas.microsoft.com/office/powerpoint/2010/main" val="629387352"/>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9.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hemeOverride" Target="../theme/themeOverride1.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hemeOverride" Target="../theme/themeOverride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themeOverride" Target="../theme/themeOverride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115669" y="649604"/>
            <a:ext cx="9780931" cy="825867"/>
          </a:xfrm>
          <a:prstGeom prst="rect">
            <a:avLst/>
          </a:prstGeom>
        </p:spPr>
        <p:txBody>
          <a:bodyPr vert="horz" wrap="square" lIns="0" tIns="12700" rIns="0" bIns="0" rtlCol="0">
            <a:spAutoFit/>
          </a:bodyPr>
          <a:lstStyle/>
          <a:p>
            <a:pPr marL="5080" algn="ctr">
              <a:lnSpc>
                <a:spcPct val="100000"/>
              </a:lnSpc>
              <a:spcBef>
                <a:spcPts val="100"/>
              </a:spcBef>
            </a:pPr>
            <a:r>
              <a:rPr lang="en-US" sz="2800" b="1" dirty="0" smtClean="0">
                <a:solidFill>
                  <a:srgbClr val="FF0000"/>
                </a:solidFill>
                <a:latin typeface="Times New Roman" panose="02020603050405020304" pitchFamily="18" charset="0"/>
                <a:cs typeface="Times New Roman" panose="02020603050405020304" pitchFamily="18" charset="0"/>
              </a:rPr>
              <a:t>Draft</a:t>
            </a:r>
            <a:endParaRPr sz="2800" dirty="0" smtClean="0">
              <a:solidFill>
                <a:srgbClr val="FF0000"/>
              </a:solidFill>
              <a:latin typeface="Times New Roman" panose="02020603050405020304" pitchFamily="18" charset="0"/>
              <a:cs typeface="Times New Roman" panose="02020603050405020304" pitchFamily="18" charset="0"/>
            </a:endParaRPr>
          </a:p>
          <a:p>
            <a:pPr algn="ctr">
              <a:lnSpc>
                <a:spcPct val="100000"/>
              </a:lnSpc>
              <a:spcBef>
                <a:spcPts val="65"/>
              </a:spcBef>
            </a:pPr>
            <a:r>
              <a:rPr lang="en-US" sz="2400" b="1" dirty="0" smtClean="0">
                <a:solidFill>
                  <a:srgbClr val="7030A0"/>
                </a:solidFill>
                <a:latin typeface="Times New Roman" panose="02020603050405020304" pitchFamily="18" charset="0"/>
                <a:cs typeface="Times New Roman" panose="02020603050405020304" pitchFamily="18" charset="0"/>
              </a:rPr>
              <a:t>RESEARCH REPORT</a:t>
            </a:r>
            <a:endParaRPr lang="en-US" sz="2400" b="1" dirty="0">
              <a:solidFill>
                <a:srgbClr val="7030A0"/>
              </a:solidFill>
              <a:latin typeface="Times New Roman" panose="02020603050405020304" pitchFamily="18" charset="0"/>
              <a:cs typeface="Times New Roman" panose="02020603050405020304" pitchFamily="18" charset="0"/>
            </a:endParaRPr>
          </a:p>
        </p:txBody>
      </p:sp>
      <p:sp>
        <p:nvSpPr>
          <p:cNvPr id="5" name="object 5"/>
          <p:cNvSpPr txBox="1"/>
          <p:nvPr/>
        </p:nvSpPr>
        <p:spPr>
          <a:xfrm>
            <a:off x="11401170" y="6427114"/>
            <a:ext cx="102870" cy="208279"/>
          </a:xfrm>
          <a:prstGeom prst="rect">
            <a:avLst/>
          </a:prstGeom>
        </p:spPr>
        <p:txBody>
          <a:bodyPr vert="horz" wrap="square" lIns="0" tIns="12700" rIns="0" bIns="0" rtlCol="0">
            <a:spAutoFit/>
          </a:bodyPr>
          <a:lstStyle/>
          <a:p>
            <a:pPr marL="12700">
              <a:lnSpc>
                <a:spcPct val="100000"/>
              </a:lnSpc>
              <a:spcBef>
                <a:spcPts val="100"/>
              </a:spcBef>
            </a:pPr>
            <a:r>
              <a:rPr sz="1200" dirty="0">
                <a:solidFill>
                  <a:srgbClr val="888888"/>
                </a:solidFill>
                <a:latin typeface="Carlito"/>
                <a:cs typeface="Carlito"/>
              </a:rPr>
              <a:t>1</a:t>
            </a:r>
            <a:endParaRPr sz="1200">
              <a:latin typeface="Carlito"/>
              <a:cs typeface="Carlito"/>
            </a:endParaRPr>
          </a:p>
        </p:txBody>
      </p:sp>
      <p:graphicFrame>
        <p:nvGraphicFramePr>
          <p:cNvPr id="7" name="Table 6"/>
          <p:cNvGraphicFramePr>
            <a:graphicFrameLocks noGrp="1"/>
          </p:cNvGraphicFramePr>
          <p:nvPr>
            <p:extLst>
              <p:ext uri="{D42A27DB-BD31-4B8C-83A1-F6EECF244321}">
                <p14:modId xmlns:p14="http://schemas.microsoft.com/office/powerpoint/2010/main" val="864702982"/>
              </p:ext>
            </p:extLst>
          </p:nvPr>
        </p:nvGraphicFramePr>
        <p:xfrm>
          <a:off x="1115670" y="3733800"/>
          <a:ext cx="10009530" cy="2438400"/>
        </p:xfrm>
        <a:graphic>
          <a:graphicData uri="http://schemas.openxmlformats.org/drawingml/2006/table">
            <a:tbl>
              <a:tblPr firstRow="1" firstCol="1" bandRow="1">
                <a:tableStyleId>{5C22544A-7EE6-4342-B048-85BDC9FD1C3A}</a:tableStyleId>
              </a:tblPr>
              <a:tblGrid>
                <a:gridCol w="4980330">
                  <a:extLst>
                    <a:ext uri="{9D8B030D-6E8A-4147-A177-3AD203B41FA5}">
                      <a16:colId xmlns:a16="http://schemas.microsoft.com/office/drawing/2014/main" val="4132527824"/>
                    </a:ext>
                  </a:extLst>
                </a:gridCol>
                <a:gridCol w="5029200">
                  <a:extLst>
                    <a:ext uri="{9D8B030D-6E8A-4147-A177-3AD203B41FA5}">
                      <a16:colId xmlns:a16="http://schemas.microsoft.com/office/drawing/2014/main" val="483549645"/>
                    </a:ext>
                  </a:extLst>
                </a:gridCol>
              </a:tblGrid>
              <a:tr h="2438400">
                <a:tc>
                  <a:txBody>
                    <a:bodyPr/>
                    <a:lstStyle/>
                    <a:p>
                      <a:pPr marL="0" marR="0" algn="ctr">
                        <a:spcBef>
                          <a:spcPts val="0"/>
                        </a:spcBef>
                        <a:spcAft>
                          <a:spcPts val="0"/>
                        </a:spcAft>
                      </a:pPr>
                      <a:r>
                        <a:rPr lang="en-US" sz="2000" dirty="0">
                          <a:solidFill>
                            <a:schemeClr val="tx1"/>
                          </a:solidFill>
                          <a:effectLst/>
                        </a:rPr>
                        <a:t>Dr. Mohammad Ekramol Islam</a:t>
                      </a:r>
                    </a:p>
                    <a:p>
                      <a:pPr marL="0" marR="0" algn="ctr">
                        <a:spcBef>
                          <a:spcPts val="0"/>
                        </a:spcBef>
                        <a:spcAft>
                          <a:spcPts val="0"/>
                        </a:spcAft>
                      </a:pPr>
                      <a:r>
                        <a:rPr lang="en-US" sz="2000" dirty="0" smtClean="0">
                          <a:solidFill>
                            <a:schemeClr val="tx1"/>
                          </a:solidFill>
                          <a:effectLst/>
                        </a:rPr>
                        <a:t>Professor </a:t>
                      </a:r>
                      <a:r>
                        <a:rPr lang="en-US" sz="2000" dirty="0">
                          <a:solidFill>
                            <a:schemeClr val="tx1"/>
                          </a:solidFill>
                          <a:effectLst/>
                        </a:rPr>
                        <a:t>and </a:t>
                      </a:r>
                      <a:r>
                        <a:rPr lang="en-US" sz="2000" dirty="0" smtClean="0">
                          <a:solidFill>
                            <a:schemeClr val="tx1"/>
                          </a:solidFill>
                          <a:effectLst/>
                        </a:rPr>
                        <a:t>Treasurer</a:t>
                      </a:r>
                    </a:p>
                    <a:p>
                      <a:pPr marL="0" marR="0" algn="ctr">
                        <a:spcBef>
                          <a:spcPts val="0"/>
                        </a:spcBef>
                        <a:spcAft>
                          <a:spcPts val="0"/>
                        </a:spcAft>
                      </a:pPr>
                      <a:r>
                        <a:rPr lang="en-US" sz="2000" dirty="0" smtClean="0">
                          <a:solidFill>
                            <a:schemeClr val="tx1"/>
                          </a:solidFill>
                          <a:effectLst/>
                        </a:rPr>
                        <a:t>Northern </a:t>
                      </a:r>
                      <a:r>
                        <a:rPr lang="en-US" sz="2000" dirty="0">
                          <a:solidFill>
                            <a:schemeClr val="tx1"/>
                          </a:solidFill>
                          <a:effectLst/>
                        </a:rPr>
                        <a:t>University </a:t>
                      </a:r>
                      <a:r>
                        <a:rPr lang="en-US" sz="2000" dirty="0" smtClean="0">
                          <a:solidFill>
                            <a:schemeClr val="tx1"/>
                          </a:solidFill>
                          <a:effectLst/>
                        </a:rPr>
                        <a:t>Bangladesh</a:t>
                      </a:r>
                    </a:p>
                    <a:p>
                      <a:pPr marL="0" marR="0" algn="ctr">
                        <a:spcBef>
                          <a:spcPts val="0"/>
                        </a:spcBef>
                        <a:spcAft>
                          <a:spcPts val="0"/>
                        </a:spcAft>
                      </a:pPr>
                      <a:r>
                        <a:rPr lang="en-US" sz="2000" dirty="0" smtClean="0">
                          <a:solidFill>
                            <a:schemeClr val="tx1"/>
                          </a:solidFill>
                          <a:effectLst/>
                        </a:rPr>
                        <a:t>Email: meislam2008@gmail.com</a:t>
                      </a:r>
                      <a:endParaRPr lang="en-US" sz="2000" dirty="0">
                        <a:solidFill>
                          <a:schemeClr val="tx1"/>
                        </a:solidFill>
                        <a:effectLst/>
                      </a:endParaRPr>
                    </a:p>
                    <a:p>
                      <a:pPr marL="0" marR="0" algn="ctr">
                        <a:spcBef>
                          <a:spcPts val="0"/>
                        </a:spcBef>
                        <a:spcAft>
                          <a:spcPts val="0"/>
                        </a:spcAft>
                      </a:pPr>
                      <a:r>
                        <a:rPr lang="en-US" sz="2000" b="1" dirty="0" smtClean="0">
                          <a:solidFill>
                            <a:schemeClr val="tx1"/>
                          </a:solidFill>
                          <a:effectLst/>
                          <a:latin typeface="+mn-lt"/>
                          <a:ea typeface="+mn-ea"/>
                          <a:cs typeface="+mn-cs"/>
                        </a:rPr>
                        <a:t>+</a:t>
                      </a:r>
                      <a:r>
                        <a:rPr lang="en-US" sz="2000" b="1" dirty="0">
                          <a:solidFill>
                            <a:schemeClr val="tx1"/>
                          </a:solidFill>
                          <a:effectLst/>
                          <a:latin typeface="+mn-lt"/>
                          <a:ea typeface="+mn-ea"/>
                          <a:cs typeface="+mn-cs"/>
                        </a:rPr>
                        <a:t>8801741665635</a:t>
                      </a:r>
                    </a:p>
                  </a:txBody>
                  <a:tcPr marL="68580" marR="68580" marT="0" marB="0" anchor="ctr">
                    <a:solidFill>
                      <a:schemeClr val="accent6">
                        <a:lumMod val="20000"/>
                        <a:lumOff val="80000"/>
                      </a:schemeClr>
                    </a:solidFill>
                  </a:tcPr>
                </a:tc>
                <a:tc>
                  <a:txBody>
                    <a:bodyPr/>
                    <a:lstStyle/>
                    <a:p>
                      <a:pPr marL="0" marR="0" algn="ctr">
                        <a:spcBef>
                          <a:spcPts val="0"/>
                        </a:spcBef>
                        <a:spcAft>
                          <a:spcPts val="0"/>
                        </a:spcAft>
                      </a:pPr>
                      <a:endParaRPr lang="en-US" sz="2000" dirty="0" smtClean="0">
                        <a:solidFill>
                          <a:schemeClr val="bg1"/>
                        </a:solidFill>
                        <a:effectLst/>
                      </a:endParaRPr>
                    </a:p>
                    <a:p>
                      <a:pPr marL="0" marR="0" algn="ctr">
                        <a:spcBef>
                          <a:spcPts val="0"/>
                        </a:spcBef>
                        <a:spcAft>
                          <a:spcPts val="0"/>
                        </a:spcAft>
                      </a:pPr>
                      <a:r>
                        <a:rPr lang="en-US" sz="2000" dirty="0" smtClean="0">
                          <a:solidFill>
                            <a:srgbClr val="7030A0"/>
                          </a:solidFill>
                          <a:effectLst/>
                        </a:rPr>
                        <a:t>Dr</a:t>
                      </a:r>
                      <a:r>
                        <a:rPr lang="en-US" sz="2000" dirty="0">
                          <a:solidFill>
                            <a:srgbClr val="7030A0"/>
                          </a:solidFill>
                          <a:effectLst/>
                        </a:rPr>
                        <a:t>. Muhammad Mofizur Rahman</a:t>
                      </a:r>
                    </a:p>
                    <a:p>
                      <a:pPr marL="0" marR="0" algn="ctr">
                        <a:spcBef>
                          <a:spcPts val="0"/>
                        </a:spcBef>
                        <a:spcAft>
                          <a:spcPts val="0"/>
                        </a:spcAft>
                      </a:pPr>
                      <a:r>
                        <a:rPr lang="en-US" sz="2000" dirty="0">
                          <a:solidFill>
                            <a:srgbClr val="7030A0"/>
                          </a:solidFill>
                          <a:effectLst/>
                        </a:rPr>
                        <a:t>Assistant Professor, ID 15084</a:t>
                      </a:r>
                    </a:p>
                    <a:p>
                      <a:pPr marL="0" marR="0" algn="ctr">
                        <a:spcBef>
                          <a:spcPts val="0"/>
                        </a:spcBef>
                        <a:spcAft>
                          <a:spcPts val="0"/>
                        </a:spcAft>
                      </a:pPr>
                      <a:r>
                        <a:rPr lang="en-US" sz="2000" dirty="0">
                          <a:solidFill>
                            <a:srgbClr val="7030A0"/>
                          </a:solidFill>
                          <a:effectLst/>
                        </a:rPr>
                        <a:t>Directorate of Secondary and Higher Education Bangladesh, </a:t>
                      </a:r>
                      <a:r>
                        <a:rPr lang="en-US" sz="2000" dirty="0" smtClean="0">
                          <a:solidFill>
                            <a:srgbClr val="7030A0"/>
                          </a:solidFill>
                          <a:effectLst/>
                        </a:rPr>
                        <a:t>Dhaka</a:t>
                      </a:r>
                    </a:p>
                    <a:p>
                      <a:pPr marL="0" marR="0" algn="ctr">
                        <a:spcBef>
                          <a:spcPts val="0"/>
                        </a:spcBef>
                        <a:spcAft>
                          <a:spcPts val="0"/>
                        </a:spcAft>
                      </a:pPr>
                      <a:r>
                        <a:rPr lang="en-US" sz="2000" dirty="0" smtClean="0">
                          <a:solidFill>
                            <a:srgbClr val="7030A0"/>
                          </a:solidFill>
                          <a:effectLst/>
                        </a:rPr>
                        <a:t>Email:</a:t>
                      </a:r>
                      <a:r>
                        <a:rPr lang="en-US" sz="2000" baseline="0" dirty="0" smtClean="0">
                          <a:solidFill>
                            <a:srgbClr val="7030A0"/>
                          </a:solidFill>
                          <a:effectLst/>
                        </a:rPr>
                        <a:t> mmr015084@gmail.com</a:t>
                      </a:r>
                      <a:endParaRPr lang="en-US" sz="2000" dirty="0">
                        <a:solidFill>
                          <a:srgbClr val="7030A0"/>
                        </a:solidFill>
                        <a:effectLst/>
                      </a:endParaRPr>
                    </a:p>
                    <a:p>
                      <a:pPr marL="0" marR="0" algn="ctr">
                        <a:spcBef>
                          <a:spcPts val="0"/>
                        </a:spcBef>
                        <a:spcAft>
                          <a:spcPts val="0"/>
                        </a:spcAft>
                      </a:pPr>
                      <a:r>
                        <a:rPr lang="en-US" sz="2000" dirty="0" smtClean="0">
                          <a:solidFill>
                            <a:srgbClr val="7030A0"/>
                          </a:solidFill>
                          <a:effectLst/>
                        </a:rPr>
                        <a:t>+</a:t>
                      </a:r>
                      <a:r>
                        <a:rPr lang="en-US" sz="2000" dirty="0">
                          <a:solidFill>
                            <a:srgbClr val="7030A0"/>
                          </a:solidFill>
                          <a:effectLst/>
                        </a:rPr>
                        <a:t>8801711045100</a:t>
                      </a:r>
                    </a:p>
                    <a:p>
                      <a:pPr marL="0" marR="0" algn="ctr">
                        <a:spcBef>
                          <a:spcPts val="0"/>
                        </a:spcBef>
                        <a:spcAft>
                          <a:spcPts val="0"/>
                        </a:spcAft>
                      </a:pPr>
                      <a:r>
                        <a:rPr lang="en-US" sz="2000" dirty="0">
                          <a:solidFill>
                            <a:schemeClr val="bg1"/>
                          </a:solidFill>
                          <a:effectLst/>
                        </a:rPr>
                        <a:t> </a:t>
                      </a:r>
                      <a:endParaRPr lang="en-US" sz="2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6">
                        <a:lumMod val="60000"/>
                        <a:lumOff val="40000"/>
                      </a:schemeClr>
                    </a:solidFill>
                  </a:tcPr>
                </a:tc>
                <a:extLst>
                  <a:ext uri="{0D108BD9-81ED-4DB2-BD59-A6C34878D82A}">
                    <a16:rowId xmlns:a16="http://schemas.microsoft.com/office/drawing/2014/main" val="4275866490"/>
                  </a:ext>
                </a:extLst>
              </a:tr>
            </a:tbl>
          </a:graphicData>
        </a:graphic>
      </p:graphicFrame>
      <p:sp>
        <p:nvSpPr>
          <p:cNvPr id="2" name="TextBox 1"/>
          <p:cNvSpPr txBox="1"/>
          <p:nvPr/>
        </p:nvSpPr>
        <p:spPr>
          <a:xfrm>
            <a:off x="4495800" y="2819400"/>
            <a:ext cx="2667000" cy="461665"/>
          </a:xfrm>
          <a:prstGeom prst="rect">
            <a:avLst/>
          </a:prstGeom>
          <a:noFill/>
        </p:spPr>
        <p:txBody>
          <a:bodyPr wrap="square" rtlCol="0">
            <a:spAutoFit/>
          </a:bodyPr>
          <a:lstStyle/>
          <a:p>
            <a:pPr algn="ctr"/>
            <a:r>
              <a:rPr lang="en-US" sz="2400" b="1" dirty="0" smtClean="0">
                <a:solidFill>
                  <a:srgbClr val="7030A0"/>
                </a:solidFill>
              </a:rPr>
              <a:t>Date: 07 June, 2023</a:t>
            </a:r>
            <a:endParaRPr lang="en-US" sz="2400" b="1" dirty="0">
              <a:solidFill>
                <a:srgbClr val="7030A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1291454"/>
            <a:ext cx="3657600" cy="579438"/>
          </a:xfrm>
        </p:spPr>
        <p:txBody>
          <a:bodyPr>
            <a:normAutofit/>
          </a:bodyPr>
          <a:lstStyle/>
          <a:p>
            <a:r>
              <a:rPr lang="en-US" sz="2600" u="sng" dirty="0">
                <a:solidFill>
                  <a:srgbClr val="C00000"/>
                </a:solidFill>
              </a:rPr>
              <a:t>Research objectives</a:t>
            </a:r>
          </a:p>
        </p:txBody>
      </p:sp>
      <p:sp>
        <p:nvSpPr>
          <p:cNvPr id="4" name="Slide Number Placeholder 3"/>
          <p:cNvSpPr>
            <a:spLocks noGrp="1"/>
          </p:cNvSpPr>
          <p:nvPr>
            <p:ph type="sldNum" sz="quarter" idx="15"/>
          </p:nvPr>
        </p:nvSpPr>
        <p:spPr/>
        <p:txBody>
          <a:bodyPr/>
          <a:lstStyle/>
          <a:p>
            <a:fld id="{8B21A843-96F8-48E5-9D0D-5182515463F0}" type="slidenum">
              <a:rPr lang="en-US">
                <a:latin typeface="Century Schoolbook"/>
              </a:rPr>
              <a:pPr/>
              <a:t>10</a:t>
            </a:fld>
            <a:endParaRPr lang="en-US">
              <a:latin typeface="Century Schoolbook"/>
            </a:endParaRPr>
          </a:p>
        </p:txBody>
      </p:sp>
      <p:pic>
        <p:nvPicPr>
          <p:cNvPr id="9" name="Picture 8">
            <a:extLst>
              <a:ext uri="{FF2B5EF4-FFF2-40B4-BE49-F238E27FC236}">
                <a16:creationId xmlns:a16="http://schemas.microsoft.com/office/drawing/2014/main" id="{425C0152-E776-46BB-B3D8-4FB8246BC7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35473" y="457200"/>
            <a:ext cx="1485900" cy="1485900"/>
          </a:xfrm>
          <a:prstGeom prst="rect">
            <a:avLst/>
          </a:prstGeom>
        </p:spPr>
      </p:pic>
      <p:sp>
        <p:nvSpPr>
          <p:cNvPr id="10" name="Rectangle 9">
            <a:extLst>
              <a:ext uri="{FF2B5EF4-FFF2-40B4-BE49-F238E27FC236}">
                <a16:creationId xmlns:a16="http://schemas.microsoft.com/office/drawing/2014/main" id="{8102F43E-6163-413C-8934-55DA0ADD00FA}"/>
              </a:ext>
            </a:extLst>
          </p:cNvPr>
          <p:cNvSpPr/>
          <p:nvPr/>
        </p:nvSpPr>
        <p:spPr>
          <a:xfrm>
            <a:off x="1524000" y="2616081"/>
            <a:ext cx="9448800" cy="1723549"/>
          </a:xfrm>
          <a:prstGeom prst="rect">
            <a:avLst/>
          </a:prstGeom>
        </p:spPr>
        <p:txBody>
          <a:bodyPr wrap="square">
            <a:spAutoFit/>
          </a:bodyPr>
          <a:lstStyle/>
          <a:p>
            <a:pPr marL="457200" indent="-457200" algn="just">
              <a:spcBef>
                <a:spcPts val="600"/>
              </a:spcBef>
              <a:spcAft>
                <a:spcPts val="600"/>
              </a:spcAft>
              <a:buClr>
                <a:prstClr val="black"/>
              </a:buClr>
              <a:buSzPct val="90000"/>
              <a:buFont typeface="+mj-lt"/>
              <a:buAutoNum type="arabicPeriod"/>
            </a:pPr>
            <a:r>
              <a:rPr lang="en-US" sz="2400" b="1" dirty="0" smtClean="0">
                <a:solidFill>
                  <a:srgbClr val="7030A0"/>
                </a:solidFill>
                <a:latin typeface="Garamond" panose="02020404030301010803" pitchFamily="18" charset="0"/>
              </a:rPr>
              <a:t>To </a:t>
            </a:r>
            <a:r>
              <a:rPr lang="en-US" sz="2400" b="1" dirty="0">
                <a:solidFill>
                  <a:srgbClr val="7030A0"/>
                </a:solidFill>
                <a:latin typeface="Garamond" panose="02020404030301010803" pitchFamily="18" charset="0"/>
              </a:rPr>
              <a:t>investigate </a:t>
            </a:r>
            <a:r>
              <a:rPr lang="en-US" sz="2400" b="1" dirty="0" smtClean="0">
                <a:solidFill>
                  <a:srgbClr val="7030A0"/>
                </a:solidFill>
                <a:latin typeface="Garamond" panose="02020404030301010803" pitchFamily="18" charset="0"/>
              </a:rPr>
              <a:t>‘the stakeholders’ </a:t>
            </a:r>
            <a:r>
              <a:rPr lang="en-US" sz="2400" b="1" dirty="0">
                <a:solidFill>
                  <a:srgbClr val="7030A0"/>
                </a:solidFill>
                <a:latin typeface="Garamond" panose="02020404030301010803" pitchFamily="18" charset="0"/>
              </a:rPr>
              <a:t>attitude towards e-learning adoption in </a:t>
            </a:r>
            <a:r>
              <a:rPr lang="en-US" sz="2400" b="1" dirty="0" smtClean="0">
                <a:solidFill>
                  <a:srgbClr val="7030A0"/>
                </a:solidFill>
                <a:latin typeface="Garamond" panose="02020404030301010803" pitchFamily="18" charset="0"/>
              </a:rPr>
              <a:t>higher education </a:t>
            </a:r>
            <a:r>
              <a:rPr lang="en-US" sz="2400" b="1" dirty="0">
                <a:solidFill>
                  <a:srgbClr val="7030A0"/>
                </a:solidFill>
                <a:latin typeface="Garamond" panose="02020404030301010803" pitchFamily="18" charset="0"/>
              </a:rPr>
              <a:t>(university level</a:t>
            </a:r>
            <a:r>
              <a:rPr lang="en-US" sz="2400" b="1" dirty="0" smtClean="0">
                <a:solidFill>
                  <a:srgbClr val="7030A0"/>
                </a:solidFill>
                <a:latin typeface="Garamond" panose="02020404030301010803" pitchFamily="18" charset="0"/>
              </a:rPr>
              <a:t>).</a:t>
            </a:r>
            <a:endParaRPr lang="en-US" sz="2400" b="1" dirty="0">
              <a:solidFill>
                <a:srgbClr val="7030A0"/>
              </a:solidFill>
              <a:latin typeface="Garamond" panose="02020404030301010803" pitchFamily="18" charset="0"/>
            </a:endParaRPr>
          </a:p>
          <a:p>
            <a:pPr marL="457200" indent="-457200" algn="just">
              <a:spcBef>
                <a:spcPts val="600"/>
              </a:spcBef>
              <a:spcAft>
                <a:spcPts val="600"/>
              </a:spcAft>
              <a:buClr>
                <a:prstClr val="black"/>
              </a:buClr>
              <a:buSzPct val="90000"/>
              <a:buFont typeface="+mj-lt"/>
              <a:buAutoNum type="arabicPeriod"/>
            </a:pPr>
            <a:r>
              <a:rPr lang="en-US" sz="2400" b="1" dirty="0">
                <a:solidFill>
                  <a:schemeClr val="accent2">
                    <a:lumMod val="50000"/>
                  </a:schemeClr>
                </a:solidFill>
                <a:latin typeface="Garamond" panose="02020404030301010803" pitchFamily="18" charset="0"/>
              </a:rPr>
              <a:t>To identify the most influential factors for E-learning Adoption in Bangladesh </a:t>
            </a:r>
          </a:p>
        </p:txBody>
      </p:sp>
    </p:spTree>
    <p:extLst>
      <p:ext uri="{BB962C8B-B14F-4D97-AF65-F5344CB8AC3E}">
        <p14:creationId xmlns:p14="http://schemas.microsoft.com/office/powerpoint/2010/main" val="3781192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1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1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xEl>
                                              <p:pRg st="1" end="1"/>
                                            </p:txEl>
                                          </p:spTgt>
                                        </p:tgtEl>
                                        <p:attrNameLst>
                                          <p:attrName>style.visibility</p:attrName>
                                        </p:attrNameLst>
                                      </p:cBhvr>
                                      <p:to>
                                        <p:strVal val="visible"/>
                                      </p:to>
                                    </p:set>
                                    <p:anim calcmode="lin" valueType="num">
                                      <p:cBhvr additive="base">
                                        <p:cTn id="13" dur="1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4" dur="1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5"/>
          </p:nvPr>
        </p:nvSpPr>
        <p:spPr/>
        <p:txBody>
          <a:bodyPr/>
          <a:lstStyle/>
          <a:p>
            <a:fld id="{8B21A843-96F8-48E5-9D0D-5182515463F0}" type="slidenum">
              <a:rPr lang="en-US">
                <a:latin typeface="Century Schoolbook"/>
              </a:rPr>
              <a:pPr/>
              <a:t>11</a:t>
            </a:fld>
            <a:endParaRPr lang="en-US">
              <a:latin typeface="Century Schoolbook"/>
            </a:endParaRPr>
          </a:p>
        </p:txBody>
      </p:sp>
      <p:sp>
        <p:nvSpPr>
          <p:cNvPr id="4" name="Title 1">
            <a:extLst>
              <a:ext uri="{FF2B5EF4-FFF2-40B4-BE49-F238E27FC236}">
                <a16:creationId xmlns:a16="http://schemas.microsoft.com/office/drawing/2014/main" id="{64E64742-C6D0-4F07-A444-C886E6570211}"/>
              </a:ext>
            </a:extLst>
          </p:cNvPr>
          <p:cNvSpPr>
            <a:spLocks noGrp="1"/>
          </p:cNvSpPr>
          <p:nvPr>
            <p:ph type="title"/>
          </p:nvPr>
        </p:nvSpPr>
        <p:spPr>
          <a:xfrm>
            <a:off x="3200400" y="1191798"/>
            <a:ext cx="3946952" cy="579438"/>
          </a:xfrm>
        </p:spPr>
        <p:txBody>
          <a:bodyPr>
            <a:normAutofit/>
          </a:bodyPr>
          <a:lstStyle/>
          <a:p>
            <a:r>
              <a:rPr lang="en-US" sz="2600" u="sng" dirty="0">
                <a:solidFill>
                  <a:srgbClr val="00B050"/>
                </a:solidFill>
              </a:rPr>
              <a:t>Research QUESTIONS</a:t>
            </a:r>
          </a:p>
        </p:txBody>
      </p:sp>
      <p:sp>
        <p:nvSpPr>
          <p:cNvPr id="3" name="Content Placeholder 2"/>
          <p:cNvSpPr>
            <a:spLocks noGrp="1"/>
          </p:cNvSpPr>
          <p:nvPr>
            <p:ph sz="quarter" idx="1"/>
          </p:nvPr>
        </p:nvSpPr>
        <p:spPr>
          <a:xfrm>
            <a:off x="1371600" y="1905000"/>
            <a:ext cx="9906000" cy="3962400"/>
          </a:xfrm>
          <a:solidFill>
            <a:schemeClr val="bg1"/>
          </a:solidFill>
        </p:spPr>
        <p:txBody>
          <a:bodyPr>
            <a:normAutofit/>
          </a:bodyPr>
          <a:lstStyle/>
          <a:p>
            <a:pPr marL="0" indent="0">
              <a:buNone/>
            </a:pPr>
            <a:r>
              <a:rPr lang="en-US" sz="2800" b="1" dirty="0">
                <a:solidFill>
                  <a:srgbClr val="00B050"/>
                </a:solidFill>
                <a:latin typeface="Garamond" panose="02020404030301010803" pitchFamily="18" charset="0"/>
              </a:rPr>
              <a:t>                                                                                                                                                                                                                                                                                                                                                                                                                                                                                                                                                                                                                                                                                                                                                                                                                                                                                                                                                                                                                                                                                                                                                                                                                                                                                                                                                                                                                                                                                                                                                                                                                                                                                                                                                                                                                                                                                                                                                                                                                                                                                                                                                                                                                                                                                                                                                                                                                                                                                                                                                                                                                                                                                                                                                                                                                                                                                                                                                                                                                                                                                                                                                                                                                                                                                                                                                                                                                                                                                                                                                                                                                                                                                                                                                                                                                                                                                                                                                                                                                                                                                                                                                                                                                                                                                                                                                                                                                                                                                                                                                                                                                                                                                                                                    </a:t>
            </a:r>
          </a:p>
          <a:p>
            <a:pPr marL="457200" indent="-457200">
              <a:lnSpc>
                <a:spcPct val="200000"/>
              </a:lnSpc>
              <a:buClr>
                <a:schemeClr val="tx1"/>
              </a:buClr>
              <a:buSzPct val="90000"/>
              <a:buFont typeface="+mj-lt"/>
              <a:buAutoNum type="arabicPeriod"/>
            </a:pPr>
            <a:r>
              <a:rPr lang="en-US" sz="2200" b="1" dirty="0" smtClean="0">
                <a:solidFill>
                  <a:srgbClr val="002060"/>
                </a:solidFill>
                <a:latin typeface="Comic Sans MS" panose="030F0702030302020204" pitchFamily="66" charset="0"/>
              </a:rPr>
              <a:t>What </a:t>
            </a:r>
            <a:r>
              <a:rPr lang="en-US" sz="2200" b="1" dirty="0">
                <a:solidFill>
                  <a:srgbClr val="002060"/>
                </a:solidFill>
                <a:latin typeface="Comic Sans MS" panose="030F0702030302020204" pitchFamily="66" charset="0"/>
              </a:rPr>
              <a:t>are the factors </a:t>
            </a:r>
            <a:r>
              <a:rPr lang="en-US" sz="2200" b="1" dirty="0" smtClean="0">
                <a:solidFill>
                  <a:srgbClr val="002060"/>
                </a:solidFill>
                <a:latin typeface="Comic Sans MS" panose="030F0702030302020204" pitchFamily="66" charset="0"/>
              </a:rPr>
              <a:t>of E-learning </a:t>
            </a:r>
            <a:r>
              <a:rPr lang="en-US" sz="2200" b="1" dirty="0">
                <a:solidFill>
                  <a:srgbClr val="002060"/>
                </a:solidFill>
                <a:latin typeface="Comic Sans MS" panose="030F0702030302020204" pitchFamily="66" charset="0"/>
              </a:rPr>
              <a:t>adoption in </a:t>
            </a:r>
            <a:r>
              <a:rPr lang="en-US" sz="2200" b="1" dirty="0" smtClean="0">
                <a:solidFill>
                  <a:srgbClr val="002060"/>
                </a:solidFill>
                <a:latin typeface="Comic Sans MS" panose="030F0702030302020204" pitchFamily="66" charset="0"/>
              </a:rPr>
              <a:t>Bangladesh?</a:t>
            </a:r>
            <a:endParaRPr lang="en-US" sz="2200" b="1" dirty="0">
              <a:solidFill>
                <a:srgbClr val="002060"/>
              </a:solidFill>
              <a:latin typeface="Comic Sans MS" panose="030F0702030302020204" pitchFamily="66" charset="0"/>
            </a:endParaRPr>
          </a:p>
          <a:p>
            <a:pPr marL="457200" indent="-457200">
              <a:lnSpc>
                <a:spcPct val="200000"/>
              </a:lnSpc>
              <a:buClr>
                <a:schemeClr val="tx1"/>
              </a:buClr>
              <a:buSzPct val="90000"/>
              <a:buFont typeface="+mj-lt"/>
              <a:buAutoNum type="arabicPeriod"/>
            </a:pPr>
            <a:r>
              <a:rPr lang="en-US" sz="2200" b="1" dirty="0" smtClean="0">
                <a:solidFill>
                  <a:srgbClr val="002060"/>
                </a:solidFill>
                <a:latin typeface="Comic Sans MS" panose="030F0702030302020204" pitchFamily="66" charset="0"/>
              </a:rPr>
              <a:t>How </a:t>
            </a:r>
            <a:r>
              <a:rPr lang="en-US" sz="2200" b="1" dirty="0">
                <a:solidFill>
                  <a:srgbClr val="002060"/>
                </a:solidFill>
                <a:latin typeface="Comic Sans MS" panose="030F0702030302020204" pitchFamily="66" charset="0"/>
              </a:rPr>
              <a:t>the </a:t>
            </a:r>
            <a:r>
              <a:rPr lang="en-US" sz="2200" b="1" dirty="0" smtClean="0">
                <a:solidFill>
                  <a:srgbClr val="002060"/>
                </a:solidFill>
                <a:latin typeface="Comic Sans MS" panose="030F0702030302020204" pitchFamily="66" charset="0"/>
              </a:rPr>
              <a:t>region/area </a:t>
            </a:r>
            <a:r>
              <a:rPr lang="en-US" sz="2200" b="1" dirty="0">
                <a:solidFill>
                  <a:srgbClr val="002060"/>
                </a:solidFill>
                <a:latin typeface="Comic Sans MS" panose="030F0702030302020204" pitchFamily="66" charset="0"/>
              </a:rPr>
              <a:t>moderates the E-learning adoption in higher education in Bangladesh?</a:t>
            </a:r>
          </a:p>
        </p:txBody>
      </p:sp>
      <p:pic>
        <p:nvPicPr>
          <p:cNvPr id="7" name="Picture 6">
            <a:extLst>
              <a:ext uri="{FF2B5EF4-FFF2-40B4-BE49-F238E27FC236}">
                <a16:creationId xmlns:a16="http://schemas.microsoft.com/office/drawing/2014/main" id="{5F509AF4-267A-41FD-969E-338E257930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77201" y="0"/>
            <a:ext cx="1781175" cy="2571750"/>
          </a:xfrm>
          <a:prstGeom prst="rect">
            <a:avLst/>
          </a:prstGeom>
        </p:spPr>
      </p:pic>
    </p:spTree>
    <p:extLst>
      <p:ext uri="{BB962C8B-B14F-4D97-AF65-F5344CB8AC3E}">
        <p14:creationId xmlns:p14="http://schemas.microsoft.com/office/powerpoint/2010/main" val="41966543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5"/>
          </p:nvPr>
        </p:nvSpPr>
        <p:spPr/>
        <p:txBody>
          <a:bodyPr/>
          <a:lstStyle/>
          <a:p>
            <a:fld id="{8B21A843-96F8-48E5-9D0D-5182515463F0}" type="slidenum">
              <a:rPr lang="en-US">
                <a:latin typeface="Century Schoolbook"/>
              </a:rPr>
              <a:pPr/>
              <a:t>12</a:t>
            </a:fld>
            <a:endParaRPr lang="en-US">
              <a:latin typeface="Century Schoolbook"/>
            </a:endParaRPr>
          </a:p>
        </p:txBody>
      </p:sp>
      <p:pic>
        <p:nvPicPr>
          <p:cNvPr id="8" name="Picture 7"/>
          <p:cNvPicPr/>
          <p:nvPr/>
        </p:nvPicPr>
        <p:blipFill>
          <a:blip r:embed="rId2">
            <a:extLst>
              <a:ext uri="{28A0092B-C50C-407E-A947-70E740481C1C}">
                <a14:useLocalDpi xmlns:a14="http://schemas.microsoft.com/office/drawing/2010/main" val="0"/>
              </a:ext>
            </a:extLst>
          </a:blip>
          <a:stretch>
            <a:fillRect/>
          </a:stretch>
        </p:blipFill>
        <p:spPr>
          <a:xfrm>
            <a:off x="1524000" y="533400"/>
            <a:ext cx="8686800" cy="4572000"/>
          </a:xfrm>
          <a:prstGeom prst="rect">
            <a:avLst/>
          </a:prstGeom>
        </p:spPr>
      </p:pic>
      <p:sp>
        <p:nvSpPr>
          <p:cNvPr id="9" name="TextBox 8"/>
          <p:cNvSpPr txBox="1"/>
          <p:nvPr/>
        </p:nvSpPr>
        <p:spPr>
          <a:xfrm>
            <a:off x="5562600" y="4920734"/>
            <a:ext cx="2362200" cy="369332"/>
          </a:xfrm>
          <a:prstGeom prst="rect">
            <a:avLst/>
          </a:prstGeom>
          <a:noFill/>
        </p:spPr>
        <p:txBody>
          <a:bodyPr wrap="square" rtlCol="0">
            <a:spAutoFit/>
          </a:bodyPr>
          <a:lstStyle/>
          <a:p>
            <a:r>
              <a:rPr lang="en-US" b="1" dirty="0" smtClean="0"/>
              <a:t>Conceptual Model</a:t>
            </a:r>
            <a:endParaRPr lang="en-US" b="1" dirty="0"/>
          </a:p>
        </p:txBody>
      </p:sp>
    </p:spTree>
    <p:extLst>
      <p:ext uri="{BB962C8B-B14F-4D97-AF65-F5344CB8AC3E}">
        <p14:creationId xmlns:p14="http://schemas.microsoft.com/office/powerpoint/2010/main" val="33053105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828800" y="1708666"/>
            <a:ext cx="8077200" cy="4463534"/>
          </a:xfrm>
        </p:spPr>
        <p:txBody>
          <a:bodyPr>
            <a:normAutofit/>
          </a:bodyPr>
          <a:lstStyle/>
          <a:p>
            <a:pPr marL="0" indent="0" algn="just">
              <a:spcAft>
                <a:spcPts val="600"/>
              </a:spcAft>
              <a:buNone/>
            </a:pPr>
            <a:endParaRPr lang="en-US" b="1" dirty="0">
              <a:latin typeface="Garamond" panose="02020404030301010803" pitchFamily="18" charset="0"/>
            </a:endParaRPr>
          </a:p>
          <a:p>
            <a:pPr marL="0" indent="0" algn="just">
              <a:spcAft>
                <a:spcPts val="600"/>
              </a:spcAft>
              <a:buNone/>
            </a:pPr>
            <a:endParaRPr lang="en-US" b="1" dirty="0">
              <a:latin typeface="Garamond" panose="02020404030301010803" pitchFamily="18" charset="0"/>
            </a:endParaRPr>
          </a:p>
          <a:p>
            <a:pPr marL="0" indent="0" algn="just">
              <a:spcAft>
                <a:spcPts val="600"/>
              </a:spcAft>
              <a:buNone/>
            </a:pPr>
            <a:r>
              <a:rPr lang="en-US" b="1" dirty="0">
                <a:solidFill>
                  <a:srgbClr val="002060"/>
                </a:solidFill>
                <a:latin typeface="Garamond" panose="02020404030301010803" pitchFamily="18" charset="0"/>
              </a:rPr>
              <a:t>Research methodology refers to how the study systematically designs to ensure valid and reliable outcomes that statement the study aims and objectives</a:t>
            </a:r>
            <a:r>
              <a:rPr lang="en-US" b="1" dirty="0">
                <a:latin typeface="Garamond" panose="02020404030301010803" pitchFamily="18" charset="0"/>
              </a:rPr>
              <a:t> </a:t>
            </a:r>
            <a:r>
              <a:rPr lang="en-US" b="1" dirty="0">
                <a:solidFill>
                  <a:srgbClr val="7030A0"/>
                </a:solidFill>
                <a:latin typeface="Garamond" panose="02020404030301010803" pitchFamily="18" charset="0"/>
              </a:rPr>
              <a:t>(Jansen &amp; Warren, 2020)</a:t>
            </a:r>
            <a:r>
              <a:rPr lang="en-US" b="1" dirty="0">
                <a:latin typeface="Garamond" panose="02020404030301010803" pitchFamily="18" charset="0"/>
              </a:rPr>
              <a:t>.</a:t>
            </a:r>
          </a:p>
          <a:p>
            <a:pPr marL="0" indent="0" algn="just">
              <a:spcAft>
                <a:spcPts val="600"/>
              </a:spcAft>
              <a:buNone/>
            </a:pPr>
            <a:endParaRPr lang="en-US" b="1" dirty="0">
              <a:latin typeface="Garamond" panose="02020404030301010803" pitchFamily="18" charset="0"/>
            </a:endParaRPr>
          </a:p>
          <a:p>
            <a:pPr marL="0" indent="0">
              <a:spcAft>
                <a:spcPts val="600"/>
              </a:spcAft>
              <a:buNone/>
            </a:pPr>
            <a:endParaRPr lang="en-US" sz="1800" b="1" dirty="0">
              <a:latin typeface="Garamond" panose="02020404030301010803" pitchFamily="18" charset="0"/>
            </a:endParaRPr>
          </a:p>
          <a:p>
            <a:pPr marL="0" indent="0">
              <a:spcAft>
                <a:spcPts val="600"/>
              </a:spcAft>
              <a:buNone/>
            </a:pPr>
            <a:endParaRPr lang="en-US" sz="1800" b="1" dirty="0">
              <a:latin typeface="Garamond" panose="02020404030301010803" pitchFamily="18" charset="0"/>
            </a:endParaRPr>
          </a:p>
          <a:p>
            <a:pPr marL="0" indent="0">
              <a:buNone/>
            </a:pPr>
            <a:endParaRPr lang="en-US" b="1" dirty="0">
              <a:latin typeface="Garamond" panose="02020404030301010803" pitchFamily="18" charset="0"/>
            </a:endParaRPr>
          </a:p>
        </p:txBody>
      </p:sp>
      <p:sp>
        <p:nvSpPr>
          <p:cNvPr id="4" name="Slide Number Placeholder 3"/>
          <p:cNvSpPr>
            <a:spLocks noGrp="1"/>
          </p:cNvSpPr>
          <p:nvPr>
            <p:ph type="sldNum" sz="quarter" idx="15"/>
          </p:nvPr>
        </p:nvSpPr>
        <p:spPr/>
        <p:txBody>
          <a:bodyPr/>
          <a:lstStyle/>
          <a:p>
            <a:fld id="{8B21A843-96F8-48E5-9D0D-5182515463F0}" type="slidenum">
              <a:rPr lang="en-US">
                <a:latin typeface="Century Schoolbook"/>
              </a:rPr>
              <a:pPr/>
              <a:t>13</a:t>
            </a:fld>
            <a:endParaRPr lang="en-US">
              <a:latin typeface="Century Schoolbook"/>
            </a:endParaRPr>
          </a:p>
        </p:txBody>
      </p:sp>
      <p:sp>
        <p:nvSpPr>
          <p:cNvPr id="5" name="Rectangle 4"/>
          <p:cNvSpPr/>
          <p:nvPr/>
        </p:nvSpPr>
        <p:spPr>
          <a:xfrm>
            <a:off x="8001001" y="6123142"/>
            <a:ext cx="1167307" cy="369332"/>
          </a:xfrm>
          <a:prstGeom prst="rect">
            <a:avLst/>
          </a:prstGeom>
        </p:spPr>
        <p:txBody>
          <a:bodyPr wrap="none">
            <a:spAutoFit/>
          </a:bodyPr>
          <a:lstStyle/>
          <a:p>
            <a:r>
              <a:rPr lang="en-US" dirty="0">
                <a:solidFill>
                  <a:srgbClr val="00B050"/>
                </a:solidFill>
                <a:latin typeface="Century Schoolbook"/>
              </a:rPr>
              <a:t>… CONT</a:t>
            </a:r>
            <a:endParaRPr lang="en-US" dirty="0">
              <a:solidFill>
                <a:prstClr val="black"/>
              </a:solidFill>
              <a:latin typeface="Century Schoolbook"/>
            </a:endParaRPr>
          </a:p>
        </p:txBody>
      </p:sp>
      <p:sp>
        <p:nvSpPr>
          <p:cNvPr id="6" name="Title 1">
            <a:extLst>
              <a:ext uri="{FF2B5EF4-FFF2-40B4-BE49-F238E27FC236}">
                <a16:creationId xmlns:a16="http://schemas.microsoft.com/office/drawing/2014/main" id="{24399C71-B963-4254-8A41-978A25BC643F}"/>
              </a:ext>
            </a:extLst>
          </p:cNvPr>
          <p:cNvSpPr txBox="1">
            <a:spLocks/>
          </p:cNvSpPr>
          <p:nvPr/>
        </p:nvSpPr>
        <p:spPr>
          <a:xfrm>
            <a:off x="4419600" y="1828800"/>
            <a:ext cx="3735966" cy="369332"/>
          </a:xfrm>
          <a:prstGeom prst="rect">
            <a:avLst/>
          </a:prstGeom>
        </p:spPr>
        <p:txBody>
          <a:bodyPr vert="horz" anchor="b">
            <a:no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r>
              <a:rPr lang="en-US" sz="2400" b="1" dirty="0">
                <a:solidFill>
                  <a:srgbClr val="C00000"/>
                </a:solidFill>
                <a:latin typeface="Garamond" panose="02020404030301010803" pitchFamily="18" charset="0"/>
              </a:rPr>
              <a:t>Research methodology</a:t>
            </a:r>
          </a:p>
        </p:txBody>
      </p:sp>
    </p:spTree>
    <p:extLst>
      <p:ext uri="{BB962C8B-B14F-4D97-AF65-F5344CB8AC3E}">
        <p14:creationId xmlns:p14="http://schemas.microsoft.com/office/powerpoint/2010/main" val="195197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694688" y="1396378"/>
            <a:ext cx="9144000" cy="4572000"/>
          </a:xfrm>
        </p:spPr>
        <p:txBody>
          <a:bodyPr>
            <a:noAutofit/>
          </a:bodyPr>
          <a:lstStyle/>
          <a:p>
            <a:pPr>
              <a:spcAft>
                <a:spcPts val="600"/>
              </a:spcAft>
            </a:pPr>
            <a:r>
              <a:rPr lang="en-US" dirty="0" smtClean="0">
                <a:solidFill>
                  <a:srgbClr val="575F6D"/>
                </a:solidFill>
              </a:rPr>
              <a:t>Quantitative </a:t>
            </a:r>
            <a:r>
              <a:rPr lang="en-US" dirty="0">
                <a:solidFill>
                  <a:srgbClr val="575F6D"/>
                </a:solidFill>
              </a:rPr>
              <a:t>research</a:t>
            </a:r>
          </a:p>
          <a:p>
            <a:pPr>
              <a:spcAft>
                <a:spcPts val="600"/>
              </a:spcAft>
            </a:pPr>
            <a:endParaRPr lang="en-US" b="1" dirty="0">
              <a:solidFill>
                <a:srgbClr val="002060"/>
              </a:solidFill>
              <a:latin typeface="Garamond" panose="02020404030301010803" pitchFamily="18" charset="0"/>
            </a:endParaRPr>
          </a:p>
          <a:p>
            <a:pPr marL="0" indent="0" algn="just">
              <a:spcAft>
                <a:spcPts val="600"/>
              </a:spcAft>
              <a:buNone/>
            </a:pPr>
            <a:r>
              <a:rPr lang="en-US" b="1" dirty="0">
                <a:solidFill>
                  <a:srgbClr val="002060"/>
                </a:solidFill>
                <a:latin typeface="Garamond" panose="02020404030301010803" pitchFamily="18" charset="0"/>
              </a:rPr>
              <a:t>A quantitative approach tests the hypotheses and measures the problems, the effect of the intervention or predicts the association to exposure variables related to the outcome </a:t>
            </a:r>
            <a:r>
              <a:rPr lang="en-US" b="1" dirty="0">
                <a:solidFill>
                  <a:srgbClr val="7030A0"/>
                </a:solidFill>
                <a:latin typeface="Garamond" panose="02020404030301010803" pitchFamily="18" charset="0"/>
              </a:rPr>
              <a:t>(</a:t>
            </a:r>
            <a:r>
              <a:rPr lang="en-US" b="1" dirty="0" err="1">
                <a:solidFill>
                  <a:srgbClr val="7030A0"/>
                </a:solidFill>
                <a:latin typeface="Garamond" panose="02020404030301010803" pitchFamily="18" charset="0"/>
              </a:rPr>
              <a:t>Rehman</a:t>
            </a:r>
            <a:r>
              <a:rPr lang="en-US" b="1" dirty="0">
                <a:solidFill>
                  <a:srgbClr val="7030A0"/>
                </a:solidFill>
                <a:latin typeface="Garamond" panose="02020404030301010803" pitchFamily="18" charset="0"/>
              </a:rPr>
              <a:t>, 2021</a:t>
            </a:r>
            <a:r>
              <a:rPr lang="en-US" b="1" dirty="0" smtClean="0">
                <a:solidFill>
                  <a:srgbClr val="7030A0"/>
                </a:solidFill>
                <a:latin typeface="Garamond" panose="02020404030301010803" pitchFamily="18" charset="0"/>
              </a:rPr>
              <a:t>).</a:t>
            </a:r>
          </a:p>
          <a:p>
            <a:pPr marL="0" indent="0" algn="just">
              <a:spcAft>
                <a:spcPts val="600"/>
              </a:spcAft>
              <a:buNone/>
            </a:pPr>
            <a:r>
              <a:rPr lang="en-US" b="1" dirty="0">
                <a:solidFill>
                  <a:srgbClr val="002060"/>
                </a:solidFill>
                <a:latin typeface="Garamond" panose="02020404030301010803" pitchFamily="18" charset="0"/>
              </a:rPr>
              <a:t>Numerous past analysts have utilized the survey questionnaire technique to research M-learning acceptance and utilization </a:t>
            </a:r>
            <a:r>
              <a:rPr lang="en-US" b="1" dirty="0">
                <a:solidFill>
                  <a:srgbClr val="7030A0"/>
                </a:solidFill>
                <a:latin typeface="Garamond" panose="02020404030301010803" pitchFamily="18" charset="0"/>
              </a:rPr>
              <a:t>(Al-</a:t>
            </a:r>
            <a:r>
              <a:rPr lang="en-US" b="1" dirty="0" err="1">
                <a:solidFill>
                  <a:srgbClr val="7030A0"/>
                </a:solidFill>
                <a:latin typeface="Garamond" panose="02020404030301010803" pitchFamily="18" charset="0"/>
              </a:rPr>
              <a:t>Harbi</a:t>
            </a:r>
            <a:r>
              <a:rPr lang="en-US" b="1" dirty="0">
                <a:solidFill>
                  <a:srgbClr val="7030A0"/>
                </a:solidFill>
                <a:latin typeface="Garamond" panose="02020404030301010803" pitchFamily="18" charset="0"/>
              </a:rPr>
              <a:t>, 2011; </a:t>
            </a:r>
            <a:r>
              <a:rPr lang="en-US" b="1" dirty="0" err="1">
                <a:solidFill>
                  <a:srgbClr val="7030A0"/>
                </a:solidFill>
                <a:latin typeface="Garamond" panose="02020404030301010803" pitchFamily="18" charset="0"/>
              </a:rPr>
              <a:t>Moukali</a:t>
            </a:r>
            <a:r>
              <a:rPr lang="en-US" b="1" dirty="0">
                <a:solidFill>
                  <a:srgbClr val="7030A0"/>
                </a:solidFill>
                <a:latin typeface="Garamond" panose="02020404030301010803" pitchFamily="18" charset="0"/>
              </a:rPr>
              <a:t>, 2012; K. </a:t>
            </a:r>
            <a:r>
              <a:rPr lang="en-US" b="1" dirty="0" err="1">
                <a:solidFill>
                  <a:srgbClr val="7030A0"/>
                </a:solidFill>
                <a:latin typeface="Garamond" panose="02020404030301010803" pitchFamily="18" charset="0"/>
              </a:rPr>
              <a:t>Rapeepisarn</a:t>
            </a:r>
            <a:r>
              <a:rPr lang="en-US" b="1" dirty="0">
                <a:solidFill>
                  <a:srgbClr val="7030A0"/>
                </a:solidFill>
                <a:latin typeface="Garamond" panose="02020404030301010803" pitchFamily="18" charset="0"/>
              </a:rPr>
              <a:t>, 2012; Robinson, 2009).</a:t>
            </a:r>
          </a:p>
        </p:txBody>
      </p:sp>
      <p:sp>
        <p:nvSpPr>
          <p:cNvPr id="4" name="Slide Number Placeholder 3"/>
          <p:cNvSpPr>
            <a:spLocks noGrp="1"/>
          </p:cNvSpPr>
          <p:nvPr>
            <p:ph type="sldNum" sz="quarter" idx="15"/>
          </p:nvPr>
        </p:nvSpPr>
        <p:spPr/>
        <p:txBody>
          <a:bodyPr/>
          <a:lstStyle/>
          <a:p>
            <a:fld id="{8B21A843-96F8-48E5-9D0D-5182515463F0}" type="slidenum">
              <a:rPr lang="en-US">
                <a:latin typeface="Century Schoolbook"/>
              </a:rPr>
              <a:pPr/>
              <a:t>14</a:t>
            </a:fld>
            <a:endParaRPr lang="en-US">
              <a:latin typeface="Century Schoolbook"/>
            </a:endParaRPr>
          </a:p>
        </p:txBody>
      </p:sp>
      <p:sp>
        <p:nvSpPr>
          <p:cNvPr id="5" name="Rectangle 4"/>
          <p:cNvSpPr/>
          <p:nvPr/>
        </p:nvSpPr>
        <p:spPr>
          <a:xfrm>
            <a:off x="8649585" y="6367696"/>
            <a:ext cx="1167307" cy="369332"/>
          </a:xfrm>
          <a:prstGeom prst="rect">
            <a:avLst/>
          </a:prstGeom>
        </p:spPr>
        <p:txBody>
          <a:bodyPr wrap="none">
            <a:spAutoFit/>
          </a:bodyPr>
          <a:lstStyle/>
          <a:p>
            <a:r>
              <a:rPr lang="en-US" dirty="0">
                <a:solidFill>
                  <a:srgbClr val="00B050"/>
                </a:solidFill>
                <a:latin typeface="Century Schoolbook"/>
              </a:rPr>
              <a:t>… CONT</a:t>
            </a:r>
            <a:endParaRPr lang="en-US" dirty="0">
              <a:solidFill>
                <a:prstClr val="black"/>
              </a:solidFill>
              <a:latin typeface="Century Schoolbook"/>
            </a:endParaRPr>
          </a:p>
        </p:txBody>
      </p:sp>
      <p:sp>
        <p:nvSpPr>
          <p:cNvPr id="9" name="Title 1">
            <a:extLst>
              <a:ext uri="{FF2B5EF4-FFF2-40B4-BE49-F238E27FC236}">
                <a16:creationId xmlns:a16="http://schemas.microsoft.com/office/drawing/2014/main" id="{D22E5253-2AAC-4B79-9175-F7273BB6C3F5}"/>
              </a:ext>
            </a:extLst>
          </p:cNvPr>
          <p:cNvSpPr>
            <a:spLocks noGrp="1"/>
          </p:cNvSpPr>
          <p:nvPr>
            <p:ph type="title"/>
          </p:nvPr>
        </p:nvSpPr>
        <p:spPr>
          <a:xfrm>
            <a:off x="1981200" y="762000"/>
            <a:ext cx="2743200" cy="381000"/>
          </a:xfrm>
        </p:spPr>
        <p:txBody>
          <a:bodyPr>
            <a:noAutofit/>
          </a:bodyPr>
          <a:lstStyle/>
          <a:p>
            <a:r>
              <a:rPr lang="en-US" sz="2000" dirty="0">
                <a:solidFill>
                  <a:schemeClr val="tx2">
                    <a:lumMod val="40000"/>
                    <a:lumOff val="60000"/>
                  </a:schemeClr>
                </a:solidFill>
              </a:rPr>
              <a:t>Research DESIGN</a:t>
            </a:r>
          </a:p>
        </p:txBody>
      </p:sp>
    </p:spTree>
    <p:extLst>
      <p:ext uri="{BB962C8B-B14F-4D97-AF65-F5344CB8AC3E}">
        <p14:creationId xmlns:p14="http://schemas.microsoft.com/office/powerpoint/2010/main" val="32140428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5"/>
          </p:nvPr>
        </p:nvSpPr>
        <p:spPr/>
        <p:txBody>
          <a:bodyPr/>
          <a:lstStyle/>
          <a:p>
            <a:fld id="{8B21A843-96F8-48E5-9D0D-5182515463F0}" type="slidenum">
              <a:rPr lang="en-US">
                <a:latin typeface="Century Schoolbook"/>
              </a:rPr>
              <a:pPr/>
              <a:t>15</a:t>
            </a:fld>
            <a:endParaRPr lang="en-US">
              <a:latin typeface="Century Schoolbook"/>
            </a:endParaRPr>
          </a:p>
        </p:txBody>
      </p:sp>
      <p:graphicFrame>
        <p:nvGraphicFramePr>
          <p:cNvPr id="24" name="Table 23"/>
          <p:cNvGraphicFramePr>
            <a:graphicFrameLocks noGrp="1"/>
          </p:cNvGraphicFramePr>
          <p:nvPr>
            <p:extLst>
              <p:ext uri="{D42A27DB-BD31-4B8C-83A1-F6EECF244321}">
                <p14:modId xmlns:p14="http://schemas.microsoft.com/office/powerpoint/2010/main" val="1045059352"/>
              </p:ext>
            </p:extLst>
          </p:nvPr>
        </p:nvGraphicFramePr>
        <p:xfrm>
          <a:off x="2031687" y="4639274"/>
          <a:ext cx="7690182" cy="1638800"/>
        </p:xfrm>
        <a:graphic>
          <a:graphicData uri="http://schemas.openxmlformats.org/drawingml/2006/table">
            <a:tbl>
              <a:tblPr firstRow="1" bandRow="1">
                <a:tableStyleId>{7DF18680-E054-41AD-8BC1-D1AEF772440D}</a:tableStyleId>
              </a:tblPr>
              <a:tblGrid>
                <a:gridCol w="3845091">
                  <a:extLst>
                    <a:ext uri="{9D8B030D-6E8A-4147-A177-3AD203B41FA5}">
                      <a16:colId xmlns:a16="http://schemas.microsoft.com/office/drawing/2014/main" val="3627089101"/>
                    </a:ext>
                  </a:extLst>
                </a:gridCol>
                <a:gridCol w="3845091">
                  <a:extLst>
                    <a:ext uri="{9D8B030D-6E8A-4147-A177-3AD203B41FA5}">
                      <a16:colId xmlns:a16="http://schemas.microsoft.com/office/drawing/2014/main" val="3938309863"/>
                    </a:ext>
                  </a:extLst>
                </a:gridCol>
              </a:tblGrid>
              <a:tr h="409700">
                <a:tc>
                  <a:txBody>
                    <a:bodyPr/>
                    <a:lstStyle/>
                    <a:p>
                      <a:r>
                        <a:rPr lang="en-US" sz="1800" dirty="0"/>
                        <a:t>Primary source</a:t>
                      </a:r>
                      <a:endParaRPr lang="en-US" dirty="0"/>
                    </a:p>
                  </a:txBody>
                  <a:tcPr/>
                </a:tc>
                <a:tc>
                  <a:txBody>
                    <a:bodyPr/>
                    <a:lstStyle/>
                    <a:p>
                      <a:r>
                        <a:rPr lang="en-US" sz="1800" dirty="0"/>
                        <a:t>Secondary source</a:t>
                      </a:r>
                      <a:endParaRPr lang="en-US" dirty="0"/>
                    </a:p>
                  </a:txBody>
                  <a:tcPr/>
                </a:tc>
                <a:extLst>
                  <a:ext uri="{0D108BD9-81ED-4DB2-BD59-A6C34878D82A}">
                    <a16:rowId xmlns:a16="http://schemas.microsoft.com/office/drawing/2014/main" val="1847010118"/>
                  </a:ext>
                </a:extLst>
              </a:tr>
              <a:tr h="409700">
                <a:tc>
                  <a:txBody>
                    <a:bodyPr/>
                    <a:lstStyle/>
                    <a:p>
                      <a:pPr algn="just">
                        <a:spcAft>
                          <a:spcPts val="600"/>
                        </a:spcAft>
                        <a:buFont typeface="Arial" panose="020B0604020202020204" pitchFamily="34" charset="0"/>
                        <a:buNone/>
                      </a:pPr>
                      <a:r>
                        <a:rPr lang="en-US" sz="1800" dirty="0"/>
                        <a:t>Online questionnaire</a:t>
                      </a:r>
                    </a:p>
                  </a:txBody>
                  <a:tcPr/>
                </a:tc>
                <a:tc>
                  <a:txBody>
                    <a:bodyPr/>
                    <a:lstStyle/>
                    <a:p>
                      <a:r>
                        <a:rPr lang="en-US" sz="1800" dirty="0"/>
                        <a:t>Published</a:t>
                      </a:r>
                      <a:r>
                        <a:rPr lang="en-US" sz="1800" baseline="0" dirty="0"/>
                        <a:t> articles &amp; Newspaper</a:t>
                      </a:r>
                      <a:endParaRPr lang="en-US" dirty="0"/>
                    </a:p>
                  </a:txBody>
                  <a:tcPr/>
                </a:tc>
                <a:extLst>
                  <a:ext uri="{0D108BD9-81ED-4DB2-BD59-A6C34878D82A}">
                    <a16:rowId xmlns:a16="http://schemas.microsoft.com/office/drawing/2014/main" val="2192576889"/>
                  </a:ext>
                </a:extLst>
              </a:tr>
              <a:tr h="409700">
                <a:tc>
                  <a:txBody>
                    <a:bodyPr/>
                    <a:lstStyle/>
                    <a:p>
                      <a:pPr algn="just">
                        <a:spcAft>
                          <a:spcPts val="600"/>
                        </a:spcAft>
                        <a:buFont typeface="Arial" panose="020B0604020202020204" pitchFamily="34" charset="0"/>
                        <a:buNone/>
                      </a:pPr>
                      <a:r>
                        <a:rPr lang="en-US" sz="1800" dirty="0"/>
                        <a:t>Face to face interview</a:t>
                      </a:r>
                    </a:p>
                  </a:txBody>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kumimoji="0" lang="en-US" sz="1800" kern="1200" dirty="0">
                          <a:effectLst/>
                        </a:rPr>
                        <a:t>Reports from different sources</a:t>
                      </a:r>
                      <a:endParaRPr kumimoji="0" lang="en-US" sz="1800" kern="1200" dirty="0">
                        <a:solidFill>
                          <a:schemeClr val="dk1"/>
                        </a:solidFill>
                        <a:effectLst/>
                        <a:latin typeface="+mn-lt"/>
                        <a:ea typeface="+mn-ea"/>
                        <a:cs typeface="+mn-cs"/>
                      </a:endParaRPr>
                    </a:p>
                  </a:txBody>
                  <a:tcPr/>
                </a:tc>
                <a:extLst>
                  <a:ext uri="{0D108BD9-81ED-4DB2-BD59-A6C34878D82A}">
                    <a16:rowId xmlns:a16="http://schemas.microsoft.com/office/drawing/2014/main" val="2972466203"/>
                  </a:ext>
                </a:extLst>
              </a:tr>
              <a:tr h="409700">
                <a:tc>
                  <a:txBody>
                    <a:bodyPr/>
                    <a:lstStyle/>
                    <a:p>
                      <a:r>
                        <a:rPr lang="en-US" sz="1800" dirty="0"/>
                        <a:t>Focus group discussion</a:t>
                      </a:r>
                      <a:endParaRPr lang="en-US" dirty="0"/>
                    </a:p>
                  </a:txBody>
                  <a:tcPr/>
                </a:tc>
                <a:tc>
                  <a:txBody>
                    <a:bodyPr/>
                    <a:lstStyle/>
                    <a:p>
                      <a:r>
                        <a:rPr lang="en-US" dirty="0"/>
                        <a:t>Different Websites</a:t>
                      </a:r>
                    </a:p>
                  </a:txBody>
                  <a:tcPr/>
                </a:tc>
                <a:extLst>
                  <a:ext uri="{0D108BD9-81ED-4DB2-BD59-A6C34878D82A}">
                    <a16:rowId xmlns:a16="http://schemas.microsoft.com/office/drawing/2014/main" val="3294650775"/>
                  </a:ext>
                </a:extLst>
              </a:tr>
            </a:tbl>
          </a:graphicData>
        </a:graphic>
      </p:graphicFrame>
      <p:sp>
        <p:nvSpPr>
          <p:cNvPr id="17" name="Rectangle 16"/>
          <p:cNvSpPr/>
          <p:nvPr/>
        </p:nvSpPr>
        <p:spPr>
          <a:xfrm>
            <a:off x="9671381" y="6319322"/>
            <a:ext cx="1167307" cy="369332"/>
          </a:xfrm>
          <a:prstGeom prst="rect">
            <a:avLst/>
          </a:prstGeom>
        </p:spPr>
        <p:txBody>
          <a:bodyPr wrap="none">
            <a:spAutoFit/>
          </a:bodyPr>
          <a:lstStyle/>
          <a:p>
            <a:r>
              <a:rPr lang="en-US" dirty="0">
                <a:solidFill>
                  <a:srgbClr val="00B050"/>
                </a:solidFill>
                <a:latin typeface="Century Schoolbook"/>
              </a:rPr>
              <a:t>… CONT</a:t>
            </a:r>
            <a:endParaRPr lang="en-US" dirty="0">
              <a:solidFill>
                <a:prstClr val="black"/>
              </a:solidFill>
              <a:latin typeface="Century Schoolbook"/>
            </a:endParaRPr>
          </a:p>
        </p:txBody>
      </p:sp>
      <p:sp>
        <p:nvSpPr>
          <p:cNvPr id="20" name="Title 1">
            <a:extLst>
              <a:ext uri="{FF2B5EF4-FFF2-40B4-BE49-F238E27FC236}">
                <a16:creationId xmlns:a16="http://schemas.microsoft.com/office/drawing/2014/main" id="{251B5313-3B70-4324-A20E-8F3DC551EC3D}"/>
              </a:ext>
            </a:extLst>
          </p:cNvPr>
          <p:cNvSpPr>
            <a:spLocks noGrp="1"/>
          </p:cNvSpPr>
          <p:nvPr>
            <p:ph type="title"/>
          </p:nvPr>
        </p:nvSpPr>
        <p:spPr>
          <a:xfrm>
            <a:off x="1981201" y="433499"/>
            <a:ext cx="2743200" cy="381000"/>
          </a:xfrm>
        </p:spPr>
        <p:txBody>
          <a:bodyPr>
            <a:noAutofit/>
          </a:bodyPr>
          <a:lstStyle/>
          <a:p>
            <a:r>
              <a:rPr lang="en-US" sz="2000" dirty="0">
                <a:solidFill>
                  <a:schemeClr val="tx2">
                    <a:lumMod val="40000"/>
                    <a:lumOff val="60000"/>
                  </a:schemeClr>
                </a:solidFill>
              </a:rPr>
              <a:t>Research DESIGN</a:t>
            </a:r>
          </a:p>
        </p:txBody>
      </p:sp>
      <p:grpSp>
        <p:nvGrpSpPr>
          <p:cNvPr id="2" name="Group 1"/>
          <p:cNvGrpSpPr/>
          <p:nvPr/>
        </p:nvGrpSpPr>
        <p:grpSpPr>
          <a:xfrm>
            <a:off x="1981200" y="841777"/>
            <a:ext cx="7756435" cy="3531405"/>
            <a:chOff x="2013280" y="2787915"/>
            <a:chExt cx="7756435" cy="3531405"/>
          </a:xfrm>
        </p:grpSpPr>
        <p:sp>
          <p:nvSpPr>
            <p:cNvPr id="8" name="TextBox 7"/>
            <p:cNvSpPr txBox="1"/>
            <p:nvPr/>
          </p:nvSpPr>
          <p:spPr>
            <a:xfrm>
              <a:off x="2013280" y="5949988"/>
              <a:ext cx="7756435" cy="369332"/>
            </a:xfrm>
            <a:prstGeom prst="rect">
              <a:avLst/>
            </a:prstGeom>
            <a:solidFill>
              <a:schemeClr val="accent1"/>
            </a:solidFill>
            <a:ln>
              <a:solidFill>
                <a:schemeClr val="accent1"/>
              </a:solidFill>
            </a:ln>
          </p:spPr>
          <p:txBody>
            <a:bodyPr wrap="square" rtlCol="0">
              <a:spAutoFit/>
            </a:bodyPr>
            <a:lstStyle/>
            <a:p>
              <a:pPr algn="ctr"/>
              <a:r>
                <a:rPr lang="en-US" b="1" dirty="0">
                  <a:solidFill>
                    <a:prstClr val="black"/>
                  </a:solidFill>
                  <a:latin typeface="Century Schoolbook"/>
                </a:rPr>
                <a:t>Quantitative</a:t>
              </a:r>
            </a:p>
          </p:txBody>
        </p:sp>
        <p:sp>
          <p:nvSpPr>
            <p:cNvPr id="10" name="Down Arrow 9"/>
            <p:cNvSpPr/>
            <p:nvPr/>
          </p:nvSpPr>
          <p:spPr>
            <a:xfrm rot="10800000">
              <a:off x="7825974" y="4834169"/>
              <a:ext cx="395922" cy="1012208"/>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solidFill>
                  <a:prstClr val="black"/>
                </a:solidFill>
                <a:latin typeface="Century Schoolbook"/>
              </a:endParaRPr>
            </a:p>
          </p:txBody>
        </p:sp>
        <p:sp>
          <p:nvSpPr>
            <p:cNvPr id="12" name="Rounded Rectangle 11"/>
            <p:cNvSpPr/>
            <p:nvPr/>
          </p:nvSpPr>
          <p:spPr>
            <a:xfrm>
              <a:off x="6277070" y="2787915"/>
              <a:ext cx="3237885" cy="422511"/>
            </a:xfrm>
            <a:prstGeom prst="roundRect">
              <a:avLst/>
            </a:prstGeom>
            <a:solidFill>
              <a:schemeClr val="tx2">
                <a:lumMod val="20000"/>
                <a:lumOff val="80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Pilot Survey</a:t>
              </a:r>
            </a:p>
          </p:txBody>
        </p:sp>
        <p:sp>
          <p:nvSpPr>
            <p:cNvPr id="14" name="Down Arrow 13"/>
            <p:cNvSpPr/>
            <p:nvPr/>
          </p:nvSpPr>
          <p:spPr>
            <a:xfrm rot="10800000">
              <a:off x="4168735" y="4073383"/>
              <a:ext cx="395922" cy="1772997"/>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solidFill>
                  <a:prstClr val="black"/>
                </a:solidFill>
                <a:latin typeface="Century Schoolbook"/>
              </a:endParaRPr>
            </a:p>
          </p:txBody>
        </p:sp>
        <p:sp>
          <p:nvSpPr>
            <p:cNvPr id="15" name="Rounded Rectangle 14"/>
            <p:cNvSpPr/>
            <p:nvPr/>
          </p:nvSpPr>
          <p:spPr>
            <a:xfrm>
              <a:off x="6236141" y="3763075"/>
              <a:ext cx="3320845" cy="1012207"/>
            </a:xfrm>
            <a:prstGeom prst="roundRect">
              <a:avLst/>
            </a:prstGeom>
            <a:solidFill>
              <a:schemeClr val="tx2">
                <a:lumMod val="20000"/>
                <a:lumOff val="80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prstClr val="black"/>
                  </a:solidFill>
                  <a:latin typeface="Century Schoolbook"/>
                </a:rPr>
                <a:t>Survey questionnaire</a:t>
              </a:r>
            </a:p>
          </p:txBody>
        </p:sp>
        <p:sp>
          <p:nvSpPr>
            <p:cNvPr id="19" name="Bent-Up Arrow 18"/>
            <p:cNvSpPr/>
            <p:nvPr/>
          </p:nvSpPr>
          <p:spPr>
            <a:xfrm rot="5400000">
              <a:off x="5560991" y="3891053"/>
              <a:ext cx="478615" cy="826400"/>
            </a:xfrm>
            <a:prstGeom prst="bentUpArrow">
              <a:avLst>
                <a:gd name="adj1" fmla="val 12336"/>
                <a:gd name="adj2" fmla="val 25000"/>
                <a:gd name="adj3" fmla="val 25000"/>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entury Schoolbook"/>
              </a:endParaRPr>
            </a:p>
          </p:txBody>
        </p:sp>
        <p:sp>
          <p:nvSpPr>
            <p:cNvPr id="23" name="Left-Right Arrow 22"/>
            <p:cNvSpPr/>
            <p:nvPr/>
          </p:nvSpPr>
          <p:spPr>
            <a:xfrm>
              <a:off x="4518016" y="4953000"/>
              <a:ext cx="3318256" cy="730896"/>
            </a:xfrm>
            <a:prstGeom prst="leftRightArrow">
              <a:avLst/>
            </a:prstGeom>
            <a:solidFill>
              <a:schemeClr val="accent5">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prstClr val="black"/>
                  </a:solidFill>
                  <a:effectLst>
                    <a:outerShdw blurRad="38100" dist="19050" dir="2700000" algn="tl" rotWithShape="0">
                      <a:prstClr val="black">
                        <a:alpha val="40000"/>
                      </a:prstClr>
                    </a:outerShdw>
                  </a:effectLst>
                  <a:latin typeface="Century Schoolbook"/>
                </a:rPr>
                <a:t>Primary Source</a:t>
              </a:r>
            </a:p>
          </p:txBody>
        </p:sp>
        <p:sp>
          <p:nvSpPr>
            <p:cNvPr id="11" name="Right Arrow 10"/>
            <p:cNvSpPr/>
            <p:nvPr/>
          </p:nvSpPr>
          <p:spPr>
            <a:xfrm>
              <a:off x="2013280" y="5016017"/>
              <a:ext cx="2209800" cy="583120"/>
            </a:xfrm>
            <a:prstGeom prst="rightArrow">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w="0"/>
                  <a:solidFill>
                    <a:prstClr val="black"/>
                  </a:solidFill>
                  <a:effectLst>
                    <a:outerShdw blurRad="38100" dist="19050" dir="2700000" algn="tl" rotWithShape="0">
                      <a:prstClr val="black">
                        <a:alpha val="40000"/>
                      </a:prstClr>
                    </a:outerShdw>
                  </a:effectLst>
                  <a:latin typeface="Century Schoolbook"/>
                </a:rPr>
                <a:t>Secondary Source</a:t>
              </a:r>
            </a:p>
          </p:txBody>
        </p:sp>
        <p:sp>
          <p:nvSpPr>
            <p:cNvPr id="16" name="Rounded Rectangle 11">
              <a:extLst>
                <a:ext uri="{FF2B5EF4-FFF2-40B4-BE49-F238E27FC236}">
                  <a16:creationId xmlns:a16="http://schemas.microsoft.com/office/drawing/2014/main" id="{B5B31116-B8E7-49AA-A64A-D0812A656571}"/>
                </a:ext>
              </a:extLst>
            </p:cNvPr>
            <p:cNvSpPr/>
            <p:nvPr/>
          </p:nvSpPr>
          <p:spPr>
            <a:xfrm>
              <a:off x="2704509" y="3655796"/>
              <a:ext cx="3237885" cy="417587"/>
            </a:xfrm>
            <a:prstGeom prst="roundRect">
              <a:avLst/>
            </a:prstGeom>
            <a:solidFill>
              <a:schemeClr val="tx2">
                <a:lumMod val="20000"/>
                <a:lumOff val="80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prstClr val="black"/>
                  </a:solidFill>
                  <a:latin typeface="Century Schoolbook"/>
                </a:rPr>
                <a:t>Face to Face Interview</a:t>
              </a:r>
            </a:p>
          </p:txBody>
        </p:sp>
      </p:grpSp>
      <p:sp>
        <p:nvSpPr>
          <p:cNvPr id="5" name="Rectangle 4"/>
          <p:cNvSpPr/>
          <p:nvPr/>
        </p:nvSpPr>
        <p:spPr>
          <a:xfrm rot="16200000">
            <a:off x="622054" y="5192595"/>
            <a:ext cx="2031325" cy="369332"/>
          </a:xfrm>
          <a:prstGeom prst="rect">
            <a:avLst/>
          </a:prstGeom>
        </p:spPr>
        <p:txBody>
          <a:bodyPr wrap="none">
            <a:spAutoFit/>
          </a:bodyPr>
          <a:lstStyle/>
          <a:p>
            <a:pPr algn="ctr">
              <a:spcAft>
                <a:spcPts val="600"/>
              </a:spcAft>
            </a:pPr>
            <a:r>
              <a:rPr lang="en-US" b="1" dirty="0"/>
              <a:t>Sources of data</a:t>
            </a:r>
            <a:endParaRPr lang="bn-IN" b="1" dirty="0"/>
          </a:p>
        </p:txBody>
      </p:sp>
      <p:sp>
        <p:nvSpPr>
          <p:cNvPr id="3" name="Curved Left Arrow 2"/>
          <p:cNvSpPr/>
          <p:nvPr/>
        </p:nvSpPr>
        <p:spPr>
          <a:xfrm>
            <a:off x="9518767" y="981376"/>
            <a:ext cx="583654" cy="1432192"/>
          </a:xfrm>
          <a:prstGeom prst="curvedLef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Striped Right Arrow 6"/>
          <p:cNvSpPr/>
          <p:nvPr/>
        </p:nvSpPr>
        <p:spPr>
          <a:xfrm rot="16200000">
            <a:off x="7526073" y="1159612"/>
            <a:ext cx="552649" cy="762000"/>
          </a:xfrm>
          <a:prstGeom prst="stripedRightArrow">
            <a:avLst/>
          </a:prstGeom>
          <a:ln>
            <a:prstDash val="sys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7409317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981200" y="1295400"/>
            <a:ext cx="7924800" cy="5029200"/>
          </a:xfrm>
        </p:spPr>
        <p:txBody>
          <a:bodyPr>
            <a:normAutofit/>
          </a:bodyPr>
          <a:lstStyle/>
          <a:p>
            <a:pPr marL="0" indent="0" algn="just">
              <a:buNone/>
            </a:pPr>
            <a:r>
              <a:rPr lang="en-US" sz="1800" b="1" dirty="0"/>
              <a:t>Data Analysis Tools</a:t>
            </a:r>
          </a:p>
          <a:p>
            <a:pPr marL="0" indent="0" algn="just">
              <a:buNone/>
            </a:pPr>
            <a:endParaRPr lang="en-US" sz="1800" b="1" dirty="0">
              <a:solidFill>
                <a:srgbClr val="FF0000"/>
              </a:solidFill>
            </a:endParaRPr>
          </a:p>
          <a:p>
            <a:pPr marL="0" indent="0" algn="just">
              <a:buNone/>
            </a:pPr>
            <a:endParaRPr lang="en-US" dirty="0">
              <a:solidFill>
                <a:srgbClr val="FF0000"/>
              </a:solidFill>
            </a:endParaRPr>
          </a:p>
        </p:txBody>
      </p:sp>
      <p:sp>
        <p:nvSpPr>
          <p:cNvPr id="4" name="Slide Number Placeholder 3"/>
          <p:cNvSpPr>
            <a:spLocks noGrp="1"/>
          </p:cNvSpPr>
          <p:nvPr>
            <p:ph type="sldNum" sz="quarter" idx="15"/>
          </p:nvPr>
        </p:nvSpPr>
        <p:spPr/>
        <p:txBody>
          <a:bodyPr/>
          <a:lstStyle/>
          <a:p>
            <a:fld id="{8B21A843-96F8-48E5-9D0D-5182515463F0}" type="slidenum">
              <a:rPr lang="en-US">
                <a:latin typeface="Century Schoolbook"/>
              </a:rPr>
              <a:pPr/>
              <a:t>16</a:t>
            </a:fld>
            <a:endParaRPr lang="en-US">
              <a:latin typeface="Century Schoolbook"/>
            </a:endParaRPr>
          </a:p>
        </p:txBody>
      </p:sp>
      <p:sp>
        <p:nvSpPr>
          <p:cNvPr id="6" name="Rounded Rectangle 5"/>
          <p:cNvSpPr/>
          <p:nvPr/>
        </p:nvSpPr>
        <p:spPr>
          <a:xfrm>
            <a:off x="2362201" y="1828801"/>
            <a:ext cx="3237885" cy="1037913"/>
          </a:xfrm>
          <a:prstGeom prst="roundRect">
            <a:avLst/>
          </a:prstGeom>
          <a:solidFill>
            <a:schemeClr val="tx2">
              <a:lumMod val="20000"/>
              <a:lumOff val="80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solidFill>
                <a:latin typeface="Century Schoolbook"/>
              </a:rPr>
              <a:t>Statistical Package for Social Sciences (SPSS) </a:t>
            </a:r>
          </a:p>
          <a:p>
            <a:pPr algn="ctr"/>
            <a:r>
              <a:rPr lang="en-US" sz="1600" b="1" dirty="0">
                <a:solidFill>
                  <a:prstClr val="black"/>
                </a:solidFill>
                <a:latin typeface="Century Schoolbook"/>
              </a:rPr>
              <a:t>V-25</a:t>
            </a:r>
          </a:p>
        </p:txBody>
      </p:sp>
      <p:sp>
        <p:nvSpPr>
          <p:cNvPr id="7" name="Rounded Rectangle 6"/>
          <p:cNvSpPr/>
          <p:nvPr/>
        </p:nvSpPr>
        <p:spPr>
          <a:xfrm>
            <a:off x="6415132" y="1828801"/>
            <a:ext cx="3237885" cy="1037913"/>
          </a:xfrm>
          <a:prstGeom prst="roundRect">
            <a:avLst/>
          </a:prstGeom>
          <a:solidFill>
            <a:schemeClr val="tx2">
              <a:lumMod val="20000"/>
              <a:lumOff val="80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prstClr val="black"/>
                </a:solidFill>
                <a:latin typeface="Century Schoolbook"/>
              </a:rPr>
              <a:t>SmartPLS</a:t>
            </a:r>
          </a:p>
          <a:p>
            <a:pPr algn="ctr"/>
            <a:r>
              <a:rPr lang="en-US" b="1" dirty="0">
                <a:solidFill>
                  <a:prstClr val="black"/>
                </a:solidFill>
                <a:latin typeface="Century Schoolbook"/>
              </a:rPr>
              <a:t>V-3.2.8</a:t>
            </a:r>
          </a:p>
        </p:txBody>
      </p:sp>
      <p:sp>
        <p:nvSpPr>
          <p:cNvPr id="8" name="Rounded Rectangle 7"/>
          <p:cNvSpPr/>
          <p:nvPr/>
        </p:nvSpPr>
        <p:spPr>
          <a:xfrm>
            <a:off x="6415132" y="3048001"/>
            <a:ext cx="3237885" cy="3207258"/>
          </a:xfrm>
          <a:prstGeom prst="roundRect">
            <a:avLst/>
          </a:prstGeom>
          <a:solidFill>
            <a:schemeClr val="tx2">
              <a:lumMod val="20000"/>
              <a:lumOff val="80000"/>
              <a:alpha val="3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prstClr val="black"/>
                </a:solidFill>
                <a:latin typeface="Garamond" panose="02020404030301010803" pitchFamily="18" charset="0"/>
              </a:rPr>
              <a:t>The exploration underneath thinks about focuses to make a current hypothesis, PLS-SEM is the most astounding decision </a:t>
            </a:r>
          </a:p>
          <a:p>
            <a:pPr algn="ctr"/>
            <a:r>
              <a:rPr lang="en-US" b="1" dirty="0">
                <a:solidFill>
                  <a:prstClr val="black"/>
                </a:solidFill>
                <a:latin typeface="Garamond" panose="02020404030301010803" pitchFamily="18" charset="0"/>
              </a:rPr>
              <a:t>(</a:t>
            </a:r>
            <a:r>
              <a:rPr lang="en-US" b="1" dirty="0" err="1">
                <a:solidFill>
                  <a:prstClr val="black"/>
                </a:solidFill>
                <a:latin typeface="Garamond" panose="02020404030301010803" pitchFamily="18" charset="0"/>
              </a:rPr>
              <a:t>Alshurideh</a:t>
            </a:r>
            <a:r>
              <a:rPr lang="en-US" b="1" dirty="0">
                <a:solidFill>
                  <a:prstClr val="black"/>
                </a:solidFill>
                <a:latin typeface="Garamond" panose="02020404030301010803" pitchFamily="18" charset="0"/>
              </a:rPr>
              <a:t> et al., 2020)</a:t>
            </a:r>
          </a:p>
        </p:txBody>
      </p:sp>
      <p:sp>
        <p:nvSpPr>
          <p:cNvPr id="9" name="Rounded Rectangle 8"/>
          <p:cNvSpPr/>
          <p:nvPr/>
        </p:nvSpPr>
        <p:spPr>
          <a:xfrm>
            <a:off x="2362201" y="3048001"/>
            <a:ext cx="3237885" cy="3207258"/>
          </a:xfrm>
          <a:prstGeom prst="roundRect">
            <a:avLst/>
          </a:prstGeom>
          <a:solidFill>
            <a:schemeClr val="tx2">
              <a:lumMod val="20000"/>
              <a:lumOff val="80000"/>
              <a:alpha val="3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prstClr val="black"/>
                </a:solidFill>
                <a:latin typeface="Garamond" panose="02020404030301010803" pitchFamily="18" charset="0"/>
              </a:rPr>
              <a:t>SPSS statistical software could easily perform the Pearson's Correlation or Spearman's Rank Correlation tests for examining the bivariate relationship between targeted variables </a:t>
            </a:r>
          </a:p>
          <a:p>
            <a:pPr algn="ctr"/>
            <a:r>
              <a:rPr lang="en-US" b="1" dirty="0">
                <a:solidFill>
                  <a:prstClr val="black"/>
                </a:solidFill>
                <a:latin typeface="Garamond" panose="02020404030301010803" pitchFamily="18" charset="0"/>
              </a:rPr>
              <a:t>(</a:t>
            </a:r>
            <a:r>
              <a:rPr lang="en-US" b="1" dirty="0" err="1">
                <a:solidFill>
                  <a:prstClr val="black"/>
                </a:solidFill>
                <a:latin typeface="Garamond" panose="02020404030301010803" pitchFamily="18" charset="0"/>
              </a:rPr>
              <a:t>Mohd</a:t>
            </a:r>
            <a:r>
              <a:rPr lang="en-US" b="1" dirty="0">
                <a:solidFill>
                  <a:prstClr val="black"/>
                </a:solidFill>
                <a:latin typeface="Garamond" panose="02020404030301010803" pitchFamily="18" charset="0"/>
              </a:rPr>
              <a:t> Hanafi Azman Ong &amp; </a:t>
            </a:r>
            <a:r>
              <a:rPr lang="en-US" b="1" dirty="0" err="1">
                <a:solidFill>
                  <a:prstClr val="black"/>
                </a:solidFill>
                <a:latin typeface="Garamond" panose="02020404030301010803" pitchFamily="18" charset="0"/>
              </a:rPr>
              <a:t>Puteh</a:t>
            </a:r>
            <a:r>
              <a:rPr lang="en-US" b="1" dirty="0">
                <a:solidFill>
                  <a:prstClr val="black"/>
                </a:solidFill>
                <a:latin typeface="Garamond" panose="02020404030301010803" pitchFamily="18" charset="0"/>
              </a:rPr>
              <a:t>, 2017)</a:t>
            </a:r>
          </a:p>
        </p:txBody>
      </p:sp>
      <p:sp>
        <p:nvSpPr>
          <p:cNvPr id="13" name="Title 1">
            <a:extLst>
              <a:ext uri="{FF2B5EF4-FFF2-40B4-BE49-F238E27FC236}">
                <a16:creationId xmlns:a16="http://schemas.microsoft.com/office/drawing/2014/main" id="{4BD15D1D-1FFF-450C-B599-B8831B27F38B}"/>
              </a:ext>
            </a:extLst>
          </p:cNvPr>
          <p:cNvSpPr>
            <a:spLocks noGrp="1"/>
          </p:cNvSpPr>
          <p:nvPr>
            <p:ph type="title"/>
          </p:nvPr>
        </p:nvSpPr>
        <p:spPr>
          <a:xfrm>
            <a:off x="2007704" y="457200"/>
            <a:ext cx="2743200" cy="381000"/>
          </a:xfrm>
        </p:spPr>
        <p:txBody>
          <a:bodyPr>
            <a:noAutofit/>
          </a:bodyPr>
          <a:lstStyle/>
          <a:p>
            <a:r>
              <a:rPr lang="en-US" sz="2000" dirty="0">
                <a:solidFill>
                  <a:schemeClr val="tx2">
                    <a:lumMod val="40000"/>
                    <a:lumOff val="60000"/>
                  </a:schemeClr>
                </a:solidFill>
              </a:rPr>
              <a:t>Research DESIGN</a:t>
            </a:r>
          </a:p>
        </p:txBody>
      </p:sp>
    </p:spTree>
    <p:extLst>
      <p:ext uri="{BB962C8B-B14F-4D97-AF65-F5344CB8AC3E}">
        <p14:creationId xmlns:p14="http://schemas.microsoft.com/office/powerpoint/2010/main" val="676277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2000" fill="hold"/>
                                        <p:tgtEl>
                                          <p:spTgt spid="9"/>
                                        </p:tgtEl>
                                        <p:attrNameLst>
                                          <p:attrName>ppt_x</p:attrName>
                                        </p:attrNameLst>
                                      </p:cBhvr>
                                      <p:tavLst>
                                        <p:tav tm="0">
                                          <p:val>
                                            <p:strVal val="#ppt_x"/>
                                          </p:val>
                                        </p:tav>
                                        <p:tav tm="100000">
                                          <p:val>
                                            <p:strVal val="#ppt_x"/>
                                          </p:val>
                                        </p:tav>
                                      </p:tavLst>
                                    </p:anim>
                                    <p:anim calcmode="lin" valueType="num">
                                      <p:cBhvr additive="base">
                                        <p:cTn id="8" dur="2000" fill="hold"/>
                                        <p:tgtEl>
                                          <p:spTgt spid="9"/>
                                        </p:tgtEl>
                                        <p:attrNameLst>
                                          <p:attrName>ppt_y</p:attrName>
                                        </p:attrNameLst>
                                      </p:cBhvr>
                                      <p:tavLst>
                                        <p:tav tm="0">
                                          <p:val>
                                            <p:strVal val="1+#ppt_h/2"/>
                                          </p:val>
                                        </p:tav>
                                        <p:tav tm="100000">
                                          <p:val>
                                            <p:strVal val="#ppt_y"/>
                                          </p:val>
                                        </p:tav>
                                      </p:tavLst>
                                    </p:anim>
                                  </p:childTnLst>
                                </p:cTn>
                              </p:par>
                            </p:childTnLst>
                          </p:cTn>
                        </p:par>
                        <p:par>
                          <p:cTn id="9" fill="hold">
                            <p:stCondLst>
                              <p:cond delay="2000"/>
                            </p:stCondLst>
                            <p:childTnLst>
                              <p:par>
                                <p:cTn id="10" presetID="2" presetClass="entr" presetSubtype="4" fill="hold" grpId="0"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2000" fill="hold"/>
                                        <p:tgtEl>
                                          <p:spTgt spid="8"/>
                                        </p:tgtEl>
                                        <p:attrNameLst>
                                          <p:attrName>ppt_x</p:attrName>
                                        </p:attrNameLst>
                                      </p:cBhvr>
                                      <p:tavLst>
                                        <p:tav tm="0">
                                          <p:val>
                                            <p:strVal val="#ppt_x"/>
                                          </p:val>
                                        </p:tav>
                                        <p:tav tm="100000">
                                          <p:val>
                                            <p:strVal val="#ppt_x"/>
                                          </p:val>
                                        </p:tav>
                                      </p:tavLst>
                                    </p:anim>
                                    <p:anim calcmode="lin" valueType="num">
                                      <p:cBhvr additive="base">
                                        <p:cTn id="13" dur="20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981200" y="1295400"/>
            <a:ext cx="7924800" cy="5029200"/>
          </a:xfrm>
        </p:spPr>
        <p:txBody>
          <a:bodyPr>
            <a:normAutofit/>
          </a:bodyPr>
          <a:lstStyle/>
          <a:p>
            <a:pPr marL="0" indent="0" algn="just">
              <a:buNone/>
            </a:pPr>
            <a:r>
              <a:rPr lang="en-US" sz="1800" b="1" dirty="0"/>
              <a:t>Data Analysis Tools</a:t>
            </a:r>
          </a:p>
          <a:p>
            <a:pPr marL="0" indent="0" algn="just">
              <a:buNone/>
            </a:pPr>
            <a:endParaRPr lang="en-US" sz="1800" b="1" dirty="0">
              <a:solidFill>
                <a:srgbClr val="FF0000"/>
              </a:solidFill>
            </a:endParaRPr>
          </a:p>
          <a:p>
            <a:pPr marL="0" indent="0" algn="just">
              <a:buNone/>
            </a:pPr>
            <a:endParaRPr lang="en-US" dirty="0">
              <a:solidFill>
                <a:srgbClr val="FF0000"/>
              </a:solidFill>
            </a:endParaRPr>
          </a:p>
        </p:txBody>
      </p:sp>
      <p:sp>
        <p:nvSpPr>
          <p:cNvPr id="4" name="Slide Number Placeholder 3"/>
          <p:cNvSpPr>
            <a:spLocks noGrp="1"/>
          </p:cNvSpPr>
          <p:nvPr>
            <p:ph type="sldNum" sz="quarter" idx="15"/>
          </p:nvPr>
        </p:nvSpPr>
        <p:spPr/>
        <p:txBody>
          <a:bodyPr/>
          <a:lstStyle/>
          <a:p>
            <a:fld id="{8B21A843-96F8-48E5-9D0D-5182515463F0}" type="slidenum">
              <a:rPr lang="en-US">
                <a:latin typeface="Century Schoolbook"/>
              </a:rPr>
              <a:pPr/>
              <a:t>17</a:t>
            </a:fld>
            <a:endParaRPr lang="en-US">
              <a:latin typeface="Century Schoolbook"/>
            </a:endParaRPr>
          </a:p>
        </p:txBody>
      </p:sp>
      <p:sp>
        <p:nvSpPr>
          <p:cNvPr id="5" name="Rectangle 4"/>
          <p:cNvSpPr/>
          <p:nvPr/>
        </p:nvSpPr>
        <p:spPr>
          <a:xfrm>
            <a:off x="9653017" y="6242120"/>
            <a:ext cx="1167307" cy="369332"/>
          </a:xfrm>
          <a:prstGeom prst="rect">
            <a:avLst/>
          </a:prstGeom>
        </p:spPr>
        <p:txBody>
          <a:bodyPr wrap="none">
            <a:spAutoFit/>
          </a:bodyPr>
          <a:lstStyle/>
          <a:p>
            <a:r>
              <a:rPr lang="en-US" dirty="0">
                <a:solidFill>
                  <a:srgbClr val="00B050"/>
                </a:solidFill>
                <a:latin typeface="Century Schoolbook"/>
              </a:rPr>
              <a:t>… CONT</a:t>
            </a:r>
            <a:endParaRPr lang="en-US" dirty="0">
              <a:solidFill>
                <a:prstClr val="black"/>
              </a:solidFill>
              <a:latin typeface="Century Schoolbook"/>
            </a:endParaRPr>
          </a:p>
        </p:txBody>
      </p:sp>
      <p:sp>
        <p:nvSpPr>
          <p:cNvPr id="6" name="Rounded Rectangle 5"/>
          <p:cNvSpPr/>
          <p:nvPr/>
        </p:nvSpPr>
        <p:spPr>
          <a:xfrm>
            <a:off x="2362201" y="1828801"/>
            <a:ext cx="3237885" cy="1037913"/>
          </a:xfrm>
          <a:prstGeom prst="roundRect">
            <a:avLst/>
          </a:prstGeom>
          <a:solidFill>
            <a:schemeClr val="tx2">
              <a:lumMod val="20000"/>
              <a:lumOff val="80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prstClr val="black"/>
                </a:solidFill>
                <a:latin typeface="Century Schoolbook"/>
              </a:rPr>
              <a:t>Statistical Package for Social Sciences (SPSS) </a:t>
            </a:r>
          </a:p>
          <a:p>
            <a:pPr algn="ctr"/>
            <a:r>
              <a:rPr lang="en-US" sz="1600" b="1" dirty="0">
                <a:solidFill>
                  <a:prstClr val="black"/>
                </a:solidFill>
                <a:latin typeface="Century Schoolbook"/>
              </a:rPr>
              <a:t>V-25</a:t>
            </a:r>
          </a:p>
        </p:txBody>
      </p:sp>
      <p:sp>
        <p:nvSpPr>
          <p:cNvPr id="7" name="Rounded Rectangle 6"/>
          <p:cNvSpPr/>
          <p:nvPr/>
        </p:nvSpPr>
        <p:spPr>
          <a:xfrm>
            <a:off x="6415132" y="1828801"/>
            <a:ext cx="3237885" cy="1037913"/>
          </a:xfrm>
          <a:prstGeom prst="roundRect">
            <a:avLst/>
          </a:prstGeom>
          <a:solidFill>
            <a:schemeClr val="tx2">
              <a:lumMod val="20000"/>
              <a:lumOff val="80000"/>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prstClr val="black"/>
                </a:solidFill>
                <a:latin typeface="Century Schoolbook"/>
              </a:rPr>
              <a:t>SmartPLS</a:t>
            </a:r>
          </a:p>
          <a:p>
            <a:pPr algn="ctr"/>
            <a:r>
              <a:rPr lang="en-US" b="1" dirty="0">
                <a:solidFill>
                  <a:prstClr val="black"/>
                </a:solidFill>
                <a:latin typeface="Century Schoolbook"/>
              </a:rPr>
              <a:t>V-3.2.8</a:t>
            </a:r>
          </a:p>
        </p:txBody>
      </p:sp>
      <p:sp>
        <p:nvSpPr>
          <p:cNvPr id="8" name="Rounded Rectangle 7"/>
          <p:cNvSpPr/>
          <p:nvPr/>
        </p:nvSpPr>
        <p:spPr>
          <a:xfrm>
            <a:off x="6415132" y="3048002"/>
            <a:ext cx="3237885" cy="2971799"/>
          </a:xfrm>
          <a:prstGeom prst="roundRect">
            <a:avLst/>
          </a:prstGeom>
          <a:solidFill>
            <a:schemeClr val="tx2">
              <a:lumMod val="20000"/>
              <a:lumOff val="80000"/>
              <a:alpha val="3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prstClr val="black"/>
                </a:solidFill>
                <a:latin typeface="Garamond" panose="02020404030301010803" pitchFamily="18" charset="0"/>
              </a:rPr>
              <a:t>Model assessment </a:t>
            </a:r>
          </a:p>
          <a:p>
            <a:pPr algn="ctr"/>
            <a:r>
              <a:rPr lang="en-US" sz="2400" b="1" dirty="0">
                <a:solidFill>
                  <a:prstClr val="black"/>
                </a:solidFill>
                <a:latin typeface="Garamond" panose="02020404030301010803" pitchFamily="18" charset="0"/>
              </a:rPr>
              <a:t>&amp;</a:t>
            </a:r>
          </a:p>
          <a:p>
            <a:pPr algn="ctr"/>
            <a:r>
              <a:rPr lang="en-US" sz="2400" b="1" dirty="0">
                <a:solidFill>
                  <a:prstClr val="black"/>
                </a:solidFill>
                <a:latin typeface="Garamond" panose="02020404030301010803" pitchFamily="18" charset="0"/>
              </a:rPr>
              <a:t> Hypothesis testing</a:t>
            </a:r>
          </a:p>
        </p:txBody>
      </p:sp>
      <p:sp>
        <p:nvSpPr>
          <p:cNvPr id="9" name="Rounded Rectangle 8"/>
          <p:cNvSpPr/>
          <p:nvPr/>
        </p:nvSpPr>
        <p:spPr>
          <a:xfrm>
            <a:off x="2362201" y="3048002"/>
            <a:ext cx="3237885" cy="2971799"/>
          </a:xfrm>
          <a:prstGeom prst="roundRect">
            <a:avLst/>
          </a:prstGeom>
          <a:solidFill>
            <a:schemeClr val="tx2">
              <a:lumMod val="20000"/>
              <a:lumOff val="80000"/>
              <a:alpha val="3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prstClr val="black"/>
                </a:solidFill>
                <a:latin typeface="Garamond" panose="02020404030301010803" pitchFamily="18" charset="0"/>
              </a:rPr>
              <a:t>Descriptive Analysis </a:t>
            </a:r>
          </a:p>
        </p:txBody>
      </p:sp>
      <p:sp>
        <p:nvSpPr>
          <p:cNvPr id="13" name="Title 1">
            <a:extLst>
              <a:ext uri="{FF2B5EF4-FFF2-40B4-BE49-F238E27FC236}">
                <a16:creationId xmlns:a16="http://schemas.microsoft.com/office/drawing/2014/main" id="{922DC0D1-2039-435D-9C8F-022361F6236E}"/>
              </a:ext>
            </a:extLst>
          </p:cNvPr>
          <p:cNvSpPr>
            <a:spLocks noGrp="1"/>
          </p:cNvSpPr>
          <p:nvPr>
            <p:ph type="title"/>
          </p:nvPr>
        </p:nvSpPr>
        <p:spPr>
          <a:xfrm>
            <a:off x="2007704" y="457200"/>
            <a:ext cx="2743200" cy="381000"/>
          </a:xfrm>
        </p:spPr>
        <p:txBody>
          <a:bodyPr>
            <a:noAutofit/>
          </a:bodyPr>
          <a:lstStyle/>
          <a:p>
            <a:r>
              <a:rPr lang="en-US" sz="2000" dirty="0">
                <a:solidFill>
                  <a:schemeClr val="tx2">
                    <a:lumMod val="40000"/>
                    <a:lumOff val="60000"/>
                  </a:schemeClr>
                </a:solidFill>
              </a:rPr>
              <a:t>Research DESIGN</a:t>
            </a:r>
          </a:p>
        </p:txBody>
      </p:sp>
    </p:spTree>
    <p:extLst>
      <p:ext uri="{BB962C8B-B14F-4D97-AF65-F5344CB8AC3E}">
        <p14:creationId xmlns:p14="http://schemas.microsoft.com/office/powerpoint/2010/main" val="97906549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5"/>
          </p:nvPr>
        </p:nvSpPr>
        <p:spPr/>
        <p:txBody>
          <a:bodyPr/>
          <a:lstStyle/>
          <a:p>
            <a:fld id="{8B21A843-96F8-48E5-9D0D-5182515463F0}" type="slidenum">
              <a:rPr lang="en-US">
                <a:latin typeface="Century Schoolbook"/>
              </a:rPr>
              <a:pPr/>
              <a:t>18</a:t>
            </a:fld>
            <a:endParaRPr lang="en-US">
              <a:latin typeface="Century Schoolbook"/>
            </a:endParaRPr>
          </a:p>
        </p:txBody>
      </p:sp>
      <p:sp>
        <p:nvSpPr>
          <p:cNvPr id="13" name="Title 1">
            <a:extLst>
              <a:ext uri="{FF2B5EF4-FFF2-40B4-BE49-F238E27FC236}">
                <a16:creationId xmlns:a16="http://schemas.microsoft.com/office/drawing/2014/main" id="{4BD15D1D-1FFF-450C-B599-B8831B27F38B}"/>
              </a:ext>
            </a:extLst>
          </p:cNvPr>
          <p:cNvSpPr>
            <a:spLocks noGrp="1"/>
          </p:cNvSpPr>
          <p:nvPr>
            <p:ph type="title"/>
          </p:nvPr>
        </p:nvSpPr>
        <p:spPr>
          <a:xfrm>
            <a:off x="2007704" y="228600"/>
            <a:ext cx="4469296" cy="457200"/>
          </a:xfrm>
        </p:spPr>
        <p:txBody>
          <a:bodyPr>
            <a:noAutofit/>
          </a:bodyPr>
          <a:lstStyle/>
          <a:p>
            <a:r>
              <a:rPr lang="en-US" sz="2000" dirty="0" smtClean="0">
                <a:solidFill>
                  <a:schemeClr val="tx2">
                    <a:lumMod val="40000"/>
                    <a:lumOff val="60000"/>
                  </a:schemeClr>
                </a:solidFill>
              </a:rPr>
              <a:t>Data ANALYSIS (</a:t>
            </a:r>
            <a:r>
              <a:rPr lang="en-US" sz="2000" dirty="0">
                <a:solidFill>
                  <a:schemeClr val="tx2">
                    <a:lumMod val="40000"/>
                    <a:lumOff val="60000"/>
                  </a:schemeClr>
                </a:solidFill>
              </a:rPr>
              <a:t>D</a:t>
            </a:r>
            <a:r>
              <a:rPr lang="en-US" sz="2000" dirty="0" smtClean="0">
                <a:solidFill>
                  <a:schemeClr val="tx2">
                    <a:lumMod val="40000"/>
                    <a:lumOff val="60000"/>
                  </a:schemeClr>
                </a:solidFill>
              </a:rPr>
              <a:t>escriptive)</a:t>
            </a:r>
            <a:endParaRPr lang="en-US" sz="2000" dirty="0">
              <a:solidFill>
                <a:schemeClr val="tx2">
                  <a:lumMod val="40000"/>
                  <a:lumOff val="60000"/>
                </a:schemeClr>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475072177"/>
              </p:ext>
            </p:extLst>
          </p:nvPr>
        </p:nvGraphicFramePr>
        <p:xfrm>
          <a:off x="609600" y="2286001"/>
          <a:ext cx="9956800" cy="3409739"/>
        </p:xfrm>
        <a:graphic>
          <a:graphicData uri="http://schemas.openxmlformats.org/drawingml/2006/table">
            <a:tbl>
              <a:tblPr firstRow="1" firstCol="1" bandRow="1">
                <a:tableStyleId>{7DF18680-E054-41AD-8BC1-D1AEF772440D}</a:tableStyleId>
              </a:tblPr>
              <a:tblGrid>
                <a:gridCol w="1632374">
                  <a:extLst>
                    <a:ext uri="{9D8B030D-6E8A-4147-A177-3AD203B41FA5}">
                      <a16:colId xmlns:a16="http://schemas.microsoft.com/office/drawing/2014/main" val="822866655"/>
                    </a:ext>
                  </a:extLst>
                </a:gridCol>
                <a:gridCol w="1632374">
                  <a:extLst>
                    <a:ext uri="{9D8B030D-6E8A-4147-A177-3AD203B41FA5}">
                      <a16:colId xmlns:a16="http://schemas.microsoft.com/office/drawing/2014/main" val="377863639"/>
                    </a:ext>
                  </a:extLst>
                </a:gridCol>
                <a:gridCol w="1078652">
                  <a:extLst>
                    <a:ext uri="{9D8B030D-6E8A-4147-A177-3AD203B41FA5}">
                      <a16:colId xmlns:a16="http://schemas.microsoft.com/office/drawing/2014/main" val="2340941464"/>
                    </a:ext>
                  </a:extLst>
                </a:gridCol>
                <a:gridCol w="1219200">
                  <a:extLst>
                    <a:ext uri="{9D8B030D-6E8A-4147-A177-3AD203B41FA5}">
                      <a16:colId xmlns:a16="http://schemas.microsoft.com/office/drawing/2014/main" val="1493720302"/>
                    </a:ext>
                  </a:extLst>
                </a:gridCol>
                <a:gridCol w="1371600">
                  <a:extLst>
                    <a:ext uri="{9D8B030D-6E8A-4147-A177-3AD203B41FA5}">
                      <a16:colId xmlns:a16="http://schemas.microsoft.com/office/drawing/2014/main" val="2352287613"/>
                    </a:ext>
                  </a:extLst>
                </a:gridCol>
                <a:gridCol w="1371600">
                  <a:extLst>
                    <a:ext uri="{9D8B030D-6E8A-4147-A177-3AD203B41FA5}">
                      <a16:colId xmlns:a16="http://schemas.microsoft.com/office/drawing/2014/main" val="190298828"/>
                    </a:ext>
                  </a:extLst>
                </a:gridCol>
                <a:gridCol w="1651000">
                  <a:extLst>
                    <a:ext uri="{9D8B030D-6E8A-4147-A177-3AD203B41FA5}">
                      <a16:colId xmlns:a16="http://schemas.microsoft.com/office/drawing/2014/main" val="1524221529"/>
                    </a:ext>
                  </a:extLst>
                </a:gridCol>
              </a:tblGrid>
              <a:tr h="533399">
                <a:tc rowSpan="2">
                  <a:txBody>
                    <a:bodyPr/>
                    <a:lstStyle/>
                    <a:p>
                      <a:pPr marL="0" marR="0" algn="ctr">
                        <a:spcBef>
                          <a:spcPts val="0"/>
                        </a:spcBef>
                        <a:spcAft>
                          <a:spcPts val="0"/>
                        </a:spcAft>
                      </a:pPr>
                      <a:r>
                        <a:rPr lang="en-US" sz="1800">
                          <a:effectLst/>
                          <a:latin typeface="Times New Roman" panose="02020603050405020304" pitchFamily="18" charset="0"/>
                          <a:cs typeface="Times New Roman" panose="02020603050405020304" pitchFamily="18" charset="0"/>
                        </a:rPr>
                        <a:t> </a:t>
                      </a:r>
                      <a:endParaRPr lang="en-US" sz="180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tc>
                <a:tc gridSpan="2">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Teachers</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hMerge="1">
                  <a:txBody>
                    <a:bodyPr/>
                    <a:lstStyle/>
                    <a:p>
                      <a:endParaRPr lang="en-US"/>
                    </a:p>
                  </a:txBody>
                  <a:tcPr/>
                </a:tc>
                <a:tc gridSpan="2">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Students</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hMerge="1">
                  <a:txBody>
                    <a:bodyPr/>
                    <a:lstStyle/>
                    <a:p>
                      <a:endParaRPr lang="en-US"/>
                    </a:p>
                  </a:txBody>
                  <a:tcPr/>
                </a:tc>
                <a:tc gridSpan="2">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Both</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hMerge="1">
                  <a:txBody>
                    <a:bodyPr/>
                    <a:lstStyle/>
                    <a:p>
                      <a:endParaRPr lang="en-US"/>
                    </a:p>
                  </a:txBody>
                  <a:tcPr/>
                </a:tc>
                <a:extLst>
                  <a:ext uri="{0D108BD9-81ED-4DB2-BD59-A6C34878D82A}">
                    <a16:rowId xmlns:a16="http://schemas.microsoft.com/office/drawing/2014/main" val="1040561810"/>
                  </a:ext>
                </a:extLst>
              </a:tr>
              <a:tr h="1006719">
                <a:tc vMerge="1">
                  <a:txBody>
                    <a:bodyPr/>
                    <a:lstStyle/>
                    <a:p>
                      <a:endParaRPr lang="en-US"/>
                    </a:p>
                  </a:txBody>
                  <a:tcPr/>
                </a:tc>
                <a:tc>
                  <a:txBody>
                    <a:bodyPr/>
                    <a:lstStyle/>
                    <a:p>
                      <a:pPr marL="0" marR="0" algn="r">
                        <a:spcBef>
                          <a:spcPts val="0"/>
                        </a:spcBef>
                        <a:spcAft>
                          <a:spcPts val="0"/>
                        </a:spcAft>
                      </a:pPr>
                      <a:r>
                        <a:rPr lang="en-US" sz="1800" b="1" dirty="0">
                          <a:effectLst/>
                          <a:latin typeface="Times New Roman" panose="02020603050405020304" pitchFamily="18" charset="0"/>
                          <a:cs typeface="Times New Roman" panose="02020603050405020304" pitchFamily="18" charset="0"/>
                        </a:rPr>
                        <a:t>Frequency</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just">
                        <a:spcBef>
                          <a:spcPts val="0"/>
                        </a:spcBef>
                        <a:spcAft>
                          <a:spcPts val="0"/>
                        </a:spcAft>
                      </a:pPr>
                      <a:r>
                        <a:rPr lang="en-US" sz="1800" b="1" dirty="0">
                          <a:effectLst/>
                          <a:latin typeface="Times New Roman" panose="02020603050405020304" pitchFamily="18" charset="0"/>
                          <a:cs typeface="Times New Roman" panose="02020603050405020304" pitchFamily="18" charset="0"/>
                        </a:rPr>
                        <a:t>Percent</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r">
                        <a:spcBef>
                          <a:spcPts val="0"/>
                        </a:spcBef>
                        <a:spcAft>
                          <a:spcPts val="0"/>
                        </a:spcAft>
                      </a:pPr>
                      <a:r>
                        <a:rPr lang="en-US" sz="1800" b="1" dirty="0">
                          <a:effectLst/>
                          <a:latin typeface="Times New Roman" panose="02020603050405020304" pitchFamily="18" charset="0"/>
                          <a:cs typeface="Times New Roman" panose="02020603050405020304" pitchFamily="18" charset="0"/>
                        </a:rPr>
                        <a:t>Frequency</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just">
                        <a:spcBef>
                          <a:spcPts val="0"/>
                        </a:spcBef>
                        <a:spcAft>
                          <a:spcPts val="0"/>
                        </a:spcAft>
                      </a:pPr>
                      <a:r>
                        <a:rPr lang="en-US" sz="1800" b="1" dirty="0">
                          <a:effectLst/>
                          <a:latin typeface="Times New Roman" panose="02020603050405020304" pitchFamily="18" charset="0"/>
                          <a:cs typeface="Times New Roman" panose="02020603050405020304" pitchFamily="18" charset="0"/>
                        </a:rPr>
                        <a:t>Percent</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r">
                        <a:spcBef>
                          <a:spcPts val="0"/>
                        </a:spcBef>
                        <a:spcAft>
                          <a:spcPts val="0"/>
                        </a:spcAft>
                      </a:pPr>
                      <a:r>
                        <a:rPr lang="en-US" sz="1800" b="1" dirty="0">
                          <a:effectLst/>
                          <a:latin typeface="Times New Roman" panose="02020603050405020304" pitchFamily="18" charset="0"/>
                          <a:cs typeface="Times New Roman" panose="02020603050405020304" pitchFamily="18" charset="0"/>
                        </a:rPr>
                        <a:t>Frequency</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just">
                        <a:spcBef>
                          <a:spcPts val="0"/>
                        </a:spcBef>
                        <a:spcAft>
                          <a:spcPts val="0"/>
                        </a:spcAft>
                      </a:pPr>
                      <a:r>
                        <a:rPr lang="en-US" sz="1800" b="1" dirty="0">
                          <a:effectLst/>
                          <a:latin typeface="Times New Roman" panose="02020603050405020304" pitchFamily="18" charset="0"/>
                          <a:cs typeface="Times New Roman" panose="02020603050405020304" pitchFamily="18" charset="0"/>
                        </a:rPr>
                        <a:t>Percent</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extLst>
                  <a:ext uri="{0D108BD9-81ED-4DB2-BD59-A6C34878D82A}">
                    <a16:rowId xmlns:a16="http://schemas.microsoft.com/office/drawing/2014/main" val="3099416237"/>
                  </a:ext>
                </a:extLst>
              </a:tr>
              <a:tr h="575268">
                <a:tc>
                  <a:txBody>
                    <a:bodyPr/>
                    <a:lstStyle/>
                    <a:p>
                      <a:pPr marL="0" marR="0" algn="ctr">
                        <a:spcBef>
                          <a:spcPts val="0"/>
                        </a:spcBef>
                        <a:spcAft>
                          <a:spcPts val="0"/>
                        </a:spcAft>
                      </a:pPr>
                      <a:r>
                        <a:rPr lang="en-US" sz="1800">
                          <a:effectLst/>
                          <a:latin typeface="Times New Roman" panose="02020603050405020304" pitchFamily="18" charset="0"/>
                          <a:cs typeface="Times New Roman" panose="02020603050405020304" pitchFamily="18" charset="0"/>
                        </a:rPr>
                        <a:t>Female</a:t>
                      </a:r>
                      <a:endParaRPr lang="en-US" sz="180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r">
                        <a:spcBef>
                          <a:spcPts val="0"/>
                        </a:spcBef>
                        <a:spcAft>
                          <a:spcPts val="0"/>
                        </a:spcAft>
                      </a:pPr>
                      <a:r>
                        <a:rPr lang="en-US" sz="1800" b="1" dirty="0">
                          <a:effectLst/>
                          <a:latin typeface="Times New Roman" panose="02020603050405020304" pitchFamily="18" charset="0"/>
                          <a:cs typeface="Times New Roman" panose="02020603050405020304" pitchFamily="18" charset="0"/>
                        </a:rPr>
                        <a:t>64</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just">
                        <a:spcBef>
                          <a:spcPts val="0"/>
                        </a:spcBef>
                        <a:spcAft>
                          <a:spcPts val="0"/>
                        </a:spcAft>
                      </a:pPr>
                      <a:r>
                        <a:rPr lang="en-US" sz="1800" b="1" dirty="0">
                          <a:effectLst/>
                          <a:latin typeface="Times New Roman" panose="02020603050405020304" pitchFamily="18" charset="0"/>
                          <a:cs typeface="Times New Roman" panose="02020603050405020304" pitchFamily="18" charset="0"/>
                        </a:rPr>
                        <a:t>20.9</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r">
                        <a:spcBef>
                          <a:spcPts val="0"/>
                        </a:spcBef>
                        <a:spcAft>
                          <a:spcPts val="0"/>
                        </a:spcAft>
                      </a:pPr>
                      <a:r>
                        <a:rPr lang="en-US" sz="1800" b="1" dirty="0">
                          <a:effectLst/>
                          <a:latin typeface="Times New Roman" panose="02020603050405020304" pitchFamily="18" charset="0"/>
                          <a:cs typeface="Times New Roman" panose="02020603050405020304" pitchFamily="18" charset="0"/>
                        </a:rPr>
                        <a:t>59</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just">
                        <a:spcBef>
                          <a:spcPts val="0"/>
                        </a:spcBef>
                        <a:spcAft>
                          <a:spcPts val="0"/>
                        </a:spcAft>
                      </a:pPr>
                      <a:r>
                        <a:rPr lang="en-US" sz="1800" b="1" dirty="0">
                          <a:effectLst/>
                          <a:latin typeface="Times New Roman" panose="02020603050405020304" pitchFamily="18" charset="0"/>
                          <a:cs typeface="Times New Roman" panose="02020603050405020304" pitchFamily="18" charset="0"/>
                        </a:rPr>
                        <a:t>28.5</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r">
                        <a:spcBef>
                          <a:spcPts val="0"/>
                        </a:spcBef>
                        <a:spcAft>
                          <a:spcPts val="0"/>
                        </a:spcAft>
                      </a:pPr>
                      <a:r>
                        <a:rPr lang="en-US" sz="1800" b="1" dirty="0">
                          <a:effectLst/>
                          <a:latin typeface="Times New Roman" panose="02020603050405020304" pitchFamily="18" charset="0"/>
                          <a:cs typeface="Times New Roman" panose="02020603050405020304" pitchFamily="18" charset="0"/>
                        </a:rPr>
                        <a:t>123</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just">
                        <a:spcBef>
                          <a:spcPts val="0"/>
                        </a:spcBef>
                        <a:spcAft>
                          <a:spcPts val="0"/>
                        </a:spcAft>
                      </a:pPr>
                      <a:r>
                        <a:rPr lang="en-US" sz="1800" b="1">
                          <a:effectLst/>
                          <a:latin typeface="Times New Roman" panose="02020603050405020304" pitchFamily="18" charset="0"/>
                          <a:cs typeface="Times New Roman" panose="02020603050405020304" pitchFamily="18" charset="0"/>
                        </a:rPr>
                        <a:t>24.0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extLst>
                  <a:ext uri="{0D108BD9-81ED-4DB2-BD59-A6C34878D82A}">
                    <a16:rowId xmlns:a16="http://schemas.microsoft.com/office/drawing/2014/main" val="462020317"/>
                  </a:ext>
                </a:extLst>
              </a:tr>
              <a:tr h="575268">
                <a:tc>
                  <a:txBody>
                    <a:bodyPr/>
                    <a:lstStyle/>
                    <a:p>
                      <a:pPr marL="0" marR="0" algn="ctr">
                        <a:spcBef>
                          <a:spcPts val="0"/>
                        </a:spcBef>
                        <a:spcAft>
                          <a:spcPts val="0"/>
                        </a:spcAft>
                      </a:pPr>
                      <a:r>
                        <a:rPr lang="en-US" sz="1800" dirty="0">
                          <a:effectLst/>
                          <a:latin typeface="Times New Roman" panose="02020603050405020304" pitchFamily="18" charset="0"/>
                          <a:cs typeface="Times New Roman" panose="02020603050405020304" pitchFamily="18" charset="0"/>
                        </a:rPr>
                        <a:t>Male</a:t>
                      </a:r>
                      <a:endParaRPr lang="en-US" sz="18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r">
                        <a:spcBef>
                          <a:spcPts val="0"/>
                        </a:spcBef>
                        <a:spcAft>
                          <a:spcPts val="0"/>
                        </a:spcAft>
                      </a:pPr>
                      <a:r>
                        <a:rPr lang="en-US" sz="1800" b="1">
                          <a:effectLst/>
                          <a:latin typeface="Times New Roman" panose="02020603050405020304" pitchFamily="18" charset="0"/>
                          <a:cs typeface="Times New Roman" panose="02020603050405020304" pitchFamily="18" charset="0"/>
                        </a:rPr>
                        <a:t>242</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just">
                        <a:spcBef>
                          <a:spcPts val="0"/>
                        </a:spcBef>
                        <a:spcAft>
                          <a:spcPts val="0"/>
                        </a:spcAft>
                      </a:pPr>
                      <a:r>
                        <a:rPr lang="en-US" sz="1800" b="1" dirty="0">
                          <a:effectLst/>
                          <a:latin typeface="Times New Roman" panose="02020603050405020304" pitchFamily="18" charset="0"/>
                          <a:cs typeface="Times New Roman" panose="02020603050405020304" pitchFamily="18" charset="0"/>
                        </a:rPr>
                        <a:t>79.1</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r">
                        <a:spcBef>
                          <a:spcPts val="0"/>
                        </a:spcBef>
                        <a:spcAft>
                          <a:spcPts val="0"/>
                        </a:spcAft>
                      </a:pPr>
                      <a:r>
                        <a:rPr lang="en-US" sz="1800" b="1" dirty="0">
                          <a:effectLst/>
                          <a:latin typeface="Times New Roman" panose="02020603050405020304" pitchFamily="18" charset="0"/>
                          <a:cs typeface="Times New Roman" panose="02020603050405020304" pitchFamily="18" charset="0"/>
                        </a:rPr>
                        <a:t>148</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just">
                        <a:spcBef>
                          <a:spcPts val="0"/>
                        </a:spcBef>
                        <a:spcAft>
                          <a:spcPts val="0"/>
                        </a:spcAft>
                      </a:pPr>
                      <a:r>
                        <a:rPr lang="en-US" sz="1800" b="1">
                          <a:effectLst/>
                          <a:latin typeface="Times New Roman" panose="02020603050405020304" pitchFamily="18" charset="0"/>
                          <a:cs typeface="Times New Roman" panose="02020603050405020304" pitchFamily="18" charset="0"/>
                        </a:rPr>
                        <a:t>71.5</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r">
                        <a:spcBef>
                          <a:spcPts val="0"/>
                        </a:spcBef>
                        <a:spcAft>
                          <a:spcPts val="0"/>
                        </a:spcAft>
                      </a:pPr>
                      <a:r>
                        <a:rPr lang="en-US" sz="1800" b="1">
                          <a:effectLst/>
                          <a:latin typeface="Times New Roman" panose="02020603050405020304" pitchFamily="18" charset="0"/>
                          <a:cs typeface="Times New Roman" panose="02020603050405020304" pitchFamily="18" charset="0"/>
                        </a:rPr>
                        <a:t>390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just">
                        <a:spcBef>
                          <a:spcPts val="0"/>
                        </a:spcBef>
                        <a:spcAft>
                          <a:spcPts val="0"/>
                        </a:spcAft>
                      </a:pPr>
                      <a:r>
                        <a:rPr lang="en-US" sz="1800" b="1">
                          <a:effectLst/>
                          <a:latin typeface="Times New Roman" panose="02020603050405020304" pitchFamily="18" charset="0"/>
                          <a:cs typeface="Times New Roman" panose="02020603050405020304" pitchFamily="18" charset="0"/>
                        </a:rPr>
                        <a:t>76.0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extLst>
                  <a:ext uri="{0D108BD9-81ED-4DB2-BD59-A6C34878D82A}">
                    <a16:rowId xmlns:a16="http://schemas.microsoft.com/office/drawing/2014/main" val="3494741924"/>
                  </a:ext>
                </a:extLst>
              </a:tr>
              <a:tr h="719085">
                <a:tc>
                  <a:txBody>
                    <a:bodyPr/>
                    <a:lstStyle/>
                    <a:p>
                      <a:pPr marL="0" marR="0" algn="ctr">
                        <a:spcBef>
                          <a:spcPts val="0"/>
                        </a:spcBef>
                        <a:spcAft>
                          <a:spcPts val="0"/>
                        </a:spcAft>
                      </a:pPr>
                      <a:r>
                        <a:rPr lang="en-US" sz="1800">
                          <a:effectLst/>
                          <a:latin typeface="Times New Roman" panose="02020603050405020304" pitchFamily="18" charset="0"/>
                          <a:cs typeface="Times New Roman" panose="02020603050405020304" pitchFamily="18" charset="0"/>
                        </a:rPr>
                        <a:t>Total</a:t>
                      </a:r>
                      <a:endParaRPr lang="en-US" sz="180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r">
                        <a:spcBef>
                          <a:spcPts val="0"/>
                        </a:spcBef>
                        <a:spcAft>
                          <a:spcPts val="0"/>
                        </a:spcAft>
                      </a:pPr>
                      <a:r>
                        <a:rPr lang="en-US" sz="1800" b="1">
                          <a:effectLst/>
                          <a:latin typeface="Times New Roman" panose="02020603050405020304" pitchFamily="18" charset="0"/>
                          <a:cs typeface="Times New Roman" panose="02020603050405020304" pitchFamily="18" charset="0"/>
                        </a:rPr>
                        <a:t>306</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just">
                        <a:spcBef>
                          <a:spcPts val="0"/>
                        </a:spcBef>
                        <a:spcAft>
                          <a:spcPts val="0"/>
                        </a:spcAft>
                      </a:pPr>
                      <a:r>
                        <a:rPr lang="en-US" sz="1800" b="1">
                          <a:effectLst/>
                          <a:latin typeface="Times New Roman" panose="02020603050405020304" pitchFamily="18" charset="0"/>
                          <a:cs typeface="Times New Roman" panose="02020603050405020304" pitchFamily="18" charset="0"/>
                        </a:rPr>
                        <a:t>100.0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r">
                        <a:spcBef>
                          <a:spcPts val="0"/>
                        </a:spcBef>
                        <a:spcAft>
                          <a:spcPts val="0"/>
                        </a:spcAft>
                      </a:pPr>
                      <a:r>
                        <a:rPr lang="en-US" sz="1800" b="1" dirty="0">
                          <a:effectLst/>
                          <a:latin typeface="Times New Roman" panose="02020603050405020304" pitchFamily="18" charset="0"/>
                          <a:cs typeface="Times New Roman" panose="02020603050405020304" pitchFamily="18" charset="0"/>
                        </a:rPr>
                        <a:t>207</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just">
                        <a:spcBef>
                          <a:spcPts val="0"/>
                        </a:spcBef>
                        <a:spcAft>
                          <a:spcPts val="0"/>
                        </a:spcAft>
                      </a:pPr>
                      <a:r>
                        <a:rPr lang="en-US" sz="1800" b="1" dirty="0">
                          <a:effectLst/>
                          <a:latin typeface="Times New Roman" panose="02020603050405020304" pitchFamily="18" charset="0"/>
                          <a:cs typeface="Times New Roman" panose="02020603050405020304" pitchFamily="18" charset="0"/>
                        </a:rPr>
                        <a:t>100.0</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r">
                        <a:spcBef>
                          <a:spcPts val="0"/>
                        </a:spcBef>
                        <a:spcAft>
                          <a:spcPts val="0"/>
                        </a:spcAft>
                      </a:pPr>
                      <a:r>
                        <a:rPr lang="en-US" sz="1800" b="1" dirty="0">
                          <a:effectLst/>
                          <a:latin typeface="Times New Roman" panose="02020603050405020304" pitchFamily="18" charset="0"/>
                          <a:cs typeface="Times New Roman" panose="02020603050405020304" pitchFamily="18" charset="0"/>
                        </a:rPr>
                        <a:t>513</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tc>
                  <a:txBody>
                    <a:bodyPr/>
                    <a:lstStyle/>
                    <a:p>
                      <a:pPr marL="0" marR="0" algn="just">
                        <a:spcBef>
                          <a:spcPts val="0"/>
                        </a:spcBef>
                        <a:spcAft>
                          <a:spcPts val="0"/>
                        </a:spcAft>
                      </a:pPr>
                      <a:r>
                        <a:rPr lang="en-US" sz="1800" b="1" dirty="0">
                          <a:effectLst/>
                          <a:latin typeface="Times New Roman" panose="02020603050405020304" pitchFamily="18" charset="0"/>
                          <a:cs typeface="Times New Roman" panose="02020603050405020304" pitchFamily="18" charset="0"/>
                        </a:rPr>
                        <a:t>100.0</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78" marR="68578" marT="0" marB="0" anchor="ctr"/>
                </a:tc>
                <a:extLst>
                  <a:ext uri="{0D108BD9-81ED-4DB2-BD59-A6C34878D82A}">
                    <a16:rowId xmlns:a16="http://schemas.microsoft.com/office/drawing/2014/main" val="473179635"/>
                  </a:ext>
                </a:extLst>
              </a:tr>
            </a:tbl>
          </a:graphicData>
        </a:graphic>
      </p:graphicFrame>
      <p:sp>
        <p:nvSpPr>
          <p:cNvPr id="10" name="TextBox 9"/>
          <p:cNvSpPr txBox="1"/>
          <p:nvPr/>
        </p:nvSpPr>
        <p:spPr>
          <a:xfrm>
            <a:off x="2133600" y="1447800"/>
            <a:ext cx="6781800" cy="369332"/>
          </a:xfrm>
          <a:prstGeom prst="rect">
            <a:avLst/>
          </a:prstGeom>
          <a:noFill/>
        </p:spPr>
        <p:txBody>
          <a:bodyPr wrap="square" rtlCol="0">
            <a:spAutoFit/>
          </a:bodyPr>
          <a:lstStyle/>
          <a:p>
            <a:r>
              <a:rPr lang="en-US" b="1" dirty="0" smtClean="0">
                <a:solidFill>
                  <a:srgbClr val="7030A0"/>
                </a:solidFill>
              </a:rPr>
              <a:t>N= 513  </a:t>
            </a:r>
            <a:r>
              <a:rPr lang="en-US" b="1" dirty="0" smtClean="0"/>
              <a:t>(Teachers = 306, Students = 207)</a:t>
            </a:r>
            <a:endParaRPr lang="en-US" b="1" dirty="0"/>
          </a:p>
        </p:txBody>
      </p:sp>
    </p:spTree>
    <p:extLst>
      <p:ext uri="{BB962C8B-B14F-4D97-AF65-F5344CB8AC3E}">
        <p14:creationId xmlns:p14="http://schemas.microsoft.com/office/powerpoint/2010/main" val="42909540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5"/>
          </p:nvPr>
        </p:nvSpPr>
        <p:spPr/>
        <p:txBody>
          <a:bodyPr/>
          <a:lstStyle/>
          <a:p>
            <a:fld id="{8B21A843-96F8-48E5-9D0D-5182515463F0}" type="slidenum">
              <a:rPr lang="en-US">
                <a:latin typeface="Century Schoolbook"/>
              </a:rPr>
              <a:pPr/>
              <a:t>19</a:t>
            </a:fld>
            <a:endParaRPr lang="en-US">
              <a:latin typeface="Century Schoolbook"/>
            </a:endParaRPr>
          </a:p>
        </p:txBody>
      </p:sp>
      <p:sp>
        <p:nvSpPr>
          <p:cNvPr id="13" name="Title 1">
            <a:extLst>
              <a:ext uri="{FF2B5EF4-FFF2-40B4-BE49-F238E27FC236}">
                <a16:creationId xmlns:a16="http://schemas.microsoft.com/office/drawing/2014/main" id="{4BD15D1D-1FFF-450C-B599-B8831B27F38B}"/>
              </a:ext>
            </a:extLst>
          </p:cNvPr>
          <p:cNvSpPr>
            <a:spLocks noGrp="1"/>
          </p:cNvSpPr>
          <p:nvPr>
            <p:ph type="title"/>
          </p:nvPr>
        </p:nvSpPr>
        <p:spPr>
          <a:xfrm>
            <a:off x="2007704" y="457200"/>
            <a:ext cx="2743200" cy="381000"/>
          </a:xfrm>
        </p:spPr>
        <p:txBody>
          <a:bodyPr>
            <a:noAutofit/>
          </a:bodyPr>
          <a:lstStyle/>
          <a:p>
            <a:r>
              <a:rPr lang="en-US" sz="2000" dirty="0" smtClean="0">
                <a:solidFill>
                  <a:schemeClr val="tx2">
                    <a:lumMod val="40000"/>
                    <a:lumOff val="60000"/>
                  </a:schemeClr>
                </a:solidFill>
              </a:rPr>
              <a:t>Data ANALYSIS</a:t>
            </a:r>
            <a:endParaRPr lang="en-US" sz="2000" dirty="0">
              <a:solidFill>
                <a:schemeClr val="tx2">
                  <a:lumMod val="40000"/>
                  <a:lumOff val="60000"/>
                </a:schemeClr>
              </a:solidFill>
            </a:endParaRPr>
          </a:p>
        </p:txBody>
      </p:sp>
      <p:sp>
        <p:nvSpPr>
          <p:cNvPr id="10" name="TextBox 9"/>
          <p:cNvSpPr txBox="1"/>
          <p:nvPr/>
        </p:nvSpPr>
        <p:spPr>
          <a:xfrm>
            <a:off x="3200400" y="1185818"/>
            <a:ext cx="6781800" cy="369332"/>
          </a:xfrm>
          <a:prstGeom prst="rect">
            <a:avLst/>
          </a:prstGeom>
          <a:noFill/>
        </p:spPr>
        <p:txBody>
          <a:bodyPr wrap="square" rtlCol="0">
            <a:spAutoFit/>
          </a:bodyPr>
          <a:lstStyle/>
          <a:p>
            <a:r>
              <a:rPr lang="en-US" b="1" dirty="0" smtClean="0">
                <a:solidFill>
                  <a:srgbClr val="7030A0"/>
                </a:solidFill>
              </a:rPr>
              <a:t>N= 513  </a:t>
            </a:r>
            <a:r>
              <a:rPr lang="en-US" b="1" dirty="0" smtClean="0"/>
              <a:t>(Teachers = 306,  Students = 207)</a:t>
            </a:r>
            <a:endParaRPr lang="en-US" b="1"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00" y="1902768"/>
            <a:ext cx="9009888" cy="4352489"/>
          </a:xfrm>
          <a:prstGeom prst="rect">
            <a:avLst/>
          </a:prstGeom>
          <a:effectLst>
            <a:outerShdw blurRad="1206500" dist="228600" algn="ctr" rotWithShape="0">
              <a:srgbClr val="000000"/>
            </a:outerShdw>
          </a:effectLst>
        </p:spPr>
      </p:pic>
    </p:spTree>
    <p:extLst>
      <p:ext uri="{BB962C8B-B14F-4D97-AF65-F5344CB8AC3E}">
        <p14:creationId xmlns:p14="http://schemas.microsoft.com/office/powerpoint/2010/main" val="36815299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txBox="1"/>
          <p:nvPr/>
        </p:nvSpPr>
        <p:spPr>
          <a:xfrm>
            <a:off x="11401170" y="6427114"/>
            <a:ext cx="102870" cy="208279"/>
          </a:xfrm>
          <a:prstGeom prst="rect">
            <a:avLst/>
          </a:prstGeom>
        </p:spPr>
        <p:txBody>
          <a:bodyPr vert="horz" wrap="square" lIns="0" tIns="12700" rIns="0" bIns="0" rtlCol="0">
            <a:spAutoFit/>
          </a:bodyPr>
          <a:lstStyle/>
          <a:p>
            <a:pPr marL="12700">
              <a:lnSpc>
                <a:spcPct val="100000"/>
              </a:lnSpc>
              <a:spcBef>
                <a:spcPts val="100"/>
              </a:spcBef>
            </a:pPr>
            <a:r>
              <a:rPr sz="1200" dirty="0">
                <a:solidFill>
                  <a:srgbClr val="888888"/>
                </a:solidFill>
                <a:latin typeface="Carlito"/>
                <a:cs typeface="Carlito"/>
              </a:rPr>
              <a:t>1</a:t>
            </a:r>
            <a:endParaRPr sz="1200">
              <a:latin typeface="Carlito"/>
              <a:cs typeface="Carlito"/>
            </a:endParaRPr>
          </a:p>
        </p:txBody>
      </p:sp>
      <p:sp>
        <p:nvSpPr>
          <p:cNvPr id="3" name="object 3"/>
          <p:cNvSpPr txBox="1">
            <a:spLocks noGrp="1"/>
          </p:cNvSpPr>
          <p:nvPr>
            <p:ph type="title"/>
          </p:nvPr>
        </p:nvSpPr>
        <p:spPr>
          <a:xfrm>
            <a:off x="1066800" y="2133600"/>
            <a:ext cx="9171331" cy="1982594"/>
          </a:xfrm>
          <a:prstGeom prst="rect">
            <a:avLst/>
          </a:prstGeom>
        </p:spPr>
        <p:txBody>
          <a:bodyPr vert="horz" wrap="square" lIns="0" tIns="12700" rIns="0" bIns="0" rtlCol="0">
            <a:spAutoFit/>
          </a:bodyPr>
          <a:lstStyle/>
          <a:p>
            <a:pPr algn="ctr"/>
            <a:r>
              <a:rPr lang="en-GB" b="1" dirty="0"/>
              <a:t> </a:t>
            </a:r>
            <a:r>
              <a:rPr lang="en-US" dirty="0"/>
              <a:t/>
            </a:r>
            <a:br>
              <a:rPr lang="en-US" dirty="0"/>
            </a:br>
            <a:r>
              <a:rPr lang="en-US" b="1" dirty="0" smtClean="0">
                <a:latin typeface="Arial Rounded MT Bold" panose="020F0704030504030204" pitchFamily="34" charset="0"/>
              </a:rPr>
              <a:t>Factors </a:t>
            </a:r>
            <a:r>
              <a:rPr lang="en-US" b="1" dirty="0">
                <a:latin typeface="Arial Rounded MT Bold" panose="020F0704030504030204" pitchFamily="34" charset="0"/>
              </a:rPr>
              <a:t>Related To E-learning </a:t>
            </a:r>
            <a:r>
              <a:rPr lang="en-US" b="1" dirty="0" smtClean="0">
                <a:latin typeface="Arial Rounded MT Bold" panose="020F0704030504030204" pitchFamily="34" charset="0"/>
              </a:rPr>
              <a:t>Adoption </a:t>
            </a:r>
            <a:r>
              <a:rPr lang="en-US" b="1" dirty="0">
                <a:latin typeface="Arial Rounded MT Bold" panose="020F0704030504030204" pitchFamily="34" charset="0"/>
              </a:rPr>
              <a:t>In Higher Education:  Bangladesh Perspective </a:t>
            </a:r>
            <a:r>
              <a:rPr lang="en-US" dirty="0"/>
              <a:t/>
            </a:r>
            <a:br>
              <a:rPr lang="en-US" dirty="0"/>
            </a:br>
            <a:endParaRPr lang="en-US" dirty="0">
              <a:latin typeface="Arial Rounded MT Bold" panose="020F0704030504030204" pitchFamily="34" charset="0"/>
            </a:endParaRPr>
          </a:p>
        </p:txBody>
      </p:sp>
    </p:spTree>
    <p:extLst>
      <p:ext uri="{BB962C8B-B14F-4D97-AF65-F5344CB8AC3E}">
        <p14:creationId xmlns:p14="http://schemas.microsoft.com/office/powerpoint/2010/main" val="1417914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5"/>
          </p:nvPr>
        </p:nvSpPr>
        <p:spPr/>
        <p:txBody>
          <a:bodyPr/>
          <a:lstStyle/>
          <a:p>
            <a:fld id="{8B21A843-96F8-48E5-9D0D-5182515463F0}" type="slidenum">
              <a:rPr lang="en-US">
                <a:latin typeface="Century Schoolbook"/>
              </a:rPr>
              <a:pPr/>
              <a:t>20</a:t>
            </a:fld>
            <a:endParaRPr lang="en-US">
              <a:latin typeface="Century Schoolbook"/>
            </a:endParaRPr>
          </a:p>
        </p:txBody>
      </p:sp>
      <p:sp>
        <p:nvSpPr>
          <p:cNvPr id="13" name="Title 1">
            <a:extLst>
              <a:ext uri="{FF2B5EF4-FFF2-40B4-BE49-F238E27FC236}">
                <a16:creationId xmlns:a16="http://schemas.microsoft.com/office/drawing/2014/main" id="{4BD15D1D-1FFF-450C-B599-B8831B27F38B}"/>
              </a:ext>
            </a:extLst>
          </p:cNvPr>
          <p:cNvSpPr>
            <a:spLocks noGrp="1"/>
          </p:cNvSpPr>
          <p:nvPr>
            <p:ph type="title"/>
          </p:nvPr>
        </p:nvSpPr>
        <p:spPr>
          <a:xfrm>
            <a:off x="2007704" y="457200"/>
            <a:ext cx="2743200" cy="381000"/>
          </a:xfrm>
        </p:spPr>
        <p:txBody>
          <a:bodyPr>
            <a:noAutofit/>
          </a:bodyPr>
          <a:lstStyle/>
          <a:p>
            <a:r>
              <a:rPr lang="en-US" sz="2000" dirty="0" smtClean="0">
                <a:solidFill>
                  <a:schemeClr val="tx2">
                    <a:lumMod val="40000"/>
                    <a:lumOff val="60000"/>
                  </a:schemeClr>
                </a:solidFill>
              </a:rPr>
              <a:t>Data ANALYSIS</a:t>
            </a:r>
            <a:endParaRPr lang="en-US" sz="2000" dirty="0">
              <a:solidFill>
                <a:schemeClr val="tx2">
                  <a:lumMod val="40000"/>
                  <a:lumOff val="60000"/>
                </a:schemeClr>
              </a:solidFill>
            </a:endParaRPr>
          </a:p>
        </p:txBody>
      </p:sp>
      <p:sp>
        <p:nvSpPr>
          <p:cNvPr id="10" name="TextBox 9"/>
          <p:cNvSpPr txBox="1"/>
          <p:nvPr/>
        </p:nvSpPr>
        <p:spPr>
          <a:xfrm>
            <a:off x="3200400" y="1056586"/>
            <a:ext cx="6781800" cy="369332"/>
          </a:xfrm>
          <a:prstGeom prst="rect">
            <a:avLst/>
          </a:prstGeom>
          <a:noFill/>
        </p:spPr>
        <p:txBody>
          <a:bodyPr wrap="square" rtlCol="0">
            <a:spAutoFit/>
          </a:bodyPr>
          <a:lstStyle/>
          <a:p>
            <a:r>
              <a:rPr lang="en-US" b="1" dirty="0" smtClean="0">
                <a:solidFill>
                  <a:srgbClr val="7030A0"/>
                </a:solidFill>
              </a:rPr>
              <a:t>N= 513  </a:t>
            </a:r>
            <a:r>
              <a:rPr lang="en-US" b="1" dirty="0" smtClean="0"/>
              <a:t>(Teachers = 306, Students = 207)</a:t>
            </a:r>
            <a:endParaRPr lang="en-US" b="1" dirty="0"/>
          </a:p>
        </p:txBody>
      </p:sp>
      <p:pic>
        <p:nvPicPr>
          <p:cNvPr id="2" name="Picture 1"/>
          <p:cNvPicPr>
            <a:picLocks noChangeAspect="1"/>
          </p:cNvPicPr>
          <p:nvPr/>
        </p:nvPicPr>
        <p:blipFill>
          <a:blip r:embed="rId2">
            <a:extLst>
              <a:ext uri="{BEBA8EAE-BF5A-486C-A8C5-ECC9F3942E4B}">
                <a14:imgProps xmlns:a14="http://schemas.microsoft.com/office/drawing/2010/main">
                  <a14:imgLayer r:embed="rId3">
                    <a14:imgEffect>
                      <a14:artisticPencilSketch/>
                    </a14:imgEffect>
                  </a14:imgLayer>
                </a14:imgProps>
              </a:ext>
              <a:ext uri="{28A0092B-C50C-407E-A947-70E740481C1C}">
                <a14:useLocalDpi xmlns:a14="http://schemas.microsoft.com/office/drawing/2010/main" val="0"/>
              </a:ext>
            </a:extLst>
          </a:blip>
          <a:stretch>
            <a:fillRect/>
          </a:stretch>
        </p:blipFill>
        <p:spPr>
          <a:xfrm>
            <a:off x="1828800" y="1902768"/>
            <a:ext cx="9009888" cy="4352489"/>
          </a:xfrm>
          <a:prstGeom prst="rect">
            <a:avLst/>
          </a:prstGeom>
          <a:effectLst>
            <a:reflection stA="0" endPos="65000" dist="50800" dir="5400000" sy="-100000" algn="bl" rotWithShape="0"/>
          </a:effectLst>
        </p:spPr>
      </p:pic>
      <p:pic>
        <p:nvPicPr>
          <p:cNvPr id="8" name="图片 16" descr="D:\Desktop\图片\图  5.3.png"/>
          <p:cNvPicPr/>
          <p:nvPr/>
        </p:nvPicPr>
        <p:blipFill>
          <a:blip r:embed="rId4">
            <a:extLst>
              <a:ext uri="{28A0092B-C50C-407E-A947-70E740481C1C}">
                <a14:useLocalDpi xmlns:a14="http://schemas.microsoft.com/office/drawing/2010/main" val="0"/>
              </a:ext>
            </a:extLst>
          </a:blip>
          <a:stretch>
            <a:fillRect/>
          </a:stretch>
        </p:blipFill>
        <p:spPr bwMode="auto">
          <a:xfrm>
            <a:off x="3124200" y="2121154"/>
            <a:ext cx="5486400" cy="3873500"/>
          </a:xfrm>
          <a:prstGeom prst="rect">
            <a:avLst/>
          </a:prstGeom>
          <a:noFill/>
          <a:ln>
            <a:noFill/>
          </a:ln>
        </p:spPr>
      </p:pic>
    </p:spTree>
    <p:extLst>
      <p:ext uri="{BB962C8B-B14F-4D97-AF65-F5344CB8AC3E}">
        <p14:creationId xmlns:p14="http://schemas.microsoft.com/office/powerpoint/2010/main" val="38641595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5"/>
          </p:nvPr>
        </p:nvSpPr>
        <p:spPr/>
        <p:txBody>
          <a:bodyPr/>
          <a:lstStyle/>
          <a:p>
            <a:fld id="{8B21A843-96F8-48E5-9D0D-5182515463F0}" type="slidenum">
              <a:rPr lang="en-US">
                <a:latin typeface="Century Schoolbook"/>
              </a:rPr>
              <a:pPr/>
              <a:t>21</a:t>
            </a:fld>
            <a:endParaRPr lang="en-US">
              <a:latin typeface="Century Schoolbook"/>
            </a:endParaRPr>
          </a:p>
        </p:txBody>
      </p:sp>
      <p:sp>
        <p:nvSpPr>
          <p:cNvPr id="13" name="Title 1">
            <a:extLst>
              <a:ext uri="{FF2B5EF4-FFF2-40B4-BE49-F238E27FC236}">
                <a16:creationId xmlns:a16="http://schemas.microsoft.com/office/drawing/2014/main" id="{4BD15D1D-1FFF-450C-B599-B8831B27F38B}"/>
              </a:ext>
            </a:extLst>
          </p:cNvPr>
          <p:cNvSpPr>
            <a:spLocks noGrp="1"/>
          </p:cNvSpPr>
          <p:nvPr>
            <p:ph type="title"/>
          </p:nvPr>
        </p:nvSpPr>
        <p:spPr>
          <a:xfrm>
            <a:off x="2007704" y="457200"/>
            <a:ext cx="2743200" cy="381000"/>
          </a:xfrm>
        </p:spPr>
        <p:txBody>
          <a:bodyPr>
            <a:noAutofit/>
          </a:bodyPr>
          <a:lstStyle/>
          <a:p>
            <a:r>
              <a:rPr lang="en-US" sz="2000" dirty="0" smtClean="0">
                <a:solidFill>
                  <a:schemeClr val="tx2">
                    <a:lumMod val="40000"/>
                    <a:lumOff val="60000"/>
                  </a:schemeClr>
                </a:solidFill>
              </a:rPr>
              <a:t>Data ANALYSIS</a:t>
            </a:r>
            <a:endParaRPr lang="en-US" sz="2000" dirty="0">
              <a:solidFill>
                <a:schemeClr val="tx2">
                  <a:lumMod val="40000"/>
                  <a:lumOff val="60000"/>
                </a:schemeClr>
              </a:solidFill>
            </a:endParaRPr>
          </a:p>
        </p:txBody>
      </p:sp>
      <p:sp>
        <p:nvSpPr>
          <p:cNvPr id="10" name="TextBox 9"/>
          <p:cNvSpPr txBox="1"/>
          <p:nvPr/>
        </p:nvSpPr>
        <p:spPr>
          <a:xfrm>
            <a:off x="609600" y="1066800"/>
            <a:ext cx="9956800" cy="646331"/>
          </a:xfrm>
          <a:prstGeom prst="rect">
            <a:avLst/>
          </a:prstGeom>
          <a:noFill/>
        </p:spPr>
        <p:txBody>
          <a:bodyPr wrap="square" rtlCol="0">
            <a:spAutoFit/>
          </a:bodyPr>
          <a:lstStyle/>
          <a:p>
            <a:pPr algn="ctr"/>
            <a:r>
              <a:rPr lang="en-US" b="1" dirty="0"/>
              <a:t>Availability of E-learning Technology in College and its </a:t>
            </a:r>
            <a:r>
              <a:rPr lang="en-US" b="1" dirty="0" smtClean="0"/>
              <a:t>Condition </a:t>
            </a:r>
          </a:p>
          <a:p>
            <a:pPr algn="ctr"/>
            <a:r>
              <a:rPr lang="en-US" dirty="0" smtClean="0"/>
              <a:t>(</a:t>
            </a:r>
            <a:r>
              <a:rPr lang="en-US" dirty="0"/>
              <a:t>smartphone, desktop, laptop, internet, </a:t>
            </a:r>
            <a:r>
              <a:rPr lang="en-US" dirty="0" smtClean="0"/>
              <a:t>etc.)</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3819131901"/>
              </p:ext>
            </p:extLst>
          </p:nvPr>
        </p:nvGraphicFramePr>
        <p:xfrm>
          <a:off x="609600" y="2286002"/>
          <a:ext cx="9956800" cy="3886196"/>
        </p:xfrm>
        <a:graphic>
          <a:graphicData uri="http://schemas.openxmlformats.org/drawingml/2006/table">
            <a:tbl>
              <a:tblPr firstRow="1" firstCol="1" bandRow="1">
                <a:tableStyleId>{21E4AEA4-8DFA-4A89-87EB-49C32662AFE0}</a:tableStyleId>
              </a:tblPr>
              <a:tblGrid>
                <a:gridCol w="2286000">
                  <a:extLst>
                    <a:ext uri="{9D8B030D-6E8A-4147-A177-3AD203B41FA5}">
                      <a16:colId xmlns:a16="http://schemas.microsoft.com/office/drawing/2014/main" val="2055012891"/>
                    </a:ext>
                  </a:extLst>
                </a:gridCol>
                <a:gridCol w="2331964">
                  <a:extLst>
                    <a:ext uri="{9D8B030D-6E8A-4147-A177-3AD203B41FA5}">
                      <a16:colId xmlns:a16="http://schemas.microsoft.com/office/drawing/2014/main" val="3600453756"/>
                    </a:ext>
                  </a:extLst>
                </a:gridCol>
                <a:gridCol w="1234643">
                  <a:extLst>
                    <a:ext uri="{9D8B030D-6E8A-4147-A177-3AD203B41FA5}">
                      <a16:colId xmlns:a16="http://schemas.microsoft.com/office/drawing/2014/main" val="2356924715"/>
                    </a:ext>
                  </a:extLst>
                </a:gridCol>
                <a:gridCol w="1234643">
                  <a:extLst>
                    <a:ext uri="{9D8B030D-6E8A-4147-A177-3AD203B41FA5}">
                      <a16:colId xmlns:a16="http://schemas.microsoft.com/office/drawing/2014/main" val="1355432061"/>
                    </a:ext>
                  </a:extLst>
                </a:gridCol>
                <a:gridCol w="1664777">
                  <a:extLst>
                    <a:ext uri="{9D8B030D-6E8A-4147-A177-3AD203B41FA5}">
                      <a16:colId xmlns:a16="http://schemas.microsoft.com/office/drawing/2014/main" val="478622733"/>
                    </a:ext>
                  </a:extLst>
                </a:gridCol>
                <a:gridCol w="1204773">
                  <a:extLst>
                    <a:ext uri="{9D8B030D-6E8A-4147-A177-3AD203B41FA5}">
                      <a16:colId xmlns:a16="http://schemas.microsoft.com/office/drawing/2014/main" val="2397616087"/>
                    </a:ext>
                  </a:extLst>
                </a:gridCol>
              </a:tblGrid>
              <a:tr h="374573">
                <a:tc>
                  <a:txBody>
                    <a:bodyPr/>
                    <a:lstStyle/>
                    <a:p>
                      <a:pPr marL="0" marR="0" algn="ctr">
                        <a:spcBef>
                          <a:spcPts val="0"/>
                        </a:spcBef>
                        <a:spcAft>
                          <a:spcPts val="0"/>
                        </a:spcAft>
                      </a:pPr>
                      <a:r>
                        <a:rPr lang="en-US" sz="1800" dirty="0">
                          <a:effectLst/>
                        </a:rPr>
                        <a:t> </a:t>
                      </a:r>
                      <a:endParaRPr lang="en-US" sz="1800" dirty="0">
                        <a:effectLst/>
                        <a:latin typeface="Times New Roman" panose="02020603050405020304" pitchFamily="18" charset="0"/>
                        <a:ea typeface="Arial" panose="020B0604020202020204" pitchFamily="34" charset="0"/>
                        <a:cs typeface="Arial" panose="020B0604020202020204" pitchFamily="34" charset="0"/>
                      </a:endParaRPr>
                    </a:p>
                  </a:txBody>
                  <a:tcPr marL="68580" marR="68580" marT="0" marB="0"/>
                </a:tc>
                <a:tc>
                  <a:txBody>
                    <a:bodyPr/>
                    <a:lstStyle/>
                    <a:p>
                      <a:pPr marL="0" marR="0" algn="ctr">
                        <a:spcBef>
                          <a:spcPts val="0"/>
                        </a:spcBef>
                        <a:spcAft>
                          <a:spcPts val="0"/>
                        </a:spcAft>
                      </a:pPr>
                      <a:r>
                        <a:rPr lang="en-US" sz="1800" dirty="0">
                          <a:effectLst/>
                        </a:rPr>
                        <a:t> </a:t>
                      </a:r>
                      <a:endParaRPr lang="en-US" sz="1800" dirty="0">
                        <a:effectLst/>
                        <a:latin typeface="Times New Roman" panose="02020603050405020304" pitchFamily="18" charset="0"/>
                        <a:ea typeface="Arial" panose="020B0604020202020204" pitchFamily="34" charset="0"/>
                        <a:cs typeface="Arial" panose="020B0604020202020204" pitchFamily="34" charset="0"/>
                      </a:endParaRPr>
                    </a:p>
                  </a:txBody>
                  <a:tcPr marL="68580" marR="68580" marT="0" marB="0" anchor="ctr"/>
                </a:tc>
                <a:tc gridSpan="2">
                  <a:txBody>
                    <a:bodyPr/>
                    <a:lstStyle/>
                    <a:p>
                      <a:pPr marL="0" marR="0" algn="ctr">
                        <a:spcBef>
                          <a:spcPts val="0"/>
                        </a:spcBef>
                        <a:spcAft>
                          <a:spcPts val="0"/>
                        </a:spcAft>
                      </a:pPr>
                      <a:r>
                        <a:rPr lang="en-US" sz="1800" dirty="0">
                          <a:effectLst/>
                        </a:rPr>
                        <a:t>Teachers</a:t>
                      </a:r>
                      <a:endParaRPr lang="en-US" sz="1800" dirty="0">
                        <a:effectLst/>
                        <a:latin typeface="Times New Roman" panose="02020603050405020304" pitchFamily="18" charset="0"/>
                        <a:ea typeface="Arial" panose="020B0604020202020204" pitchFamily="34" charset="0"/>
                        <a:cs typeface="Arial" panose="020B0604020202020204" pitchFamily="34" charset="0"/>
                      </a:endParaRPr>
                    </a:p>
                  </a:txBody>
                  <a:tcPr marL="68580" marR="68580" marT="0" marB="0" anchor="ctr"/>
                </a:tc>
                <a:tc hMerge="1">
                  <a:txBody>
                    <a:bodyPr/>
                    <a:lstStyle/>
                    <a:p>
                      <a:endParaRPr lang="en-US"/>
                    </a:p>
                  </a:txBody>
                  <a:tcPr/>
                </a:tc>
                <a:tc gridSpan="2">
                  <a:txBody>
                    <a:bodyPr/>
                    <a:lstStyle/>
                    <a:p>
                      <a:pPr marL="0" marR="0" algn="ctr">
                        <a:spcBef>
                          <a:spcPts val="0"/>
                        </a:spcBef>
                        <a:spcAft>
                          <a:spcPts val="0"/>
                        </a:spcAft>
                      </a:pPr>
                      <a:r>
                        <a:rPr lang="en-US" sz="1800" dirty="0">
                          <a:effectLst/>
                        </a:rPr>
                        <a:t>Students</a:t>
                      </a:r>
                      <a:endParaRPr lang="en-US" sz="1800" dirty="0">
                        <a:effectLst/>
                        <a:latin typeface="Times New Roman" panose="02020603050405020304" pitchFamily="18" charset="0"/>
                        <a:ea typeface="Arial" panose="020B0604020202020204" pitchFamily="34" charset="0"/>
                        <a:cs typeface="Arial" panose="020B0604020202020204" pitchFamily="34"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3955381960"/>
                  </a:ext>
                </a:extLst>
              </a:tr>
              <a:tr h="515039">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 </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endParaRPr lang="en-US" sz="1800" b="1">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Frequency</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Percent</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Frequency</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Percent</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67416223"/>
                  </a:ext>
                </a:extLst>
              </a:tr>
              <a:tr h="374573">
                <a:tc rowSpan="4">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Availability of </a:t>
                      </a:r>
                      <a:endParaRPr lang="en-US" sz="1800" b="1" dirty="0" smtClean="0">
                        <a:effectLst/>
                        <a:latin typeface="Times New Roman" panose="02020603050405020304" pitchFamily="18" charset="0"/>
                        <a:cs typeface="Times New Roman" panose="02020603050405020304" pitchFamily="18" charset="0"/>
                      </a:endParaRPr>
                    </a:p>
                    <a:p>
                      <a:pPr marL="0" marR="0" algn="ctr">
                        <a:spcBef>
                          <a:spcPts val="0"/>
                        </a:spcBef>
                        <a:spcAft>
                          <a:spcPts val="0"/>
                        </a:spcAft>
                      </a:pPr>
                      <a:r>
                        <a:rPr lang="en-US" sz="1800" b="1" dirty="0" smtClean="0">
                          <a:effectLst/>
                          <a:latin typeface="Times New Roman" panose="02020603050405020304" pitchFamily="18" charset="0"/>
                          <a:cs typeface="Times New Roman" panose="02020603050405020304" pitchFamily="18" charset="0"/>
                        </a:rPr>
                        <a:t>E-learning </a:t>
                      </a:r>
                      <a:r>
                        <a:rPr lang="en-US" sz="1800" b="1" dirty="0">
                          <a:effectLst/>
                          <a:latin typeface="Times New Roman" panose="02020603050405020304" pitchFamily="18" charset="0"/>
                          <a:cs typeface="Times New Roman" panose="02020603050405020304" pitchFamily="18" charset="0"/>
                        </a:rPr>
                        <a:t>Technology in College</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Yes</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234</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76.5</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171</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82.6</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1411566"/>
                  </a:ext>
                </a:extLst>
              </a:tr>
              <a:tr h="374573">
                <a:tc vMerge="1">
                  <a:txBody>
                    <a:bodyPr/>
                    <a:lstStyle/>
                    <a:p>
                      <a:endParaRPr lang="en-US"/>
                    </a:p>
                  </a:txBody>
                  <a:tcP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No</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72</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23.5</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36</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17.4</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20651434"/>
                  </a:ext>
                </a:extLst>
              </a:tr>
              <a:tr h="374573">
                <a:tc vMerge="1">
                  <a:txBody>
                    <a:bodyPr/>
                    <a:lstStyle/>
                    <a:p>
                      <a:endParaRPr lang="en-US"/>
                    </a:p>
                  </a:txBody>
                  <a:tcP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Total</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306</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100.0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207</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100.0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84949559"/>
                  </a:ext>
                </a:extLst>
              </a:tr>
              <a:tr h="374573">
                <a:tc vMerge="1">
                  <a:txBody>
                    <a:bodyPr/>
                    <a:lstStyle/>
                    <a:p>
                      <a:endParaRPr lang="en-US"/>
                    </a:p>
                  </a:txBody>
                  <a:tcP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Did not reply</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54712121"/>
                  </a:ext>
                </a:extLst>
              </a:tr>
              <a:tr h="374573">
                <a:tc rowSpan="4">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Available technologies are</a:t>
                      </a:r>
                    </a:p>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in good condition</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Yes</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170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71.43</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134</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74.44</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27213442"/>
                  </a:ext>
                </a:extLst>
              </a:tr>
              <a:tr h="374573">
                <a:tc vMerge="1">
                  <a:txBody>
                    <a:bodyPr/>
                    <a:lstStyle/>
                    <a:p>
                      <a:endParaRPr lang="en-US"/>
                    </a:p>
                  </a:txBody>
                  <a:tcP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No</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68</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28.57</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46</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25.56</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44600945"/>
                  </a:ext>
                </a:extLst>
              </a:tr>
              <a:tr h="374573">
                <a:tc vMerge="1">
                  <a:txBody>
                    <a:bodyPr/>
                    <a:lstStyle/>
                    <a:p>
                      <a:endParaRPr lang="en-US"/>
                    </a:p>
                  </a:txBody>
                  <a:tcP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Total</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238</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100.00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180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100.00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09259774"/>
                  </a:ext>
                </a:extLst>
              </a:tr>
              <a:tr h="374573">
                <a:tc vMerge="1">
                  <a:txBody>
                    <a:bodyPr/>
                    <a:lstStyle/>
                    <a:p>
                      <a:endParaRPr lang="en-US"/>
                    </a:p>
                  </a:txBody>
                  <a:tcP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Did not reply</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68</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23.53</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27</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17.39</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63609915"/>
                  </a:ext>
                </a:extLst>
              </a:tr>
            </a:tbl>
          </a:graphicData>
        </a:graphic>
      </p:graphicFrame>
    </p:spTree>
    <p:extLst>
      <p:ext uri="{BB962C8B-B14F-4D97-AF65-F5344CB8AC3E}">
        <p14:creationId xmlns:p14="http://schemas.microsoft.com/office/powerpoint/2010/main" val="3325104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5"/>
          </p:nvPr>
        </p:nvSpPr>
        <p:spPr/>
        <p:txBody>
          <a:bodyPr/>
          <a:lstStyle/>
          <a:p>
            <a:fld id="{8B21A843-96F8-48E5-9D0D-5182515463F0}" type="slidenum">
              <a:rPr lang="en-US">
                <a:latin typeface="Century Schoolbook"/>
              </a:rPr>
              <a:pPr/>
              <a:t>22</a:t>
            </a:fld>
            <a:endParaRPr lang="en-US">
              <a:latin typeface="Century Schoolbook"/>
            </a:endParaRPr>
          </a:p>
        </p:txBody>
      </p:sp>
      <p:sp>
        <p:nvSpPr>
          <p:cNvPr id="13" name="Title 1">
            <a:extLst>
              <a:ext uri="{FF2B5EF4-FFF2-40B4-BE49-F238E27FC236}">
                <a16:creationId xmlns:a16="http://schemas.microsoft.com/office/drawing/2014/main" id="{4BD15D1D-1FFF-450C-B599-B8831B27F38B}"/>
              </a:ext>
            </a:extLst>
          </p:cNvPr>
          <p:cNvSpPr>
            <a:spLocks noGrp="1"/>
          </p:cNvSpPr>
          <p:nvPr>
            <p:ph type="title"/>
          </p:nvPr>
        </p:nvSpPr>
        <p:spPr>
          <a:xfrm>
            <a:off x="2007704" y="457200"/>
            <a:ext cx="2743200" cy="381000"/>
          </a:xfrm>
        </p:spPr>
        <p:txBody>
          <a:bodyPr>
            <a:noAutofit/>
          </a:bodyPr>
          <a:lstStyle/>
          <a:p>
            <a:r>
              <a:rPr lang="en-US" sz="2000" dirty="0" smtClean="0">
                <a:solidFill>
                  <a:schemeClr val="tx2">
                    <a:lumMod val="40000"/>
                    <a:lumOff val="60000"/>
                  </a:schemeClr>
                </a:solidFill>
              </a:rPr>
              <a:t>Data ANALYSIS</a:t>
            </a:r>
            <a:endParaRPr lang="en-US" sz="2000" dirty="0">
              <a:solidFill>
                <a:schemeClr val="tx2">
                  <a:lumMod val="40000"/>
                  <a:lumOff val="60000"/>
                </a:schemeClr>
              </a:solidFill>
            </a:endParaRPr>
          </a:p>
        </p:txBody>
      </p:sp>
      <p:sp>
        <p:nvSpPr>
          <p:cNvPr id="10" name="TextBox 9"/>
          <p:cNvSpPr txBox="1"/>
          <p:nvPr/>
        </p:nvSpPr>
        <p:spPr>
          <a:xfrm>
            <a:off x="609600" y="1066800"/>
            <a:ext cx="9956800" cy="369332"/>
          </a:xfrm>
          <a:prstGeom prst="rect">
            <a:avLst/>
          </a:prstGeom>
          <a:noFill/>
        </p:spPr>
        <p:txBody>
          <a:bodyPr wrap="square" rtlCol="0">
            <a:spAutoFit/>
          </a:bodyPr>
          <a:lstStyle/>
          <a:p>
            <a:pPr algn="ctr"/>
            <a:r>
              <a:rPr lang="en-US" b="1" i="1" dirty="0"/>
              <a:t>Experience with </a:t>
            </a:r>
            <a:r>
              <a:rPr lang="en-US" b="1" i="1" dirty="0" smtClean="0"/>
              <a:t>Internet </a:t>
            </a:r>
            <a:r>
              <a:rPr lang="en-US" b="1" i="1" dirty="0"/>
              <a:t>usage</a:t>
            </a:r>
            <a:endParaRPr lang="en-US" b="1" dirty="0"/>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1524000" y="1905000"/>
            <a:ext cx="9042400" cy="4350258"/>
          </a:xfrm>
          <a:prstGeom prst="rect">
            <a:avLst/>
          </a:prstGeom>
        </p:spPr>
      </p:pic>
    </p:spTree>
    <p:extLst>
      <p:ext uri="{BB962C8B-B14F-4D97-AF65-F5344CB8AC3E}">
        <p14:creationId xmlns:p14="http://schemas.microsoft.com/office/powerpoint/2010/main" val="34756713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5"/>
          </p:nvPr>
        </p:nvSpPr>
        <p:spPr/>
        <p:txBody>
          <a:bodyPr/>
          <a:lstStyle/>
          <a:p>
            <a:fld id="{8B21A843-96F8-48E5-9D0D-5182515463F0}" type="slidenum">
              <a:rPr lang="en-US">
                <a:latin typeface="Century Schoolbook"/>
              </a:rPr>
              <a:pPr/>
              <a:t>23</a:t>
            </a:fld>
            <a:endParaRPr lang="en-US">
              <a:latin typeface="Century Schoolbook"/>
            </a:endParaRPr>
          </a:p>
        </p:txBody>
      </p:sp>
      <p:sp>
        <p:nvSpPr>
          <p:cNvPr id="13" name="Title 1">
            <a:extLst>
              <a:ext uri="{FF2B5EF4-FFF2-40B4-BE49-F238E27FC236}">
                <a16:creationId xmlns:a16="http://schemas.microsoft.com/office/drawing/2014/main" id="{4BD15D1D-1FFF-450C-B599-B8831B27F38B}"/>
              </a:ext>
            </a:extLst>
          </p:cNvPr>
          <p:cNvSpPr>
            <a:spLocks noGrp="1"/>
          </p:cNvSpPr>
          <p:nvPr>
            <p:ph type="title"/>
          </p:nvPr>
        </p:nvSpPr>
        <p:spPr>
          <a:xfrm>
            <a:off x="2007704" y="457200"/>
            <a:ext cx="2743200" cy="381000"/>
          </a:xfrm>
        </p:spPr>
        <p:txBody>
          <a:bodyPr>
            <a:noAutofit/>
          </a:bodyPr>
          <a:lstStyle/>
          <a:p>
            <a:r>
              <a:rPr lang="en-US" sz="2000" dirty="0" smtClean="0">
                <a:solidFill>
                  <a:schemeClr val="tx2">
                    <a:lumMod val="40000"/>
                    <a:lumOff val="60000"/>
                  </a:schemeClr>
                </a:solidFill>
              </a:rPr>
              <a:t>Data ANALYSIS</a:t>
            </a:r>
            <a:endParaRPr lang="en-US" sz="2000" dirty="0">
              <a:solidFill>
                <a:schemeClr val="tx2">
                  <a:lumMod val="40000"/>
                  <a:lumOff val="60000"/>
                </a:schemeClr>
              </a:solidFill>
            </a:endParaRPr>
          </a:p>
        </p:txBody>
      </p:sp>
      <p:sp>
        <p:nvSpPr>
          <p:cNvPr id="10" name="TextBox 9"/>
          <p:cNvSpPr txBox="1"/>
          <p:nvPr/>
        </p:nvSpPr>
        <p:spPr>
          <a:xfrm>
            <a:off x="609600" y="1066800"/>
            <a:ext cx="9956800" cy="461665"/>
          </a:xfrm>
          <a:prstGeom prst="rect">
            <a:avLst/>
          </a:prstGeom>
          <a:noFill/>
        </p:spPr>
        <p:txBody>
          <a:bodyPr wrap="square" rtlCol="0">
            <a:spAutoFit/>
          </a:bodyPr>
          <a:lstStyle/>
          <a:p>
            <a:pPr algn="ctr"/>
            <a:r>
              <a:rPr lang="en-US" sz="2400" b="1" dirty="0"/>
              <a:t>Use of E-learning Tools in Education</a:t>
            </a:r>
          </a:p>
        </p:txBody>
      </p:sp>
      <p:graphicFrame>
        <p:nvGraphicFramePr>
          <p:cNvPr id="2" name="Table 1"/>
          <p:cNvGraphicFramePr>
            <a:graphicFrameLocks noGrp="1"/>
          </p:cNvGraphicFramePr>
          <p:nvPr>
            <p:extLst>
              <p:ext uri="{D42A27DB-BD31-4B8C-83A1-F6EECF244321}">
                <p14:modId xmlns:p14="http://schemas.microsoft.com/office/powerpoint/2010/main" val="84583124"/>
              </p:ext>
            </p:extLst>
          </p:nvPr>
        </p:nvGraphicFramePr>
        <p:xfrm>
          <a:off x="609600" y="1981199"/>
          <a:ext cx="9956801" cy="4114803"/>
        </p:xfrm>
        <a:graphic>
          <a:graphicData uri="http://schemas.openxmlformats.org/drawingml/2006/table">
            <a:tbl>
              <a:tblPr firstRow="1" firstCol="1" bandRow="1">
                <a:tableStyleId>{21E4AEA4-8DFA-4A89-87EB-49C32662AFE0}</a:tableStyleId>
              </a:tblPr>
              <a:tblGrid>
                <a:gridCol w="2592751">
                  <a:extLst>
                    <a:ext uri="{9D8B030D-6E8A-4147-A177-3AD203B41FA5}">
                      <a16:colId xmlns:a16="http://schemas.microsoft.com/office/drawing/2014/main" val="2313073150"/>
                    </a:ext>
                  </a:extLst>
                </a:gridCol>
                <a:gridCol w="1204773">
                  <a:extLst>
                    <a:ext uri="{9D8B030D-6E8A-4147-A177-3AD203B41FA5}">
                      <a16:colId xmlns:a16="http://schemas.microsoft.com/office/drawing/2014/main" val="3999024718"/>
                    </a:ext>
                  </a:extLst>
                </a:gridCol>
                <a:gridCol w="1320272">
                  <a:extLst>
                    <a:ext uri="{9D8B030D-6E8A-4147-A177-3AD203B41FA5}">
                      <a16:colId xmlns:a16="http://schemas.microsoft.com/office/drawing/2014/main" val="1331365962"/>
                    </a:ext>
                  </a:extLst>
                </a:gridCol>
                <a:gridCol w="1204773">
                  <a:extLst>
                    <a:ext uri="{9D8B030D-6E8A-4147-A177-3AD203B41FA5}">
                      <a16:colId xmlns:a16="http://schemas.microsoft.com/office/drawing/2014/main" val="154015966"/>
                    </a:ext>
                  </a:extLst>
                </a:gridCol>
                <a:gridCol w="933948">
                  <a:extLst>
                    <a:ext uri="{9D8B030D-6E8A-4147-A177-3AD203B41FA5}">
                      <a16:colId xmlns:a16="http://schemas.microsoft.com/office/drawing/2014/main" val="3184379555"/>
                    </a:ext>
                  </a:extLst>
                </a:gridCol>
                <a:gridCol w="1760362">
                  <a:extLst>
                    <a:ext uri="{9D8B030D-6E8A-4147-A177-3AD203B41FA5}">
                      <a16:colId xmlns:a16="http://schemas.microsoft.com/office/drawing/2014/main" val="2186982386"/>
                    </a:ext>
                  </a:extLst>
                </a:gridCol>
                <a:gridCol w="939922">
                  <a:extLst>
                    <a:ext uri="{9D8B030D-6E8A-4147-A177-3AD203B41FA5}">
                      <a16:colId xmlns:a16="http://schemas.microsoft.com/office/drawing/2014/main" val="4085492614"/>
                    </a:ext>
                  </a:extLst>
                </a:gridCol>
              </a:tblGrid>
              <a:tr h="695459">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                          </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gridSpan="2">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Teachers</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hMerge="1">
                  <a:txBody>
                    <a:bodyPr/>
                    <a:lstStyle/>
                    <a:p>
                      <a:endParaRPr lang="en-US"/>
                    </a:p>
                  </a:txBody>
                  <a:tcPr/>
                </a:tc>
                <a:tc gridSpan="2">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Students</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hMerge="1">
                  <a:txBody>
                    <a:bodyPr/>
                    <a:lstStyle/>
                    <a:p>
                      <a:endParaRPr lang="en-US"/>
                    </a:p>
                  </a:txBody>
                  <a:tcPr/>
                </a:tc>
                <a:tc gridSpan="2">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Total</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413459328"/>
                  </a:ext>
                </a:extLst>
              </a:tr>
              <a:tr h="637504">
                <a:tc>
                  <a:txBody>
                    <a:bodyPr/>
                    <a:lstStyle/>
                    <a:p>
                      <a:endParaRPr lang="en-US" sz="1800" b="1">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Frequency</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Percent</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Frequency</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Percent</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Frequency</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Percent</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8473426"/>
                  </a:ext>
                </a:extLst>
              </a:tr>
              <a:tr h="463640">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Never</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6</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2.0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7</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3.4</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13</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2.53</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3333241"/>
                  </a:ext>
                </a:extLst>
              </a:tr>
              <a:tr h="463640">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Occasionally</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160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52.3</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50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24.2</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210</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40.94</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39849213"/>
                  </a:ext>
                </a:extLst>
              </a:tr>
              <a:tr h="463640">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Seldom</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62</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20.3</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26</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12.6</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88</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17.15</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29912212"/>
                  </a:ext>
                </a:extLst>
              </a:tr>
              <a:tr h="463640">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More than once a day</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46</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15.0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33</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15.9</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79</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15.30</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82936799"/>
                  </a:ext>
                </a:extLst>
              </a:tr>
              <a:tr h="463640">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All the time</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32</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10.5</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91</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44.0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123</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23.98</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2498055"/>
                  </a:ext>
                </a:extLst>
              </a:tr>
              <a:tr h="463640">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Total</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306</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100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207</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100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513</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100</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33671270"/>
                  </a:ext>
                </a:extLst>
              </a:tr>
            </a:tbl>
          </a:graphicData>
        </a:graphic>
      </p:graphicFrame>
    </p:spTree>
    <p:extLst>
      <p:ext uri="{BB962C8B-B14F-4D97-AF65-F5344CB8AC3E}">
        <p14:creationId xmlns:p14="http://schemas.microsoft.com/office/powerpoint/2010/main" val="341970571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870390" y="1775936"/>
            <a:ext cx="7876032" cy="4777264"/>
          </a:xfrm>
        </p:spPr>
        <p:txBody>
          <a:bodyPr>
            <a:normAutofit/>
          </a:bodyPr>
          <a:lstStyle/>
          <a:p>
            <a:pPr marL="0" indent="0" algn="just">
              <a:buNone/>
            </a:pPr>
            <a:endParaRPr lang="en-US" b="1" dirty="0">
              <a:latin typeface="Garamond" panose="02020404030301010803" pitchFamily="18" charset="0"/>
            </a:endParaRPr>
          </a:p>
          <a:p>
            <a:pPr marL="0" indent="0" algn="just">
              <a:buNone/>
            </a:pPr>
            <a:endParaRPr lang="en-US" b="1" dirty="0">
              <a:latin typeface="Garamond" panose="02020404030301010803" pitchFamily="18" charset="0"/>
            </a:endParaRPr>
          </a:p>
          <a:p>
            <a:pPr marL="0" indent="0" algn="just">
              <a:buNone/>
            </a:pPr>
            <a:endParaRPr lang="en-US" sz="4400" b="1" dirty="0">
              <a:latin typeface="Garamond" panose="02020404030301010803" pitchFamily="18" charset="0"/>
            </a:endParaRPr>
          </a:p>
          <a:p>
            <a:pPr marL="0" indent="0" algn="just">
              <a:buNone/>
            </a:pPr>
            <a:endParaRPr lang="en-US" sz="2900" b="1" dirty="0">
              <a:latin typeface="Garamond" panose="02020404030301010803" pitchFamily="18" charset="0"/>
            </a:endParaRPr>
          </a:p>
          <a:p>
            <a:pPr marL="0" indent="0" algn="just">
              <a:buNone/>
            </a:pPr>
            <a:endParaRPr lang="en-US" sz="2900" b="1" dirty="0">
              <a:latin typeface="Garamond" panose="02020404030301010803" pitchFamily="18" charset="0"/>
            </a:endParaRPr>
          </a:p>
          <a:p>
            <a:pPr marL="0" indent="0" algn="just">
              <a:buNone/>
            </a:pPr>
            <a:endParaRPr lang="en-US" sz="2900" b="1" dirty="0">
              <a:latin typeface="Garamond" panose="02020404030301010803" pitchFamily="18" charset="0"/>
            </a:endParaRPr>
          </a:p>
          <a:p>
            <a:pPr marL="0" indent="0" algn="just">
              <a:buNone/>
            </a:pPr>
            <a:endParaRPr lang="en-US" dirty="0"/>
          </a:p>
          <a:p>
            <a:pPr marL="0" indent="0">
              <a:buNone/>
            </a:pPr>
            <a:endParaRPr lang="en-US" b="1" dirty="0">
              <a:latin typeface="Garamond" panose="02020404030301010803" pitchFamily="18" charset="0"/>
            </a:endParaRPr>
          </a:p>
        </p:txBody>
      </p:sp>
      <p:sp>
        <p:nvSpPr>
          <p:cNvPr id="4" name="Slide Number Placeholder 3"/>
          <p:cNvSpPr>
            <a:spLocks noGrp="1"/>
          </p:cNvSpPr>
          <p:nvPr>
            <p:ph type="sldNum" sz="quarter" idx="15"/>
          </p:nvPr>
        </p:nvSpPr>
        <p:spPr/>
        <p:txBody>
          <a:bodyPr/>
          <a:lstStyle/>
          <a:p>
            <a:fld id="{8B21A843-96F8-48E5-9D0D-5182515463F0}" type="slidenum">
              <a:rPr lang="en-US" smtClean="0"/>
              <a:t>24</a:t>
            </a:fld>
            <a:endParaRPr lang="en-US"/>
          </a:p>
        </p:txBody>
      </p:sp>
      <p:sp>
        <p:nvSpPr>
          <p:cNvPr id="12" name="Rectangle: Rounded Corners 11">
            <a:extLst>
              <a:ext uri="{FF2B5EF4-FFF2-40B4-BE49-F238E27FC236}">
                <a16:creationId xmlns:a16="http://schemas.microsoft.com/office/drawing/2014/main" id="{0FE37CAD-6424-4B62-B722-D47B60A607AE}"/>
              </a:ext>
            </a:extLst>
          </p:cNvPr>
          <p:cNvSpPr/>
          <p:nvPr/>
        </p:nvSpPr>
        <p:spPr>
          <a:xfrm>
            <a:off x="3217330" y="3212532"/>
            <a:ext cx="2743200" cy="985048"/>
          </a:xfrm>
          <a:prstGeom prst="roundRect">
            <a:avLst/>
          </a:prstGeom>
          <a:ln>
            <a:solidFill>
              <a:schemeClr val="accent4">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accent1"/>
                </a:solidFill>
                <a:effectLst>
                  <a:outerShdw blurRad="38100" dist="25400" dir="5400000" algn="ctr" rotWithShape="0">
                    <a:srgbClr val="6E747A">
                      <a:alpha val="43000"/>
                    </a:srgbClr>
                  </a:outerShdw>
                </a:effectLst>
                <a:latin typeface="Garamond" panose="02020404030301010803" pitchFamily="18" charset="0"/>
              </a:rPr>
              <a:t>Measurement Model Assessment </a:t>
            </a:r>
            <a:endParaRPr lang="en-US" dirty="0">
              <a:ln w="0"/>
              <a:solidFill>
                <a:schemeClr val="accent1"/>
              </a:solidFill>
              <a:effectLst>
                <a:outerShdw blurRad="38100" dist="25400" dir="5400000" algn="ctr" rotWithShape="0">
                  <a:srgbClr val="6E747A">
                    <a:alpha val="43000"/>
                  </a:srgbClr>
                </a:outerShdw>
              </a:effectLst>
            </a:endParaRPr>
          </a:p>
        </p:txBody>
      </p:sp>
      <p:sp>
        <p:nvSpPr>
          <p:cNvPr id="25" name="Rectangle: Rounded Corners 24">
            <a:extLst>
              <a:ext uri="{FF2B5EF4-FFF2-40B4-BE49-F238E27FC236}">
                <a16:creationId xmlns:a16="http://schemas.microsoft.com/office/drawing/2014/main" id="{B38A1A79-4702-4330-B932-F6A8D8F8A5C6}"/>
              </a:ext>
            </a:extLst>
          </p:cNvPr>
          <p:cNvSpPr/>
          <p:nvPr/>
        </p:nvSpPr>
        <p:spPr>
          <a:xfrm>
            <a:off x="6508380" y="3212532"/>
            <a:ext cx="2743200" cy="985048"/>
          </a:xfrm>
          <a:prstGeom prst="roundRect">
            <a:avLst/>
          </a:prstGeom>
          <a:ln>
            <a:solidFill>
              <a:schemeClr val="accent4">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accent1"/>
                </a:solidFill>
                <a:effectLst>
                  <a:outerShdw blurRad="38100" dist="25400" dir="5400000" algn="ctr" rotWithShape="0">
                    <a:srgbClr val="6E747A">
                      <a:alpha val="43000"/>
                    </a:srgbClr>
                  </a:outerShdw>
                </a:effectLst>
                <a:latin typeface="Garamond" panose="02020404030301010803" pitchFamily="18" charset="0"/>
              </a:rPr>
              <a:t>Structural Model Assessment </a:t>
            </a:r>
            <a:endParaRPr lang="en-US" dirty="0">
              <a:ln w="0"/>
              <a:solidFill>
                <a:schemeClr val="accent1"/>
              </a:solidFill>
              <a:effectLst>
                <a:outerShdw blurRad="38100" dist="25400" dir="5400000" algn="ctr" rotWithShape="0">
                  <a:srgbClr val="6E747A">
                    <a:alpha val="43000"/>
                  </a:srgbClr>
                </a:outerShdw>
              </a:effectLst>
            </a:endParaRPr>
          </a:p>
        </p:txBody>
      </p:sp>
      <p:sp>
        <p:nvSpPr>
          <p:cNvPr id="27" name="Rectangle: Rounded Corners 26">
            <a:extLst>
              <a:ext uri="{FF2B5EF4-FFF2-40B4-BE49-F238E27FC236}">
                <a16:creationId xmlns:a16="http://schemas.microsoft.com/office/drawing/2014/main" id="{235FA02D-0710-471F-934D-10BC9B7B5620}"/>
              </a:ext>
            </a:extLst>
          </p:cNvPr>
          <p:cNvSpPr/>
          <p:nvPr/>
        </p:nvSpPr>
        <p:spPr>
          <a:xfrm>
            <a:off x="4876800" y="2172164"/>
            <a:ext cx="2743200" cy="533400"/>
          </a:xfrm>
          <a:prstGeom prst="roundRect">
            <a:avLst/>
          </a:prstGeom>
          <a:solidFill>
            <a:schemeClr val="accent6">
              <a:lumMod val="40000"/>
              <a:lumOff val="60000"/>
            </a:schemeClr>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a:ln w="0"/>
                <a:solidFill>
                  <a:schemeClr val="tx1"/>
                </a:solidFill>
                <a:effectLst>
                  <a:outerShdw blurRad="38100" dist="25400" dir="5400000" algn="ctr" rotWithShape="0">
                    <a:srgbClr val="6E747A">
                      <a:alpha val="43000"/>
                    </a:srgbClr>
                  </a:outerShdw>
                </a:effectLst>
                <a:latin typeface="Garamond" panose="02020404030301010803" pitchFamily="18" charset="0"/>
              </a:rPr>
              <a:t>Model Assessment </a:t>
            </a:r>
            <a:endParaRPr lang="en-US" b="1" dirty="0">
              <a:ln w="0"/>
              <a:solidFill>
                <a:schemeClr val="tx1"/>
              </a:solidFill>
              <a:effectLst>
                <a:outerShdw blurRad="38100" dist="25400" dir="5400000" algn="ctr" rotWithShape="0">
                  <a:srgbClr val="6E747A">
                    <a:alpha val="43000"/>
                  </a:srgbClr>
                </a:outerShdw>
              </a:effectLst>
            </a:endParaRPr>
          </a:p>
        </p:txBody>
      </p:sp>
      <p:sp>
        <p:nvSpPr>
          <p:cNvPr id="29" name="Title 1">
            <a:extLst>
              <a:ext uri="{FF2B5EF4-FFF2-40B4-BE49-F238E27FC236}">
                <a16:creationId xmlns:a16="http://schemas.microsoft.com/office/drawing/2014/main" id="{795D76D6-A8D8-47D4-8527-BE228A1D2E9A}"/>
              </a:ext>
            </a:extLst>
          </p:cNvPr>
          <p:cNvSpPr>
            <a:spLocks noGrp="1"/>
          </p:cNvSpPr>
          <p:nvPr>
            <p:ph type="title"/>
          </p:nvPr>
        </p:nvSpPr>
        <p:spPr>
          <a:xfrm>
            <a:off x="1776984" y="304800"/>
            <a:ext cx="2109217" cy="457200"/>
          </a:xfrm>
        </p:spPr>
        <p:txBody>
          <a:bodyPr vert="horz" anchor="b">
            <a:normAutofit/>
          </a:bodyPr>
          <a:lstStyle/>
          <a:p>
            <a:r>
              <a:rPr lang="en-US" sz="2000" dirty="0">
                <a:solidFill>
                  <a:srgbClr val="00B050"/>
                </a:solidFill>
              </a:rPr>
              <a:t>Data Analysis</a:t>
            </a:r>
          </a:p>
        </p:txBody>
      </p:sp>
    </p:spTree>
    <p:extLst>
      <p:ext uri="{BB962C8B-B14F-4D97-AF65-F5344CB8AC3E}">
        <p14:creationId xmlns:p14="http://schemas.microsoft.com/office/powerpoint/2010/main" val="7881303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870390" y="1775936"/>
            <a:ext cx="7876032" cy="4777264"/>
          </a:xfrm>
        </p:spPr>
        <p:txBody>
          <a:bodyPr>
            <a:normAutofit/>
          </a:bodyPr>
          <a:lstStyle/>
          <a:p>
            <a:pPr marL="0" indent="0" algn="just">
              <a:buNone/>
            </a:pPr>
            <a:endParaRPr lang="en-US" b="1" dirty="0">
              <a:latin typeface="Garamond" panose="02020404030301010803" pitchFamily="18" charset="0"/>
            </a:endParaRPr>
          </a:p>
          <a:p>
            <a:pPr marL="0" indent="0" algn="just">
              <a:buNone/>
            </a:pPr>
            <a:endParaRPr lang="en-US" b="1" dirty="0">
              <a:latin typeface="Garamond" panose="02020404030301010803" pitchFamily="18" charset="0"/>
            </a:endParaRPr>
          </a:p>
          <a:p>
            <a:pPr marL="0" indent="0" algn="just">
              <a:buNone/>
            </a:pPr>
            <a:endParaRPr lang="en-US" sz="4400" b="1" dirty="0">
              <a:latin typeface="Garamond" panose="02020404030301010803" pitchFamily="18" charset="0"/>
            </a:endParaRPr>
          </a:p>
          <a:p>
            <a:pPr marL="0" indent="0" algn="just">
              <a:buNone/>
            </a:pPr>
            <a:endParaRPr lang="en-US" sz="2900" b="1" dirty="0">
              <a:latin typeface="Garamond" panose="02020404030301010803" pitchFamily="18" charset="0"/>
            </a:endParaRPr>
          </a:p>
          <a:p>
            <a:pPr marL="0" indent="0" algn="just">
              <a:buNone/>
            </a:pPr>
            <a:endParaRPr lang="en-US" sz="2900" b="1" dirty="0">
              <a:latin typeface="Garamond" panose="02020404030301010803" pitchFamily="18" charset="0"/>
            </a:endParaRPr>
          </a:p>
          <a:p>
            <a:pPr marL="0" indent="0" algn="just">
              <a:buNone/>
            </a:pPr>
            <a:endParaRPr lang="en-US" sz="2900" b="1" dirty="0">
              <a:latin typeface="Garamond" panose="02020404030301010803" pitchFamily="18" charset="0"/>
            </a:endParaRPr>
          </a:p>
          <a:p>
            <a:pPr marL="0" indent="0" algn="just">
              <a:buNone/>
            </a:pPr>
            <a:endParaRPr lang="en-US" dirty="0"/>
          </a:p>
          <a:p>
            <a:pPr marL="0" indent="0">
              <a:buNone/>
            </a:pPr>
            <a:endParaRPr lang="en-US" b="1" dirty="0">
              <a:latin typeface="Garamond" panose="02020404030301010803" pitchFamily="18" charset="0"/>
            </a:endParaRPr>
          </a:p>
        </p:txBody>
      </p:sp>
      <p:sp>
        <p:nvSpPr>
          <p:cNvPr id="4" name="Slide Number Placeholder 3"/>
          <p:cNvSpPr>
            <a:spLocks noGrp="1"/>
          </p:cNvSpPr>
          <p:nvPr>
            <p:ph type="sldNum" sz="quarter" idx="15"/>
          </p:nvPr>
        </p:nvSpPr>
        <p:spPr/>
        <p:txBody>
          <a:bodyPr/>
          <a:lstStyle/>
          <a:p>
            <a:fld id="{8B21A843-96F8-48E5-9D0D-5182515463F0}" type="slidenum">
              <a:rPr lang="en-US" smtClean="0"/>
              <a:t>25</a:t>
            </a:fld>
            <a:endParaRPr lang="en-US"/>
          </a:p>
        </p:txBody>
      </p:sp>
      <p:sp>
        <p:nvSpPr>
          <p:cNvPr id="5" name="Title 1"/>
          <p:cNvSpPr>
            <a:spLocks noGrp="1"/>
          </p:cNvSpPr>
          <p:nvPr>
            <p:ph type="title"/>
          </p:nvPr>
        </p:nvSpPr>
        <p:spPr>
          <a:xfrm>
            <a:off x="1776984" y="304800"/>
            <a:ext cx="2109217" cy="457200"/>
          </a:xfrm>
        </p:spPr>
        <p:txBody>
          <a:bodyPr vert="horz" anchor="b">
            <a:normAutofit/>
          </a:bodyPr>
          <a:lstStyle/>
          <a:p>
            <a:r>
              <a:rPr lang="en-US" sz="2000" dirty="0">
                <a:solidFill>
                  <a:schemeClr val="tx2">
                    <a:lumMod val="40000"/>
                    <a:lumOff val="60000"/>
                  </a:schemeClr>
                </a:solidFill>
              </a:rPr>
              <a:t>Data Analysis</a:t>
            </a:r>
          </a:p>
        </p:txBody>
      </p:sp>
      <p:sp>
        <p:nvSpPr>
          <p:cNvPr id="8" name="Rectangle: Rounded Corners 7">
            <a:extLst>
              <a:ext uri="{FF2B5EF4-FFF2-40B4-BE49-F238E27FC236}">
                <a16:creationId xmlns:a16="http://schemas.microsoft.com/office/drawing/2014/main" id="{F0C11D13-890D-4E3E-A1E1-281D78302418}"/>
              </a:ext>
            </a:extLst>
          </p:cNvPr>
          <p:cNvSpPr/>
          <p:nvPr/>
        </p:nvSpPr>
        <p:spPr>
          <a:xfrm>
            <a:off x="7713267" y="3582213"/>
            <a:ext cx="1725179" cy="75267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latin typeface="Garamond" panose="02020404030301010803" pitchFamily="18" charset="0"/>
              </a:rPr>
              <a:t>Fornel-Larcker Criterion </a:t>
            </a:r>
          </a:p>
        </p:txBody>
      </p:sp>
      <p:sp>
        <p:nvSpPr>
          <p:cNvPr id="10" name="Arrow: Striped Right 9">
            <a:extLst>
              <a:ext uri="{FF2B5EF4-FFF2-40B4-BE49-F238E27FC236}">
                <a16:creationId xmlns:a16="http://schemas.microsoft.com/office/drawing/2014/main" id="{CDAA4BD4-CB72-40EC-8D43-28586B309FB1}"/>
              </a:ext>
            </a:extLst>
          </p:cNvPr>
          <p:cNvSpPr/>
          <p:nvPr/>
        </p:nvSpPr>
        <p:spPr>
          <a:xfrm rot="19985674">
            <a:off x="6536647" y="5716072"/>
            <a:ext cx="1195874" cy="510064"/>
          </a:xfrm>
          <a:prstGeom prst="stripedRightArrow">
            <a:avLst/>
          </a:prstGeom>
          <a:solidFill>
            <a:schemeClr val="accent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00" b="1" dirty="0">
                <a:latin typeface="Garamond" panose="02020404030301010803" pitchFamily="18" charset="0"/>
              </a:rPr>
              <a:t>New tool</a:t>
            </a:r>
          </a:p>
        </p:txBody>
      </p:sp>
      <p:sp>
        <p:nvSpPr>
          <p:cNvPr id="11" name="Rectangle: Rounded Corners 10">
            <a:extLst>
              <a:ext uri="{FF2B5EF4-FFF2-40B4-BE49-F238E27FC236}">
                <a16:creationId xmlns:a16="http://schemas.microsoft.com/office/drawing/2014/main" id="{3A0F1F84-281A-4672-98B0-67A390512D51}"/>
              </a:ext>
            </a:extLst>
          </p:cNvPr>
          <p:cNvSpPr/>
          <p:nvPr/>
        </p:nvSpPr>
        <p:spPr>
          <a:xfrm>
            <a:off x="3193496" y="2051197"/>
            <a:ext cx="1669498" cy="677108"/>
          </a:xfrm>
          <a:prstGeom prst="roundRect">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b="1" dirty="0">
              <a:latin typeface="Garamond" panose="02020404030301010803" pitchFamily="18" charset="0"/>
            </a:endParaRPr>
          </a:p>
          <a:p>
            <a:pPr algn="ctr"/>
            <a:r>
              <a:rPr lang="en-US" b="1" dirty="0">
                <a:latin typeface="Garamond" panose="02020404030301010803" pitchFamily="18" charset="0"/>
              </a:rPr>
              <a:t>Reliability</a:t>
            </a:r>
            <a:endParaRPr lang="en-US" dirty="0"/>
          </a:p>
          <a:p>
            <a:pPr algn="ctr"/>
            <a:endParaRPr lang="en-US" dirty="0"/>
          </a:p>
        </p:txBody>
      </p:sp>
      <p:sp>
        <p:nvSpPr>
          <p:cNvPr id="12" name="Rectangle: Rounded Corners 11">
            <a:extLst>
              <a:ext uri="{FF2B5EF4-FFF2-40B4-BE49-F238E27FC236}">
                <a16:creationId xmlns:a16="http://schemas.microsoft.com/office/drawing/2014/main" id="{0FE37CAD-6424-4B62-B722-D47B60A607AE}"/>
              </a:ext>
            </a:extLst>
          </p:cNvPr>
          <p:cNvSpPr/>
          <p:nvPr/>
        </p:nvSpPr>
        <p:spPr>
          <a:xfrm>
            <a:off x="3472641" y="1267396"/>
            <a:ext cx="4671531" cy="698032"/>
          </a:xfrm>
          <a:prstGeom prst="roundRect">
            <a:avLst/>
          </a:prstGeom>
          <a:ln>
            <a:solidFill>
              <a:schemeClr val="accent4">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accent1"/>
                </a:solidFill>
                <a:effectLst>
                  <a:outerShdw blurRad="38100" dist="25400" dir="5400000" algn="ctr" rotWithShape="0">
                    <a:srgbClr val="6E747A">
                      <a:alpha val="43000"/>
                    </a:srgbClr>
                  </a:outerShdw>
                </a:effectLst>
                <a:latin typeface="Garamond" panose="02020404030301010803" pitchFamily="18" charset="0"/>
              </a:rPr>
              <a:t>Measurement Model Assessment </a:t>
            </a:r>
            <a:endParaRPr lang="en-US" dirty="0">
              <a:ln w="0"/>
              <a:solidFill>
                <a:schemeClr val="accent1"/>
              </a:solidFill>
              <a:effectLst>
                <a:outerShdw blurRad="38100" dist="25400" dir="5400000" algn="ctr" rotWithShape="0">
                  <a:srgbClr val="6E747A">
                    <a:alpha val="43000"/>
                  </a:srgbClr>
                </a:outerShdw>
              </a:effectLst>
            </a:endParaRPr>
          </a:p>
        </p:txBody>
      </p:sp>
      <p:sp>
        <p:nvSpPr>
          <p:cNvPr id="13" name="Rectangle: Rounded Corners 12">
            <a:extLst>
              <a:ext uri="{FF2B5EF4-FFF2-40B4-BE49-F238E27FC236}">
                <a16:creationId xmlns:a16="http://schemas.microsoft.com/office/drawing/2014/main" id="{D01FE75B-BC3D-4ED9-804F-AEC64F94B1CF}"/>
              </a:ext>
            </a:extLst>
          </p:cNvPr>
          <p:cNvSpPr/>
          <p:nvPr/>
        </p:nvSpPr>
        <p:spPr>
          <a:xfrm>
            <a:off x="7713266" y="2831822"/>
            <a:ext cx="1669498" cy="677108"/>
          </a:xfrm>
          <a:prstGeom prst="roundRect">
            <a:avLst/>
          </a:prstGeom>
          <a:solidFill>
            <a:schemeClr val="accent4">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b="1" dirty="0">
              <a:latin typeface="Garamond" panose="02020404030301010803" pitchFamily="18" charset="0"/>
            </a:endParaRPr>
          </a:p>
          <a:p>
            <a:pPr algn="ctr"/>
            <a:r>
              <a:rPr lang="en-US" b="1" dirty="0">
                <a:latin typeface="Garamond" panose="02020404030301010803" pitchFamily="18" charset="0"/>
              </a:rPr>
              <a:t>Discriminant </a:t>
            </a:r>
          </a:p>
          <a:p>
            <a:pPr algn="ctr"/>
            <a:r>
              <a:rPr lang="en-US" b="1" dirty="0">
                <a:latin typeface="Garamond" panose="02020404030301010803" pitchFamily="18" charset="0"/>
              </a:rPr>
              <a:t>validity</a:t>
            </a:r>
            <a:endParaRPr lang="en-US" dirty="0"/>
          </a:p>
          <a:p>
            <a:pPr algn="ctr"/>
            <a:endParaRPr lang="en-US" dirty="0"/>
          </a:p>
        </p:txBody>
      </p:sp>
      <p:sp>
        <p:nvSpPr>
          <p:cNvPr id="16" name="Rectangle: Rounded Corners 15">
            <a:extLst>
              <a:ext uri="{FF2B5EF4-FFF2-40B4-BE49-F238E27FC236}">
                <a16:creationId xmlns:a16="http://schemas.microsoft.com/office/drawing/2014/main" id="{77A5F71B-5AA2-47F8-B6C6-51F1B8F8EE86}"/>
              </a:ext>
            </a:extLst>
          </p:cNvPr>
          <p:cNvSpPr/>
          <p:nvPr/>
        </p:nvSpPr>
        <p:spPr>
          <a:xfrm>
            <a:off x="6705600" y="2057400"/>
            <a:ext cx="1669498" cy="677108"/>
          </a:xfrm>
          <a:prstGeom prst="roundRect">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b="1" dirty="0">
              <a:latin typeface="Garamond" panose="02020404030301010803" pitchFamily="18" charset="0"/>
            </a:endParaRPr>
          </a:p>
          <a:p>
            <a:pPr algn="ctr"/>
            <a:r>
              <a:rPr lang="en-US" b="1" dirty="0">
                <a:latin typeface="Garamond" panose="02020404030301010803" pitchFamily="18" charset="0"/>
              </a:rPr>
              <a:t>Validity</a:t>
            </a:r>
            <a:endParaRPr lang="en-US" dirty="0"/>
          </a:p>
          <a:p>
            <a:pPr algn="ctr"/>
            <a:endParaRPr lang="en-US" dirty="0"/>
          </a:p>
        </p:txBody>
      </p:sp>
      <p:sp>
        <p:nvSpPr>
          <p:cNvPr id="17" name="Rectangle: Rounded Corners 16">
            <a:extLst>
              <a:ext uri="{FF2B5EF4-FFF2-40B4-BE49-F238E27FC236}">
                <a16:creationId xmlns:a16="http://schemas.microsoft.com/office/drawing/2014/main" id="{410A635F-ED95-48D8-B503-271513B328A6}"/>
              </a:ext>
            </a:extLst>
          </p:cNvPr>
          <p:cNvSpPr/>
          <p:nvPr/>
        </p:nvSpPr>
        <p:spPr>
          <a:xfrm>
            <a:off x="5940147" y="2842795"/>
            <a:ext cx="1669498" cy="677108"/>
          </a:xfrm>
          <a:prstGeom prst="roundRect">
            <a:avLst/>
          </a:prstGeom>
          <a:solidFill>
            <a:schemeClr val="accent4">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b="1" dirty="0">
              <a:latin typeface="Garamond" panose="02020404030301010803" pitchFamily="18" charset="0"/>
            </a:endParaRPr>
          </a:p>
          <a:p>
            <a:pPr algn="ctr"/>
            <a:r>
              <a:rPr lang="en-US" b="1" dirty="0">
                <a:latin typeface="Garamond" panose="02020404030301010803" pitchFamily="18" charset="0"/>
              </a:rPr>
              <a:t>Convergent</a:t>
            </a:r>
          </a:p>
          <a:p>
            <a:pPr algn="ctr"/>
            <a:r>
              <a:rPr lang="en-US" b="1" dirty="0">
                <a:latin typeface="Garamond" panose="02020404030301010803" pitchFamily="18" charset="0"/>
              </a:rPr>
              <a:t>validity</a:t>
            </a:r>
            <a:endParaRPr lang="en-US" dirty="0"/>
          </a:p>
          <a:p>
            <a:pPr algn="ctr"/>
            <a:endParaRPr lang="en-US" dirty="0"/>
          </a:p>
        </p:txBody>
      </p:sp>
      <p:sp>
        <p:nvSpPr>
          <p:cNvPr id="20" name="Rectangle: Rounded Corners 19">
            <a:extLst>
              <a:ext uri="{FF2B5EF4-FFF2-40B4-BE49-F238E27FC236}">
                <a16:creationId xmlns:a16="http://schemas.microsoft.com/office/drawing/2014/main" id="{F09FE3D2-27AB-4735-A454-71A232548607}"/>
              </a:ext>
            </a:extLst>
          </p:cNvPr>
          <p:cNvSpPr/>
          <p:nvPr/>
        </p:nvSpPr>
        <p:spPr>
          <a:xfrm>
            <a:off x="3192855" y="3633834"/>
            <a:ext cx="1669498" cy="67710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latin typeface="Garamond" panose="02020404030301010803" pitchFamily="18" charset="0"/>
              </a:rPr>
              <a:t>Composite Reliability</a:t>
            </a:r>
          </a:p>
        </p:txBody>
      </p:sp>
      <p:sp>
        <p:nvSpPr>
          <p:cNvPr id="21" name="Rectangle: Rounded Corners 20">
            <a:extLst>
              <a:ext uri="{FF2B5EF4-FFF2-40B4-BE49-F238E27FC236}">
                <a16:creationId xmlns:a16="http://schemas.microsoft.com/office/drawing/2014/main" id="{F5DA22A2-D4D2-45E9-A71C-1D06F46D9E7A}"/>
              </a:ext>
            </a:extLst>
          </p:cNvPr>
          <p:cNvSpPr/>
          <p:nvPr/>
        </p:nvSpPr>
        <p:spPr>
          <a:xfrm>
            <a:off x="3192855" y="2858239"/>
            <a:ext cx="1669498" cy="677108"/>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b="1" dirty="0">
              <a:latin typeface="Garamond" panose="02020404030301010803" pitchFamily="18" charset="0"/>
            </a:endParaRPr>
          </a:p>
          <a:p>
            <a:pPr algn="ctr"/>
            <a:r>
              <a:rPr lang="en-US" b="1" dirty="0">
                <a:latin typeface="Garamond" panose="02020404030301010803" pitchFamily="18" charset="0"/>
              </a:rPr>
              <a:t>Cronbach's α</a:t>
            </a:r>
            <a:endParaRPr lang="en-US" dirty="0"/>
          </a:p>
          <a:p>
            <a:pPr algn="ctr"/>
            <a:endParaRPr lang="en-US" dirty="0"/>
          </a:p>
        </p:txBody>
      </p:sp>
      <p:sp>
        <p:nvSpPr>
          <p:cNvPr id="22" name="Rectangle: Rounded Corners 21">
            <a:extLst>
              <a:ext uri="{FF2B5EF4-FFF2-40B4-BE49-F238E27FC236}">
                <a16:creationId xmlns:a16="http://schemas.microsoft.com/office/drawing/2014/main" id="{4C8D2203-28CA-4609-B278-0BB4F6D07943}"/>
              </a:ext>
            </a:extLst>
          </p:cNvPr>
          <p:cNvSpPr/>
          <p:nvPr/>
        </p:nvSpPr>
        <p:spPr>
          <a:xfrm>
            <a:off x="7713266" y="4429431"/>
            <a:ext cx="1725179" cy="75267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latin typeface="Garamond" panose="02020404030301010803" pitchFamily="18" charset="0"/>
              </a:rPr>
              <a:t>Cross-loadings</a:t>
            </a:r>
          </a:p>
        </p:txBody>
      </p:sp>
      <p:sp>
        <p:nvSpPr>
          <p:cNvPr id="23" name="Rectangle: Rounded Corners 22">
            <a:extLst>
              <a:ext uri="{FF2B5EF4-FFF2-40B4-BE49-F238E27FC236}">
                <a16:creationId xmlns:a16="http://schemas.microsoft.com/office/drawing/2014/main" id="{C541180B-BFC6-4B45-B2EE-CFC06FBFE7D0}"/>
              </a:ext>
            </a:extLst>
          </p:cNvPr>
          <p:cNvSpPr/>
          <p:nvPr/>
        </p:nvSpPr>
        <p:spPr>
          <a:xfrm>
            <a:off x="5942483" y="4420653"/>
            <a:ext cx="1669498" cy="7526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b="1" dirty="0">
                <a:latin typeface="Garamond" panose="02020404030301010803" pitchFamily="18" charset="0"/>
              </a:rPr>
              <a:t>Factor loadings</a:t>
            </a:r>
          </a:p>
        </p:txBody>
      </p:sp>
      <p:sp>
        <p:nvSpPr>
          <p:cNvPr id="24" name="Rectangle: Rounded Corners 23">
            <a:extLst>
              <a:ext uri="{FF2B5EF4-FFF2-40B4-BE49-F238E27FC236}">
                <a16:creationId xmlns:a16="http://schemas.microsoft.com/office/drawing/2014/main" id="{6D560D5F-215B-43B2-8E33-1B825654892D}"/>
              </a:ext>
            </a:extLst>
          </p:cNvPr>
          <p:cNvSpPr/>
          <p:nvPr/>
        </p:nvSpPr>
        <p:spPr>
          <a:xfrm>
            <a:off x="7713265" y="5276649"/>
            <a:ext cx="1725179" cy="75267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HTMT Criteria </a:t>
            </a:r>
          </a:p>
        </p:txBody>
      </p:sp>
      <p:sp>
        <p:nvSpPr>
          <p:cNvPr id="26" name="Rectangle: Rounded Corners 25">
            <a:extLst>
              <a:ext uri="{FF2B5EF4-FFF2-40B4-BE49-F238E27FC236}">
                <a16:creationId xmlns:a16="http://schemas.microsoft.com/office/drawing/2014/main" id="{CEFCA0C6-80B5-4ADF-AD57-29556BCE6F0B}"/>
              </a:ext>
            </a:extLst>
          </p:cNvPr>
          <p:cNvSpPr/>
          <p:nvPr/>
        </p:nvSpPr>
        <p:spPr>
          <a:xfrm>
            <a:off x="3192855" y="4408740"/>
            <a:ext cx="1669498" cy="67710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latin typeface="Garamond" panose="02020404030301010803" pitchFamily="18" charset="0"/>
              </a:rPr>
              <a:t>rho</a:t>
            </a:r>
            <a:r>
              <a:rPr lang="en-US" dirty="0">
                <a:latin typeface="Garamond" panose="02020404030301010803" pitchFamily="18" charset="0"/>
              </a:rPr>
              <a:t>_</a:t>
            </a:r>
            <a:r>
              <a:rPr lang="en-US" b="1" dirty="0">
                <a:latin typeface="Garamond" panose="02020404030301010803" pitchFamily="18" charset="0"/>
              </a:rPr>
              <a:t>A </a:t>
            </a:r>
          </a:p>
        </p:txBody>
      </p:sp>
      <p:sp>
        <p:nvSpPr>
          <p:cNvPr id="39" name="Rectangle: Rounded Corners 38">
            <a:extLst>
              <a:ext uri="{FF2B5EF4-FFF2-40B4-BE49-F238E27FC236}">
                <a16:creationId xmlns:a16="http://schemas.microsoft.com/office/drawing/2014/main" id="{A669FD08-90F7-4A72-A439-D75A80E68B9A}"/>
              </a:ext>
            </a:extLst>
          </p:cNvPr>
          <p:cNvSpPr/>
          <p:nvPr/>
        </p:nvSpPr>
        <p:spPr>
          <a:xfrm>
            <a:off x="5912667" y="3593942"/>
            <a:ext cx="1725179" cy="75267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b="1" dirty="0">
                <a:latin typeface="Garamond" panose="02020404030301010803" pitchFamily="18" charset="0"/>
              </a:rPr>
              <a:t>Average Variance Extracted </a:t>
            </a:r>
          </a:p>
        </p:txBody>
      </p:sp>
    </p:spTree>
    <p:extLst>
      <p:ext uri="{BB962C8B-B14F-4D97-AF65-F5344CB8AC3E}">
        <p14:creationId xmlns:p14="http://schemas.microsoft.com/office/powerpoint/2010/main" val="34286754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5"/>
          </p:nvPr>
        </p:nvSpPr>
        <p:spPr/>
        <p:txBody>
          <a:bodyPr/>
          <a:lstStyle/>
          <a:p>
            <a:fld id="{8B21A843-96F8-48E5-9D0D-5182515463F0}" type="slidenum">
              <a:rPr lang="en-US">
                <a:latin typeface="Century Schoolbook"/>
              </a:rPr>
              <a:pPr/>
              <a:t>26</a:t>
            </a:fld>
            <a:endParaRPr lang="en-US">
              <a:latin typeface="Century Schoolbook"/>
            </a:endParaRPr>
          </a:p>
        </p:txBody>
      </p:sp>
      <p:sp>
        <p:nvSpPr>
          <p:cNvPr id="13" name="Title 1">
            <a:extLst>
              <a:ext uri="{FF2B5EF4-FFF2-40B4-BE49-F238E27FC236}">
                <a16:creationId xmlns:a16="http://schemas.microsoft.com/office/drawing/2014/main" id="{4BD15D1D-1FFF-450C-B599-B8831B27F38B}"/>
              </a:ext>
            </a:extLst>
          </p:cNvPr>
          <p:cNvSpPr>
            <a:spLocks noGrp="1"/>
          </p:cNvSpPr>
          <p:nvPr>
            <p:ph type="title"/>
          </p:nvPr>
        </p:nvSpPr>
        <p:spPr>
          <a:xfrm>
            <a:off x="2007704" y="457200"/>
            <a:ext cx="2743200" cy="381000"/>
          </a:xfrm>
        </p:spPr>
        <p:txBody>
          <a:bodyPr>
            <a:noAutofit/>
          </a:bodyPr>
          <a:lstStyle/>
          <a:p>
            <a:r>
              <a:rPr lang="en-US" sz="2000" dirty="0" smtClean="0">
                <a:solidFill>
                  <a:schemeClr val="tx2">
                    <a:lumMod val="40000"/>
                    <a:lumOff val="60000"/>
                  </a:schemeClr>
                </a:solidFill>
              </a:rPr>
              <a:t>Data ANALYSIS</a:t>
            </a:r>
            <a:endParaRPr lang="en-US" sz="2000" dirty="0">
              <a:solidFill>
                <a:schemeClr val="tx2">
                  <a:lumMod val="40000"/>
                  <a:lumOff val="60000"/>
                </a:schemeClr>
              </a:solidFill>
            </a:endParaRPr>
          </a:p>
        </p:txBody>
      </p:sp>
      <p:sp>
        <p:nvSpPr>
          <p:cNvPr id="6" name="Rectangle 5"/>
          <p:cNvSpPr/>
          <p:nvPr/>
        </p:nvSpPr>
        <p:spPr>
          <a:xfrm>
            <a:off x="3379304" y="902982"/>
            <a:ext cx="6298096" cy="461665"/>
          </a:xfrm>
          <a:prstGeom prst="rect">
            <a:avLst/>
          </a:prstGeom>
        </p:spPr>
        <p:txBody>
          <a:bodyPr wrap="square">
            <a:spAutoFit/>
          </a:bodyPr>
          <a:lstStyle/>
          <a:p>
            <a:pPr algn="ctr"/>
            <a:r>
              <a:rPr lang="en-US" sz="2400" b="1" dirty="0">
                <a:solidFill>
                  <a:srgbClr val="7030A0"/>
                </a:solidFill>
              </a:rPr>
              <a:t>Assessment the adequacy of the model</a:t>
            </a:r>
          </a:p>
        </p:txBody>
      </p:sp>
      <p:sp>
        <p:nvSpPr>
          <p:cNvPr id="11" name="Rectangle 10"/>
          <p:cNvSpPr/>
          <p:nvPr/>
        </p:nvSpPr>
        <p:spPr>
          <a:xfrm>
            <a:off x="1982205" y="5192386"/>
            <a:ext cx="7103806" cy="369332"/>
          </a:xfrm>
          <a:prstGeom prst="rect">
            <a:avLst/>
          </a:prstGeom>
        </p:spPr>
        <p:txBody>
          <a:bodyPr wrap="square">
            <a:spAutoFit/>
          </a:bodyPr>
          <a:lstStyle/>
          <a:p>
            <a:pPr algn="ctr"/>
            <a:r>
              <a:rPr lang="en-US" dirty="0">
                <a:latin typeface="Times New Roman" panose="02020603050405020304" pitchFamily="18" charset="0"/>
                <a:ea typeface="SimSun" panose="02010600030101010101" pitchFamily="2" charset="-122"/>
              </a:rPr>
              <a:t> For </a:t>
            </a:r>
            <a:r>
              <a:rPr lang="en-US" dirty="0"/>
              <a:t>Reliability, Cronbach Alpha (α), CR &amp; rho_A should be &gt; 0.70 </a:t>
            </a:r>
          </a:p>
        </p:txBody>
      </p:sp>
      <p:sp>
        <p:nvSpPr>
          <p:cNvPr id="8" name="Rectangle 7"/>
          <p:cNvSpPr/>
          <p:nvPr/>
        </p:nvSpPr>
        <p:spPr>
          <a:xfrm>
            <a:off x="1813560" y="5549384"/>
            <a:ext cx="7441096" cy="369332"/>
          </a:xfrm>
          <a:prstGeom prst="rect">
            <a:avLst/>
          </a:prstGeom>
        </p:spPr>
        <p:txBody>
          <a:bodyPr wrap="square">
            <a:spAutoFit/>
          </a:bodyPr>
          <a:lstStyle/>
          <a:p>
            <a:pPr algn="ctr"/>
            <a:r>
              <a:rPr lang="en-US" dirty="0">
                <a:latin typeface="Times New Roman" panose="02020603050405020304" pitchFamily="18" charset="0"/>
                <a:ea typeface="SimSun" panose="02010600030101010101" pitchFamily="2" charset="-122"/>
              </a:rPr>
              <a:t>For Convergent Validity, AVE </a:t>
            </a:r>
            <a:r>
              <a:rPr lang="en-US" sz="1600" dirty="0">
                <a:latin typeface="Times New Roman" panose="02020603050405020304" pitchFamily="18" charset="0"/>
                <a:ea typeface="SimSun" panose="02010600030101010101" pitchFamily="2" charset="-122"/>
              </a:rPr>
              <a:t>(</a:t>
            </a:r>
            <a:r>
              <a:rPr lang="en-US" sz="1600" dirty="0"/>
              <a:t>Average Variance Extracted</a:t>
            </a:r>
            <a:r>
              <a:rPr lang="en-US" sz="1600" dirty="0">
                <a:latin typeface="Times New Roman" panose="02020603050405020304" pitchFamily="18" charset="0"/>
                <a:ea typeface="SimSun" panose="02010600030101010101" pitchFamily="2" charset="-122"/>
              </a:rPr>
              <a:t>)</a:t>
            </a:r>
            <a:r>
              <a:rPr lang="en-US" dirty="0">
                <a:latin typeface="Times New Roman" panose="02020603050405020304" pitchFamily="18" charset="0"/>
                <a:ea typeface="SimSun" panose="02010600030101010101" pitchFamily="2" charset="-122"/>
              </a:rPr>
              <a:t> should be </a:t>
            </a:r>
            <a:r>
              <a:rPr lang="en-US" dirty="0"/>
              <a:t>≥ </a:t>
            </a:r>
            <a:r>
              <a:rPr lang="en-US" dirty="0">
                <a:latin typeface="Times New Roman" panose="02020603050405020304" pitchFamily="18" charset="0"/>
                <a:ea typeface="SimSun" panose="02010600030101010101" pitchFamily="2" charset="-122"/>
              </a:rPr>
              <a:t>0.50</a:t>
            </a:r>
          </a:p>
        </p:txBody>
      </p:sp>
      <p:graphicFrame>
        <p:nvGraphicFramePr>
          <p:cNvPr id="3" name="Table 2"/>
          <p:cNvGraphicFramePr>
            <a:graphicFrameLocks noGrp="1"/>
          </p:cNvGraphicFramePr>
          <p:nvPr>
            <p:extLst>
              <p:ext uri="{D42A27DB-BD31-4B8C-83A1-F6EECF244321}">
                <p14:modId xmlns:p14="http://schemas.microsoft.com/office/powerpoint/2010/main" val="1875688515"/>
              </p:ext>
            </p:extLst>
          </p:nvPr>
        </p:nvGraphicFramePr>
        <p:xfrm>
          <a:off x="1295399" y="1618151"/>
          <a:ext cx="9448801" cy="3505198"/>
        </p:xfrm>
        <a:graphic>
          <a:graphicData uri="http://schemas.openxmlformats.org/drawingml/2006/table">
            <a:tbl>
              <a:tblPr firstRow="1" firstCol="1" bandRow="1">
                <a:tableStyleId>{21E4AEA4-8DFA-4A89-87EB-49C32662AFE0}</a:tableStyleId>
              </a:tblPr>
              <a:tblGrid>
                <a:gridCol w="3407764">
                  <a:extLst>
                    <a:ext uri="{9D8B030D-6E8A-4147-A177-3AD203B41FA5}">
                      <a16:colId xmlns:a16="http://schemas.microsoft.com/office/drawing/2014/main" val="3463285768"/>
                    </a:ext>
                  </a:extLst>
                </a:gridCol>
                <a:gridCol w="1084289">
                  <a:extLst>
                    <a:ext uri="{9D8B030D-6E8A-4147-A177-3AD203B41FA5}">
                      <a16:colId xmlns:a16="http://schemas.microsoft.com/office/drawing/2014/main" val="2708399837"/>
                    </a:ext>
                  </a:extLst>
                </a:gridCol>
                <a:gridCol w="1239187">
                  <a:extLst>
                    <a:ext uri="{9D8B030D-6E8A-4147-A177-3AD203B41FA5}">
                      <a16:colId xmlns:a16="http://schemas.microsoft.com/office/drawing/2014/main" val="1730651539"/>
                    </a:ext>
                  </a:extLst>
                </a:gridCol>
                <a:gridCol w="1255204">
                  <a:extLst>
                    <a:ext uri="{9D8B030D-6E8A-4147-A177-3AD203B41FA5}">
                      <a16:colId xmlns:a16="http://schemas.microsoft.com/office/drawing/2014/main" val="1318512223"/>
                    </a:ext>
                  </a:extLst>
                </a:gridCol>
                <a:gridCol w="1097950">
                  <a:extLst>
                    <a:ext uri="{9D8B030D-6E8A-4147-A177-3AD203B41FA5}">
                      <a16:colId xmlns:a16="http://schemas.microsoft.com/office/drawing/2014/main" val="2271852686"/>
                    </a:ext>
                  </a:extLst>
                </a:gridCol>
                <a:gridCol w="1364407">
                  <a:extLst>
                    <a:ext uri="{9D8B030D-6E8A-4147-A177-3AD203B41FA5}">
                      <a16:colId xmlns:a16="http://schemas.microsoft.com/office/drawing/2014/main" val="335238564"/>
                    </a:ext>
                  </a:extLst>
                </a:gridCol>
              </a:tblGrid>
              <a:tr h="457200">
                <a:tc>
                  <a:txBody>
                    <a:bodyPr/>
                    <a:lstStyle/>
                    <a:p>
                      <a:pPr marL="0" marR="0" algn="ctr">
                        <a:spcBef>
                          <a:spcPts val="0"/>
                        </a:spcBef>
                        <a:spcAft>
                          <a:spcPts val="0"/>
                        </a:spcAft>
                      </a:pPr>
                      <a:r>
                        <a:rPr lang="en-US" sz="1800" dirty="0">
                          <a:effectLst/>
                          <a:latin typeface="Times New Roman" panose="02020603050405020304" pitchFamily="18" charset="0"/>
                          <a:cs typeface="Times New Roman" panose="02020603050405020304" pitchFamily="18" charset="0"/>
                        </a:rPr>
                        <a:t>Variables</a:t>
                      </a:r>
                      <a:endParaRPr lang="en-US" sz="18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latin typeface="Times New Roman" panose="02020603050405020304" pitchFamily="18" charset="0"/>
                          <a:cs typeface="Times New Roman" panose="02020603050405020304" pitchFamily="18" charset="0"/>
                        </a:rPr>
                        <a:t>CA</a:t>
                      </a:r>
                      <a:endParaRPr lang="en-US" sz="1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latin typeface="Times New Roman" panose="02020603050405020304" pitchFamily="18" charset="0"/>
                          <a:cs typeface="Times New Roman" panose="02020603050405020304" pitchFamily="18" charset="0"/>
                        </a:rPr>
                        <a:t>CR</a:t>
                      </a:r>
                      <a:endParaRPr lang="en-US" sz="1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latin typeface="Times New Roman" panose="02020603050405020304" pitchFamily="18" charset="0"/>
                          <a:cs typeface="Times New Roman" panose="02020603050405020304" pitchFamily="18" charset="0"/>
                        </a:rPr>
                        <a:t>AVE</a:t>
                      </a:r>
                      <a:endParaRPr lang="en-US" sz="1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latin typeface="Times New Roman" panose="02020603050405020304" pitchFamily="18" charset="0"/>
                          <a:cs typeface="Times New Roman" panose="02020603050405020304" pitchFamily="18" charset="0"/>
                        </a:rPr>
                        <a:t>VIF</a:t>
                      </a:r>
                      <a:endParaRPr lang="en-US" sz="1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latin typeface="Times New Roman" panose="02020603050405020304" pitchFamily="18" charset="0"/>
                          <a:cs typeface="Times New Roman" panose="02020603050405020304" pitchFamily="18" charset="0"/>
                        </a:rPr>
                        <a:t>rho_A</a:t>
                      </a:r>
                      <a:endParaRPr lang="en-US" sz="1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87832416"/>
                  </a:ext>
                </a:extLst>
              </a:tr>
              <a:tr h="457200">
                <a:tc>
                  <a:txBody>
                    <a:bodyPr/>
                    <a:lstStyle/>
                    <a:p>
                      <a:pPr marL="0" marR="0" algn="just">
                        <a:spcBef>
                          <a:spcPts val="0"/>
                        </a:spcBef>
                        <a:spcAft>
                          <a:spcPts val="0"/>
                        </a:spcAft>
                      </a:pPr>
                      <a:r>
                        <a:rPr lang="en-US" sz="1800" dirty="0">
                          <a:effectLst/>
                          <a:latin typeface="Times New Roman" panose="02020603050405020304" pitchFamily="18" charset="0"/>
                          <a:cs typeface="Times New Roman" panose="02020603050405020304" pitchFamily="18" charset="0"/>
                        </a:rPr>
                        <a:t>Confidence</a:t>
                      </a:r>
                      <a:endParaRPr lang="en-US" sz="18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0.908</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0.927</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0.646</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3.531</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0.91</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83552477"/>
                  </a:ext>
                </a:extLst>
              </a:tr>
              <a:tr h="761999">
                <a:tc>
                  <a:txBody>
                    <a:bodyPr/>
                    <a:lstStyle/>
                    <a:p>
                      <a:pPr marL="0" marR="0" algn="just">
                        <a:spcBef>
                          <a:spcPts val="0"/>
                        </a:spcBef>
                        <a:spcAft>
                          <a:spcPts val="0"/>
                        </a:spcAft>
                      </a:pPr>
                      <a:r>
                        <a:rPr lang="en-US" sz="1800" dirty="0">
                          <a:effectLst/>
                          <a:latin typeface="Times New Roman" panose="02020603050405020304" pitchFamily="18" charset="0"/>
                          <a:cs typeface="Times New Roman" panose="02020603050405020304" pitchFamily="18" charset="0"/>
                        </a:rPr>
                        <a:t>Ease of Use</a:t>
                      </a:r>
                      <a:endParaRPr lang="en-US" sz="18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0.749</a:t>
                      </a:r>
                    </a:p>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 </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0.839</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0.567</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2.066</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0.77</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9226743"/>
                  </a:ext>
                </a:extLst>
              </a:tr>
              <a:tr h="457200">
                <a:tc>
                  <a:txBody>
                    <a:bodyPr/>
                    <a:lstStyle/>
                    <a:p>
                      <a:pPr marL="0" marR="0" algn="just">
                        <a:spcBef>
                          <a:spcPts val="0"/>
                        </a:spcBef>
                        <a:spcAft>
                          <a:spcPts val="0"/>
                        </a:spcAft>
                      </a:pPr>
                      <a:r>
                        <a:rPr lang="en-US" sz="1800">
                          <a:effectLst/>
                          <a:latin typeface="Times New Roman" panose="02020603050405020304" pitchFamily="18" charset="0"/>
                          <a:cs typeface="Times New Roman" panose="02020603050405020304" pitchFamily="18" charset="0"/>
                        </a:rPr>
                        <a:t>Techno Pedagogy</a:t>
                      </a:r>
                      <a:endParaRPr lang="en-US" sz="1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0.745</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0.840</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0.568</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3.209</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0.75</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62837874"/>
                  </a:ext>
                </a:extLst>
              </a:tr>
              <a:tr h="914399">
                <a:tc>
                  <a:txBody>
                    <a:bodyPr/>
                    <a:lstStyle/>
                    <a:p>
                      <a:pPr marL="0" marR="0" algn="l">
                        <a:spcBef>
                          <a:spcPts val="0"/>
                        </a:spcBef>
                        <a:spcAft>
                          <a:spcPts val="0"/>
                        </a:spcAft>
                      </a:pPr>
                      <a:r>
                        <a:rPr lang="en-US" sz="1800" dirty="0">
                          <a:effectLst/>
                          <a:latin typeface="Times New Roman" panose="02020603050405020304" pitchFamily="18" charset="0"/>
                          <a:cs typeface="Times New Roman" panose="02020603050405020304" pitchFamily="18" charset="0"/>
                        </a:rPr>
                        <a:t>Human Resource Development</a:t>
                      </a:r>
                      <a:endParaRPr lang="en-US" sz="18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0.913</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0.935</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0.742</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2.031</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0.92</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58275023"/>
                  </a:ext>
                </a:extLst>
              </a:tr>
              <a:tr h="457200">
                <a:tc>
                  <a:txBody>
                    <a:bodyPr/>
                    <a:lstStyle/>
                    <a:p>
                      <a:pPr marL="0" marR="0" algn="just">
                        <a:spcBef>
                          <a:spcPts val="0"/>
                        </a:spcBef>
                        <a:spcAft>
                          <a:spcPts val="0"/>
                        </a:spcAft>
                      </a:pPr>
                      <a:r>
                        <a:rPr lang="en-US" sz="1800" dirty="0">
                          <a:effectLst/>
                          <a:latin typeface="Times New Roman" panose="02020603050405020304" pitchFamily="18" charset="0"/>
                          <a:cs typeface="Times New Roman" panose="02020603050405020304" pitchFamily="18" charset="0"/>
                        </a:rPr>
                        <a:t>Policy Adoption</a:t>
                      </a:r>
                      <a:endParaRPr lang="en-US" sz="18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0.895</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0.915</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0.575</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2.334</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0.90</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08673105"/>
                  </a:ext>
                </a:extLst>
              </a:tr>
            </a:tbl>
          </a:graphicData>
        </a:graphic>
      </p:graphicFrame>
      <p:sp>
        <p:nvSpPr>
          <p:cNvPr id="9" name="Rectangle 8"/>
          <p:cNvSpPr/>
          <p:nvPr/>
        </p:nvSpPr>
        <p:spPr>
          <a:xfrm>
            <a:off x="1813560" y="5885926"/>
            <a:ext cx="7441096" cy="369332"/>
          </a:xfrm>
          <a:prstGeom prst="rect">
            <a:avLst/>
          </a:prstGeom>
        </p:spPr>
        <p:txBody>
          <a:bodyPr wrap="square">
            <a:spAutoFit/>
          </a:bodyPr>
          <a:lstStyle/>
          <a:p>
            <a:pPr algn="ctr"/>
            <a:r>
              <a:rPr lang="en-US" dirty="0">
                <a:latin typeface="Times New Roman" panose="02020603050405020304" pitchFamily="18" charset="0"/>
                <a:ea typeface="SimSun" panose="02010600030101010101" pitchFamily="2" charset="-122"/>
              </a:rPr>
              <a:t>For </a:t>
            </a:r>
            <a:r>
              <a:rPr lang="en-US" dirty="0"/>
              <a:t>Multicollinearity</a:t>
            </a:r>
            <a:r>
              <a:rPr lang="en-US" dirty="0" smtClean="0">
                <a:latin typeface="Times New Roman" panose="02020603050405020304" pitchFamily="18" charset="0"/>
                <a:ea typeface="SimSun" panose="02010600030101010101" pitchFamily="2" charset="-122"/>
              </a:rPr>
              <a:t>, VIF </a:t>
            </a:r>
            <a:r>
              <a:rPr lang="en-US" sz="1600" dirty="0" smtClean="0">
                <a:latin typeface="Times New Roman" panose="02020603050405020304" pitchFamily="18" charset="0"/>
                <a:ea typeface="SimSun" panose="02010600030101010101" pitchFamily="2" charset="-122"/>
              </a:rPr>
              <a:t>(</a:t>
            </a:r>
            <a:r>
              <a:rPr lang="en-US" dirty="0"/>
              <a:t>Variance Inflation </a:t>
            </a:r>
            <a:r>
              <a:rPr lang="en-US" dirty="0" smtClean="0"/>
              <a:t>Factor</a:t>
            </a:r>
            <a:r>
              <a:rPr lang="en-US" sz="1600" dirty="0" smtClean="0">
                <a:latin typeface="Times New Roman" panose="02020603050405020304" pitchFamily="18" charset="0"/>
                <a:ea typeface="SimSun" panose="02010600030101010101" pitchFamily="2" charset="-122"/>
              </a:rPr>
              <a:t>)</a:t>
            </a:r>
            <a:r>
              <a:rPr lang="en-US" dirty="0" smtClean="0">
                <a:latin typeface="Times New Roman" panose="02020603050405020304" pitchFamily="18" charset="0"/>
                <a:ea typeface="SimSun" panose="02010600030101010101" pitchFamily="2" charset="-122"/>
              </a:rPr>
              <a:t> </a:t>
            </a:r>
            <a:r>
              <a:rPr lang="en-US" dirty="0">
                <a:latin typeface="Times New Roman" panose="02020603050405020304" pitchFamily="18" charset="0"/>
                <a:ea typeface="SimSun" panose="02010600030101010101" pitchFamily="2" charset="-122"/>
              </a:rPr>
              <a:t>should be </a:t>
            </a:r>
            <a:r>
              <a:rPr lang="en-US" dirty="0" smtClean="0"/>
              <a:t>≤ 5.00</a:t>
            </a:r>
            <a:endParaRPr lang="en-US" dirty="0">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14341271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10305288" cy="533400"/>
          </a:xfrm>
        </p:spPr>
        <p:txBody>
          <a:bodyPr>
            <a:normAutofit/>
          </a:bodyPr>
          <a:lstStyle/>
          <a:p>
            <a:pPr marL="0" indent="0"/>
            <a:r>
              <a:rPr lang="en-US" sz="2000" b="1" dirty="0">
                <a:latin typeface="Garamond" panose="02020404030301010803" pitchFamily="18" charset="0"/>
              </a:rPr>
              <a:t>Inter correlation between the constructs and </a:t>
            </a:r>
            <a:r>
              <a:rPr lang="en-US" sz="2000" b="1" dirty="0" smtClean="0">
                <a:latin typeface="Garamond" panose="02020404030301010803" pitchFamily="18" charset="0"/>
              </a:rPr>
              <a:t>AVE (</a:t>
            </a:r>
            <a:r>
              <a:rPr lang="en-US" sz="2000" b="1" dirty="0" err="1">
                <a:latin typeface="Garamond" panose="02020404030301010803" pitchFamily="18" charset="0"/>
              </a:rPr>
              <a:t>Fornell</a:t>
            </a:r>
            <a:r>
              <a:rPr lang="en-US" sz="2000" b="1" dirty="0">
                <a:latin typeface="Garamond" panose="02020404030301010803" pitchFamily="18" charset="0"/>
              </a:rPr>
              <a:t>-Larker criterion</a:t>
            </a:r>
            <a:r>
              <a:rPr lang="en-US" sz="2000" b="1" dirty="0" smtClean="0">
                <a:latin typeface="Garamond" panose="02020404030301010803" pitchFamily="18" charset="0"/>
              </a:rPr>
              <a:t>)</a:t>
            </a:r>
            <a:endParaRPr lang="en-US" sz="2000" dirty="0"/>
          </a:p>
        </p:txBody>
      </p:sp>
      <p:sp>
        <p:nvSpPr>
          <p:cNvPr id="4" name="Slide Number Placeholder 3"/>
          <p:cNvSpPr>
            <a:spLocks noGrp="1"/>
          </p:cNvSpPr>
          <p:nvPr>
            <p:ph type="sldNum" sz="quarter" idx="15"/>
          </p:nvPr>
        </p:nvSpPr>
        <p:spPr/>
        <p:txBody>
          <a:bodyPr/>
          <a:lstStyle/>
          <a:p>
            <a:fld id="{8B21A843-96F8-48E5-9D0D-5182515463F0}" type="slidenum">
              <a:rPr lang="en-US" smtClean="0"/>
              <a:pPr/>
              <a:t>27</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950234585"/>
              </p:ext>
            </p:extLst>
          </p:nvPr>
        </p:nvGraphicFramePr>
        <p:xfrm>
          <a:off x="914400" y="1600196"/>
          <a:ext cx="9677400" cy="3600457"/>
        </p:xfrm>
        <a:graphic>
          <a:graphicData uri="http://schemas.openxmlformats.org/drawingml/2006/table">
            <a:tbl>
              <a:tblPr firstRow="1" firstCol="1" bandRow="1">
                <a:tableStyleId>{21E4AEA4-8DFA-4A89-87EB-49C32662AFE0}</a:tableStyleId>
              </a:tblPr>
              <a:tblGrid>
                <a:gridCol w="1884174">
                  <a:extLst>
                    <a:ext uri="{9D8B030D-6E8A-4147-A177-3AD203B41FA5}">
                      <a16:colId xmlns:a16="http://schemas.microsoft.com/office/drawing/2014/main" val="3680438206"/>
                    </a:ext>
                  </a:extLst>
                </a:gridCol>
                <a:gridCol w="1377747">
                  <a:extLst>
                    <a:ext uri="{9D8B030D-6E8A-4147-A177-3AD203B41FA5}">
                      <a16:colId xmlns:a16="http://schemas.microsoft.com/office/drawing/2014/main" val="3264455378"/>
                    </a:ext>
                  </a:extLst>
                </a:gridCol>
                <a:gridCol w="1377747">
                  <a:extLst>
                    <a:ext uri="{9D8B030D-6E8A-4147-A177-3AD203B41FA5}">
                      <a16:colId xmlns:a16="http://schemas.microsoft.com/office/drawing/2014/main" val="2600175267"/>
                    </a:ext>
                  </a:extLst>
                </a:gridCol>
                <a:gridCol w="984105">
                  <a:extLst>
                    <a:ext uri="{9D8B030D-6E8A-4147-A177-3AD203B41FA5}">
                      <a16:colId xmlns:a16="http://schemas.microsoft.com/office/drawing/2014/main" val="3199822480"/>
                    </a:ext>
                  </a:extLst>
                </a:gridCol>
                <a:gridCol w="1351209">
                  <a:extLst>
                    <a:ext uri="{9D8B030D-6E8A-4147-A177-3AD203B41FA5}">
                      <a16:colId xmlns:a16="http://schemas.microsoft.com/office/drawing/2014/main" val="3757248378"/>
                    </a:ext>
                  </a:extLst>
                </a:gridCol>
                <a:gridCol w="1351209">
                  <a:extLst>
                    <a:ext uri="{9D8B030D-6E8A-4147-A177-3AD203B41FA5}">
                      <a16:colId xmlns:a16="http://schemas.microsoft.com/office/drawing/2014/main" val="1066276209"/>
                    </a:ext>
                  </a:extLst>
                </a:gridCol>
                <a:gridCol w="1351209">
                  <a:extLst>
                    <a:ext uri="{9D8B030D-6E8A-4147-A177-3AD203B41FA5}">
                      <a16:colId xmlns:a16="http://schemas.microsoft.com/office/drawing/2014/main" val="1390757162"/>
                    </a:ext>
                  </a:extLst>
                </a:gridCol>
              </a:tblGrid>
              <a:tr h="514351">
                <a:tc>
                  <a:txBody>
                    <a:bodyPr/>
                    <a:lstStyle/>
                    <a:p>
                      <a:pPr algn="ctr"/>
                      <a:endParaRPr lang="en-US" sz="1200" b="1" dirty="0">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ADOP</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CON</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EU</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HRD</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PA</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TP</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2072368"/>
                  </a:ext>
                </a:extLst>
              </a:tr>
              <a:tr h="514351">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ADOP</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0.83</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algn="ctr"/>
                      <a:endParaRPr lang="en-US" sz="1800" b="0" dirty="0">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pPr algn="ctr"/>
                      <a:endParaRPr lang="en-US" sz="1800" b="0" dirty="0">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pPr algn="ctr"/>
                      <a:endParaRPr lang="en-US" sz="1800" b="0">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pPr algn="ctr"/>
                      <a:endParaRPr lang="en-US" sz="1800" b="0">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pPr algn="ctr"/>
                      <a:endParaRPr lang="en-US" sz="1800" b="0">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74674329"/>
                  </a:ext>
                </a:extLst>
              </a:tr>
              <a:tr h="514351">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CON</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0" dirty="0">
                          <a:effectLst/>
                          <a:latin typeface="Times New Roman" panose="02020603050405020304" pitchFamily="18" charset="0"/>
                          <a:cs typeface="Times New Roman" panose="02020603050405020304" pitchFamily="18" charset="0"/>
                        </a:rPr>
                        <a:t>0.67</a:t>
                      </a:r>
                      <a:endParaRPr lang="en-US" sz="1800" b="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0.80</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algn="ctr"/>
                      <a:endParaRPr lang="en-US" sz="1800" b="0" dirty="0">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pPr algn="ctr"/>
                      <a:endParaRPr lang="en-US" sz="1800" b="0" dirty="0">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pPr algn="ctr"/>
                      <a:endParaRPr lang="en-US" sz="1800" b="0" dirty="0">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pPr algn="ctr"/>
                      <a:endParaRPr lang="en-US" sz="1800" b="0">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95383402"/>
                  </a:ext>
                </a:extLst>
              </a:tr>
              <a:tr h="514351">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EU</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0">
                          <a:effectLst/>
                          <a:latin typeface="Times New Roman" panose="02020603050405020304" pitchFamily="18" charset="0"/>
                          <a:cs typeface="Times New Roman" panose="02020603050405020304" pitchFamily="18" charset="0"/>
                        </a:rPr>
                        <a:t>0.62</a:t>
                      </a:r>
                      <a:endParaRPr lang="en-US" sz="1800" b="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0" dirty="0">
                          <a:effectLst/>
                          <a:latin typeface="Times New Roman" panose="02020603050405020304" pitchFamily="18" charset="0"/>
                          <a:cs typeface="Times New Roman" panose="02020603050405020304" pitchFamily="18" charset="0"/>
                        </a:rPr>
                        <a:t>0.68</a:t>
                      </a:r>
                      <a:endParaRPr lang="en-US" sz="1800" b="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0.75</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algn="ctr"/>
                      <a:endParaRPr lang="en-US" sz="1800" b="0" dirty="0">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pPr algn="ctr"/>
                      <a:endParaRPr lang="en-US" sz="1800" b="0" dirty="0">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pPr algn="ctr"/>
                      <a:endParaRPr lang="en-US" sz="1800" b="0">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251474492"/>
                  </a:ext>
                </a:extLst>
              </a:tr>
              <a:tr h="514351">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HRD</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0">
                          <a:effectLst/>
                          <a:latin typeface="Times New Roman" panose="02020603050405020304" pitchFamily="18" charset="0"/>
                          <a:cs typeface="Times New Roman" panose="02020603050405020304" pitchFamily="18" charset="0"/>
                        </a:rPr>
                        <a:t>0.59</a:t>
                      </a:r>
                      <a:endParaRPr lang="en-US" sz="1800" b="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0" dirty="0">
                          <a:effectLst/>
                          <a:latin typeface="Times New Roman" panose="02020603050405020304" pitchFamily="18" charset="0"/>
                          <a:cs typeface="Times New Roman" panose="02020603050405020304" pitchFamily="18" charset="0"/>
                        </a:rPr>
                        <a:t>0.71</a:t>
                      </a:r>
                      <a:endParaRPr lang="en-US" sz="1800" b="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0" dirty="0">
                          <a:effectLst/>
                          <a:latin typeface="Times New Roman" panose="02020603050405020304" pitchFamily="18" charset="0"/>
                          <a:cs typeface="Times New Roman" panose="02020603050405020304" pitchFamily="18" charset="0"/>
                        </a:rPr>
                        <a:t>0.67</a:t>
                      </a:r>
                      <a:endParaRPr lang="en-US" sz="1800" b="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0.86</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algn="ctr"/>
                      <a:endParaRPr lang="en-US" sz="1800" b="0" dirty="0">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pPr algn="ctr"/>
                      <a:endParaRPr lang="en-US" sz="1800" b="0">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82641875"/>
                  </a:ext>
                </a:extLst>
              </a:tr>
              <a:tr h="514351">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PA</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0">
                          <a:effectLst/>
                          <a:latin typeface="Times New Roman" panose="02020603050405020304" pitchFamily="18" charset="0"/>
                          <a:cs typeface="Times New Roman" panose="02020603050405020304" pitchFamily="18" charset="0"/>
                        </a:rPr>
                        <a:t>0.42</a:t>
                      </a:r>
                      <a:endParaRPr lang="en-US" sz="1800" b="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0">
                          <a:effectLst/>
                          <a:latin typeface="Times New Roman" panose="02020603050405020304" pitchFamily="18" charset="0"/>
                          <a:cs typeface="Times New Roman" panose="02020603050405020304" pitchFamily="18" charset="0"/>
                        </a:rPr>
                        <a:t>0.41</a:t>
                      </a:r>
                      <a:endParaRPr lang="en-US" sz="1800" b="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0" dirty="0">
                          <a:effectLst/>
                          <a:latin typeface="Times New Roman" panose="02020603050405020304" pitchFamily="18" charset="0"/>
                          <a:cs typeface="Times New Roman" panose="02020603050405020304" pitchFamily="18" charset="0"/>
                        </a:rPr>
                        <a:t>0.30</a:t>
                      </a:r>
                      <a:endParaRPr lang="en-US" sz="1800" b="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0" dirty="0">
                          <a:effectLst/>
                          <a:latin typeface="Times New Roman" panose="02020603050405020304" pitchFamily="18" charset="0"/>
                          <a:cs typeface="Times New Roman" panose="02020603050405020304" pitchFamily="18" charset="0"/>
                        </a:rPr>
                        <a:t>0.38</a:t>
                      </a:r>
                      <a:endParaRPr lang="en-US" sz="1800" b="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0.76</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algn="ctr"/>
                      <a:endParaRPr lang="en-US" sz="1800" b="0" dirty="0">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10086228"/>
                  </a:ext>
                </a:extLst>
              </a:tr>
              <a:tr h="514351">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TP</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0">
                          <a:effectLst/>
                          <a:latin typeface="Times New Roman" panose="02020603050405020304" pitchFamily="18" charset="0"/>
                          <a:cs typeface="Times New Roman" panose="02020603050405020304" pitchFamily="18" charset="0"/>
                        </a:rPr>
                        <a:t>0.51</a:t>
                      </a:r>
                      <a:endParaRPr lang="en-US" sz="1800" b="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0">
                          <a:effectLst/>
                          <a:latin typeface="Times New Roman" panose="02020603050405020304" pitchFamily="18" charset="0"/>
                          <a:cs typeface="Times New Roman" panose="02020603050405020304" pitchFamily="18" charset="0"/>
                        </a:rPr>
                        <a:t>0.51</a:t>
                      </a:r>
                      <a:endParaRPr lang="en-US" sz="1800" b="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0">
                          <a:effectLst/>
                          <a:latin typeface="Times New Roman" panose="02020603050405020304" pitchFamily="18" charset="0"/>
                          <a:cs typeface="Times New Roman" panose="02020603050405020304" pitchFamily="18" charset="0"/>
                        </a:rPr>
                        <a:t>0.40</a:t>
                      </a:r>
                      <a:endParaRPr lang="en-US" sz="1800" b="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0" dirty="0">
                          <a:effectLst/>
                          <a:latin typeface="Times New Roman" panose="02020603050405020304" pitchFamily="18" charset="0"/>
                          <a:cs typeface="Times New Roman" panose="02020603050405020304" pitchFamily="18" charset="0"/>
                        </a:rPr>
                        <a:t>0.41</a:t>
                      </a:r>
                      <a:endParaRPr lang="en-US" sz="1800" b="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0" dirty="0">
                          <a:effectLst/>
                          <a:latin typeface="Times New Roman" panose="02020603050405020304" pitchFamily="18" charset="0"/>
                          <a:cs typeface="Times New Roman" panose="02020603050405020304" pitchFamily="18" charset="0"/>
                        </a:rPr>
                        <a:t>0.69</a:t>
                      </a:r>
                      <a:endParaRPr lang="en-US" sz="1800" b="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0.75</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5764397"/>
                  </a:ext>
                </a:extLst>
              </a:tr>
            </a:tbl>
          </a:graphicData>
        </a:graphic>
      </p:graphicFrame>
      <p:sp>
        <p:nvSpPr>
          <p:cNvPr id="6" name="Rectangle 5"/>
          <p:cNvSpPr/>
          <p:nvPr/>
        </p:nvSpPr>
        <p:spPr>
          <a:xfrm>
            <a:off x="1981200" y="5388780"/>
            <a:ext cx="6740013" cy="369332"/>
          </a:xfrm>
          <a:prstGeom prst="rect">
            <a:avLst/>
          </a:prstGeom>
        </p:spPr>
        <p:txBody>
          <a:bodyPr wrap="square">
            <a:spAutoFit/>
          </a:bodyPr>
          <a:lstStyle/>
          <a:p>
            <a:pPr algn="ctr"/>
            <a:r>
              <a:rPr lang="en-US" dirty="0">
                <a:latin typeface="Times New Roman" panose="02020603050405020304" pitchFamily="18" charset="0"/>
                <a:ea typeface="SimSun" panose="02010600030101010101" pitchFamily="2" charset="-122"/>
              </a:rPr>
              <a:t> All figures on the diagonals are greater than the figures beneath them.</a:t>
            </a:r>
            <a:endParaRPr lang="en-US" dirty="0"/>
          </a:p>
        </p:txBody>
      </p:sp>
    </p:spTree>
    <p:extLst>
      <p:ext uri="{BB962C8B-B14F-4D97-AF65-F5344CB8AC3E}">
        <p14:creationId xmlns:p14="http://schemas.microsoft.com/office/powerpoint/2010/main" val="15793664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5"/>
          </p:nvPr>
        </p:nvSpPr>
        <p:spPr/>
        <p:txBody>
          <a:bodyPr/>
          <a:lstStyle/>
          <a:p>
            <a:fld id="{8B21A843-96F8-48E5-9D0D-5182515463F0}" type="slidenum">
              <a:rPr lang="en-US">
                <a:latin typeface="Century Schoolbook"/>
              </a:rPr>
              <a:pPr/>
              <a:t>28</a:t>
            </a:fld>
            <a:endParaRPr lang="en-US">
              <a:latin typeface="Century Schoolbook"/>
            </a:endParaRPr>
          </a:p>
        </p:txBody>
      </p:sp>
      <p:sp>
        <p:nvSpPr>
          <p:cNvPr id="13" name="Title 1">
            <a:extLst>
              <a:ext uri="{FF2B5EF4-FFF2-40B4-BE49-F238E27FC236}">
                <a16:creationId xmlns:a16="http://schemas.microsoft.com/office/drawing/2014/main" id="{4BD15D1D-1FFF-450C-B599-B8831B27F38B}"/>
              </a:ext>
            </a:extLst>
          </p:cNvPr>
          <p:cNvSpPr>
            <a:spLocks noGrp="1"/>
          </p:cNvSpPr>
          <p:nvPr>
            <p:ph type="title"/>
          </p:nvPr>
        </p:nvSpPr>
        <p:spPr>
          <a:xfrm>
            <a:off x="2007704" y="457200"/>
            <a:ext cx="2743200" cy="381000"/>
          </a:xfrm>
        </p:spPr>
        <p:txBody>
          <a:bodyPr>
            <a:noAutofit/>
          </a:bodyPr>
          <a:lstStyle/>
          <a:p>
            <a:r>
              <a:rPr lang="en-US" sz="2000" dirty="0" smtClean="0">
                <a:solidFill>
                  <a:schemeClr val="tx2">
                    <a:lumMod val="40000"/>
                    <a:lumOff val="60000"/>
                  </a:schemeClr>
                </a:solidFill>
              </a:rPr>
              <a:t>Data ANALYSIS</a:t>
            </a:r>
            <a:endParaRPr lang="en-US" sz="2000" dirty="0">
              <a:solidFill>
                <a:schemeClr val="tx2">
                  <a:lumMod val="40000"/>
                  <a:lumOff val="60000"/>
                </a:schemeClr>
              </a:solidFill>
            </a:endParaRPr>
          </a:p>
        </p:txBody>
      </p:sp>
      <p:sp>
        <p:nvSpPr>
          <p:cNvPr id="6" name="Rectangle 5"/>
          <p:cNvSpPr/>
          <p:nvPr/>
        </p:nvSpPr>
        <p:spPr>
          <a:xfrm>
            <a:off x="3379304" y="902982"/>
            <a:ext cx="6298096" cy="461665"/>
          </a:xfrm>
          <a:prstGeom prst="rect">
            <a:avLst/>
          </a:prstGeom>
        </p:spPr>
        <p:txBody>
          <a:bodyPr wrap="square">
            <a:spAutoFit/>
          </a:bodyPr>
          <a:lstStyle/>
          <a:p>
            <a:pPr algn="ctr"/>
            <a:r>
              <a:rPr lang="en-US" sz="2400" b="1" dirty="0">
                <a:solidFill>
                  <a:srgbClr val="7030A0"/>
                </a:solidFill>
              </a:rPr>
              <a:t>Assessment the adequacy of the model</a:t>
            </a:r>
          </a:p>
        </p:txBody>
      </p:sp>
      <p:graphicFrame>
        <p:nvGraphicFramePr>
          <p:cNvPr id="2" name="Table 1"/>
          <p:cNvGraphicFramePr>
            <a:graphicFrameLocks noGrp="1"/>
          </p:cNvGraphicFramePr>
          <p:nvPr>
            <p:extLst>
              <p:ext uri="{D42A27DB-BD31-4B8C-83A1-F6EECF244321}">
                <p14:modId xmlns:p14="http://schemas.microsoft.com/office/powerpoint/2010/main" val="3950206464"/>
              </p:ext>
            </p:extLst>
          </p:nvPr>
        </p:nvGraphicFramePr>
        <p:xfrm>
          <a:off x="672558" y="1752600"/>
          <a:ext cx="10134599" cy="3752847"/>
        </p:xfrm>
        <a:graphic>
          <a:graphicData uri="http://schemas.openxmlformats.org/drawingml/2006/table">
            <a:tbl>
              <a:tblPr firstRow="1" firstCol="1" bandRow="1">
                <a:tableStyleId>{21E4AEA4-8DFA-4A89-87EB-49C32662AFE0}</a:tableStyleId>
              </a:tblPr>
              <a:tblGrid>
                <a:gridCol w="1953102">
                  <a:extLst>
                    <a:ext uri="{9D8B030D-6E8A-4147-A177-3AD203B41FA5}">
                      <a16:colId xmlns:a16="http://schemas.microsoft.com/office/drawing/2014/main" val="2833097100"/>
                    </a:ext>
                  </a:extLst>
                </a:gridCol>
                <a:gridCol w="1359922">
                  <a:extLst>
                    <a:ext uri="{9D8B030D-6E8A-4147-A177-3AD203B41FA5}">
                      <a16:colId xmlns:a16="http://schemas.microsoft.com/office/drawing/2014/main" val="3718352314"/>
                    </a:ext>
                  </a:extLst>
                </a:gridCol>
                <a:gridCol w="1898178">
                  <a:extLst>
                    <a:ext uri="{9D8B030D-6E8A-4147-A177-3AD203B41FA5}">
                      <a16:colId xmlns:a16="http://schemas.microsoft.com/office/drawing/2014/main" val="1596024208"/>
                    </a:ext>
                  </a:extLst>
                </a:gridCol>
                <a:gridCol w="1357724">
                  <a:extLst>
                    <a:ext uri="{9D8B030D-6E8A-4147-A177-3AD203B41FA5}">
                      <a16:colId xmlns:a16="http://schemas.microsoft.com/office/drawing/2014/main" val="3572752022"/>
                    </a:ext>
                  </a:extLst>
                </a:gridCol>
                <a:gridCol w="1357724">
                  <a:extLst>
                    <a:ext uri="{9D8B030D-6E8A-4147-A177-3AD203B41FA5}">
                      <a16:colId xmlns:a16="http://schemas.microsoft.com/office/drawing/2014/main" val="915985924"/>
                    </a:ext>
                  </a:extLst>
                </a:gridCol>
                <a:gridCol w="1357724">
                  <a:extLst>
                    <a:ext uri="{9D8B030D-6E8A-4147-A177-3AD203B41FA5}">
                      <a16:colId xmlns:a16="http://schemas.microsoft.com/office/drawing/2014/main" val="1986752883"/>
                    </a:ext>
                  </a:extLst>
                </a:gridCol>
                <a:gridCol w="850225">
                  <a:extLst>
                    <a:ext uri="{9D8B030D-6E8A-4147-A177-3AD203B41FA5}">
                      <a16:colId xmlns:a16="http://schemas.microsoft.com/office/drawing/2014/main" val="3434365778"/>
                    </a:ext>
                  </a:extLst>
                </a:gridCol>
              </a:tblGrid>
              <a:tr h="536121">
                <a:tc>
                  <a:txBody>
                    <a:bodyPr/>
                    <a:lstStyle/>
                    <a:p>
                      <a:endParaRPr lang="en-US" sz="1800" b="1" dirty="0">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ADOP</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CON</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EU</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HRD</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PA</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TP</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24748399"/>
                  </a:ext>
                </a:extLst>
              </a:tr>
              <a:tr h="536121">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ADOP</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endParaRPr lang="en-US" sz="1800" b="1" dirty="0">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endParaRPr lang="en-US" sz="1800" b="1">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endParaRPr lang="en-US" sz="1800" b="1">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endParaRPr lang="en-US" sz="1800" b="1">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endParaRPr lang="en-US" sz="1800" b="1">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endParaRPr lang="en-US" sz="1800" b="1">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35858836"/>
                  </a:ext>
                </a:extLst>
              </a:tr>
              <a:tr h="536121">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CON</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0.765</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endParaRPr lang="en-US" sz="1800" b="1" dirty="0">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endParaRPr lang="en-US" sz="1800" b="1">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endParaRPr lang="en-US" sz="1800" b="1">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endParaRPr lang="en-US" sz="1800" b="1">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endParaRPr lang="en-US" sz="1800" b="1">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49214366"/>
                  </a:ext>
                </a:extLst>
              </a:tr>
              <a:tr h="536121">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EU</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0.751</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0.809</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endParaRPr lang="en-US" sz="1800" b="1">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endParaRPr lang="en-US" sz="1800" b="1">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endParaRPr lang="en-US" sz="1800" b="1">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endParaRPr lang="en-US" sz="1800" b="1">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30485484"/>
                  </a:ext>
                </a:extLst>
              </a:tr>
              <a:tr h="536121">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HRD</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0.666</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0.888</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0.806</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endParaRPr lang="en-US" sz="1800" b="1">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endParaRPr lang="en-US" sz="1800" b="1">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endParaRPr lang="en-US" sz="1800" b="1">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58521483"/>
                  </a:ext>
                </a:extLst>
              </a:tr>
              <a:tr h="536121">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PA</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0.466</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0.451</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0.344</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0.412</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endParaRPr lang="en-US" sz="1800" b="1">
                        <a:effectLst/>
                        <a:latin typeface="Times New Roman" panose="02020603050405020304" pitchFamily="18" charset="0"/>
                        <a:cs typeface="Times New Roman" panose="02020603050405020304" pitchFamily="18" charset="0"/>
                      </a:endParaRPr>
                    </a:p>
                  </a:txBody>
                  <a:tcPr marL="68580" marR="68580" marT="0" marB="0" anchor="ctr"/>
                </a:tc>
                <a:tc>
                  <a:txBody>
                    <a:bodyPr/>
                    <a:lstStyle/>
                    <a:p>
                      <a:endParaRPr lang="en-US" sz="1800" b="1">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98390483"/>
                  </a:ext>
                </a:extLst>
              </a:tr>
              <a:tr h="536121">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TP</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0.636</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0.623</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0.515</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0.501</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0.832</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endParaRPr lang="en-US" sz="1800" b="1" dirty="0">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68457337"/>
                  </a:ext>
                </a:extLst>
              </a:tr>
            </a:tbl>
          </a:graphicData>
        </a:graphic>
      </p:graphicFrame>
      <p:sp>
        <p:nvSpPr>
          <p:cNvPr id="10" name="Rectangle 9"/>
          <p:cNvSpPr/>
          <p:nvPr/>
        </p:nvSpPr>
        <p:spPr>
          <a:xfrm>
            <a:off x="1828800" y="5708734"/>
            <a:ext cx="6740013" cy="369332"/>
          </a:xfrm>
          <a:prstGeom prst="rect">
            <a:avLst/>
          </a:prstGeom>
        </p:spPr>
        <p:txBody>
          <a:bodyPr wrap="square">
            <a:spAutoFit/>
          </a:bodyPr>
          <a:lstStyle/>
          <a:p>
            <a:pPr algn="ctr"/>
            <a:r>
              <a:rPr lang="en-US" b="1" dirty="0">
                <a:solidFill>
                  <a:srgbClr val="7030A0"/>
                </a:solidFill>
              </a:rPr>
              <a:t>All HTML ≤ 0.90 </a:t>
            </a:r>
          </a:p>
        </p:txBody>
      </p:sp>
    </p:spTree>
    <p:extLst>
      <p:ext uri="{BB962C8B-B14F-4D97-AF65-F5344CB8AC3E}">
        <p14:creationId xmlns:p14="http://schemas.microsoft.com/office/powerpoint/2010/main" val="218023673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86957" y="2438400"/>
            <a:ext cx="4049516" cy="3295651"/>
          </a:xfrm>
        </p:spPr>
        <p:txBody>
          <a:bodyPr>
            <a:normAutofit/>
          </a:bodyPr>
          <a:lstStyle/>
          <a:p>
            <a:pPr marL="0" indent="0" algn="just">
              <a:buNone/>
            </a:pPr>
            <a:endParaRPr lang="en-US" b="1" dirty="0">
              <a:latin typeface="Garamond" panose="02020404030301010803" pitchFamily="18" charset="0"/>
            </a:endParaRPr>
          </a:p>
          <a:p>
            <a:pPr marL="0" indent="0" algn="just">
              <a:buNone/>
            </a:pPr>
            <a:endParaRPr lang="en-US" b="1" dirty="0">
              <a:latin typeface="Garamond" panose="02020404030301010803" pitchFamily="18" charset="0"/>
            </a:endParaRPr>
          </a:p>
          <a:p>
            <a:pPr marL="0" indent="0" algn="just">
              <a:buNone/>
            </a:pPr>
            <a:endParaRPr lang="en-US" sz="4400" b="1" dirty="0">
              <a:latin typeface="Garamond" panose="02020404030301010803" pitchFamily="18" charset="0"/>
            </a:endParaRPr>
          </a:p>
          <a:p>
            <a:pPr marL="0" indent="0" algn="just">
              <a:buNone/>
            </a:pPr>
            <a:endParaRPr lang="en-US" sz="2900" b="1" dirty="0">
              <a:latin typeface="Garamond" panose="02020404030301010803" pitchFamily="18" charset="0"/>
            </a:endParaRPr>
          </a:p>
          <a:p>
            <a:pPr marL="0" indent="0" algn="just">
              <a:buNone/>
            </a:pPr>
            <a:endParaRPr lang="en-US" sz="2900" b="1" dirty="0">
              <a:latin typeface="Garamond" panose="02020404030301010803" pitchFamily="18" charset="0"/>
            </a:endParaRPr>
          </a:p>
          <a:p>
            <a:pPr marL="0" indent="0" algn="just">
              <a:buNone/>
            </a:pPr>
            <a:endParaRPr lang="en-US" sz="2900" b="1" dirty="0">
              <a:latin typeface="Garamond" panose="02020404030301010803" pitchFamily="18" charset="0"/>
            </a:endParaRPr>
          </a:p>
          <a:p>
            <a:pPr marL="0" indent="0" algn="just">
              <a:buNone/>
            </a:pPr>
            <a:endParaRPr lang="en-US" dirty="0"/>
          </a:p>
        </p:txBody>
      </p:sp>
      <p:sp>
        <p:nvSpPr>
          <p:cNvPr id="4" name="Slide Number Placeholder 3"/>
          <p:cNvSpPr>
            <a:spLocks noGrp="1"/>
          </p:cNvSpPr>
          <p:nvPr>
            <p:ph type="sldNum" sz="quarter" idx="15"/>
          </p:nvPr>
        </p:nvSpPr>
        <p:spPr/>
        <p:txBody>
          <a:bodyPr/>
          <a:lstStyle/>
          <a:p>
            <a:fld id="{8B21A843-96F8-48E5-9D0D-5182515463F0}" type="slidenum">
              <a:rPr lang="en-US" smtClean="0"/>
              <a:t>29</a:t>
            </a:fld>
            <a:endParaRPr lang="en-US"/>
          </a:p>
        </p:txBody>
      </p:sp>
      <p:sp>
        <p:nvSpPr>
          <p:cNvPr id="21" name="Rectangle: Rounded Corners 20">
            <a:extLst>
              <a:ext uri="{FF2B5EF4-FFF2-40B4-BE49-F238E27FC236}">
                <a16:creationId xmlns:a16="http://schemas.microsoft.com/office/drawing/2014/main" id="{F5DA22A2-D4D2-45E9-A71C-1D06F46D9E7A}"/>
              </a:ext>
            </a:extLst>
          </p:cNvPr>
          <p:cNvSpPr/>
          <p:nvPr/>
        </p:nvSpPr>
        <p:spPr>
          <a:xfrm>
            <a:off x="2703422" y="4909607"/>
            <a:ext cx="3275084" cy="677108"/>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Path Analysis</a:t>
            </a:r>
          </a:p>
        </p:txBody>
      </p:sp>
      <p:sp>
        <p:nvSpPr>
          <p:cNvPr id="17" name="Title 1">
            <a:extLst>
              <a:ext uri="{FF2B5EF4-FFF2-40B4-BE49-F238E27FC236}">
                <a16:creationId xmlns:a16="http://schemas.microsoft.com/office/drawing/2014/main" id="{1D67358B-D5C3-4B77-946C-78E3A2975841}"/>
              </a:ext>
            </a:extLst>
          </p:cNvPr>
          <p:cNvSpPr>
            <a:spLocks noGrp="1"/>
          </p:cNvSpPr>
          <p:nvPr>
            <p:ph type="title"/>
          </p:nvPr>
        </p:nvSpPr>
        <p:spPr>
          <a:xfrm>
            <a:off x="1803489" y="190040"/>
            <a:ext cx="2109217" cy="457200"/>
          </a:xfrm>
        </p:spPr>
        <p:txBody>
          <a:bodyPr vert="horz" anchor="b">
            <a:normAutofit/>
          </a:bodyPr>
          <a:lstStyle/>
          <a:p>
            <a:r>
              <a:rPr lang="en-US" sz="2000" dirty="0">
                <a:solidFill>
                  <a:schemeClr val="tx2">
                    <a:lumMod val="40000"/>
                    <a:lumOff val="60000"/>
                  </a:schemeClr>
                </a:solidFill>
              </a:rPr>
              <a:t>Data Analysis</a:t>
            </a:r>
          </a:p>
        </p:txBody>
      </p:sp>
      <p:sp>
        <p:nvSpPr>
          <p:cNvPr id="14" name="Rectangle: Rounded Corners 13">
            <a:extLst>
              <a:ext uri="{FF2B5EF4-FFF2-40B4-BE49-F238E27FC236}">
                <a16:creationId xmlns:a16="http://schemas.microsoft.com/office/drawing/2014/main" id="{ED00EB49-6B1E-44C5-8DB1-2E96D94CCDC3}"/>
              </a:ext>
            </a:extLst>
          </p:cNvPr>
          <p:cNvSpPr/>
          <p:nvPr/>
        </p:nvSpPr>
        <p:spPr>
          <a:xfrm>
            <a:off x="2703422" y="2568105"/>
            <a:ext cx="3275084" cy="677108"/>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Multicollinearity teste</a:t>
            </a:r>
          </a:p>
        </p:txBody>
      </p:sp>
      <p:sp>
        <p:nvSpPr>
          <p:cNvPr id="15" name="Rectangle: Rounded Corners 14">
            <a:extLst>
              <a:ext uri="{FF2B5EF4-FFF2-40B4-BE49-F238E27FC236}">
                <a16:creationId xmlns:a16="http://schemas.microsoft.com/office/drawing/2014/main" id="{FC30E7C6-3631-404F-B262-59DEDE0BE87B}"/>
              </a:ext>
            </a:extLst>
          </p:cNvPr>
          <p:cNvSpPr/>
          <p:nvPr/>
        </p:nvSpPr>
        <p:spPr>
          <a:xfrm>
            <a:off x="2672080" y="3712124"/>
            <a:ext cx="3275084" cy="677108"/>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Model Fit</a:t>
            </a:r>
          </a:p>
        </p:txBody>
      </p:sp>
      <p:grpSp>
        <p:nvGrpSpPr>
          <p:cNvPr id="24" name="Group 23">
            <a:extLst>
              <a:ext uri="{FF2B5EF4-FFF2-40B4-BE49-F238E27FC236}">
                <a16:creationId xmlns:a16="http://schemas.microsoft.com/office/drawing/2014/main" id="{33C9F43F-FC2C-4C88-ABAE-28FE2CC3AF61}"/>
              </a:ext>
            </a:extLst>
          </p:cNvPr>
          <p:cNvGrpSpPr/>
          <p:nvPr/>
        </p:nvGrpSpPr>
        <p:grpSpPr>
          <a:xfrm>
            <a:off x="2049074" y="2771699"/>
            <a:ext cx="623006" cy="2476462"/>
            <a:chOff x="3962400" y="2743200"/>
            <a:chExt cx="609600" cy="1828800"/>
          </a:xfrm>
        </p:grpSpPr>
        <p:cxnSp>
          <p:nvCxnSpPr>
            <p:cNvPr id="7" name="Straight Arrow Connector 6">
              <a:extLst>
                <a:ext uri="{FF2B5EF4-FFF2-40B4-BE49-F238E27FC236}">
                  <a16:creationId xmlns:a16="http://schemas.microsoft.com/office/drawing/2014/main" id="{F597EF56-5FA9-4DB2-80E8-3303675D8E46}"/>
                </a:ext>
              </a:extLst>
            </p:cNvPr>
            <p:cNvCxnSpPr>
              <a:cxnSpLocks/>
            </p:cNvCxnSpPr>
            <p:nvPr/>
          </p:nvCxnSpPr>
          <p:spPr>
            <a:xfrm>
              <a:off x="3962400" y="2752725"/>
              <a:ext cx="609600" cy="0"/>
            </a:xfrm>
            <a:prstGeom prst="straightConnector1">
              <a:avLst/>
            </a:prstGeom>
            <a:ln>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AE06BC2-6579-4871-BB6C-77DEB96F6767}"/>
                </a:ext>
              </a:extLst>
            </p:cNvPr>
            <p:cNvCxnSpPr>
              <a:cxnSpLocks/>
            </p:cNvCxnSpPr>
            <p:nvPr/>
          </p:nvCxnSpPr>
          <p:spPr>
            <a:xfrm>
              <a:off x="3962400" y="2743200"/>
              <a:ext cx="0" cy="1828800"/>
            </a:xfrm>
            <a:prstGeom prst="line">
              <a:avLst/>
            </a:prstGeom>
            <a:ln>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643DDD8F-8827-4569-86A5-E084872BFCB7}"/>
                </a:ext>
              </a:extLst>
            </p:cNvPr>
            <p:cNvCxnSpPr>
              <a:cxnSpLocks/>
            </p:cNvCxnSpPr>
            <p:nvPr/>
          </p:nvCxnSpPr>
          <p:spPr>
            <a:xfrm>
              <a:off x="3962400" y="4572000"/>
              <a:ext cx="609600" cy="0"/>
            </a:xfrm>
            <a:prstGeom prst="straightConnector1">
              <a:avLst/>
            </a:prstGeom>
            <a:ln>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F075D8F3-45BB-47B4-9614-3113E5CC232B}"/>
                </a:ext>
              </a:extLst>
            </p:cNvPr>
            <p:cNvCxnSpPr>
              <a:cxnSpLocks/>
            </p:cNvCxnSpPr>
            <p:nvPr/>
          </p:nvCxnSpPr>
          <p:spPr>
            <a:xfrm>
              <a:off x="3962400" y="3686448"/>
              <a:ext cx="609600" cy="0"/>
            </a:xfrm>
            <a:prstGeom prst="straightConnector1">
              <a:avLst/>
            </a:prstGeom>
            <a:ln>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16" name="TextBox 15">
            <a:extLst>
              <a:ext uri="{FF2B5EF4-FFF2-40B4-BE49-F238E27FC236}">
                <a16:creationId xmlns:a16="http://schemas.microsoft.com/office/drawing/2014/main" id="{8A2BC588-CEC5-4E35-A4FA-1799451AE4C1}"/>
              </a:ext>
            </a:extLst>
          </p:cNvPr>
          <p:cNvSpPr txBox="1"/>
          <p:nvPr/>
        </p:nvSpPr>
        <p:spPr>
          <a:xfrm>
            <a:off x="6218300" y="2748099"/>
            <a:ext cx="4018175" cy="430887"/>
          </a:xfrm>
          <a:prstGeom prst="rect">
            <a:avLst/>
          </a:prstGeom>
          <a:noFill/>
        </p:spPr>
        <p:txBody>
          <a:bodyPr wrap="square" rtlCol="0">
            <a:spAutoFit/>
          </a:bodyPr>
          <a:lstStyle/>
          <a:p>
            <a:r>
              <a:rPr lang="en-US" sz="2200" b="1" dirty="0">
                <a:solidFill>
                  <a:srgbClr val="7030A0"/>
                </a:solidFill>
                <a:latin typeface="Garamond" panose="02020404030301010803" pitchFamily="18" charset="0"/>
              </a:rPr>
              <a:t>Variance Inflation Factor (VIF)</a:t>
            </a:r>
            <a:endParaRPr lang="en-US" sz="2200" b="1" dirty="0">
              <a:ln w="0"/>
              <a:solidFill>
                <a:srgbClr val="7030A0"/>
              </a:solidFill>
              <a:effectLst>
                <a:outerShdw blurRad="38100" dist="25400" dir="5400000" algn="ctr" rotWithShape="0">
                  <a:srgbClr val="6E747A">
                    <a:alpha val="43000"/>
                  </a:srgbClr>
                </a:outerShdw>
              </a:effectLst>
              <a:latin typeface="Garamond" panose="02020404030301010803" pitchFamily="18" charset="0"/>
            </a:endParaRPr>
          </a:p>
        </p:txBody>
      </p:sp>
      <p:sp>
        <p:nvSpPr>
          <p:cNvPr id="18" name="Rectangle: Rounded Corners 17">
            <a:extLst>
              <a:ext uri="{FF2B5EF4-FFF2-40B4-BE49-F238E27FC236}">
                <a16:creationId xmlns:a16="http://schemas.microsoft.com/office/drawing/2014/main" id="{9FC6E2AC-8C7C-4794-B655-024D26BA148F}"/>
              </a:ext>
            </a:extLst>
          </p:cNvPr>
          <p:cNvSpPr/>
          <p:nvPr/>
        </p:nvSpPr>
        <p:spPr>
          <a:xfrm>
            <a:off x="2049074" y="1049343"/>
            <a:ext cx="3903170" cy="572891"/>
          </a:xfrm>
          <a:prstGeom prst="roundRect">
            <a:avLst/>
          </a:prstGeom>
          <a:ln>
            <a:solidFill>
              <a:schemeClr val="accent4">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accent1"/>
                </a:solidFill>
                <a:effectLst>
                  <a:outerShdw blurRad="38100" dist="25400" dir="5400000" algn="ctr" rotWithShape="0">
                    <a:srgbClr val="6E747A">
                      <a:alpha val="43000"/>
                    </a:srgbClr>
                  </a:outerShdw>
                </a:effectLst>
                <a:latin typeface="Garamond" panose="02020404030301010803" pitchFamily="18" charset="0"/>
              </a:rPr>
              <a:t>Structural Model Assessment </a:t>
            </a:r>
            <a:endParaRPr lang="en-US" dirty="0">
              <a:ln w="0"/>
              <a:solidFill>
                <a:schemeClr val="accent1"/>
              </a:solidFill>
              <a:effectLst>
                <a:outerShdw blurRad="38100" dist="25400" dir="5400000" algn="ctr" rotWithShape="0">
                  <a:srgbClr val="6E747A">
                    <a:alpha val="43000"/>
                  </a:srgbClr>
                </a:outerShdw>
              </a:effectLst>
            </a:endParaRPr>
          </a:p>
        </p:txBody>
      </p:sp>
      <p:sp>
        <p:nvSpPr>
          <p:cNvPr id="19" name="TextBox 18">
            <a:extLst>
              <a:ext uri="{FF2B5EF4-FFF2-40B4-BE49-F238E27FC236}">
                <a16:creationId xmlns:a16="http://schemas.microsoft.com/office/drawing/2014/main" id="{8083245D-F553-4AA9-9F4D-9A816B0AC498}"/>
              </a:ext>
            </a:extLst>
          </p:cNvPr>
          <p:cNvSpPr txBox="1"/>
          <p:nvPr/>
        </p:nvSpPr>
        <p:spPr>
          <a:xfrm>
            <a:off x="6265158" y="5032719"/>
            <a:ext cx="2642956" cy="430887"/>
          </a:xfrm>
          <a:prstGeom prst="rect">
            <a:avLst/>
          </a:prstGeom>
          <a:noFill/>
        </p:spPr>
        <p:txBody>
          <a:bodyPr wrap="square" rtlCol="0">
            <a:spAutoFit/>
          </a:bodyPr>
          <a:lstStyle/>
          <a:p>
            <a:r>
              <a:rPr lang="en-US" sz="2200" b="1" dirty="0">
                <a:solidFill>
                  <a:srgbClr val="7030A0"/>
                </a:solidFill>
                <a:latin typeface="Garamond" panose="02020404030301010803" pitchFamily="18" charset="0"/>
              </a:rPr>
              <a:t>Significant Values</a:t>
            </a:r>
          </a:p>
        </p:txBody>
      </p:sp>
      <p:sp>
        <p:nvSpPr>
          <p:cNvPr id="5" name="TextBox 4">
            <a:extLst>
              <a:ext uri="{FF2B5EF4-FFF2-40B4-BE49-F238E27FC236}">
                <a16:creationId xmlns:a16="http://schemas.microsoft.com/office/drawing/2014/main" id="{E04CD0FF-BD6E-4A3D-9AAE-7859841C0CD2}"/>
              </a:ext>
            </a:extLst>
          </p:cNvPr>
          <p:cNvSpPr txBox="1"/>
          <p:nvPr/>
        </p:nvSpPr>
        <p:spPr>
          <a:xfrm>
            <a:off x="6224510" y="3679017"/>
            <a:ext cx="1776490" cy="1169551"/>
          </a:xfrm>
          <a:prstGeom prst="rect">
            <a:avLst/>
          </a:prstGeom>
          <a:noFill/>
        </p:spPr>
        <p:txBody>
          <a:bodyPr wrap="square" rtlCol="0">
            <a:spAutoFit/>
          </a:bodyPr>
          <a:lstStyle>
            <a:defPPr>
              <a:defRPr lang="en-US"/>
            </a:defPPr>
            <a:lvl1pPr>
              <a:defRPr sz="2000" b="1"/>
            </a:lvl1pPr>
          </a:lstStyle>
          <a:p>
            <a:pPr marL="342900" indent="-342900">
              <a:buFont typeface="Arial" panose="020B0604020202020204" pitchFamily="34" charset="0"/>
              <a:buChar char="•"/>
            </a:pPr>
            <a:r>
              <a:rPr lang="en-US" sz="2400" dirty="0">
                <a:solidFill>
                  <a:srgbClr val="7030A0"/>
                </a:solidFill>
                <a:latin typeface="Garamond" panose="02020404030301010803" pitchFamily="18" charset="0"/>
                <a:ea typeface="Calibri" panose="020F0502020204030204" pitchFamily="34" charset="0"/>
                <a:cs typeface="Times New Roman" panose="02020603050405020304" pitchFamily="18" charset="0"/>
              </a:rPr>
              <a:t>R</a:t>
            </a:r>
            <a:r>
              <a:rPr lang="en-US" sz="2400" baseline="30000" dirty="0">
                <a:solidFill>
                  <a:srgbClr val="7030A0"/>
                </a:solidFill>
                <a:latin typeface="Garamond" panose="02020404030301010803" pitchFamily="18" charset="0"/>
                <a:ea typeface="Calibri" panose="020F0502020204030204" pitchFamily="34" charset="0"/>
                <a:cs typeface="Times New Roman" panose="02020603050405020304" pitchFamily="18" charset="0"/>
              </a:rPr>
              <a:t>2</a:t>
            </a:r>
            <a:endParaRPr lang="en-US" sz="2200" dirty="0">
              <a:solidFill>
                <a:srgbClr val="7030A0"/>
              </a:solidFill>
              <a:latin typeface="Garamond" panose="02020404030301010803" pitchFamily="18" charset="0"/>
            </a:endParaRPr>
          </a:p>
          <a:p>
            <a:pPr marL="342900" indent="-342900">
              <a:buFont typeface="Arial" panose="020B0604020202020204" pitchFamily="34" charset="0"/>
              <a:buChar char="•"/>
            </a:pPr>
            <a:r>
              <a:rPr lang="en-US" sz="2400" dirty="0">
                <a:solidFill>
                  <a:srgbClr val="7030A0"/>
                </a:solidFill>
                <a:latin typeface="Garamond" panose="02020404030301010803" pitchFamily="18" charset="0"/>
                <a:ea typeface="Calibri" panose="020F0502020204030204" pitchFamily="34" charset="0"/>
                <a:cs typeface="Times New Roman" panose="02020603050405020304" pitchFamily="18" charset="0"/>
              </a:rPr>
              <a:t>Q</a:t>
            </a:r>
            <a:r>
              <a:rPr lang="en-US" sz="2400" baseline="30000" dirty="0">
                <a:solidFill>
                  <a:srgbClr val="7030A0"/>
                </a:solidFill>
                <a:latin typeface="Garamond" panose="02020404030301010803" pitchFamily="18" charset="0"/>
                <a:ea typeface="Calibri" panose="020F0502020204030204" pitchFamily="34" charset="0"/>
                <a:cs typeface="Times New Roman" panose="02020603050405020304" pitchFamily="18" charset="0"/>
              </a:rPr>
              <a:t>2</a:t>
            </a:r>
            <a:r>
              <a:rPr lang="en-US" sz="2200" dirty="0">
                <a:solidFill>
                  <a:srgbClr val="7030A0"/>
                </a:solidFill>
                <a:latin typeface="Garamond" panose="02020404030301010803" pitchFamily="18" charset="0"/>
              </a:rPr>
              <a:t> </a:t>
            </a:r>
          </a:p>
          <a:p>
            <a:pPr marL="342900" indent="-342900">
              <a:buFont typeface="Arial" panose="020B0604020202020204" pitchFamily="34" charset="0"/>
              <a:buChar char="•"/>
            </a:pPr>
            <a:r>
              <a:rPr lang="en-US" sz="2200" dirty="0">
                <a:solidFill>
                  <a:srgbClr val="7030A0"/>
                </a:solidFill>
                <a:latin typeface="Garamond" panose="02020404030301010803" pitchFamily="18" charset="0"/>
              </a:rPr>
              <a:t>SRMR</a:t>
            </a:r>
          </a:p>
        </p:txBody>
      </p:sp>
      <p:sp>
        <p:nvSpPr>
          <p:cNvPr id="2" name="Rectangle 1">
            <a:extLst>
              <a:ext uri="{FF2B5EF4-FFF2-40B4-BE49-F238E27FC236}">
                <a16:creationId xmlns:a16="http://schemas.microsoft.com/office/drawing/2014/main" id="{D5A7304F-B3A6-4AA2-9383-36A32E633E6E}"/>
              </a:ext>
            </a:extLst>
          </p:cNvPr>
          <p:cNvSpPr/>
          <p:nvPr/>
        </p:nvSpPr>
        <p:spPr>
          <a:xfrm>
            <a:off x="8227386" y="3494350"/>
            <a:ext cx="295274" cy="369332"/>
          </a:xfrm>
          <a:prstGeom prst="rect">
            <a:avLst/>
          </a:prstGeom>
        </p:spPr>
        <p:txBody>
          <a:bodyPr wrap="none">
            <a:spAutoFit/>
          </a:bodyPr>
          <a:lstStyle/>
          <a:p>
            <a:r>
              <a:rPr lang="en-US" dirty="0">
                <a:solidFill>
                  <a:srgbClr val="70AD47"/>
                </a:solidFill>
                <a:latin typeface="Calibri" panose="020F0502020204030204" pitchFamily="34" charset="0"/>
                <a:ea typeface="Calibri" panose="020F0502020204030204" pitchFamily="34" charset="0"/>
                <a:cs typeface="Times New Roman" panose="02020603050405020304" pitchFamily="18" charset="0"/>
              </a:rPr>
              <a:t>, </a:t>
            </a:r>
            <a:endParaRPr lang="en-US" dirty="0"/>
          </a:p>
        </p:txBody>
      </p:sp>
    </p:spTree>
    <p:extLst>
      <p:ext uri="{BB962C8B-B14F-4D97-AF65-F5344CB8AC3E}">
        <p14:creationId xmlns:p14="http://schemas.microsoft.com/office/powerpoint/2010/main" val="871797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1+#ppt_w/2"/>
                                          </p:val>
                                        </p:tav>
                                        <p:tav tm="100000">
                                          <p:val>
                                            <p:strVal val="#ppt_x"/>
                                          </p:val>
                                        </p:tav>
                                      </p:tavLst>
                                    </p:anim>
                                    <p:anim calcmode="lin" valueType="num">
                                      <p:cBhvr additive="base">
                                        <p:cTn id="8"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additive="base">
                                        <p:cTn id="19" dur="500" fill="hold"/>
                                        <p:tgtEl>
                                          <p:spTgt spid="19"/>
                                        </p:tgtEl>
                                        <p:attrNameLst>
                                          <p:attrName>ppt_x</p:attrName>
                                        </p:attrNameLst>
                                      </p:cBhvr>
                                      <p:tavLst>
                                        <p:tav tm="0">
                                          <p:val>
                                            <p:strVal val="1+#ppt_w/2"/>
                                          </p:val>
                                        </p:tav>
                                        <p:tav tm="100000">
                                          <p:val>
                                            <p:strVal val="#ppt_x"/>
                                          </p:val>
                                        </p:tav>
                                      </p:tavLst>
                                    </p:anim>
                                    <p:anim calcmode="lin" valueType="num">
                                      <p:cBhvr additive="base">
                                        <p:cTn id="20" dur="500" fill="hold"/>
                                        <p:tgtEl>
                                          <p:spTgt spid="1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9"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990600"/>
            <a:ext cx="10972800" cy="5562600"/>
          </a:xfrm>
        </p:spPr>
        <p:txBody>
          <a:bodyPr>
            <a:noAutofit/>
          </a:bodyPr>
          <a:lstStyle/>
          <a:p>
            <a:pPr algn="just">
              <a:lnSpc>
                <a:spcPct val="150000"/>
              </a:lnSpc>
              <a:spcAft>
                <a:spcPts val="600"/>
              </a:spcAft>
              <a:buSzPct val="80000"/>
              <a:buFont typeface="Courier New" panose="02070309020205020404" pitchFamily="49" charset="0"/>
              <a:buChar char="o"/>
            </a:pPr>
            <a:r>
              <a:rPr lang="en-US" sz="2000" b="1" dirty="0">
                <a:solidFill>
                  <a:srgbClr val="00B050"/>
                </a:solidFill>
                <a:latin typeface="Comic Sans MS" panose="030F0702030302020204" pitchFamily="66" charset="0"/>
              </a:rPr>
              <a:t>In the modernization of socio-economies, technology has played a key role in higher education in economic development </a:t>
            </a:r>
            <a:r>
              <a:rPr lang="en-US" sz="2000" b="1" dirty="0">
                <a:solidFill>
                  <a:srgbClr val="7030A0"/>
                </a:solidFill>
                <a:latin typeface="Garamond" panose="02020404030301010803" pitchFamily="18" charset="0"/>
              </a:rPr>
              <a:t>(</a:t>
            </a:r>
            <a:r>
              <a:rPr lang="en-US" sz="2000" b="1" dirty="0" err="1">
                <a:solidFill>
                  <a:srgbClr val="7030A0"/>
                </a:solidFill>
                <a:latin typeface="Garamond" panose="02020404030301010803" pitchFamily="18" charset="0"/>
              </a:rPr>
              <a:t>Baliamoune</a:t>
            </a:r>
            <a:r>
              <a:rPr lang="en-US" sz="2000" b="1" dirty="0">
                <a:solidFill>
                  <a:srgbClr val="7030A0"/>
                </a:solidFill>
                <a:latin typeface="Garamond" panose="02020404030301010803" pitchFamily="18" charset="0"/>
              </a:rPr>
              <a:t>-Lutz, 2003; Chacko, 2005; </a:t>
            </a:r>
            <a:r>
              <a:rPr lang="en-US" sz="2000" b="1" dirty="0" err="1">
                <a:solidFill>
                  <a:srgbClr val="7030A0"/>
                </a:solidFill>
                <a:latin typeface="Garamond" panose="02020404030301010803" pitchFamily="18" charset="0"/>
              </a:rPr>
              <a:t>Kottemann</a:t>
            </a:r>
            <a:r>
              <a:rPr lang="en-US" sz="2000" b="1" dirty="0">
                <a:solidFill>
                  <a:srgbClr val="7030A0"/>
                </a:solidFill>
                <a:latin typeface="Garamond" panose="02020404030301010803" pitchFamily="18" charset="0"/>
              </a:rPr>
              <a:t> &amp; Boyer-Wright, 2009; Unwin, 2019)</a:t>
            </a:r>
            <a:r>
              <a:rPr lang="en-US" sz="2000" b="1" dirty="0">
                <a:latin typeface="Garamond" panose="02020404030301010803" pitchFamily="18" charset="0"/>
              </a:rPr>
              <a:t>. </a:t>
            </a:r>
          </a:p>
          <a:p>
            <a:pPr algn="just">
              <a:lnSpc>
                <a:spcPct val="150000"/>
              </a:lnSpc>
              <a:spcAft>
                <a:spcPts val="600"/>
              </a:spcAft>
              <a:buSzPct val="80000"/>
              <a:buFont typeface="Courier New" panose="02070309020205020404" pitchFamily="49" charset="0"/>
              <a:buChar char="o"/>
            </a:pPr>
            <a:r>
              <a:rPr lang="en-US" sz="2000" b="1" dirty="0">
                <a:solidFill>
                  <a:srgbClr val="C00000"/>
                </a:solidFill>
                <a:latin typeface="Comic Sans MS" panose="030F0702030302020204" pitchFamily="66" charset="0"/>
              </a:rPr>
              <a:t>Today, educational institutes are attempting to grow their effect among learners with the objective that they can pick up progressively essential advantages </a:t>
            </a:r>
            <a:r>
              <a:rPr lang="en-US" sz="2000" b="1" dirty="0">
                <a:solidFill>
                  <a:srgbClr val="7030A0"/>
                </a:solidFill>
                <a:latin typeface="Garamond" panose="02020404030301010803" pitchFamily="18" charset="0"/>
              </a:rPr>
              <a:t>(Al-</a:t>
            </a:r>
            <a:r>
              <a:rPr lang="en-US" sz="2000" b="1" dirty="0" err="1">
                <a:solidFill>
                  <a:srgbClr val="7030A0"/>
                </a:solidFill>
                <a:latin typeface="Garamond" panose="02020404030301010803" pitchFamily="18" charset="0"/>
              </a:rPr>
              <a:t>Shihi</a:t>
            </a:r>
            <a:r>
              <a:rPr lang="en-US" sz="2000" b="1" dirty="0">
                <a:solidFill>
                  <a:srgbClr val="7030A0"/>
                </a:solidFill>
                <a:latin typeface="Garamond" panose="02020404030301010803" pitchFamily="18" charset="0"/>
              </a:rPr>
              <a:t> et al., 2018; Han </a:t>
            </a:r>
            <a:r>
              <a:rPr lang="en-US" sz="2000" b="1" dirty="0" err="1">
                <a:solidFill>
                  <a:srgbClr val="7030A0"/>
                </a:solidFill>
                <a:latin typeface="Garamond" panose="02020404030301010803" pitchFamily="18" charset="0"/>
              </a:rPr>
              <a:t>KimSen</a:t>
            </a:r>
            <a:r>
              <a:rPr lang="en-US" sz="2000" b="1" dirty="0">
                <a:solidFill>
                  <a:srgbClr val="7030A0"/>
                </a:solidFill>
                <a:latin typeface="Garamond" panose="02020404030301010803" pitchFamily="18" charset="0"/>
              </a:rPr>
              <a:t> et al., 2001; </a:t>
            </a:r>
            <a:r>
              <a:rPr lang="en-US" sz="2000" b="1" dirty="0" err="1">
                <a:solidFill>
                  <a:srgbClr val="7030A0"/>
                </a:solidFill>
                <a:latin typeface="Garamond" panose="02020404030301010803" pitchFamily="18" charset="0"/>
              </a:rPr>
              <a:t>Roohullah</a:t>
            </a:r>
            <a:r>
              <a:rPr lang="en-US" sz="2000" b="1" dirty="0">
                <a:solidFill>
                  <a:srgbClr val="7030A0"/>
                </a:solidFill>
                <a:latin typeface="Garamond" panose="02020404030301010803" pitchFamily="18" charset="0"/>
              </a:rPr>
              <a:t> et al., 2016). </a:t>
            </a:r>
          </a:p>
          <a:p>
            <a:pPr algn="just">
              <a:lnSpc>
                <a:spcPct val="150000"/>
              </a:lnSpc>
              <a:spcAft>
                <a:spcPts val="600"/>
              </a:spcAft>
              <a:buSzPct val="80000"/>
              <a:buFont typeface="Courier New" panose="02070309020205020404" pitchFamily="49" charset="0"/>
              <a:buChar char="o"/>
            </a:pPr>
            <a:r>
              <a:rPr lang="en-US" sz="2000" b="1" dirty="0">
                <a:solidFill>
                  <a:srgbClr val="002060"/>
                </a:solidFill>
                <a:latin typeface="Comic Sans MS" panose="030F0702030302020204" pitchFamily="66" charset="0"/>
              </a:rPr>
              <a:t>The adoption of </a:t>
            </a:r>
            <a:r>
              <a:rPr lang="en-US" sz="2000" b="1" dirty="0" smtClean="0">
                <a:solidFill>
                  <a:srgbClr val="002060"/>
                </a:solidFill>
                <a:latin typeface="Comic Sans MS" panose="030F0702030302020204" pitchFamily="66" charset="0"/>
              </a:rPr>
              <a:t>technological </a:t>
            </a:r>
            <a:r>
              <a:rPr lang="en-US" sz="2000" b="1" dirty="0">
                <a:solidFill>
                  <a:srgbClr val="002060"/>
                </a:solidFill>
                <a:latin typeface="Comic Sans MS" panose="030F0702030302020204" pitchFamily="66" charset="0"/>
              </a:rPr>
              <a:t>devices and its' impact on education improved efﬁciency to the accessibility of education to the educational communities in the last decade of the knowledge economy</a:t>
            </a:r>
            <a:r>
              <a:rPr lang="en-US" sz="2000" b="1" dirty="0" smtClean="0">
                <a:solidFill>
                  <a:srgbClr val="002060"/>
                </a:solidFill>
                <a:latin typeface="Comic Sans MS" panose="030F0702030302020204" pitchFamily="66" charset="0"/>
              </a:rPr>
              <a:t>. </a:t>
            </a:r>
          </a:p>
          <a:p>
            <a:pPr marL="0" indent="0">
              <a:lnSpc>
                <a:spcPct val="150000"/>
              </a:lnSpc>
              <a:spcAft>
                <a:spcPts val="600"/>
              </a:spcAft>
              <a:buSzPct val="80000"/>
              <a:buNone/>
            </a:pPr>
            <a:r>
              <a:rPr lang="en-US" sz="1800" b="1" dirty="0" smtClean="0">
                <a:solidFill>
                  <a:srgbClr val="00B050"/>
                </a:solidFill>
                <a:latin typeface="Garamond" panose="02020404030301010803" pitchFamily="18" charset="0"/>
              </a:rPr>
              <a:t>										…..  CONT</a:t>
            </a:r>
            <a:endParaRPr lang="en-US" sz="1800" b="1" dirty="0" smtClean="0">
              <a:latin typeface="Garamond" panose="02020404030301010803" pitchFamily="18" charset="0"/>
            </a:endParaRPr>
          </a:p>
          <a:p>
            <a:pPr marL="0" indent="0">
              <a:buNone/>
            </a:pPr>
            <a:endParaRPr lang="en-US" sz="2000" b="1" dirty="0">
              <a:latin typeface="Garamond" panose="02020404030301010803" pitchFamily="18" charset="0"/>
            </a:endParaRPr>
          </a:p>
        </p:txBody>
      </p:sp>
      <p:sp>
        <p:nvSpPr>
          <p:cNvPr id="2" name="Slide Number Placeholder 1"/>
          <p:cNvSpPr>
            <a:spLocks noGrp="1"/>
          </p:cNvSpPr>
          <p:nvPr>
            <p:ph type="sldNum" sz="quarter" idx="15"/>
          </p:nvPr>
        </p:nvSpPr>
        <p:spPr>
          <a:xfrm>
            <a:off x="10820400" y="5715000"/>
            <a:ext cx="812800" cy="521208"/>
          </a:xfrm>
        </p:spPr>
        <p:txBody>
          <a:bodyPr/>
          <a:lstStyle/>
          <a:p>
            <a:fld id="{8B21A843-96F8-48E5-9D0D-5182515463F0}" type="slidenum">
              <a:rPr lang="en-US">
                <a:latin typeface="Century Schoolbook"/>
              </a:rPr>
              <a:pPr/>
              <a:t>3</a:t>
            </a:fld>
            <a:endParaRPr lang="en-US" dirty="0">
              <a:latin typeface="Century Schoolbook"/>
            </a:endParaRPr>
          </a:p>
        </p:txBody>
      </p:sp>
      <p:sp>
        <p:nvSpPr>
          <p:cNvPr id="5" name="Title 1">
            <a:extLst>
              <a:ext uri="{FF2B5EF4-FFF2-40B4-BE49-F238E27FC236}">
                <a16:creationId xmlns:a16="http://schemas.microsoft.com/office/drawing/2014/main" id="{CBF7B547-9DB6-446C-B37E-66BBDC971761}"/>
              </a:ext>
            </a:extLst>
          </p:cNvPr>
          <p:cNvSpPr>
            <a:spLocks noGrp="1"/>
          </p:cNvSpPr>
          <p:nvPr>
            <p:ph type="title"/>
          </p:nvPr>
        </p:nvSpPr>
        <p:spPr>
          <a:xfrm>
            <a:off x="2133600" y="304800"/>
            <a:ext cx="2752060" cy="579438"/>
          </a:xfrm>
        </p:spPr>
        <p:txBody>
          <a:bodyPr>
            <a:normAutofit/>
          </a:bodyPr>
          <a:lstStyle/>
          <a:p>
            <a:r>
              <a:rPr lang="en-US" sz="2600" dirty="0">
                <a:solidFill>
                  <a:srgbClr val="FF0000"/>
                </a:solidFill>
              </a:rPr>
              <a:t>Introduction</a:t>
            </a:r>
          </a:p>
        </p:txBody>
      </p:sp>
    </p:spTree>
    <p:extLst>
      <p:ext uri="{BB962C8B-B14F-4D97-AF65-F5344CB8AC3E}">
        <p14:creationId xmlns:p14="http://schemas.microsoft.com/office/powerpoint/2010/main" val="581150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500"/>
                            </p:stCondLst>
                            <p:childTnLst>
                              <p:par>
                                <p:cTn id="10" presetID="2" presetClass="entr" presetSubtype="4"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1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1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3000"/>
                            </p:stCondLst>
                            <p:childTnLst>
                              <p:par>
                                <p:cTn id="15" presetID="2" presetClass="entr" presetSubtype="4" fill="hold"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1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4500"/>
                            </p:stCondLst>
                            <p:childTnLst>
                              <p:par>
                                <p:cTn id="20" presetID="2" presetClass="entr" presetSubtype="4" fill="hold" nodeType="after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1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1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870390" y="1775936"/>
            <a:ext cx="7876032" cy="4777264"/>
          </a:xfrm>
        </p:spPr>
        <p:txBody>
          <a:bodyPr>
            <a:normAutofit/>
          </a:bodyPr>
          <a:lstStyle/>
          <a:p>
            <a:pPr marL="0" indent="0" algn="just">
              <a:buNone/>
            </a:pPr>
            <a:endParaRPr lang="en-US" b="1" dirty="0">
              <a:latin typeface="Garamond" panose="02020404030301010803" pitchFamily="18" charset="0"/>
            </a:endParaRPr>
          </a:p>
          <a:p>
            <a:pPr marL="0" indent="0" algn="just">
              <a:buNone/>
            </a:pPr>
            <a:endParaRPr lang="en-US" b="1" dirty="0">
              <a:latin typeface="Garamond" panose="02020404030301010803" pitchFamily="18" charset="0"/>
            </a:endParaRPr>
          </a:p>
          <a:p>
            <a:pPr marL="0" indent="0" algn="just">
              <a:buNone/>
            </a:pPr>
            <a:endParaRPr lang="en-US" sz="4400" b="1" dirty="0">
              <a:latin typeface="Garamond" panose="02020404030301010803" pitchFamily="18" charset="0"/>
            </a:endParaRPr>
          </a:p>
          <a:p>
            <a:pPr marL="0" indent="0" algn="just">
              <a:buNone/>
            </a:pPr>
            <a:endParaRPr lang="en-US" sz="2900" b="1" dirty="0">
              <a:latin typeface="Garamond" panose="02020404030301010803" pitchFamily="18" charset="0"/>
            </a:endParaRPr>
          </a:p>
          <a:p>
            <a:pPr marL="0" indent="0" algn="just">
              <a:buNone/>
            </a:pPr>
            <a:endParaRPr lang="en-US" sz="2900" b="1" dirty="0">
              <a:latin typeface="Garamond" panose="02020404030301010803" pitchFamily="18" charset="0"/>
            </a:endParaRPr>
          </a:p>
          <a:p>
            <a:pPr marL="0" indent="0" algn="just">
              <a:buNone/>
            </a:pPr>
            <a:endParaRPr lang="en-US" sz="2900" b="1" dirty="0">
              <a:latin typeface="Garamond" panose="02020404030301010803" pitchFamily="18" charset="0"/>
            </a:endParaRPr>
          </a:p>
          <a:p>
            <a:pPr marL="0" indent="0" algn="just">
              <a:buNone/>
            </a:pPr>
            <a:endParaRPr lang="en-US" dirty="0"/>
          </a:p>
        </p:txBody>
      </p:sp>
      <p:sp>
        <p:nvSpPr>
          <p:cNvPr id="4" name="Slide Number Placeholder 3"/>
          <p:cNvSpPr>
            <a:spLocks noGrp="1"/>
          </p:cNvSpPr>
          <p:nvPr>
            <p:ph type="sldNum" sz="quarter" idx="15"/>
          </p:nvPr>
        </p:nvSpPr>
        <p:spPr/>
        <p:txBody>
          <a:bodyPr/>
          <a:lstStyle/>
          <a:p>
            <a:fld id="{8B21A843-96F8-48E5-9D0D-5182515463F0}" type="slidenum">
              <a:rPr lang="en-US" smtClean="0"/>
              <a:t>30</a:t>
            </a:fld>
            <a:endParaRPr lang="en-US"/>
          </a:p>
        </p:txBody>
      </p:sp>
      <p:sp>
        <p:nvSpPr>
          <p:cNvPr id="12" name="Rectangle: Rounded Corners 11">
            <a:extLst>
              <a:ext uri="{FF2B5EF4-FFF2-40B4-BE49-F238E27FC236}">
                <a16:creationId xmlns:a16="http://schemas.microsoft.com/office/drawing/2014/main" id="{0FE37CAD-6424-4B62-B722-D47B60A607AE}"/>
              </a:ext>
            </a:extLst>
          </p:cNvPr>
          <p:cNvSpPr/>
          <p:nvPr/>
        </p:nvSpPr>
        <p:spPr>
          <a:xfrm>
            <a:off x="3187977" y="1370585"/>
            <a:ext cx="4671531" cy="698032"/>
          </a:xfrm>
          <a:prstGeom prst="roundRect">
            <a:avLst/>
          </a:prstGeom>
          <a:blipFill>
            <a:blip r:embed="rId2"/>
            <a:tile tx="0" ty="0" sx="100000" sy="100000" flip="none" algn="tl"/>
          </a:blipFill>
          <a:ln>
            <a:solidFill>
              <a:schemeClr val="accent4">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t>Model Fit</a:t>
            </a:r>
          </a:p>
        </p:txBody>
      </p:sp>
      <p:sp>
        <p:nvSpPr>
          <p:cNvPr id="18" name="Title 1">
            <a:extLst>
              <a:ext uri="{FF2B5EF4-FFF2-40B4-BE49-F238E27FC236}">
                <a16:creationId xmlns:a16="http://schemas.microsoft.com/office/drawing/2014/main" id="{2BB0962D-1B27-4601-BF31-A7D046FA0554}"/>
              </a:ext>
            </a:extLst>
          </p:cNvPr>
          <p:cNvSpPr>
            <a:spLocks noGrp="1"/>
          </p:cNvSpPr>
          <p:nvPr>
            <p:ph type="title"/>
          </p:nvPr>
        </p:nvSpPr>
        <p:spPr>
          <a:xfrm>
            <a:off x="1803489" y="190040"/>
            <a:ext cx="2109217" cy="457200"/>
          </a:xfrm>
        </p:spPr>
        <p:txBody>
          <a:bodyPr vert="horz" anchor="b">
            <a:normAutofit/>
          </a:bodyPr>
          <a:lstStyle/>
          <a:p>
            <a:r>
              <a:rPr lang="en-US" sz="2000" dirty="0">
                <a:solidFill>
                  <a:schemeClr val="tx2">
                    <a:lumMod val="40000"/>
                    <a:lumOff val="60000"/>
                  </a:schemeClr>
                </a:solidFill>
              </a:rPr>
              <a:t>Data Analysis</a:t>
            </a:r>
          </a:p>
        </p:txBody>
      </p:sp>
      <p:sp>
        <p:nvSpPr>
          <p:cNvPr id="19" name="Rectangle: Rounded Corners 18">
            <a:extLst>
              <a:ext uri="{FF2B5EF4-FFF2-40B4-BE49-F238E27FC236}">
                <a16:creationId xmlns:a16="http://schemas.microsoft.com/office/drawing/2014/main" id="{296565F4-86C5-434B-8745-66FE333B36B2}"/>
              </a:ext>
            </a:extLst>
          </p:cNvPr>
          <p:cNvSpPr/>
          <p:nvPr/>
        </p:nvSpPr>
        <p:spPr>
          <a:xfrm>
            <a:off x="3648418" y="2550941"/>
            <a:ext cx="3697638" cy="677108"/>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Coefficient of determination (R</a:t>
            </a:r>
            <a:r>
              <a:rPr lang="en-US" b="1" baseline="30000" dirty="0"/>
              <a:t>2</a:t>
            </a:r>
            <a:r>
              <a:rPr lang="en-US" b="1" dirty="0"/>
              <a:t>)</a:t>
            </a:r>
          </a:p>
        </p:txBody>
      </p:sp>
      <p:sp>
        <p:nvSpPr>
          <p:cNvPr id="7" name="Oval 6">
            <a:extLst>
              <a:ext uri="{FF2B5EF4-FFF2-40B4-BE49-F238E27FC236}">
                <a16:creationId xmlns:a16="http://schemas.microsoft.com/office/drawing/2014/main" id="{A4B4ABA3-8BCE-4769-8D8B-771E7C8D85DB}"/>
              </a:ext>
            </a:extLst>
          </p:cNvPr>
          <p:cNvSpPr/>
          <p:nvPr/>
        </p:nvSpPr>
        <p:spPr>
          <a:xfrm>
            <a:off x="7372680" y="2164846"/>
            <a:ext cx="2500029" cy="1378134"/>
          </a:xfrm>
          <a:prstGeom prst="ellipse">
            <a:avLst/>
          </a:prstGeom>
          <a:ln>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b="1" dirty="0">
                <a:solidFill>
                  <a:schemeClr val="tx1"/>
                </a:solidFill>
              </a:rPr>
              <a:t>R</a:t>
            </a:r>
            <a:r>
              <a:rPr lang="en-US" sz="1600" b="1" baseline="30000" dirty="0">
                <a:solidFill>
                  <a:schemeClr val="tx1"/>
                </a:solidFill>
              </a:rPr>
              <a:t>2  </a:t>
            </a:r>
            <a:r>
              <a:rPr lang="en-US" sz="1600" b="1" dirty="0">
                <a:solidFill>
                  <a:schemeClr val="tx1"/>
                </a:solidFill>
              </a:rPr>
              <a:t>predictive power of the constructs</a:t>
            </a:r>
          </a:p>
          <a:p>
            <a:pPr algn="ctr"/>
            <a:r>
              <a:rPr lang="en-US" sz="1600" b="1" dirty="0">
                <a:solidFill>
                  <a:schemeClr val="tx1"/>
                </a:solidFill>
              </a:rPr>
              <a:t>R</a:t>
            </a:r>
            <a:r>
              <a:rPr lang="en-US" sz="1600" b="1" baseline="30000" dirty="0">
                <a:solidFill>
                  <a:schemeClr val="tx1"/>
                </a:solidFill>
              </a:rPr>
              <a:t>2  </a:t>
            </a:r>
            <a:r>
              <a:rPr lang="en-US" sz="1600" b="1" dirty="0">
                <a:solidFill>
                  <a:schemeClr val="tx1"/>
                </a:solidFill>
              </a:rPr>
              <a:t>≥ 0.10</a:t>
            </a:r>
          </a:p>
        </p:txBody>
      </p:sp>
      <p:sp>
        <p:nvSpPr>
          <p:cNvPr id="25" name="Rectangle: Rounded Corners 24">
            <a:extLst>
              <a:ext uri="{FF2B5EF4-FFF2-40B4-BE49-F238E27FC236}">
                <a16:creationId xmlns:a16="http://schemas.microsoft.com/office/drawing/2014/main" id="{54802559-3149-4681-B8DA-192CBF8A5FD7}"/>
              </a:ext>
            </a:extLst>
          </p:cNvPr>
          <p:cNvSpPr/>
          <p:nvPr/>
        </p:nvSpPr>
        <p:spPr>
          <a:xfrm>
            <a:off x="2922104" y="3864751"/>
            <a:ext cx="3275084" cy="677108"/>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Predictive relevance (Q</a:t>
            </a:r>
            <a:r>
              <a:rPr lang="en-US" b="1" baseline="30000" dirty="0"/>
              <a:t>2</a:t>
            </a:r>
            <a:r>
              <a:rPr lang="en-US" b="1" dirty="0"/>
              <a:t>)</a:t>
            </a:r>
          </a:p>
        </p:txBody>
      </p:sp>
      <p:sp>
        <p:nvSpPr>
          <p:cNvPr id="20" name="Oval 19">
            <a:extLst>
              <a:ext uri="{FF2B5EF4-FFF2-40B4-BE49-F238E27FC236}">
                <a16:creationId xmlns:a16="http://schemas.microsoft.com/office/drawing/2014/main" id="{49DEC2A2-568C-40B9-B2B7-28BB7AABD50E}"/>
              </a:ext>
            </a:extLst>
          </p:cNvPr>
          <p:cNvSpPr/>
          <p:nvPr/>
        </p:nvSpPr>
        <p:spPr>
          <a:xfrm>
            <a:off x="6254477" y="3588441"/>
            <a:ext cx="2500029" cy="1378134"/>
          </a:xfrm>
          <a:prstGeom prst="ellipse">
            <a:avLst/>
          </a:prstGeom>
          <a:ln>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500" b="1" dirty="0">
                <a:solidFill>
                  <a:schemeClr val="tx1"/>
                </a:solidFill>
              </a:rPr>
              <a:t>Q</a:t>
            </a:r>
            <a:r>
              <a:rPr lang="en-US" sz="1500" b="1" baseline="30000" dirty="0">
                <a:solidFill>
                  <a:schemeClr val="tx1"/>
                </a:solidFill>
              </a:rPr>
              <a:t>2</a:t>
            </a:r>
            <a:r>
              <a:rPr lang="en-US" sz="1500" b="1" dirty="0">
                <a:solidFill>
                  <a:schemeClr val="tx1"/>
                </a:solidFill>
              </a:rPr>
              <a:t> predictive relevance of the endogenous constructs</a:t>
            </a:r>
          </a:p>
          <a:p>
            <a:pPr algn="ctr"/>
            <a:r>
              <a:rPr lang="en-US" sz="1500" b="1" dirty="0">
                <a:solidFill>
                  <a:schemeClr val="tx1"/>
                </a:solidFill>
              </a:rPr>
              <a:t>Q</a:t>
            </a:r>
            <a:r>
              <a:rPr lang="en-US" sz="1500" b="1" baseline="30000" dirty="0">
                <a:solidFill>
                  <a:schemeClr val="tx1"/>
                </a:solidFill>
              </a:rPr>
              <a:t>2 </a:t>
            </a:r>
            <a:r>
              <a:rPr lang="en-US" sz="1500" b="1" dirty="0">
                <a:solidFill>
                  <a:schemeClr val="tx1"/>
                </a:solidFill>
              </a:rPr>
              <a:t>≥ 0</a:t>
            </a:r>
          </a:p>
        </p:txBody>
      </p:sp>
      <p:sp>
        <p:nvSpPr>
          <p:cNvPr id="27" name="Rectangle: Rounded Corners 26">
            <a:extLst>
              <a:ext uri="{FF2B5EF4-FFF2-40B4-BE49-F238E27FC236}">
                <a16:creationId xmlns:a16="http://schemas.microsoft.com/office/drawing/2014/main" id="{90DD9ED3-414A-4758-92C3-47F5D95F68A9}"/>
              </a:ext>
            </a:extLst>
          </p:cNvPr>
          <p:cNvSpPr/>
          <p:nvPr/>
        </p:nvSpPr>
        <p:spPr>
          <a:xfrm>
            <a:off x="2057400" y="5395496"/>
            <a:ext cx="3367470" cy="677108"/>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Standardized Root Mean Squared Residual (SRMR)</a:t>
            </a:r>
          </a:p>
        </p:txBody>
      </p:sp>
      <p:sp>
        <p:nvSpPr>
          <p:cNvPr id="22" name="Oval 21">
            <a:extLst>
              <a:ext uri="{FF2B5EF4-FFF2-40B4-BE49-F238E27FC236}">
                <a16:creationId xmlns:a16="http://schemas.microsoft.com/office/drawing/2014/main" id="{5B2F0F8A-D5F1-4798-9C0A-6B8713693B0F}"/>
              </a:ext>
            </a:extLst>
          </p:cNvPr>
          <p:cNvSpPr/>
          <p:nvPr/>
        </p:nvSpPr>
        <p:spPr>
          <a:xfrm>
            <a:off x="5492077" y="5076044"/>
            <a:ext cx="2570552" cy="1225048"/>
          </a:xfrm>
          <a:prstGeom prst="ellipse">
            <a:avLst/>
          </a:prstGeom>
          <a:ln>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500" b="1" dirty="0">
                <a:solidFill>
                  <a:schemeClr val="tx1"/>
                </a:solidFill>
              </a:rPr>
              <a:t>SRMR absolute measure of model fit</a:t>
            </a:r>
          </a:p>
          <a:p>
            <a:pPr algn="ctr"/>
            <a:r>
              <a:rPr lang="en-US" sz="1500" b="1" dirty="0">
                <a:solidFill>
                  <a:schemeClr val="tx1"/>
                </a:solidFill>
              </a:rPr>
              <a:t>SRMR ≤ 0.08</a:t>
            </a:r>
          </a:p>
        </p:txBody>
      </p:sp>
      <p:sp>
        <p:nvSpPr>
          <p:cNvPr id="2" name="Arrow: Left 1">
            <a:extLst>
              <a:ext uri="{FF2B5EF4-FFF2-40B4-BE49-F238E27FC236}">
                <a16:creationId xmlns:a16="http://schemas.microsoft.com/office/drawing/2014/main" id="{AF6C4BAD-2A7D-439E-88EC-CF947C745C01}"/>
              </a:ext>
            </a:extLst>
          </p:cNvPr>
          <p:cNvSpPr/>
          <p:nvPr/>
        </p:nvSpPr>
        <p:spPr>
          <a:xfrm rot="20335713">
            <a:off x="8113070" y="5061840"/>
            <a:ext cx="1347216" cy="620173"/>
          </a:xfrm>
          <a:prstGeom prst="leftArrow">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latin typeface="Garamond" panose="02020404030301010803" pitchFamily="18" charset="0"/>
              </a:rPr>
              <a:t>New tool</a:t>
            </a:r>
          </a:p>
        </p:txBody>
      </p:sp>
    </p:spTree>
    <p:extLst>
      <p:ext uri="{BB962C8B-B14F-4D97-AF65-F5344CB8AC3E}">
        <p14:creationId xmlns:p14="http://schemas.microsoft.com/office/powerpoint/2010/main" val="3011766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3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wipe(down)">
                                      <p:cBhvr>
                                        <p:cTn id="12" dur="500"/>
                                        <p:tgtEl>
                                          <p:spTgt spid="25"/>
                                        </p:tgtEl>
                                      </p:cBhvr>
                                    </p:animEffect>
                                  </p:childTnLst>
                                </p:cTn>
                              </p:par>
                            </p:childTnLst>
                          </p:cTn>
                        </p:par>
                        <p:par>
                          <p:cTn id="13" fill="hold">
                            <p:stCondLst>
                              <p:cond delay="500"/>
                            </p:stCondLst>
                            <p:childTnLst>
                              <p:par>
                                <p:cTn id="14" presetID="2" presetClass="entr" presetSubtype="2" fill="hold" grpId="0" nodeType="afterEffect">
                                  <p:stCondLst>
                                    <p:cond delay="0"/>
                                  </p:stCondLst>
                                  <p:childTnLst>
                                    <p:set>
                                      <p:cBhvr>
                                        <p:cTn id="15" dur="1" fill="hold">
                                          <p:stCondLst>
                                            <p:cond delay="0"/>
                                          </p:stCondLst>
                                        </p:cTn>
                                        <p:tgtEl>
                                          <p:spTgt spid="20"/>
                                        </p:tgtEl>
                                        <p:attrNameLst>
                                          <p:attrName>style.visibility</p:attrName>
                                        </p:attrNameLst>
                                      </p:cBhvr>
                                      <p:to>
                                        <p:strVal val="visible"/>
                                      </p:to>
                                    </p:set>
                                    <p:anim calcmode="lin" valueType="num">
                                      <p:cBhvr additive="base">
                                        <p:cTn id="16" dur="500" fill="hold"/>
                                        <p:tgtEl>
                                          <p:spTgt spid="20"/>
                                        </p:tgtEl>
                                        <p:attrNameLst>
                                          <p:attrName>ppt_x</p:attrName>
                                        </p:attrNameLst>
                                      </p:cBhvr>
                                      <p:tavLst>
                                        <p:tav tm="0">
                                          <p:val>
                                            <p:strVal val="1+#ppt_w/2"/>
                                          </p:val>
                                        </p:tav>
                                        <p:tav tm="100000">
                                          <p:val>
                                            <p:strVal val="#ppt_x"/>
                                          </p:val>
                                        </p:tav>
                                      </p:tavLst>
                                    </p:anim>
                                    <p:anim calcmode="lin" valueType="num">
                                      <p:cBhvr additive="base">
                                        <p:cTn id="17" dur="5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wipe(down)">
                                      <p:cBhvr>
                                        <p:cTn id="22" dur="500"/>
                                        <p:tgtEl>
                                          <p:spTgt spid="27"/>
                                        </p:tgtEl>
                                      </p:cBhvr>
                                    </p:animEffect>
                                  </p:childTnLst>
                                </p:cTn>
                              </p:par>
                            </p:childTnLst>
                          </p:cTn>
                        </p:par>
                        <p:par>
                          <p:cTn id="23" fill="hold">
                            <p:stCondLst>
                              <p:cond delay="500"/>
                            </p:stCondLst>
                            <p:childTnLst>
                              <p:par>
                                <p:cTn id="24" presetID="2" presetClass="entr" presetSubtype="4" fill="hold" grpId="0" nodeType="afterEffect">
                                  <p:stCondLst>
                                    <p:cond delay="0"/>
                                  </p:stCondLst>
                                  <p:childTnLst>
                                    <p:set>
                                      <p:cBhvr>
                                        <p:cTn id="25" dur="1" fill="hold">
                                          <p:stCondLst>
                                            <p:cond delay="0"/>
                                          </p:stCondLst>
                                        </p:cTn>
                                        <p:tgtEl>
                                          <p:spTgt spid="22"/>
                                        </p:tgtEl>
                                        <p:attrNameLst>
                                          <p:attrName>style.visibility</p:attrName>
                                        </p:attrNameLst>
                                      </p:cBhvr>
                                      <p:to>
                                        <p:strVal val="visible"/>
                                      </p:to>
                                    </p:set>
                                    <p:anim calcmode="lin" valueType="num">
                                      <p:cBhvr additive="base">
                                        <p:cTn id="26" dur="500" fill="hold"/>
                                        <p:tgtEl>
                                          <p:spTgt spid="22"/>
                                        </p:tgtEl>
                                        <p:attrNameLst>
                                          <p:attrName>ppt_x</p:attrName>
                                        </p:attrNameLst>
                                      </p:cBhvr>
                                      <p:tavLst>
                                        <p:tav tm="0">
                                          <p:val>
                                            <p:strVal val="#ppt_x"/>
                                          </p:val>
                                        </p:tav>
                                        <p:tav tm="100000">
                                          <p:val>
                                            <p:strVal val="#ppt_x"/>
                                          </p:val>
                                        </p:tav>
                                      </p:tavLst>
                                    </p:anim>
                                    <p:anim calcmode="lin" valueType="num">
                                      <p:cBhvr additive="base">
                                        <p:cTn id="27" dur="500" fill="hold"/>
                                        <p:tgtEl>
                                          <p:spTgt spid="22"/>
                                        </p:tgtEl>
                                        <p:attrNameLst>
                                          <p:attrName>ppt_y</p:attrName>
                                        </p:attrNameLst>
                                      </p:cBhvr>
                                      <p:tavLst>
                                        <p:tav tm="0">
                                          <p:val>
                                            <p:strVal val="1+#ppt_h/2"/>
                                          </p:val>
                                        </p:tav>
                                        <p:tav tm="100000">
                                          <p:val>
                                            <p:strVal val="#ppt_y"/>
                                          </p:val>
                                        </p:tav>
                                      </p:tavLst>
                                    </p:anim>
                                  </p:childTnLst>
                                </p:cTn>
                              </p:par>
                            </p:childTnLst>
                          </p:cTn>
                        </p:par>
                        <p:par>
                          <p:cTn id="28" fill="hold">
                            <p:stCondLst>
                              <p:cond delay="1000"/>
                            </p:stCondLst>
                            <p:childTnLst>
                              <p:par>
                                <p:cTn id="29" presetID="1" presetClass="entr" presetSubtype="0" fill="hold" grpId="0" nodeType="afterEffect">
                                  <p:stCondLst>
                                    <p:cond delay="0"/>
                                  </p:stCondLst>
                                  <p:childTnLst>
                                    <p:set>
                                      <p:cBhvr>
                                        <p:cTn id="3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5" grpId="0" animBg="1"/>
      <p:bldP spid="20" grpId="0" animBg="1"/>
      <p:bldP spid="27" grpId="0" animBg="1"/>
      <p:bldP spid="22" grpId="0" animBg="1"/>
      <p:bldP spid="2"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905001" y="1321433"/>
            <a:ext cx="7876033" cy="4811461"/>
          </a:xfrm>
          <a:ln>
            <a:noFill/>
          </a:ln>
        </p:spPr>
        <p:txBody>
          <a:bodyPr>
            <a:normAutofit fontScale="92500" lnSpcReduction="20000"/>
          </a:bodyPr>
          <a:lstStyle/>
          <a:p>
            <a:pPr algn="just">
              <a:lnSpc>
                <a:spcPct val="150000"/>
              </a:lnSpc>
              <a:buFont typeface="Wingdings" panose="05000000000000000000" pitchFamily="2" charset="2"/>
              <a:buChar char="Ø"/>
            </a:pPr>
            <a:r>
              <a:rPr lang="en-US" sz="1900" dirty="0"/>
              <a:t>The coefficient of determination, R</a:t>
            </a:r>
            <a:r>
              <a:rPr lang="en-US" sz="1900" baseline="30000" dirty="0"/>
              <a:t>2</a:t>
            </a:r>
            <a:r>
              <a:rPr lang="en-US" sz="1900" dirty="0"/>
              <a:t> (goodness of fit) should be equal to or over 0.10 </a:t>
            </a:r>
            <a:r>
              <a:rPr lang="en-US" sz="1500" dirty="0">
                <a:solidFill>
                  <a:srgbClr val="7030A0"/>
                </a:solidFill>
              </a:rPr>
              <a:t>(Falk &amp; Miller, 2012).</a:t>
            </a:r>
          </a:p>
          <a:p>
            <a:pPr algn="just">
              <a:lnSpc>
                <a:spcPct val="150000"/>
              </a:lnSpc>
              <a:buFont typeface="Wingdings" panose="05000000000000000000" pitchFamily="2" charset="2"/>
              <a:buChar char="Ø"/>
            </a:pPr>
            <a:r>
              <a:rPr lang="en-US" sz="1900" dirty="0"/>
              <a:t>The value of Q</a:t>
            </a:r>
            <a:r>
              <a:rPr lang="en-US" sz="1900" baseline="30000" dirty="0"/>
              <a:t>2</a:t>
            </a:r>
            <a:r>
              <a:rPr lang="en-US" sz="1900" dirty="0"/>
              <a:t> (goodness of prediction) above zero shows that the model has predictive relevance </a:t>
            </a:r>
            <a:r>
              <a:rPr lang="en-US" sz="1500" dirty="0">
                <a:solidFill>
                  <a:srgbClr val="7030A0"/>
                </a:solidFill>
              </a:rPr>
              <a:t>(</a:t>
            </a:r>
            <a:r>
              <a:rPr lang="en-US" sz="1500" dirty="0" err="1">
                <a:solidFill>
                  <a:srgbClr val="7030A0"/>
                </a:solidFill>
              </a:rPr>
              <a:t>Urbach</a:t>
            </a:r>
            <a:r>
              <a:rPr lang="en-US" sz="1500" dirty="0">
                <a:solidFill>
                  <a:srgbClr val="7030A0"/>
                </a:solidFill>
              </a:rPr>
              <a:t> &amp; </a:t>
            </a:r>
            <a:r>
              <a:rPr lang="en-US" sz="1500" dirty="0" err="1">
                <a:solidFill>
                  <a:srgbClr val="7030A0"/>
                </a:solidFill>
              </a:rPr>
              <a:t>Ahlemann</a:t>
            </a:r>
            <a:r>
              <a:rPr lang="en-US" sz="1500" dirty="0">
                <a:solidFill>
                  <a:srgbClr val="7030A0"/>
                </a:solidFill>
              </a:rPr>
              <a:t>, 2014). </a:t>
            </a:r>
          </a:p>
          <a:p>
            <a:pPr algn="just">
              <a:lnSpc>
                <a:spcPct val="150000"/>
              </a:lnSpc>
              <a:buFont typeface="Wingdings" panose="05000000000000000000" pitchFamily="2" charset="2"/>
              <a:buChar char="Ø"/>
            </a:pPr>
            <a:r>
              <a:rPr lang="en-US" sz="1900" dirty="0"/>
              <a:t>Standardized Root Mean Squared Residual (SRMR) should be below 0.08 </a:t>
            </a:r>
            <a:r>
              <a:rPr lang="en-US" sz="1500" dirty="0">
                <a:solidFill>
                  <a:srgbClr val="7030A0"/>
                </a:solidFill>
              </a:rPr>
              <a:t>(</a:t>
            </a:r>
            <a:r>
              <a:rPr lang="en-US" sz="1500" dirty="0" err="1">
                <a:solidFill>
                  <a:srgbClr val="7030A0"/>
                </a:solidFill>
              </a:rPr>
              <a:t>Mplus</a:t>
            </a:r>
            <a:r>
              <a:rPr lang="en-US" sz="1500" dirty="0">
                <a:solidFill>
                  <a:srgbClr val="7030A0"/>
                </a:solidFill>
              </a:rPr>
              <a:t>, 2018; Parry, 2019)</a:t>
            </a:r>
            <a:r>
              <a:rPr lang="en-US" sz="1900" dirty="0"/>
              <a:t>. </a:t>
            </a:r>
          </a:p>
          <a:p>
            <a:pPr marL="0" indent="0" algn="r">
              <a:lnSpc>
                <a:spcPct val="150000"/>
              </a:lnSpc>
              <a:buNone/>
            </a:pPr>
            <a:r>
              <a:rPr lang="en-US" sz="1300" dirty="0"/>
              <a:t> </a:t>
            </a:r>
            <a:r>
              <a:rPr lang="en-US" sz="1600" dirty="0"/>
              <a:t>(Source: Smart PLS, </a:t>
            </a:r>
            <a:r>
              <a:rPr lang="en-US" sz="1600" dirty="0">
                <a:solidFill>
                  <a:srgbClr val="FF0000"/>
                </a:solidFill>
              </a:rPr>
              <a:t>T- </a:t>
            </a:r>
            <a:r>
              <a:rPr lang="en-US" sz="1600" dirty="0" smtClean="0">
                <a:solidFill>
                  <a:srgbClr val="FF0000"/>
                </a:solidFill>
              </a:rPr>
              <a:t>7</a:t>
            </a:r>
            <a:r>
              <a:rPr lang="en-US" sz="1600" dirty="0"/>
              <a:t>)</a:t>
            </a:r>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r>
              <a:rPr lang="en-US" sz="1600" dirty="0"/>
              <a:t>        </a:t>
            </a:r>
            <a:endParaRPr lang="en-US" sz="1600" i="1" dirty="0"/>
          </a:p>
          <a:p>
            <a:pPr marL="0" indent="0">
              <a:buNone/>
            </a:pPr>
            <a:endParaRPr lang="en-US" dirty="0"/>
          </a:p>
        </p:txBody>
      </p:sp>
      <p:sp>
        <p:nvSpPr>
          <p:cNvPr id="4" name="Slide Number Placeholder 3"/>
          <p:cNvSpPr>
            <a:spLocks noGrp="1"/>
          </p:cNvSpPr>
          <p:nvPr>
            <p:ph type="sldNum" sz="quarter" idx="15"/>
          </p:nvPr>
        </p:nvSpPr>
        <p:spPr/>
        <p:txBody>
          <a:bodyPr/>
          <a:lstStyle/>
          <a:p>
            <a:fld id="{8B21A843-96F8-48E5-9D0D-5182515463F0}" type="slidenum">
              <a:rPr lang="en-US" smtClean="0"/>
              <a:t>31</a:t>
            </a:fld>
            <a:endParaRPr lang="en-US"/>
          </a:p>
        </p:txBody>
      </p:sp>
      <p:sp>
        <p:nvSpPr>
          <p:cNvPr id="6" name="Rectangle 5"/>
          <p:cNvSpPr/>
          <p:nvPr/>
        </p:nvSpPr>
        <p:spPr>
          <a:xfrm>
            <a:off x="3505200" y="952101"/>
            <a:ext cx="3786780" cy="307777"/>
          </a:xfrm>
          <a:prstGeom prst="rect">
            <a:avLst/>
          </a:prstGeom>
        </p:spPr>
        <p:txBody>
          <a:bodyPr wrap="square">
            <a:spAutoFit/>
          </a:bodyPr>
          <a:lstStyle/>
          <a:p>
            <a:pPr algn="ctr"/>
            <a:r>
              <a:rPr lang="en-US" sz="1400" dirty="0"/>
              <a:t>Model Fit and Path Analysis</a:t>
            </a:r>
          </a:p>
        </p:txBody>
      </p:sp>
      <p:sp>
        <p:nvSpPr>
          <p:cNvPr id="2" name="Rectangle 1"/>
          <p:cNvSpPr/>
          <p:nvPr/>
        </p:nvSpPr>
        <p:spPr>
          <a:xfrm>
            <a:off x="4038296" y="6128884"/>
            <a:ext cx="3084499" cy="507831"/>
          </a:xfrm>
          <a:prstGeom prst="rect">
            <a:avLst/>
          </a:prstGeom>
        </p:spPr>
        <p:txBody>
          <a:bodyPr wrap="none">
            <a:spAutoFit/>
          </a:bodyPr>
          <a:lstStyle/>
          <a:p>
            <a:pPr algn="just">
              <a:lnSpc>
                <a:spcPct val="150000"/>
              </a:lnSpc>
            </a:pPr>
            <a:r>
              <a:rPr lang="en-US" b="1" dirty="0"/>
              <a:t>So the model is super fit</a:t>
            </a:r>
          </a:p>
        </p:txBody>
      </p:sp>
      <p:sp>
        <p:nvSpPr>
          <p:cNvPr id="11" name="Title 1">
            <a:extLst>
              <a:ext uri="{FF2B5EF4-FFF2-40B4-BE49-F238E27FC236}">
                <a16:creationId xmlns:a16="http://schemas.microsoft.com/office/drawing/2014/main" id="{6C6A2CE0-A3C7-469E-BB8A-88D520DDC10F}"/>
              </a:ext>
            </a:extLst>
          </p:cNvPr>
          <p:cNvSpPr>
            <a:spLocks noGrp="1"/>
          </p:cNvSpPr>
          <p:nvPr>
            <p:ph type="title"/>
          </p:nvPr>
        </p:nvSpPr>
        <p:spPr>
          <a:xfrm>
            <a:off x="1803489" y="190040"/>
            <a:ext cx="2109217" cy="457200"/>
          </a:xfrm>
        </p:spPr>
        <p:txBody>
          <a:bodyPr vert="horz" anchor="b">
            <a:normAutofit/>
          </a:bodyPr>
          <a:lstStyle/>
          <a:p>
            <a:r>
              <a:rPr lang="en-US" sz="2000" dirty="0">
                <a:solidFill>
                  <a:schemeClr val="tx2">
                    <a:lumMod val="40000"/>
                    <a:lumOff val="60000"/>
                  </a:schemeClr>
                </a:solidFill>
              </a:rPr>
              <a:t>Data Analysis</a:t>
            </a:r>
          </a:p>
        </p:txBody>
      </p:sp>
      <p:graphicFrame>
        <p:nvGraphicFramePr>
          <p:cNvPr id="5" name="Table 4"/>
          <p:cNvGraphicFramePr>
            <a:graphicFrameLocks noGrp="1"/>
          </p:cNvGraphicFramePr>
          <p:nvPr>
            <p:extLst>
              <p:ext uri="{D42A27DB-BD31-4B8C-83A1-F6EECF244321}">
                <p14:modId xmlns:p14="http://schemas.microsoft.com/office/powerpoint/2010/main" val="3268310532"/>
              </p:ext>
            </p:extLst>
          </p:nvPr>
        </p:nvGraphicFramePr>
        <p:xfrm>
          <a:off x="1740961" y="4267200"/>
          <a:ext cx="8462566" cy="1053064"/>
        </p:xfrm>
        <a:graphic>
          <a:graphicData uri="http://schemas.openxmlformats.org/drawingml/2006/table">
            <a:tbl>
              <a:tblPr firstRow="1" firstCol="1" bandRow="1">
                <a:tableStyleId>{21E4AEA4-8DFA-4A89-87EB-49C32662AFE0}</a:tableStyleId>
              </a:tblPr>
              <a:tblGrid>
                <a:gridCol w="2080751">
                  <a:extLst>
                    <a:ext uri="{9D8B030D-6E8A-4147-A177-3AD203B41FA5}">
                      <a16:colId xmlns:a16="http://schemas.microsoft.com/office/drawing/2014/main" val="1200097448"/>
                    </a:ext>
                  </a:extLst>
                </a:gridCol>
                <a:gridCol w="2161105">
                  <a:extLst>
                    <a:ext uri="{9D8B030D-6E8A-4147-A177-3AD203B41FA5}">
                      <a16:colId xmlns:a16="http://schemas.microsoft.com/office/drawing/2014/main" val="4266757819"/>
                    </a:ext>
                  </a:extLst>
                </a:gridCol>
                <a:gridCol w="2110355">
                  <a:extLst>
                    <a:ext uri="{9D8B030D-6E8A-4147-A177-3AD203B41FA5}">
                      <a16:colId xmlns:a16="http://schemas.microsoft.com/office/drawing/2014/main" val="2414533248"/>
                    </a:ext>
                  </a:extLst>
                </a:gridCol>
                <a:gridCol w="2110355">
                  <a:extLst>
                    <a:ext uri="{9D8B030D-6E8A-4147-A177-3AD203B41FA5}">
                      <a16:colId xmlns:a16="http://schemas.microsoft.com/office/drawing/2014/main" val="1199072875"/>
                    </a:ext>
                  </a:extLst>
                </a:gridCol>
              </a:tblGrid>
              <a:tr h="526532">
                <a:tc>
                  <a:txBody>
                    <a:bodyPr/>
                    <a:lstStyle/>
                    <a:p>
                      <a:endParaRPr lang="en-US" sz="1800" dirty="0">
                        <a:effectLst/>
                        <a:latin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rPr>
                        <a:t>R</a:t>
                      </a:r>
                      <a:r>
                        <a:rPr lang="en-US" sz="1800" baseline="30000" dirty="0">
                          <a:effectLst/>
                        </a:rPr>
                        <a:t>2</a:t>
                      </a:r>
                      <a:endParaRPr lang="en-US" sz="1800" dirty="0">
                        <a:effectLst/>
                        <a:latin typeface="Times New Roman" panose="02020603050405020304" pitchFamily="18" charset="0"/>
                        <a:ea typeface="Arial" panose="020B0604020202020204" pitchFamily="34"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800" dirty="0">
                          <a:effectLst/>
                        </a:rPr>
                        <a:t>Q</a:t>
                      </a:r>
                      <a:r>
                        <a:rPr lang="en-US" sz="1800" baseline="30000" dirty="0">
                          <a:effectLst/>
                        </a:rPr>
                        <a:t>2</a:t>
                      </a:r>
                      <a:endParaRPr lang="en-US" sz="1800" dirty="0">
                        <a:effectLst/>
                        <a:latin typeface="Times New Roman" panose="02020603050405020304" pitchFamily="18" charset="0"/>
                        <a:ea typeface="Arial" panose="020B0604020202020204" pitchFamily="34"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800" dirty="0">
                          <a:effectLst/>
                        </a:rPr>
                        <a:t>SRMR</a:t>
                      </a:r>
                      <a:endParaRPr lang="en-US" sz="1800" dirty="0">
                        <a:effectLst/>
                        <a:latin typeface="Times New Roman" panose="02020603050405020304" pitchFamily="18" charset="0"/>
                        <a:ea typeface="Arial" panose="020B060402020202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961485618"/>
                  </a:ext>
                </a:extLst>
              </a:tr>
              <a:tr h="526532">
                <a:tc>
                  <a:txBody>
                    <a:bodyPr/>
                    <a:lstStyle/>
                    <a:p>
                      <a:pPr marL="0" marR="0" algn="ctr">
                        <a:spcBef>
                          <a:spcPts val="0"/>
                        </a:spcBef>
                        <a:spcAft>
                          <a:spcPts val="0"/>
                        </a:spcAft>
                      </a:pPr>
                      <a:r>
                        <a:rPr lang="en-US" sz="1800" dirty="0">
                          <a:effectLst/>
                        </a:rPr>
                        <a:t>ADOP</a:t>
                      </a:r>
                      <a:endParaRPr lang="en-US" sz="1800" dirty="0">
                        <a:effectLst/>
                        <a:latin typeface="Times New Roman" panose="02020603050405020304" pitchFamily="18" charset="0"/>
                        <a:ea typeface="Arial" panose="020B0604020202020204" pitchFamily="34" charset="0"/>
                        <a:cs typeface="Arial" panose="020B0604020202020204" pitchFamily="34" charset="0"/>
                      </a:endParaRPr>
                    </a:p>
                  </a:txBody>
                  <a:tcPr marL="68580" marR="68580" marT="0" marB="0" anchor="ctr"/>
                </a:tc>
                <a:tc>
                  <a:txBody>
                    <a:bodyPr/>
                    <a:lstStyle/>
                    <a:p>
                      <a:pPr marL="0" marR="0" algn="ctr">
                        <a:spcBef>
                          <a:spcPts val="0"/>
                        </a:spcBef>
                        <a:spcAft>
                          <a:spcPts val="0"/>
                        </a:spcAft>
                      </a:pPr>
                      <a:r>
                        <a:rPr lang="en-US" sz="1800" dirty="0">
                          <a:effectLst/>
                          <a:latin typeface="Times New Roman" panose="02020603050405020304" pitchFamily="18" charset="0"/>
                          <a:cs typeface="Times New Roman" panose="02020603050405020304" pitchFamily="18" charset="0"/>
                        </a:rPr>
                        <a:t>0.533</a:t>
                      </a:r>
                      <a:endParaRPr lang="en-US" sz="18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latin typeface="Times New Roman" panose="02020603050405020304" pitchFamily="18" charset="0"/>
                          <a:cs typeface="Times New Roman" panose="02020603050405020304" pitchFamily="18" charset="0"/>
                        </a:rPr>
                        <a:t>0.357</a:t>
                      </a:r>
                      <a:endParaRPr lang="en-US" sz="18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latin typeface="Times New Roman" panose="02020603050405020304" pitchFamily="18" charset="0"/>
                          <a:cs typeface="Times New Roman" panose="02020603050405020304" pitchFamily="18" charset="0"/>
                        </a:rPr>
                        <a:t>0.061</a:t>
                      </a:r>
                      <a:endParaRPr lang="en-US" sz="18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90029510"/>
                  </a:ext>
                </a:extLst>
              </a:tr>
            </a:tbl>
          </a:graphicData>
        </a:graphic>
      </p:graphicFrame>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22859" y="5314950"/>
            <a:ext cx="2962275" cy="1543050"/>
          </a:xfrm>
          <a:prstGeom prst="rect">
            <a:avLst/>
          </a:prstGeom>
        </p:spPr>
      </p:pic>
    </p:spTree>
    <p:extLst>
      <p:ext uri="{BB962C8B-B14F-4D97-AF65-F5344CB8AC3E}">
        <p14:creationId xmlns:p14="http://schemas.microsoft.com/office/powerpoint/2010/main" val="473924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750" fill="hold"/>
                                        <p:tgtEl>
                                          <p:spTgt spid="7"/>
                                        </p:tgtEl>
                                        <p:attrNameLst>
                                          <p:attrName>ppt_x</p:attrName>
                                        </p:attrNameLst>
                                      </p:cBhvr>
                                      <p:tavLst>
                                        <p:tav tm="0">
                                          <p:val>
                                            <p:strVal val="#ppt_x"/>
                                          </p:val>
                                        </p:tav>
                                        <p:tav tm="100000">
                                          <p:val>
                                            <p:strVal val="#ppt_x"/>
                                          </p:val>
                                        </p:tav>
                                      </p:tavLst>
                                    </p:anim>
                                    <p:anim calcmode="lin" valueType="num">
                                      <p:cBhvr additive="base">
                                        <p:cTn id="8" dur="175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870390" y="1775936"/>
            <a:ext cx="7876032" cy="4777264"/>
          </a:xfrm>
        </p:spPr>
        <p:txBody>
          <a:bodyPr>
            <a:normAutofit/>
          </a:bodyPr>
          <a:lstStyle/>
          <a:p>
            <a:pPr marL="0" indent="0" algn="just">
              <a:buNone/>
            </a:pPr>
            <a:endParaRPr lang="en-US" b="1" dirty="0">
              <a:latin typeface="Garamond" panose="02020404030301010803" pitchFamily="18" charset="0"/>
            </a:endParaRPr>
          </a:p>
          <a:p>
            <a:pPr marL="0" indent="0" algn="just">
              <a:buNone/>
            </a:pPr>
            <a:endParaRPr lang="en-US" b="1" dirty="0">
              <a:latin typeface="Garamond" panose="02020404030301010803" pitchFamily="18" charset="0"/>
            </a:endParaRPr>
          </a:p>
          <a:p>
            <a:pPr marL="0" indent="0" algn="just">
              <a:buNone/>
            </a:pPr>
            <a:endParaRPr lang="en-US" sz="4400" b="1" dirty="0">
              <a:latin typeface="Garamond" panose="02020404030301010803" pitchFamily="18" charset="0"/>
            </a:endParaRPr>
          </a:p>
          <a:p>
            <a:pPr marL="0" indent="0" algn="just">
              <a:buNone/>
            </a:pPr>
            <a:endParaRPr lang="en-US" sz="2900" b="1" dirty="0">
              <a:latin typeface="Garamond" panose="02020404030301010803" pitchFamily="18" charset="0"/>
            </a:endParaRPr>
          </a:p>
          <a:p>
            <a:pPr marL="0" indent="0" algn="just">
              <a:buNone/>
            </a:pPr>
            <a:endParaRPr lang="en-US" sz="2900" b="1" dirty="0">
              <a:latin typeface="Garamond" panose="02020404030301010803" pitchFamily="18" charset="0"/>
            </a:endParaRPr>
          </a:p>
          <a:p>
            <a:pPr marL="0" indent="0" algn="just">
              <a:buNone/>
            </a:pPr>
            <a:endParaRPr lang="en-US" sz="2900" b="1" dirty="0">
              <a:latin typeface="Garamond" panose="02020404030301010803" pitchFamily="18" charset="0"/>
            </a:endParaRPr>
          </a:p>
          <a:p>
            <a:pPr marL="0" indent="0" algn="just">
              <a:buNone/>
            </a:pPr>
            <a:endParaRPr lang="en-US" dirty="0"/>
          </a:p>
        </p:txBody>
      </p:sp>
      <p:sp>
        <p:nvSpPr>
          <p:cNvPr id="4" name="Slide Number Placeholder 3"/>
          <p:cNvSpPr>
            <a:spLocks noGrp="1"/>
          </p:cNvSpPr>
          <p:nvPr>
            <p:ph type="sldNum" sz="quarter" idx="15"/>
          </p:nvPr>
        </p:nvSpPr>
        <p:spPr/>
        <p:txBody>
          <a:bodyPr/>
          <a:lstStyle/>
          <a:p>
            <a:fld id="{8B21A843-96F8-48E5-9D0D-5182515463F0}" type="slidenum">
              <a:rPr lang="en-US" smtClean="0"/>
              <a:t>32</a:t>
            </a:fld>
            <a:endParaRPr lang="en-US"/>
          </a:p>
        </p:txBody>
      </p:sp>
      <p:sp>
        <p:nvSpPr>
          <p:cNvPr id="21" name="Rectangle: Rounded Corners 20">
            <a:extLst>
              <a:ext uri="{FF2B5EF4-FFF2-40B4-BE49-F238E27FC236}">
                <a16:creationId xmlns:a16="http://schemas.microsoft.com/office/drawing/2014/main" id="{F5DA22A2-D4D2-45E9-A71C-1D06F46D9E7A}"/>
              </a:ext>
            </a:extLst>
          </p:cNvPr>
          <p:cNvSpPr/>
          <p:nvPr/>
        </p:nvSpPr>
        <p:spPr>
          <a:xfrm>
            <a:off x="2363117" y="3276600"/>
            <a:ext cx="3275084" cy="677108"/>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Path Analysis</a:t>
            </a:r>
          </a:p>
        </p:txBody>
      </p:sp>
      <p:sp>
        <p:nvSpPr>
          <p:cNvPr id="17" name="Title 1">
            <a:extLst>
              <a:ext uri="{FF2B5EF4-FFF2-40B4-BE49-F238E27FC236}">
                <a16:creationId xmlns:a16="http://schemas.microsoft.com/office/drawing/2014/main" id="{1D67358B-D5C3-4B77-946C-78E3A2975841}"/>
              </a:ext>
            </a:extLst>
          </p:cNvPr>
          <p:cNvSpPr>
            <a:spLocks noGrp="1"/>
          </p:cNvSpPr>
          <p:nvPr>
            <p:ph type="title"/>
          </p:nvPr>
        </p:nvSpPr>
        <p:spPr>
          <a:xfrm>
            <a:off x="1803489" y="190040"/>
            <a:ext cx="2109217" cy="457200"/>
          </a:xfrm>
        </p:spPr>
        <p:txBody>
          <a:bodyPr vert="horz" anchor="b">
            <a:normAutofit/>
          </a:bodyPr>
          <a:lstStyle/>
          <a:p>
            <a:r>
              <a:rPr lang="en-US" sz="2000" dirty="0">
                <a:solidFill>
                  <a:schemeClr val="tx2">
                    <a:lumMod val="40000"/>
                    <a:lumOff val="60000"/>
                  </a:schemeClr>
                </a:solidFill>
              </a:rPr>
              <a:t>Data Analysis</a:t>
            </a:r>
          </a:p>
        </p:txBody>
      </p:sp>
      <p:sp>
        <p:nvSpPr>
          <p:cNvPr id="18" name="Rectangle: Rounded Corners 17">
            <a:extLst>
              <a:ext uri="{FF2B5EF4-FFF2-40B4-BE49-F238E27FC236}">
                <a16:creationId xmlns:a16="http://schemas.microsoft.com/office/drawing/2014/main" id="{9FC6E2AC-8C7C-4794-B655-024D26BA148F}"/>
              </a:ext>
            </a:extLst>
          </p:cNvPr>
          <p:cNvSpPr/>
          <p:nvPr/>
        </p:nvSpPr>
        <p:spPr>
          <a:xfrm>
            <a:off x="2049074" y="1049343"/>
            <a:ext cx="3903170" cy="572891"/>
          </a:xfrm>
          <a:prstGeom prst="roundRect">
            <a:avLst/>
          </a:prstGeom>
          <a:ln>
            <a:noFill/>
          </a:ln>
          <a:effectLst/>
          <a:scene3d>
            <a:camera prst="orthographicFront">
              <a:rot lat="0" lon="0" rev="0"/>
            </a:camera>
            <a:lightRig rig="chilly" dir="t">
              <a:rot lat="0" lon="0" rev="18480000"/>
            </a:lightRig>
          </a:scene3d>
          <a:sp3d prstMaterial="clear">
            <a:bevelT h="63500"/>
          </a:sp3d>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bg1">
                    <a:lumMod val="85000"/>
                  </a:schemeClr>
                </a:solidFill>
                <a:effectLst>
                  <a:outerShdw blurRad="38100" dist="25400" dir="5400000" algn="ctr" rotWithShape="0">
                    <a:srgbClr val="6E747A">
                      <a:alpha val="43000"/>
                    </a:srgbClr>
                  </a:outerShdw>
                </a:effectLst>
                <a:latin typeface="Garamond" panose="02020404030301010803" pitchFamily="18" charset="0"/>
              </a:rPr>
              <a:t>Structural Model Assessment </a:t>
            </a:r>
            <a:endParaRPr lang="en-US" dirty="0">
              <a:ln w="0"/>
              <a:solidFill>
                <a:schemeClr val="bg1">
                  <a:lumMod val="85000"/>
                </a:schemeClr>
              </a:solidFill>
              <a:effectLst>
                <a:outerShdw blurRad="38100" dist="25400" dir="5400000" algn="ctr" rotWithShape="0">
                  <a:srgbClr val="6E747A">
                    <a:alpha val="43000"/>
                  </a:srgbClr>
                </a:outerShdw>
              </a:effectLst>
            </a:endParaRPr>
          </a:p>
        </p:txBody>
      </p:sp>
      <p:sp>
        <p:nvSpPr>
          <p:cNvPr id="19" name="TextBox 18">
            <a:extLst>
              <a:ext uri="{FF2B5EF4-FFF2-40B4-BE49-F238E27FC236}">
                <a16:creationId xmlns:a16="http://schemas.microsoft.com/office/drawing/2014/main" id="{8083245D-F553-4AA9-9F4D-9A816B0AC498}"/>
              </a:ext>
            </a:extLst>
          </p:cNvPr>
          <p:cNvSpPr txBox="1"/>
          <p:nvPr/>
        </p:nvSpPr>
        <p:spPr>
          <a:xfrm>
            <a:off x="5931925" y="3365541"/>
            <a:ext cx="2343833" cy="369332"/>
          </a:xfrm>
          <a:prstGeom prst="rect">
            <a:avLst/>
          </a:prstGeom>
          <a:noFill/>
        </p:spPr>
        <p:txBody>
          <a:bodyPr wrap="square" rtlCol="0">
            <a:spAutoFit/>
          </a:bodyPr>
          <a:lstStyle/>
          <a:p>
            <a:r>
              <a:rPr lang="en-US" dirty="0">
                <a:ln w="0"/>
                <a:solidFill>
                  <a:srgbClr val="7030A0"/>
                </a:solidFill>
                <a:effectLst>
                  <a:outerShdw blurRad="38100" dist="25400" dir="5400000" algn="ctr" rotWithShape="0">
                    <a:srgbClr val="6E747A">
                      <a:alpha val="43000"/>
                    </a:srgbClr>
                  </a:outerShdw>
                </a:effectLst>
              </a:rPr>
              <a:t>Significant Values</a:t>
            </a:r>
          </a:p>
        </p:txBody>
      </p:sp>
      <p:sp>
        <p:nvSpPr>
          <p:cNvPr id="20" name="TextBox 19">
            <a:extLst>
              <a:ext uri="{FF2B5EF4-FFF2-40B4-BE49-F238E27FC236}">
                <a16:creationId xmlns:a16="http://schemas.microsoft.com/office/drawing/2014/main" id="{BE236F50-A219-4F6D-A9DC-FC1FC574148B}"/>
              </a:ext>
            </a:extLst>
          </p:cNvPr>
          <p:cNvSpPr txBox="1"/>
          <p:nvPr/>
        </p:nvSpPr>
        <p:spPr>
          <a:xfrm>
            <a:off x="5931924" y="4299222"/>
            <a:ext cx="2275284" cy="1200329"/>
          </a:xfrm>
          <a:prstGeom prst="rect">
            <a:avLst/>
          </a:prstGeom>
          <a:noFill/>
        </p:spPr>
        <p:txBody>
          <a:bodyPr wrap="square" rtlCol="0">
            <a:spAutoFit/>
          </a:bodyPr>
          <a:lstStyle/>
          <a:p>
            <a:pPr algn="just">
              <a:buFont typeface="Arial" panose="020B0604020202020204" pitchFamily="34" charset="0"/>
              <a:buChar char="•"/>
            </a:pPr>
            <a:r>
              <a:rPr lang="en-US" b="1" dirty="0">
                <a:latin typeface="Garamond" panose="02020404030301010803" pitchFamily="18" charset="0"/>
              </a:rPr>
              <a:t>Path Coefficients</a:t>
            </a:r>
          </a:p>
          <a:p>
            <a:pPr algn="just">
              <a:buFont typeface="Arial" panose="020B0604020202020204" pitchFamily="34" charset="0"/>
              <a:buChar char="•"/>
            </a:pPr>
            <a:r>
              <a:rPr lang="en-US" b="1" dirty="0">
                <a:latin typeface="Garamond" panose="02020404030301010803" pitchFamily="18" charset="0"/>
              </a:rPr>
              <a:t>t-test</a:t>
            </a:r>
          </a:p>
          <a:p>
            <a:pPr algn="just">
              <a:buFont typeface="Arial" panose="020B0604020202020204" pitchFamily="34" charset="0"/>
              <a:buChar char="•"/>
            </a:pPr>
            <a:r>
              <a:rPr lang="en-US" b="1" dirty="0">
                <a:latin typeface="Garamond" panose="02020404030301010803" pitchFamily="18" charset="0"/>
              </a:rPr>
              <a:t>p-test</a:t>
            </a:r>
          </a:p>
          <a:p>
            <a:pPr algn="just">
              <a:buFont typeface="Arial" panose="020B0604020202020204" pitchFamily="34" charset="0"/>
              <a:buChar char="•"/>
            </a:pPr>
            <a:r>
              <a:rPr lang="en-US" b="1" dirty="0">
                <a:latin typeface="Garamond" panose="02020404030301010803" pitchFamily="18" charset="0"/>
              </a:rPr>
              <a:t>Confidence interval </a:t>
            </a:r>
          </a:p>
        </p:txBody>
      </p:sp>
    </p:spTree>
    <p:extLst>
      <p:ext uri="{BB962C8B-B14F-4D97-AF65-F5344CB8AC3E}">
        <p14:creationId xmlns:p14="http://schemas.microsoft.com/office/powerpoint/2010/main" val="2117408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1+#ppt_w/2"/>
                                          </p:val>
                                        </p:tav>
                                        <p:tav tm="100000">
                                          <p:val>
                                            <p:strVal val="#ppt_x"/>
                                          </p:val>
                                        </p:tav>
                                      </p:tavLst>
                                    </p:anim>
                                    <p:anim calcmode="lin" valueType="num">
                                      <p:cBhvr additive="base">
                                        <p:cTn id="8" dur="500" fill="hold"/>
                                        <p:tgtEl>
                                          <p:spTgt spid="19"/>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2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B21A843-96F8-48E5-9D0D-5182515463F0}" type="slidenum">
              <a:rPr lang="en-US" smtClean="0"/>
              <a:pPr/>
              <a:t>33</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412301913"/>
              </p:ext>
            </p:extLst>
          </p:nvPr>
        </p:nvGraphicFramePr>
        <p:xfrm>
          <a:off x="916807" y="1295400"/>
          <a:ext cx="9924287" cy="4133853"/>
        </p:xfrm>
        <a:graphic>
          <a:graphicData uri="http://schemas.openxmlformats.org/drawingml/2006/table">
            <a:tbl>
              <a:tblPr firstRow="1" firstCol="1" bandRow="1">
                <a:tableStyleId>{21E4AEA4-8DFA-4A89-87EB-49C32662AFE0}</a:tableStyleId>
              </a:tblPr>
              <a:tblGrid>
                <a:gridCol w="1086679">
                  <a:extLst>
                    <a:ext uri="{9D8B030D-6E8A-4147-A177-3AD203B41FA5}">
                      <a16:colId xmlns:a16="http://schemas.microsoft.com/office/drawing/2014/main" val="4257416009"/>
                    </a:ext>
                  </a:extLst>
                </a:gridCol>
                <a:gridCol w="1628943">
                  <a:extLst>
                    <a:ext uri="{9D8B030D-6E8A-4147-A177-3AD203B41FA5}">
                      <a16:colId xmlns:a16="http://schemas.microsoft.com/office/drawing/2014/main" val="1258287966"/>
                    </a:ext>
                  </a:extLst>
                </a:gridCol>
                <a:gridCol w="1099590">
                  <a:extLst>
                    <a:ext uri="{9D8B030D-6E8A-4147-A177-3AD203B41FA5}">
                      <a16:colId xmlns:a16="http://schemas.microsoft.com/office/drawing/2014/main" val="3415437191"/>
                    </a:ext>
                  </a:extLst>
                </a:gridCol>
                <a:gridCol w="1202879">
                  <a:extLst>
                    <a:ext uri="{9D8B030D-6E8A-4147-A177-3AD203B41FA5}">
                      <a16:colId xmlns:a16="http://schemas.microsoft.com/office/drawing/2014/main" val="2650461133"/>
                    </a:ext>
                  </a:extLst>
                </a:gridCol>
                <a:gridCol w="1321231">
                  <a:extLst>
                    <a:ext uri="{9D8B030D-6E8A-4147-A177-3AD203B41FA5}">
                      <a16:colId xmlns:a16="http://schemas.microsoft.com/office/drawing/2014/main" val="3170470904"/>
                    </a:ext>
                  </a:extLst>
                </a:gridCol>
                <a:gridCol w="1086679">
                  <a:extLst>
                    <a:ext uri="{9D8B030D-6E8A-4147-A177-3AD203B41FA5}">
                      <a16:colId xmlns:a16="http://schemas.microsoft.com/office/drawing/2014/main" val="1192768283"/>
                    </a:ext>
                  </a:extLst>
                </a:gridCol>
                <a:gridCol w="994149">
                  <a:extLst>
                    <a:ext uri="{9D8B030D-6E8A-4147-A177-3AD203B41FA5}">
                      <a16:colId xmlns:a16="http://schemas.microsoft.com/office/drawing/2014/main" val="2658634391"/>
                    </a:ext>
                  </a:extLst>
                </a:gridCol>
                <a:gridCol w="1504137">
                  <a:extLst>
                    <a:ext uri="{9D8B030D-6E8A-4147-A177-3AD203B41FA5}">
                      <a16:colId xmlns:a16="http://schemas.microsoft.com/office/drawing/2014/main" val="357479312"/>
                    </a:ext>
                  </a:extLst>
                </a:gridCol>
              </a:tblGrid>
              <a:tr h="507899">
                <a:tc rowSpan="2">
                  <a:txBody>
                    <a:bodyPr/>
                    <a:lstStyle/>
                    <a:p>
                      <a:pPr marL="0" marR="0" algn="ctr">
                        <a:spcBef>
                          <a:spcPts val="0"/>
                        </a:spcBef>
                        <a:spcAft>
                          <a:spcPts val="0"/>
                        </a:spcAft>
                      </a:pPr>
                      <a:r>
                        <a:rPr lang="en-US" sz="1600" b="1" dirty="0" err="1">
                          <a:effectLst/>
                          <a:latin typeface="Times New Roman" panose="02020603050405020304" pitchFamily="18" charset="0"/>
                          <a:cs typeface="Times New Roman" panose="02020603050405020304" pitchFamily="18" charset="0"/>
                        </a:rPr>
                        <a:t>Hyp</a:t>
                      </a:r>
                      <a:endParaRPr lang="en-US" sz="16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en-US" sz="1600" b="1" dirty="0">
                          <a:effectLst/>
                          <a:latin typeface="Times New Roman" panose="02020603050405020304" pitchFamily="18" charset="0"/>
                          <a:cs typeface="Times New Roman" panose="02020603050405020304" pitchFamily="18" charset="0"/>
                        </a:rPr>
                        <a:t>Path</a:t>
                      </a:r>
                      <a:endParaRPr lang="en-US" sz="16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en-US" sz="1600" b="1" dirty="0">
                          <a:effectLst/>
                          <a:latin typeface="Times New Roman" panose="02020603050405020304" pitchFamily="18" charset="0"/>
                          <a:cs typeface="Times New Roman" panose="02020603050405020304" pitchFamily="18" charset="0"/>
                        </a:rPr>
                        <a:t>β</a:t>
                      </a:r>
                      <a:endParaRPr lang="en-US" sz="16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en-US" sz="1600" b="1" dirty="0">
                          <a:effectLst/>
                          <a:latin typeface="Times New Roman" panose="02020603050405020304" pitchFamily="18" charset="0"/>
                          <a:cs typeface="Times New Roman" panose="02020603050405020304" pitchFamily="18" charset="0"/>
                        </a:rPr>
                        <a:t>T Statistics</a:t>
                      </a:r>
                      <a:endParaRPr lang="en-US" sz="16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en-US" sz="1600" b="1" dirty="0">
                          <a:effectLst/>
                          <a:latin typeface="Times New Roman" panose="02020603050405020304" pitchFamily="18" charset="0"/>
                          <a:cs typeface="Times New Roman" panose="02020603050405020304" pitchFamily="18" charset="0"/>
                        </a:rPr>
                        <a:t>P Values</a:t>
                      </a:r>
                      <a:endParaRPr lang="en-US" sz="16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gridSpan="2">
                  <a:txBody>
                    <a:bodyPr/>
                    <a:lstStyle/>
                    <a:p>
                      <a:pPr marL="0" marR="0" algn="ctr">
                        <a:spcBef>
                          <a:spcPts val="0"/>
                        </a:spcBef>
                        <a:spcAft>
                          <a:spcPts val="0"/>
                        </a:spcAft>
                      </a:pPr>
                      <a:r>
                        <a:rPr lang="en-US" sz="1600" b="1">
                          <a:effectLst/>
                          <a:latin typeface="Times New Roman" panose="02020603050405020304" pitchFamily="18" charset="0"/>
                          <a:cs typeface="Times New Roman" panose="02020603050405020304" pitchFamily="18" charset="0"/>
                        </a:rPr>
                        <a:t>Confidence Interval</a:t>
                      </a:r>
                      <a:endParaRPr lang="en-US" sz="16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hMerge="1">
                  <a:txBody>
                    <a:bodyPr/>
                    <a:lstStyle/>
                    <a:p>
                      <a:endParaRPr lang="en-US"/>
                    </a:p>
                  </a:txBody>
                  <a:tcPr/>
                </a:tc>
                <a:tc rowSpan="2">
                  <a:txBody>
                    <a:bodyPr/>
                    <a:lstStyle/>
                    <a:p>
                      <a:pPr marL="0" marR="0" algn="ctr">
                        <a:spcBef>
                          <a:spcPts val="0"/>
                        </a:spcBef>
                        <a:spcAft>
                          <a:spcPts val="0"/>
                        </a:spcAft>
                      </a:pPr>
                      <a:r>
                        <a:rPr lang="en-US" sz="1600" b="1">
                          <a:effectLst/>
                          <a:latin typeface="Times New Roman" panose="02020603050405020304" pitchFamily="18" charset="0"/>
                          <a:cs typeface="Times New Roman" panose="02020603050405020304" pitchFamily="18" charset="0"/>
                        </a:rPr>
                        <a:t>Decision</a:t>
                      </a:r>
                      <a:endParaRPr lang="en-US" sz="16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18984688"/>
                  </a:ext>
                </a:extLst>
              </a:tr>
              <a:tr h="423984">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600" b="1" dirty="0">
                          <a:effectLst/>
                          <a:latin typeface="Times New Roman" panose="02020603050405020304" pitchFamily="18" charset="0"/>
                          <a:cs typeface="Times New Roman" panose="02020603050405020304" pitchFamily="18" charset="0"/>
                        </a:rPr>
                        <a:t>2.50%</a:t>
                      </a:r>
                      <a:endParaRPr lang="en-US" sz="16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b="1" dirty="0">
                          <a:effectLst/>
                          <a:latin typeface="Times New Roman" panose="02020603050405020304" pitchFamily="18" charset="0"/>
                          <a:cs typeface="Times New Roman" panose="02020603050405020304" pitchFamily="18" charset="0"/>
                        </a:rPr>
                        <a:t>97.50%</a:t>
                      </a:r>
                      <a:endParaRPr lang="en-US" sz="16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tc>
                <a:tc vMerge="1">
                  <a:txBody>
                    <a:bodyPr/>
                    <a:lstStyle/>
                    <a:p>
                      <a:endParaRPr lang="en-US"/>
                    </a:p>
                  </a:txBody>
                  <a:tcPr/>
                </a:tc>
                <a:extLst>
                  <a:ext uri="{0D108BD9-81ED-4DB2-BD59-A6C34878D82A}">
                    <a16:rowId xmlns:a16="http://schemas.microsoft.com/office/drawing/2014/main" val="3977674836"/>
                  </a:ext>
                </a:extLst>
              </a:tr>
              <a:tr h="640394">
                <a:tc>
                  <a:txBody>
                    <a:bodyPr/>
                    <a:lstStyle/>
                    <a:p>
                      <a:pPr marL="0" marR="0" algn="ctr">
                        <a:spcBef>
                          <a:spcPts val="0"/>
                        </a:spcBef>
                        <a:spcAft>
                          <a:spcPts val="0"/>
                        </a:spcAft>
                      </a:pPr>
                      <a:r>
                        <a:rPr lang="en-US" sz="1800">
                          <a:effectLst/>
                          <a:latin typeface="Times New Roman" panose="02020603050405020304" pitchFamily="18" charset="0"/>
                          <a:cs typeface="Times New Roman" panose="02020603050405020304" pitchFamily="18" charset="0"/>
                        </a:rPr>
                        <a:t>H</a:t>
                      </a:r>
                      <a:r>
                        <a:rPr lang="en-US" sz="1800" baseline="-25000">
                          <a:effectLst/>
                          <a:latin typeface="Times New Roman" panose="02020603050405020304" pitchFamily="18" charset="0"/>
                          <a:cs typeface="Times New Roman" panose="02020603050405020304" pitchFamily="18" charset="0"/>
                        </a:rPr>
                        <a:t>1</a:t>
                      </a:r>
                      <a:endParaRPr lang="en-US" sz="1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CON -&gt; ADOP</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0.354</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5.544</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0.000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0.229</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0.479</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Supported</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62289484"/>
                  </a:ext>
                </a:extLst>
              </a:tr>
              <a:tr h="640394">
                <a:tc>
                  <a:txBody>
                    <a:bodyPr/>
                    <a:lstStyle/>
                    <a:p>
                      <a:pPr marL="0" marR="0" algn="ctr">
                        <a:spcBef>
                          <a:spcPts val="0"/>
                        </a:spcBef>
                        <a:spcAft>
                          <a:spcPts val="0"/>
                        </a:spcAft>
                      </a:pPr>
                      <a:r>
                        <a:rPr lang="en-US" sz="1800">
                          <a:effectLst/>
                          <a:latin typeface="Times New Roman" panose="02020603050405020304" pitchFamily="18" charset="0"/>
                          <a:cs typeface="Times New Roman" panose="02020603050405020304" pitchFamily="18" charset="0"/>
                        </a:rPr>
                        <a:t>H</a:t>
                      </a:r>
                      <a:r>
                        <a:rPr lang="en-US" sz="1800" baseline="-25000">
                          <a:effectLst/>
                          <a:latin typeface="Times New Roman" panose="02020603050405020304" pitchFamily="18" charset="0"/>
                          <a:cs typeface="Times New Roman" panose="02020603050405020304" pitchFamily="18" charset="0"/>
                        </a:rPr>
                        <a:t>2</a:t>
                      </a:r>
                      <a:endParaRPr lang="en-US" sz="1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EU -&gt; ADOP</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0.270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5.636</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0.000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0.174</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0.364</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Supported</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01527718"/>
                  </a:ext>
                </a:extLst>
              </a:tr>
              <a:tr h="640394">
                <a:tc>
                  <a:txBody>
                    <a:bodyPr/>
                    <a:lstStyle/>
                    <a:p>
                      <a:pPr marL="0" marR="0" algn="ctr">
                        <a:spcBef>
                          <a:spcPts val="0"/>
                        </a:spcBef>
                        <a:spcAft>
                          <a:spcPts val="0"/>
                        </a:spcAft>
                      </a:pPr>
                      <a:r>
                        <a:rPr lang="en-US" sz="1800">
                          <a:effectLst/>
                          <a:latin typeface="Times New Roman" panose="02020603050405020304" pitchFamily="18" charset="0"/>
                          <a:cs typeface="Times New Roman" panose="02020603050405020304" pitchFamily="18" charset="0"/>
                        </a:rPr>
                        <a:t>H</a:t>
                      </a:r>
                      <a:r>
                        <a:rPr lang="en-US" sz="1800" baseline="-25000">
                          <a:effectLst/>
                          <a:latin typeface="Times New Roman" panose="02020603050405020304" pitchFamily="18" charset="0"/>
                          <a:cs typeface="Times New Roman" panose="02020603050405020304" pitchFamily="18" charset="0"/>
                        </a:rPr>
                        <a:t>3</a:t>
                      </a:r>
                      <a:endParaRPr lang="en-US" sz="1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HRD -&gt; ADOP</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0.022</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0.430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0.667</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-0.082</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0.121</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solidFill>
                            <a:srgbClr val="FF0000"/>
                          </a:solidFill>
                          <a:effectLst/>
                          <a:latin typeface="Times New Roman" panose="02020603050405020304" pitchFamily="18" charset="0"/>
                          <a:cs typeface="Times New Roman" panose="02020603050405020304" pitchFamily="18" charset="0"/>
                        </a:rPr>
                        <a:t>Not supported</a:t>
                      </a:r>
                      <a:endParaRPr lang="en-US" sz="1800" b="1"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49450620"/>
                  </a:ext>
                </a:extLst>
              </a:tr>
              <a:tr h="640394">
                <a:tc>
                  <a:txBody>
                    <a:bodyPr/>
                    <a:lstStyle/>
                    <a:p>
                      <a:pPr marL="0" marR="0" algn="ctr">
                        <a:spcBef>
                          <a:spcPts val="0"/>
                        </a:spcBef>
                        <a:spcAft>
                          <a:spcPts val="0"/>
                        </a:spcAft>
                      </a:pPr>
                      <a:r>
                        <a:rPr lang="en-US" sz="1800">
                          <a:effectLst/>
                          <a:latin typeface="Times New Roman" panose="02020603050405020304" pitchFamily="18" charset="0"/>
                          <a:cs typeface="Times New Roman" panose="02020603050405020304" pitchFamily="18" charset="0"/>
                        </a:rPr>
                        <a:t>H</a:t>
                      </a:r>
                      <a:r>
                        <a:rPr lang="en-US" sz="1800" baseline="-25000">
                          <a:effectLst/>
                          <a:latin typeface="Times New Roman" panose="02020603050405020304" pitchFamily="18" charset="0"/>
                          <a:cs typeface="Times New Roman" panose="02020603050405020304" pitchFamily="18" charset="0"/>
                        </a:rPr>
                        <a:t>4</a:t>
                      </a:r>
                      <a:endParaRPr lang="en-US" sz="18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PA -&gt; ADOP</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0.059</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1.354</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0.176</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-0.026</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0.147</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solidFill>
                            <a:srgbClr val="FF0000"/>
                          </a:solidFill>
                          <a:effectLst/>
                          <a:latin typeface="Times New Roman" panose="02020603050405020304" pitchFamily="18" charset="0"/>
                          <a:cs typeface="Times New Roman" panose="02020603050405020304" pitchFamily="18" charset="0"/>
                        </a:rPr>
                        <a:t>Not supported</a:t>
                      </a:r>
                      <a:endParaRPr lang="en-US" sz="1800" b="1" dirty="0">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00731843"/>
                  </a:ext>
                </a:extLst>
              </a:tr>
              <a:tr h="640394">
                <a:tc>
                  <a:txBody>
                    <a:bodyPr/>
                    <a:lstStyle/>
                    <a:p>
                      <a:pPr marL="0" marR="0" algn="ctr">
                        <a:spcBef>
                          <a:spcPts val="0"/>
                        </a:spcBef>
                        <a:spcAft>
                          <a:spcPts val="0"/>
                        </a:spcAft>
                      </a:pPr>
                      <a:r>
                        <a:rPr lang="en-US" sz="1800" dirty="0">
                          <a:effectLst/>
                          <a:latin typeface="Times New Roman" panose="02020603050405020304" pitchFamily="18" charset="0"/>
                          <a:cs typeface="Times New Roman" panose="02020603050405020304" pitchFamily="18" charset="0"/>
                        </a:rPr>
                        <a:t>H</a:t>
                      </a:r>
                      <a:r>
                        <a:rPr lang="en-US" sz="1800" baseline="-25000" dirty="0">
                          <a:effectLst/>
                          <a:latin typeface="Times New Roman" panose="02020603050405020304" pitchFamily="18" charset="0"/>
                          <a:cs typeface="Times New Roman" panose="02020603050405020304" pitchFamily="18" charset="0"/>
                        </a:rPr>
                        <a:t>5</a:t>
                      </a:r>
                      <a:endParaRPr lang="en-US" sz="18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TP -&gt; ADOP</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0.172</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3.137</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0.002</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0.064</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a:effectLst/>
                          <a:latin typeface="Times New Roman" panose="02020603050405020304" pitchFamily="18" charset="0"/>
                          <a:cs typeface="Times New Roman" panose="02020603050405020304" pitchFamily="18" charset="0"/>
                        </a:rPr>
                        <a:t>0.280</a:t>
                      </a:r>
                      <a:endParaRPr lang="en-US" sz="1800" b="1">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Times New Roman" panose="02020603050405020304" pitchFamily="18" charset="0"/>
                          <a:cs typeface="Times New Roman" panose="02020603050405020304" pitchFamily="18" charset="0"/>
                        </a:rPr>
                        <a:t>Supported</a:t>
                      </a:r>
                      <a:endParaRPr lang="en-US" sz="1800" b="1"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35003812"/>
                  </a:ext>
                </a:extLst>
              </a:tr>
            </a:tbl>
          </a:graphicData>
        </a:graphic>
      </p:graphicFrame>
      <p:sp>
        <p:nvSpPr>
          <p:cNvPr id="6" name="Rectangle 5"/>
          <p:cNvSpPr/>
          <p:nvPr/>
        </p:nvSpPr>
        <p:spPr>
          <a:xfrm>
            <a:off x="1371600" y="621271"/>
            <a:ext cx="7595616" cy="369332"/>
          </a:xfrm>
          <a:prstGeom prst="rect">
            <a:avLst/>
          </a:prstGeom>
        </p:spPr>
        <p:txBody>
          <a:bodyPr wrap="square">
            <a:spAutoFit/>
          </a:bodyPr>
          <a:lstStyle/>
          <a:p>
            <a:pPr algn="ctr"/>
            <a:r>
              <a:rPr lang="en-US" b="1" dirty="0">
                <a:latin typeface="Garamond" panose="02020404030301010803" pitchFamily="18" charset="0"/>
              </a:rPr>
              <a:t>Hypothesis testing /</a:t>
            </a:r>
            <a:r>
              <a:rPr lang="en-US" dirty="0"/>
              <a:t>Path coefficient and its significances </a:t>
            </a:r>
            <a:r>
              <a:rPr lang="en-US" dirty="0">
                <a:latin typeface="Times New Roman" panose="02020603050405020304" pitchFamily="18" charset="0"/>
                <a:ea typeface="SimSun" panose="02010600030101010101" pitchFamily="2" charset="-122"/>
              </a:rPr>
              <a:t>(</a:t>
            </a:r>
            <a:r>
              <a:rPr lang="en-US" dirty="0" smtClean="0">
                <a:latin typeface="Times New Roman" panose="02020603050405020304" pitchFamily="18" charset="0"/>
                <a:ea typeface="SimSun" panose="02010600030101010101" pitchFamily="2" charset="-122"/>
              </a:rPr>
              <a:t>T-8)</a:t>
            </a:r>
            <a:endParaRPr lang="en-US" dirty="0"/>
          </a:p>
        </p:txBody>
      </p:sp>
    </p:spTree>
    <p:extLst>
      <p:ext uri="{BB962C8B-B14F-4D97-AF65-F5344CB8AC3E}">
        <p14:creationId xmlns:p14="http://schemas.microsoft.com/office/powerpoint/2010/main" val="32477269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B21A843-96F8-48E5-9D0D-5182515463F0}" type="slidenum">
              <a:rPr lang="en-US" smtClean="0"/>
              <a:pPr/>
              <a:t>34</a:t>
            </a:fld>
            <a:endParaRPr lang="en-US"/>
          </a:p>
        </p:txBody>
      </p:sp>
      <p:pic>
        <p:nvPicPr>
          <p:cNvPr id="3" name="Picture 2"/>
          <p:cNvPicPr/>
          <p:nvPr/>
        </p:nvPicPr>
        <p:blipFill>
          <a:blip r:embed="rId2"/>
          <a:stretch>
            <a:fillRect/>
          </a:stretch>
        </p:blipFill>
        <p:spPr>
          <a:xfrm>
            <a:off x="1447800" y="688777"/>
            <a:ext cx="8458199" cy="5562600"/>
          </a:xfrm>
          <a:prstGeom prst="rect">
            <a:avLst/>
          </a:prstGeom>
        </p:spPr>
      </p:pic>
      <p:sp>
        <p:nvSpPr>
          <p:cNvPr id="4" name="Rectangle 3"/>
          <p:cNvSpPr/>
          <p:nvPr/>
        </p:nvSpPr>
        <p:spPr>
          <a:xfrm>
            <a:off x="1676400" y="381000"/>
            <a:ext cx="7683291" cy="307777"/>
          </a:xfrm>
          <a:prstGeom prst="rect">
            <a:avLst/>
          </a:prstGeom>
        </p:spPr>
        <p:txBody>
          <a:bodyPr wrap="square">
            <a:spAutoFit/>
          </a:bodyPr>
          <a:lstStyle/>
          <a:p>
            <a:pPr algn="ctr"/>
            <a:r>
              <a:rPr lang="en-US" sz="1400" dirty="0"/>
              <a:t>Graphical representations of the SmartPLS Structural Equation Model (SEM)-Path</a:t>
            </a:r>
          </a:p>
        </p:txBody>
      </p:sp>
    </p:spTree>
    <p:extLst>
      <p:ext uri="{BB962C8B-B14F-4D97-AF65-F5344CB8AC3E}">
        <p14:creationId xmlns:p14="http://schemas.microsoft.com/office/powerpoint/2010/main" val="316229071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929384" y="2254629"/>
            <a:ext cx="8909304" cy="3536571"/>
          </a:xfrm>
        </p:spPr>
        <p:txBody>
          <a:bodyPr>
            <a:normAutofit/>
          </a:bodyPr>
          <a:lstStyle/>
          <a:p>
            <a:pPr marL="365760" lvl="1" indent="0" algn="just">
              <a:spcAft>
                <a:spcPts val="600"/>
              </a:spcAft>
              <a:buNone/>
            </a:pPr>
            <a:endParaRPr lang="en-US" dirty="0"/>
          </a:p>
          <a:p>
            <a:pPr marL="0" indent="0">
              <a:buNone/>
            </a:pPr>
            <a:r>
              <a:rPr lang="en-US" sz="1800" dirty="0" smtClean="0"/>
              <a:t>H</a:t>
            </a:r>
            <a:r>
              <a:rPr lang="en-US" sz="1800" baseline="-25000" dirty="0" smtClean="0"/>
              <a:t>3</a:t>
            </a:r>
            <a:r>
              <a:rPr lang="en-US" sz="1800" dirty="0" smtClean="0"/>
              <a:t>: </a:t>
            </a:r>
            <a:r>
              <a:rPr lang="en-US" sz="1800" dirty="0"/>
              <a:t>Human resource development has an insignificant effect on M-learning adoption </a:t>
            </a:r>
            <a:r>
              <a:rPr lang="en-US" sz="1100" dirty="0">
                <a:solidFill>
                  <a:srgbClr val="7030A0"/>
                </a:solidFill>
              </a:rPr>
              <a:t>(Kathrin Reinke &amp; </a:t>
            </a:r>
            <a:r>
              <a:rPr lang="en-US" sz="1100" dirty="0" err="1">
                <a:solidFill>
                  <a:srgbClr val="7030A0"/>
                </a:solidFill>
              </a:rPr>
              <a:t>TomasChamorro-Premuzic</a:t>
            </a:r>
            <a:r>
              <a:rPr lang="en-US" sz="1100" dirty="0">
                <a:solidFill>
                  <a:srgbClr val="7030A0"/>
                </a:solidFill>
              </a:rPr>
              <a:t>, 2014). </a:t>
            </a:r>
          </a:p>
          <a:p>
            <a:pPr marL="457200" indent="-457200">
              <a:buFont typeface="+mj-lt"/>
              <a:buAutoNum type="arabicPeriod"/>
            </a:pPr>
            <a:endParaRPr lang="en-US" dirty="0"/>
          </a:p>
          <a:p>
            <a:pPr marL="0" indent="0">
              <a:buNone/>
            </a:pPr>
            <a:r>
              <a:rPr lang="en-US" sz="1800" dirty="0"/>
              <a:t>H</a:t>
            </a:r>
            <a:r>
              <a:rPr lang="en-US" sz="1200" dirty="0"/>
              <a:t>4</a:t>
            </a:r>
            <a:r>
              <a:rPr lang="en-US" sz="1800" dirty="0"/>
              <a:t>: The authority should have </a:t>
            </a:r>
            <a:r>
              <a:rPr lang="en-US" sz="1800" dirty="0" smtClean="0"/>
              <a:t>appropriate policy for </a:t>
            </a:r>
            <a:r>
              <a:rPr lang="en-US" sz="1800" dirty="0"/>
              <a:t>technological infrastructures and </a:t>
            </a:r>
            <a:r>
              <a:rPr lang="en-US" sz="1800" dirty="0" smtClean="0"/>
              <a:t>availability, </a:t>
            </a:r>
            <a:r>
              <a:rPr lang="en-US" sz="1800" dirty="0"/>
              <a:t>which is the opposite of the </a:t>
            </a:r>
            <a:r>
              <a:rPr lang="en-US" sz="1800" dirty="0" smtClean="0"/>
              <a:t>results </a:t>
            </a:r>
            <a:r>
              <a:rPr lang="en-US" sz="1100" dirty="0" smtClean="0">
                <a:solidFill>
                  <a:srgbClr val="7030A0"/>
                </a:solidFill>
              </a:rPr>
              <a:t>(</a:t>
            </a:r>
            <a:r>
              <a:rPr lang="en-US" sz="1100" dirty="0" err="1">
                <a:solidFill>
                  <a:srgbClr val="7030A0"/>
                </a:solidFill>
              </a:rPr>
              <a:t>Khaddage</a:t>
            </a:r>
            <a:r>
              <a:rPr lang="en-US" sz="1100" dirty="0">
                <a:solidFill>
                  <a:srgbClr val="7030A0"/>
                </a:solidFill>
              </a:rPr>
              <a:t> et al., 2016</a:t>
            </a:r>
            <a:r>
              <a:rPr lang="en-US" sz="1100" dirty="0" smtClean="0">
                <a:solidFill>
                  <a:srgbClr val="7030A0"/>
                </a:solidFill>
              </a:rPr>
              <a:t>).</a:t>
            </a:r>
            <a:endParaRPr lang="en-US" sz="1100" dirty="0">
              <a:solidFill>
                <a:srgbClr val="7030A0"/>
              </a:solidFill>
            </a:endParaRPr>
          </a:p>
        </p:txBody>
      </p:sp>
      <p:sp>
        <p:nvSpPr>
          <p:cNvPr id="4" name="Slide Number Placeholder 3"/>
          <p:cNvSpPr>
            <a:spLocks noGrp="1"/>
          </p:cNvSpPr>
          <p:nvPr>
            <p:ph type="sldNum" sz="quarter" idx="15"/>
          </p:nvPr>
        </p:nvSpPr>
        <p:spPr/>
        <p:txBody>
          <a:bodyPr/>
          <a:lstStyle/>
          <a:p>
            <a:fld id="{8B21A843-96F8-48E5-9D0D-5182515463F0}" type="slidenum">
              <a:rPr lang="en-US" smtClean="0"/>
              <a:t>35</a:t>
            </a:fld>
            <a:endParaRPr lang="en-US"/>
          </a:p>
        </p:txBody>
      </p:sp>
      <p:sp>
        <p:nvSpPr>
          <p:cNvPr id="5" name="Title 1"/>
          <p:cNvSpPr>
            <a:spLocks noGrp="1"/>
          </p:cNvSpPr>
          <p:nvPr>
            <p:ph type="title"/>
          </p:nvPr>
        </p:nvSpPr>
        <p:spPr>
          <a:xfrm>
            <a:off x="1600200" y="685800"/>
            <a:ext cx="3886200" cy="457200"/>
          </a:xfrm>
        </p:spPr>
        <p:txBody>
          <a:bodyPr>
            <a:normAutofit/>
          </a:bodyPr>
          <a:lstStyle/>
          <a:p>
            <a:r>
              <a:rPr lang="en-US" sz="2000" dirty="0">
                <a:solidFill>
                  <a:srgbClr val="00B050"/>
                </a:solidFill>
              </a:rPr>
              <a:t>Findings &amp; Suggestions</a:t>
            </a:r>
            <a:r>
              <a:rPr lang="en-US" sz="2400" b="1" dirty="0">
                <a:solidFill>
                  <a:srgbClr val="00B050"/>
                </a:solidFill>
              </a:rPr>
              <a:t> </a:t>
            </a:r>
            <a:endParaRPr lang="en-US" sz="2400" dirty="0"/>
          </a:p>
        </p:txBody>
      </p:sp>
      <p:sp>
        <p:nvSpPr>
          <p:cNvPr id="6" name="Rectangle 5"/>
          <p:cNvSpPr/>
          <p:nvPr/>
        </p:nvSpPr>
        <p:spPr>
          <a:xfrm>
            <a:off x="8649585" y="6367696"/>
            <a:ext cx="1167307" cy="369332"/>
          </a:xfrm>
          <a:prstGeom prst="rect">
            <a:avLst/>
          </a:prstGeom>
        </p:spPr>
        <p:txBody>
          <a:bodyPr wrap="none">
            <a:spAutoFit/>
          </a:bodyPr>
          <a:lstStyle/>
          <a:p>
            <a:r>
              <a:rPr lang="en-US" dirty="0">
                <a:solidFill>
                  <a:srgbClr val="00B050"/>
                </a:solidFill>
              </a:rPr>
              <a:t>… CONT</a:t>
            </a:r>
            <a:endParaRPr lang="en-US" dirty="0"/>
          </a:p>
        </p:txBody>
      </p:sp>
      <p:pic>
        <p:nvPicPr>
          <p:cNvPr id="7" name="Picture 6">
            <a:extLst>
              <a:ext uri="{FF2B5EF4-FFF2-40B4-BE49-F238E27FC236}">
                <a16:creationId xmlns:a16="http://schemas.microsoft.com/office/drawing/2014/main" id="{766BBDDA-FBD6-49B3-A0BF-C2D6D1FE41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06192" y="520483"/>
            <a:ext cx="1946824" cy="1734146"/>
          </a:xfrm>
          <a:prstGeom prst="rect">
            <a:avLst/>
          </a:prstGeom>
        </p:spPr>
      </p:pic>
    </p:spTree>
    <p:extLst>
      <p:ext uri="{BB962C8B-B14F-4D97-AF65-F5344CB8AC3E}">
        <p14:creationId xmlns:p14="http://schemas.microsoft.com/office/powerpoint/2010/main" val="76466143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5"/>
          </p:nvPr>
        </p:nvSpPr>
        <p:spPr/>
        <p:txBody>
          <a:bodyPr/>
          <a:lstStyle/>
          <a:p>
            <a:fld id="{8B21A843-96F8-48E5-9D0D-5182515463F0}" type="slidenum">
              <a:rPr lang="en-US" smtClean="0"/>
              <a:t>36</a:t>
            </a:fld>
            <a:endParaRPr lang="en-US"/>
          </a:p>
        </p:txBody>
      </p:sp>
      <p:sp>
        <p:nvSpPr>
          <p:cNvPr id="5" name="Title 1"/>
          <p:cNvSpPr>
            <a:spLocks noGrp="1"/>
          </p:cNvSpPr>
          <p:nvPr>
            <p:ph type="title"/>
          </p:nvPr>
        </p:nvSpPr>
        <p:spPr>
          <a:xfrm>
            <a:off x="1600200" y="685800"/>
            <a:ext cx="3886200" cy="457200"/>
          </a:xfrm>
        </p:spPr>
        <p:txBody>
          <a:bodyPr>
            <a:normAutofit/>
          </a:bodyPr>
          <a:lstStyle/>
          <a:p>
            <a:r>
              <a:rPr lang="en-US" sz="2000" dirty="0">
                <a:solidFill>
                  <a:srgbClr val="00B050"/>
                </a:solidFill>
              </a:rPr>
              <a:t>Findings &amp; Suggestions</a:t>
            </a:r>
            <a:r>
              <a:rPr lang="en-US" sz="2400" b="1" dirty="0">
                <a:solidFill>
                  <a:srgbClr val="00B050"/>
                </a:solidFill>
              </a:rPr>
              <a:t> </a:t>
            </a:r>
            <a:endParaRPr lang="en-US" sz="2400" dirty="0"/>
          </a:p>
        </p:txBody>
      </p:sp>
      <p:sp>
        <p:nvSpPr>
          <p:cNvPr id="6" name="Rectangle 5"/>
          <p:cNvSpPr/>
          <p:nvPr/>
        </p:nvSpPr>
        <p:spPr>
          <a:xfrm>
            <a:off x="8649585" y="6367696"/>
            <a:ext cx="1167307" cy="369332"/>
          </a:xfrm>
          <a:prstGeom prst="rect">
            <a:avLst/>
          </a:prstGeom>
        </p:spPr>
        <p:txBody>
          <a:bodyPr wrap="none">
            <a:spAutoFit/>
          </a:bodyPr>
          <a:lstStyle/>
          <a:p>
            <a:r>
              <a:rPr lang="en-US" dirty="0">
                <a:solidFill>
                  <a:srgbClr val="00B050"/>
                </a:solidFill>
              </a:rPr>
              <a:t>… CONT</a:t>
            </a:r>
            <a:endParaRPr lang="en-US" dirty="0"/>
          </a:p>
        </p:txBody>
      </p:sp>
      <p:pic>
        <p:nvPicPr>
          <p:cNvPr id="7" name="Picture 6">
            <a:extLst>
              <a:ext uri="{FF2B5EF4-FFF2-40B4-BE49-F238E27FC236}">
                <a16:creationId xmlns:a16="http://schemas.microsoft.com/office/drawing/2014/main" id="{766BBDDA-FBD6-49B3-A0BF-C2D6D1FE41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06192" y="520483"/>
            <a:ext cx="1946824" cy="1734146"/>
          </a:xfrm>
          <a:prstGeom prst="rect">
            <a:avLst/>
          </a:prstGeom>
        </p:spPr>
      </p:pic>
      <p:sp>
        <p:nvSpPr>
          <p:cNvPr id="8" name="TextBox 7">
            <a:extLst>
              <a:ext uri="{FF2B5EF4-FFF2-40B4-BE49-F238E27FC236}">
                <a16:creationId xmlns:a16="http://schemas.microsoft.com/office/drawing/2014/main" id="{799939A9-8D71-4E87-AC9B-456B4EF98378}"/>
              </a:ext>
            </a:extLst>
          </p:cNvPr>
          <p:cNvSpPr txBox="1"/>
          <p:nvPr/>
        </p:nvSpPr>
        <p:spPr>
          <a:xfrm>
            <a:off x="1905000" y="3198168"/>
            <a:ext cx="2590800" cy="461665"/>
          </a:xfrm>
          <a:prstGeom prst="rect">
            <a:avLst/>
          </a:prstGeom>
          <a:noFill/>
        </p:spPr>
        <p:txBody>
          <a:bodyPr wrap="square" rtlCol="0">
            <a:spAutoFit/>
          </a:bodyPr>
          <a:lstStyle/>
          <a:p>
            <a:r>
              <a:rPr lang="en-US" sz="2400" dirty="0" smtClean="0"/>
              <a:t>Policy Adoption</a:t>
            </a:r>
            <a:endParaRPr lang="en-US" sz="2400" dirty="0"/>
          </a:p>
        </p:txBody>
      </p:sp>
      <p:sp>
        <p:nvSpPr>
          <p:cNvPr id="9" name="TextBox 8">
            <a:extLst>
              <a:ext uri="{FF2B5EF4-FFF2-40B4-BE49-F238E27FC236}">
                <a16:creationId xmlns:a16="http://schemas.microsoft.com/office/drawing/2014/main" id="{A5481308-D3AB-4483-8731-009462AC9276}"/>
              </a:ext>
            </a:extLst>
          </p:cNvPr>
          <p:cNvSpPr txBox="1"/>
          <p:nvPr/>
        </p:nvSpPr>
        <p:spPr>
          <a:xfrm>
            <a:off x="2590800" y="5503218"/>
            <a:ext cx="1333500" cy="461665"/>
          </a:xfrm>
          <a:prstGeom prst="rect">
            <a:avLst/>
          </a:prstGeom>
          <a:noFill/>
        </p:spPr>
        <p:txBody>
          <a:bodyPr wrap="square" rtlCol="0">
            <a:spAutoFit/>
          </a:bodyPr>
          <a:lstStyle/>
          <a:p>
            <a:r>
              <a:rPr lang="en-US" sz="2400" dirty="0"/>
              <a:t>HRD</a:t>
            </a:r>
          </a:p>
        </p:txBody>
      </p:sp>
      <p:sp>
        <p:nvSpPr>
          <p:cNvPr id="12" name="TextBox 11">
            <a:extLst>
              <a:ext uri="{FF2B5EF4-FFF2-40B4-BE49-F238E27FC236}">
                <a16:creationId xmlns:a16="http://schemas.microsoft.com/office/drawing/2014/main" id="{A7265B20-BA28-4CCF-8379-BD0171084D6B}"/>
              </a:ext>
            </a:extLst>
          </p:cNvPr>
          <p:cNvSpPr txBox="1"/>
          <p:nvPr/>
        </p:nvSpPr>
        <p:spPr>
          <a:xfrm>
            <a:off x="5105400" y="2969567"/>
            <a:ext cx="4393769" cy="461665"/>
          </a:xfrm>
          <a:prstGeom prst="rect">
            <a:avLst/>
          </a:prstGeom>
          <a:noFill/>
        </p:spPr>
        <p:txBody>
          <a:bodyPr wrap="square" rtlCol="0">
            <a:spAutoFit/>
          </a:bodyPr>
          <a:lstStyle>
            <a:defPPr>
              <a:defRPr lang="en-US"/>
            </a:defPPr>
            <a:lvl1pPr>
              <a:defRPr sz="2400"/>
            </a:lvl1pPr>
          </a:lstStyle>
          <a:p>
            <a:r>
              <a:rPr lang="en-US" b="1" dirty="0">
                <a:solidFill>
                  <a:srgbClr val="C00000"/>
                </a:solidFill>
              </a:rPr>
              <a:t>Cellular Phone Internet</a:t>
            </a:r>
          </a:p>
        </p:txBody>
      </p:sp>
      <p:sp>
        <p:nvSpPr>
          <p:cNvPr id="13" name="TextBox 12">
            <a:extLst>
              <a:ext uri="{FF2B5EF4-FFF2-40B4-BE49-F238E27FC236}">
                <a16:creationId xmlns:a16="http://schemas.microsoft.com/office/drawing/2014/main" id="{A150E0A5-BDF4-4C39-9B6A-FDD051ACD240}"/>
              </a:ext>
            </a:extLst>
          </p:cNvPr>
          <p:cNvSpPr txBox="1"/>
          <p:nvPr/>
        </p:nvSpPr>
        <p:spPr>
          <a:xfrm>
            <a:off x="5125720" y="3412424"/>
            <a:ext cx="3417376" cy="461665"/>
          </a:xfrm>
          <a:prstGeom prst="rect">
            <a:avLst/>
          </a:prstGeom>
          <a:noFill/>
        </p:spPr>
        <p:txBody>
          <a:bodyPr wrap="square" rtlCol="0">
            <a:spAutoFit/>
          </a:bodyPr>
          <a:lstStyle/>
          <a:p>
            <a:r>
              <a:rPr lang="en-US" sz="2400" b="1" dirty="0" smtClean="0">
                <a:solidFill>
                  <a:srgbClr val="C00000"/>
                </a:solidFill>
              </a:rPr>
              <a:t>Private 4G </a:t>
            </a:r>
            <a:r>
              <a:rPr lang="en-US" sz="2400" b="1" dirty="0">
                <a:solidFill>
                  <a:srgbClr val="C00000"/>
                </a:solidFill>
              </a:rPr>
              <a:t>Network</a:t>
            </a:r>
          </a:p>
        </p:txBody>
      </p:sp>
      <p:sp>
        <p:nvSpPr>
          <p:cNvPr id="14" name="TextBox 13">
            <a:extLst>
              <a:ext uri="{FF2B5EF4-FFF2-40B4-BE49-F238E27FC236}">
                <a16:creationId xmlns:a16="http://schemas.microsoft.com/office/drawing/2014/main" id="{0268FBBF-675D-41A4-874E-F39C8B7A6D57}"/>
              </a:ext>
            </a:extLst>
          </p:cNvPr>
          <p:cNvSpPr txBox="1"/>
          <p:nvPr/>
        </p:nvSpPr>
        <p:spPr>
          <a:xfrm>
            <a:off x="5125720" y="3855281"/>
            <a:ext cx="4780280" cy="461665"/>
          </a:xfrm>
          <a:prstGeom prst="rect">
            <a:avLst/>
          </a:prstGeom>
          <a:noFill/>
        </p:spPr>
        <p:txBody>
          <a:bodyPr wrap="square" rtlCol="0">
            <a:spAutoFit/>
          </a:bodyPr>
          <a:lstStyle/>
          <a:p>
            <a:r>
              <a:rPr lang="en-US" sz="2400" b="1" dirty="0" smtClean="0">
                <a:solidFill>
                  <a:srgbClr val="C00000"/>
                </a:solidFill>
              </a:rPr>
              <a:t>Personal Smart Phone users</a:t>
            </a:r>
            <a:endParaRPr lang="en-US" sz="2400" b="1" dirty="0">
              <a:solidFill>
                <a:srgbClr val="C00000"/>
              </a:solidFill>
            </a:endParaRPr>
          </a:p>
        </p:txBody>
      </p:sp>
      <p:sp>
        <p:nvSpPr>
          <p:cNvPr id="15" name="TextBox 14">
            <a:extLst>
              <a:ext uri="{FF2B5EF4-FFF2-40B4-BE49-F238E27FC236}">
                <a16:creationId xmlns:a16="http://schemas.microsoft.com/office/drawing/2014/main" id="{A0B41E92-4207-4E92-AB6D-6BD272E072C8}"/>
              </a:ext>
            </a:extLst>
          </p:cNvPr>
          <p:cNvSpPr txBox="1"/>
          <p:nvPr/>
        </p:nvSpPr>
        <p:spPr>
          <a:xfrm>
            <a:off x="5105400" y="2554069"/>
            <a:ext cx="4800600" cy="461665"/>
          </a:xfrm>
          <a:prstGeom prst="rect">
            <a:avLst/>
          </a:prstGeom>
          <a:noFill/>
        </p:spPr>
        <p:txBody>
          <a:bodyPr wrap="square" rtlCol="0">
            <a:spAutoFit/>
          </a:bodyPr>
          <a:lstStyle/>
          <a:p>
            <a:r>
              <a:rPr lang="en-US" sz="2400" b="1" dirty="0">
                <a:solidFill>
                  <a:srgbClr val="C00000"/>
                </a:solidFill>
              </a:rPr>
              <a:t>Not</a:t>
            </a:r>
            <a:r>
              <a:rPr lang="en-US" b="1" dirty="0">
                <a:solidFill>
                  <a:srgbClr val="C00000"/>
                </a:solidFill>
              </a:rPr>
              <a:t> </a:t>
            </a:r>
            <a:r>
              <a:rPr lang="en-US" sz="2400" b="1" dirty="0">
                <a:solidFill>
                  <a:srgbClr val="C00000"/>
                </a:solidFill>
              </a:rPr>
              <a:t>depend on Wi-fi network</a:t>
            </a:r>
          </a:p>
        </p:txBody>
      </p:sp>
      <p:sp>
        <p:nvSpPr>
          <p:cNvPr id="16" name="TextBox 15">
            <a:extLst>
              <a:ext uri="{FF2B5EF4-FFF2-40B4-BE49-F238E27FC236}">
                <a16:creationId xmlns:a16="http://schemas.microsoft.com/office/drawing/2014/main" id="{EA0322C5-BDB9-4E8F-8F9C-3D934DF9ED43}"/>
              </a:ext>
            </a:extLst>
          </p:cNvPr>
          <p:cNvSpPr txBox="1"/>
          <p:nvPr/>
        </p:nvSpPr>
        <p:spPr>
          <a:xfrm>
            <a:off x="5125720" y="4920735"/>
            <a:ext cx="3851175" cy="461665"/>
          </a:xfrm>
          <a:prstGeom prst="rect">
            <a:avLst/>
          </a:prstGeom>
          <a:noFill/>
        </p:spPr>
        <p:txBody>
          <a:bodyPr wrap="square" rtlCol="0">
            <a:spAutoFit/>
          </a:bodyPr>
          <a:lstStyle/>
          <a:p>
            <a:r>
              <a:rPr lang="en-US" sz="2400" b="1" dirty="0">
                <a:solidFill>
                  <a:srgbClr val="FF0000"/>
                </a:solidFill>
              </a:rPr>
              <a:t>Teachers recruitments</a:t>
            </a:r>
          </a:p>
        </p:txBody>
      </p:sp>
      <p:sp>
        <p:nvSpPr>
          <p:cNvPr id="17" name="TextBox 16">
            <a:extLst>
              <a:ext uri="{FF2B5EF4-FFF2-40B4-BE49-F238E27FC236}">
                <a16:creationId xmlns:a16="http://schemas.microsoft.com/office/drawing/2014/main" id="{43107ED3-A283-49A2-A660-DCBA5CB48BBD}"/>
              </a:ext>
            </a:extLst>
          </p:cNvPr>
          <p:cNvSpPr txBox="1"/>
          <p:nvPr/>
        </p:nvSpPr>
        <p:spPr>
          <a:xfrm>
            <a:off x="5156200" y="5336233"/>
            <a:ext cx="3851175" cy="461665"/>
          </a:xfrm>
          <a:prstGeom prst="rect">
            <a:avLst/>
          </a:prstGeom>
          <a:noFill/>
        </p:spPr>
        <p:txBody>
          <a:bodyPr wrap="square" rtlCol="0">
            <a:spAutoFit/>
          </a:bodyPr>
          <a:lstStyle/>
          <a:p>
            <a:r>
              <a:rPr lang="en-US" sz="2400" b="1" dirty="0">
                <a:solidFill>
                  <a:srgbClr val="FF0000"/>
                </a:solidFill>
              </a:rPr>
              <a:t>Trained</a:t>
            </a:r>
          </a:p>
        </p:txBody>
      </p:sp>
      <p:sp>
        <p:nvSpPr>
          <p:cNvPr id="18" name="TextBox 17">
            <a:extLst>
              <a:ext uri="{FF2B5EF4-FFF2-40B4-BE49-F238E27FC236}">
                <a16:creationId xmlns:a16="http://schemas.microsoft.com/office/drawing/2014/main" id="{D58C0B63-F8D1-4951-BB02-76269B573AF3}"/>
              </a:ext>
            </a:extLst>
          </p:cNvPr>
          <p:cNvSpPr txBox="1"/>
          <p:nvPr/>
        </p:nvSpPr>
        <p:spPr>
          <a:xfrm>
            <a:off x="5125720" y="5779090"/>
            <a:ext cx="4170680" cy="461665"/>
          </a:xfrm>
          <a:prstGeom prst="rect">
            <a:avLst/>
          </a:prstGeom>
          <a:noFill/>
        </p:spPr>
        <p:txBody>
          <a:bodyPr wrap="square" rtlCol="0">
            <a:spAutoFit/>
          </a:bodyPr>
          <a:lstStyle/>
          <a:p>
            <a:r>
              <a:rPr lang="en-US" sz="2400" b="1" dirty="0">
                <a:solidFill>
                  <a:srgbClr val="FF0000"/>
                </a:solidFill>
              </a:rPr>
              <a:t>Smart Phone user (S/T) </a:t>
            </a:r>
          </a:p>
        </p:txBody>
      </p:sp>
      <p:sp>
        <p:nvSpPr>
          <p:cNvPr id="19" name="TextBox 18">
            <a:extLst>
              <a:ext uri="{FF2B5EF4-FFF2-40B4-BE49-F238E27FC236}">
                <a16:creationId xmlns:a16="http://schemas.microsoft.com/office/drawing/2014/main" id="{4E54EE6B-F5E2-401A-A2E7-6858D4D003A8}"/>
              </a:ext>
            </a:extLst>
          </p:cNvPr>
          <p:cNvSpPr txBox="1"/>
          <p:nvPr/>
        </p:nvSpPr>
        <p:spPr>
          <a:xfrm>
            <a:off x="1612899" y="1684496"/>
            <a:ext cx="7086600" cy="369332"/>
          </a:xfrm>
          <a:prstGeom prst="rect">
            <a:avLst/>
          </a:prstGeom>
          <a:noFill/>
        </p:spPr>
        <p:txBody>
          <a:bodyPr wrap="square" rtlCol="0">
            <a:spAutoFit/>
          </a:bodyPr>
          <a:lstStyle/>
          <a:p>
            <a:r>
              <a:rPr lang="en-US" b="1" dirty="0"/>
              <a:t>...insignificant for </a:t>
            </a:r>
            <a:r>
              <a:rPr lang="en-US" b="1" dirty="0" smtClean="0"/>
              <a:t>E-learning </a:t>
            </a:r>
            <a:r>
              <a:rPr lang="en-US" b="1" dirty="0"/>
              <a:t>adoption in Bangladesh ?</a:t>
            </a:r>
          </a:p>
        </p:txBody>
      </p:sp>
      <p:sp>
        <p:nvSpPr>
          <p:cNvPr id="22" name="Arrow: Left-Right 21">
            <a:extLst>
              <a:ext uri="{FF2B5EF4-FFF2-40B4-BE49-F238E27FC236}">
                <a16:creationId xmlns:a16="http://schemas.microsoft.com/office/drawing/2014/main" id="{FAC9F563-3579-42F9-9542-9DF686264D45}"/>
              </a:ext>
            </a:extLst>
          </p:cNvPr>
          <p:cNvSpPr/>
          <p:nvPr/>
        </p:nvSpPr>
        <p:spPr>
          <a:xfrm>
            <a:off x="2880360" y="4495801"/>
            <a:ext cx="6019800" cy="236643"/>
          </a:xfrm>
          <a:prstGeom prst="leftRightArrow">
            <a:avLst/>
          </a:prstGeom>
          <a:ln>
            <a:solidFill>
              <a:schemeClr val="accent6">
                <a:lumMod val="20000"/>
                <a:lumOff val="8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588012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1"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2000" fill="hold"/>
                                        <p:tgtEl>
                                          <p:spTgt spid="15"/>
                                        </p:tgtEl>
                                        <p:attrNameLst>
                                          <p:attrName>ppt_x</p:attrName>
                                        </p:attrNameLst>
                                      </p:cBhvr>
                                      <p:tavLst>
                                        <p:tav tm="0">
                                          <p:val>
                                            <p:strVal val="1+#ppt_w/2"/>
                                          </p:val>
                                        </p:tav>
                                        <p:tav tm="100000">
                                          <p:val>
                                            <p:strVal val="#ppt_x"/>
                                          </p:val>
                                        </p:tav>
                                      </p:tavLst>
                                    </p:anim>
                                    <p:anim calcmode="lin" valueType="num">
                                      <p:cBhvr additive="base">
                                        <p:cTn id="8" dur="2000" fill="hold"/>
                                        <p:tgtEl>
                                          <p:spTgt spid="15"/>
                                        </p:tgtEl>
                                        <p:attrNameLst>
                                          <p:attrName>ppt_y</p:attrName>
                                        </p:attrNameLst>
                                      </p:cBhvr>
                                      <p:tavLst>
                                        <p:tav tm="0">
                                          <p:val>
                                            <p:strVal val="#ppt_y"/>
                                          </p:val>
                                        </p:tav>
                                        <p:tav tm="100000">
                                          <p:val>
                                            <p:strVal val="#ppt_y"/>
                                          </p:val>
                                        </p:tav>
                                      </p:tavLst>
                                    </p:anim>
                                  </p:childTnLst>
                                </p:cTn>
                              </p:par>
                            </p:childTnLst>
                          </p:cTn>
                        </p:par>
                        <p:par>
                          <p:cTn id="9" fill="hold">
                            <p:stCondLst>
                              <p:cond delay="2000"/>
                            </p:stCondLst>
                            <p:childTnLst>
                              <p:par>
                                <p:cTn id="10" presetID="2" presetClass="entr" presetSubtype="2" fill="hold" grpId="0" nodeType="afterEffect">
                                  <p:stCondLst>
                                    <p:cond delay="2000"/>
                                  </p:stCondLst>
                                  <p:childTnLst>
                                    <p:set>
                                      <p:cBhvr>
                                        <p:cTn id="11" dur="1" fill="hold">
                                          <p:stCondLst>
                                            <p:cond delay="0"/>
                                          </p:stCondLst>
                                        </p:cTn>
                                        <p:tgtEl>
                                          <p:spTgt spid="12"/>
                                        </p:tgtEl>
                                        <p:attrNameLst>
                                          <p:attrName>style.visibility</p:attrName>
                                        </p:attrNameLst>
                                      </p:cBhvr>
                                      <p:to>
                                        <p:strVal val="visible"/>
                                      </p:to>
                                    </p:set>
                                    <p:anim calcmode="lin" valueType="num">
                                      <p:cBhvr additive="base">
                                        <p:cTn id="12" dur="2000" fill="hold"/>
                                        <p:tgtEl>
                                          <p:spTgt spid="12"/>
                                        </p:tgtEl>
                                        <p:attrNameLst>
                                          <p:attrName>ppt_x</p:attrName>
                                        </p:attrNameLst>
                                      </p:cBhvr>
                                      <p:tavLst>
                                        <p:tav tm="0">
                                          <p:val>
                                            <p:strVal val="1+#ppt_w/2"/>
                                          </p:val>
                                        </p:tav>
                                        <p:tav tm="100000">
                                          <p:val>
                                            <p:strVal val="#ppt_x"/>
                                          </p:val>
                                        </p:tav>
                                      </p:tavLst>
                                    </p:anim>
                                    <p:anim calcmode="lin" valueType="num">
                                      <p:cBhvr additive="base">
                                        <p:cTn id="13" dur="2000" fill="hold"/>
                                        <p:tgtEl>
                                          <p:spTgt spid="12"/>
                                        </p:tgtEl>
                                        <p:attrNameLst>
                                          <p:attrName>ppt_y</p:attrName>
                                        </p:attrNameLst>
                                      </p:cBhvr>
                                      <p:tavLst>
                                        <p:tav tm="0">
                                          <p:val>
                                            <p:strVal val="#ppt_y"/>
                                          </p:val>
                                        </p:tav>
                                        <p:tav tm="100000">
                                          <p:val>
                                            <p:strVal val="#ppt_y"/>
                                          </p:val>
                                        </p:tav>
                                      </p:tavLst>
                                    </p:anim>
                                  </p:childTnLst>
                                </p:cTn>
                              </p:par>
                            </p:childTnLst>
                          </p:cTn>
                        </p:par>
                        <p:par>
                          <p:cTn id="14" fill="hold">
                            <p:stCondLst>
                              <p:cond delay="6000"/>
                            </p:stCondLst>
                            <p:childTnLst>
                              <p:par>
                                <p:cTn id="15" presetID="2" presetClass="entr" presetSubtype="2" fill="hold" grpId="0" nodeType="afterEffect">
                                  <p:stCondLst>
                                    <p:cond delay="200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2000" fill="hold"/>
                                        <p:tgtEl>
                                          <p:spTgt spid="13"/>
                                        </p:tgtEl>
                                        <p:attrNameLst>
                                          <p:attrName>ppt_x</p:attrName>
                                        </p:attrNameLst>
                                      </p:cBhvr>
                                      <p:tavLst>
                                        <p:tav tm="0">
                                          <p:val>
                                            <p:strVal val="1+#ppt_w/2"/>
                                          </p:val>
                                        </p:tav>
                                        <p:tav tm="100000">
                                          <p:val>
                                            <p:strVal val="#ppt_x"/>
                                          </p:val>
                                        </p:tav>
                                      </p:tavLst>
                                    </p:anim>
                                    <p:anim calcmode="lin" valueType="num">
                                      <p:cBhvr additive="base">
                                        <p:cTn id="18" dur="2000" fill="hold"/>
                                        <p:tgtEl>
                                          <p:spTgt spid="13"/>
                                        </p:tgtEl>
                                        <p:attrNameLst>
                                          <p:attrName>ppt_y</p:attrName>
                                        </p:attrNameLst>
                                      </p:cBhvr>
                                      <p:tavLst>
                                        <p:tav tm="0">
                                          <p:val>
                                            <p:strVal val="#ppt_y"/>
                                          </p:val>
                                        </p:tav>
                                        <p:tav tm="100000">
                                          <p:val>
                                            <p:strVal val="#ppt_y"/>
                                          </p:val>
                                        </p:tav>
                                      </p:tavLst>
                                    </p:anim>
                                  </p:childTnLst>
                                </p:cTn>
                              </p:par>
                            </p:childTnLst>
                          </p:cTn>
                        </p:par>
                        <p:par>
                          <p:cTn id="19" fill="hold">
                            <p:stCondLst>
                              <p:cond delay="10000"/>
                            </p:stCondLst>
                            <p:childTnLst>
                              <p:par>
                                <p:cTn id="20" presetID="2" presetClass="entr" presetSubtype="2" fill="hold" grpId="0" nodeType="afterEffect">
                                  <p:stCondLst>
                                    <p:cond delay="2000"/>
                                  </p:stCondLst>
                                  <p:childTnLst>
                                    <p:set>
                                      <p:cBhvr>
                                        <p:cTn id="21" dur="1" fill="hold">
                                          <p:stCondLst>
                                            <p:cond delay="0"/>
                                          </p:stCondLst>
                                        </p:cTn>
                                        <p:tgtEl>
                                          <p:spTgt spid="14"/>
                                        </p:tgtEl>
                                        <p:attrNameLst>
                                          <p:attrName>style.visibility</p:attrName>
                                        </p:attrNameLst>
                                      </p:cBhvr>
                                      <p:to>
                                        <p:strVal val="visible"/>
                                      </p:to>
                                    </p:set>
                                    <p:anim calcmode="lin" valueType="num">
                                      <p:cBhvr additive="base">
                                        <p:cTn id="22" dur="2000" fill="hold"/>
                                        <p:tgtEl>
                                          <p:spTgt spid="14"/>
                                        </p:tgtEl>
                                        <p:attrNameLst>
                                          <p:attrName>ppt_x</p:attrName>
                                        </p:attrNameLst>
                                      </p:cBhvr>
                                      <p:tavLst>
                                        <p:tav tm="0">
                                          <p:val>
                                            <p:strVal val="1+#ppt_w/2"/>
                                          </p:val>
                                        </p:tav>
                                        <p:tav tm="100000">
                                          <p:val>
                                            <p:strVal val="#ppt_x"/>
                                          </p:val>
                                        </p:tav>
                                      </p:tavLst>
                                    </p:anim>
                                    <p:anim calcmode="lin" valueType="num">
                                      <p:cBhvr additive="base">
                                        <p:cTn id="23" dur="20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6"/>
                                        </p:tgtEl>
                                        <p:attrNameLst>
                                          <p:attrName>style.visibility</p:attrName>
                                        </p:attrNameLst>
                                      </p:cBhvr>
                                      <p:to>
                                        <p:strVal val="visible"/>
                                      </p:to>
                                    </p:set>
                                    <p:anim calcmode="lin" valueType="num">
                                      <p:cBhvr additive="base">
                                        <p:cTn id="28" dur="2000" fill="hold"/>
                                        <p:tgtEl>
                                          <p:spTgt spid="16"/>
                                        </p:tgtEl>
                                        <p:attrNameLst>
                                          <p:attrName>ppt_x</p:attrName>
                                        </p:attrNameLst>
                                      </p:cBhvr>
                                      <p:tavLst>
                                        <p:tav tm="0">
                                          <p:val>
                                            <p:strVal val="#ppt_x"/>
                                          </p:val>
                                        </p:tav>
                                        <p:tav tm="100000">
                                          <p:val>
                                            <p:strVal val="#ppt_x"/>
                                          </p:val>
                                        </p:tav>
                                      </p:tavLst>
                                    </p:anim>
                                    <p:anim calcmode="lin" valueType="num">
                                      <p:cBhvr additive="base">
                                        <p:cTn id="29" dur="2000" fill="hold"/>
                                        <p:tgtEl>
                                          <p:spTgt spid="16"/>
                                        </p:tgtEl>
                                        <p:attrNameLst>
                                          <p:attrName>ppt_y</p:attrName>
                                        </p:attrNameLst>
                                      </p:cBhvr>
                                      <p:tavLst>
                                        <p:tav tm="0">
                                          <p:val>
                                            <p:strVal val="1+#ppt_h/2"/>
                                          </p:val>
                                        </p:tav>
                                        <p:tav tm="100000">
                                          <p:val>
                                            <p:strVal val="#ppt_y"/>
                                          </p:val>
                                        </p:tav>
                                      </p:tavLst>
                                    </p:anim>
                                  </p:childTnLst>
                                </p:cTn>
                              </p:par>
                            </p:childTnLst>
                          </p:cTn>
                        </p:par>
                        <p:par>
                          <p:cTn id="30" fill="hold">
                            <p:stCondLst>
                              <p:cond delay="2000"/>
                            </p:stCondLst>
                            <p:childTnLst>
                              <p:par>
                                <p:cTn id="31" presetID="2" presetClass="entr" presetSubtype="4" fill="hold" grpId="0" nodeType="afterEffect">
                                  <p:stCondLst>
                                    <p:cond delay="2000"/>
                                  </p:stCondLst>
                                  <p:childTnLst>
                                    <p:set>
                                      <p:cBhvr>
                                        <p:cTn id="32" dur="1" fill="hold">
                                          <p:stCondLst>
                                            <p:cond delay="0"/>
                                          </p:stCondLst>
                                        </p:cTn>
                                        <p:tgtEl>
                                          <p:spTgt spid="17"/>
                                        </p:tgtEl>
                                        <p:attrNameLst>
                                          <p:attrName>style.visibility</p:attrName>
                                        </p:attrNameLst>
                                      </p:cBhvr>
                                      <p:to>
                                        <p:strVal val="visible"/>
                                      </p:to>
                                    </p:set>
                                    <p:anim calcmode="lin" valueType="num">
                                      <p:cBhvr additive="base">
                                        <p:cTn id="33" dur="2000" fill="hold"/>
                                        <p:tgtEl>
                                          <p:spTgt spid="17"/>
                                        </p:tgtEl>
                                        <p:attrNameLst>
                                          <p:attrName>ppt_x</p:attrName>
                                        </p:attrNameLst>
                                      </p:cBhvr>
                                      <p:tavLst>
                                        <p:tav tm="0">
                                          <p:val>
                                            <p:strVal val="#ppt_x"/>
                                          </p:val>
                                        </p:tav>
                                        <p:tav tm="100000">
                                          <p:val>
                                            <p:strVal val="#ppt_x"/>
                                          </p:val>
                                        </p:tav>
                                      </p:tavLst>
                                    </p:anim>
                                    <p:anim calcmode="lin" valueType="num">
                                      <p:cBhvr additive="base">
                                        <p:cTn id="34" dur="2000" fill="hold"/>
                                        <p:tgtEl>
                                          <p:spTgt spid="17"/>
                                        </p:tgtEl>
                                        <p:attrNameLst>
                                          <p:attrName>ppt_y</p:attrName>
                                        </p:attrNameLst>
                                      </p:cBhvr>
                                      <p:tavLst>
                                        <p:tav tm="0">
                                          <p:val>
                                            <p:strVal val="1+#ppt_h/2"/>
                                          </p:val>
                                        </p:tav>
                                        <p:tav tm="100000">
                                          <p:val>
                                            <p:strVal val="#ppt_y"/>
                                          </p:val>
                                        </p:tav>
                                      </p:tavLst>
                                    </p:anim>
                                  </p:childTnLst>
                                </p:cTn>
                              </p:par>
                            </p:childTnLst>
                          </p:cTn>
                        </p:par>
                        <p:par>
                          <p:cTn id="35" fill="hold">
                            <p:stCondLst>
                              <p:cond delay="6000"/>
                            </p:stCondLst>
                            <p:childTnLst>
                              <p:par>
                                <p:cTn id="36" presetID="2" presetClass="entr" presetSubtype="4" fill="hold" grpId="0" nodeType="afterEffect">
                                  <p:stCondLst>
                                    <p:cond delay="2000"/>
                                  </p:stCondLst>
                                  <p:childTnLst>
                                    <p:set>
                                      <p:cBhvr>
                                        <p:cTn id="37" dur="1" fill="hold">
                                          <p:stCondLst>
                                            <p:cond delay="0"/>
                                          </p:stCondLst>
                                        </p:cTn>
                                        <p:tgtEl>
                                          <p:spTgt spid="18"/>
                                        </p:tgtEl>
                                        <p:attrNameLst>
                                          <p:attrName>style.visibility</p:attrName>
                                        </p:attrNameLst>
                                      </p:cBhvr>
                                      <p:to>
                                        <p:strVal val="visible"/>
                                      </p:to>
                                    </p:set>
                                    <p:anim calcmode="lin" valueType="num">
                                      <p:cBhvr additive="base">
                                        <p:cTn id="38" dur="2000" fill="hold"/>
                                        <p:tgtEl>
                                          <p:spTgt spid="18"/>
                                        </p:tgtEl>
                                        <p:attrNameLst>
                                          <p:attrName>ppt_x</p:attrName>
                                        </p:attrNameLst>
                                      </p:cBhvr>
                                      <p:tavLst>
                                        <p:tav tm="0">
                                          <p:val>
                                            <p:strVal val="#ppt_x"/>
                                          </p:val>
                                        </p:tav>
                                        <p:tav tm="100000">
                                          <p:val>
                                            <p:strVal val="#ppt_x"/>
                                          </p:val>
                                        </p:tav>
                                      </p:tavLst>
                                    </p:anim>
                                    <p:anim calcmode="lin" valueType="num">
                                      <p:cBhvr additive="base">
                                        <p:cTn id="39" dur="20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1"/>
      <p:bldP spid="16" grpId="0"/>
      <p:bldP spid="17" grpId="0"/>
      <p:bldP spid="18"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600200" y="1143000"/>
            <a:ext cx="8229600" cy="5257800"/>
          </a:xfrm>
        </p:spPr>
        <p:txBody>
          <a:bodyPr>
            <a:normAutofit/>
          </a:bodyPr>
          <a:lstStyle/>
          <a:p>
            <a:pPr marL="0" indent="0">
              <a:spcAft>
                <a:spcPts val="600"/>
              </a:spcAft>
              <a:buNone/>
            </a:pPr>
            <a:endParaRPr lang="en-US" sz="1600" b="1" dirty="0"/>
          </a:p>
          <a:p>
            <a:pPr marL="457200" indent="-457200">
              <a:buFont typeface="+mj-lt"/>
              <a:buAutoNum type="arabicPeriod"/>
            </a:pPr>
            <a:endParaRPr lang="en-US" sz="1800" dirty="0"/>
          </a:p>
          <a:p>
            <a:pPr marL="457200" indent="-457200">
              <a:buFont typeface="+mj-lt"/>
              <a:buAutoNum type="arabicPeriod"/>
            </a:pPr>
            <a:endParaRPr lang="en-US" sz="1800" dirty="0"/>
          </a:p>
          <a:p>
            <a:pPr marL="457200" indent="-457200">
              <a:buFont typeface="+mj-lt"/>
              <a:buAutoNum type="arabicPeriod"/>
            </a:pPr>
            <a:endParaRPr lang="en-US" sz="1800" dirty="0"/>
          </a:p>
          <a:p>
            <a:pPr marL="457200" indent="-457200">
              <a:buFont typeface="+mj-lt"/>
              <a:buAutoNum type="arabicPeriod"/>
            </a:pPr>
            <a:endParaRPr lang="en-US" sz="1800" dirty="0"/>
          </a:p>
          <a:p>
            <a:pPr marL="0" indent="0">
              <a:buNone/>
            </a:pPr>
            <a:endParaRPr lang="en-US" sz="2000" dirty="0"/>
          </a:p>
        </p:txBody>
      </p:sp>
      <p:sp>
        <p:nvSpPr>
          <p:cNvPr id="4" name="Slide Number Placeholder 3"/>
          <p:cNvSpPr>
            <a:spLocks noGrp="1"/>
          </p:cNvSpPr>
          <p:nvPr>
            <p:ph type="sldNum" sz="quarter" idx="15"/>
          </p:nvPr>
        </p:nvSpPr>
        <p:spPr/>
        <p:txBody>
          <a:bodyPr/>
          <a:lstStyle/>
          <a:p>
            <a:fld id="{8B21A843-96F8-48E5-9D0D-5182515463F0}" type="slidenum">
              <a:rPr lang="en-US" smtClean="0"/>
              <a:t>37</a:t>
            </a:fld>
            <a:endParaRPr lang="en-US"/>
          </a:p>
        </p:txBody>
      </p:sp>
      <p:graphicFrame>
        <p:nvGraphicFramePr>
          <p:cNvPr id="2" name="Table 1">
            <a:extLst>
              <a:ext uri="{FF2B5EF4-FFF2-40B4-BE49-F238E27FC236}">
                <a16:creationId xmlns:a16="http://schemas.microsoft.com/office/drawing/2014/main" id="{18940B83-083D-4F42-AAFE-5EF734EE496F}"/>
              </a:ext>
            </a:extLst>
          </p:cNvPr>
          <p:cNvGraphicFramePr>
            <a:graphicFrameLocks noGrp="1"/>
          </p:cNvGraphicFramePr>
          <p:nvPr>
            <p:extLst>
              <p:ext uri="{D42A27DB-BD31-4B8C-83A1-F6EECF244321}">
                <p14:modId xmlns:p14="http://schemas.microsoft.com/office/powerpoint/2010/main" val="2798294003"/>
              </p:ext>
            </p:extLst>
          </p:nvPr>
        </p:nvGraphicFramePr>
        <p:xfrm>
          <a:off x="1143000" y="457201"/>
          <a:ext cx="9372600" cy="5351351"/>
        </p:xfrm>
        <a:graphic>
          <a:graphicData uri="http://schemas.openxmlformats.org/drawingml/2006/table">
            <a:tbl>
              <a:tblPr firstRow="1" bandRow="1">
                <a:tableStyleId>{21E4AEA4-8DFA-4A89-87EB-49C32662AFE0}</a:tableStyleId>
              </a:tblPr>
              <a:tblGrid>
                <a:gridCol w="9372600">
                  <a:extLst>
                    <a:ext uri="{9D8B030D-6E8A-4147-A177-3AD203B41FA5}">
                      <a16:colId xmlns:a16="http://schemas.microsoft.com/office/drawing/2014/main" val="2615693226"/>
                    </a:ext>
                  </a:extLst>
                </a:gridCol>
              </a:tblGrid>
              <a:tr h="501404">
                <a:tc>
                  <a:txBody>
                    <a:bodyPr/>
                    <a:lstStyle/>
                    <a:p>
                      <a:pPr algn="ctr"/>
                      <a:r>
                        <a:rPr kumimoji="0" lang="en-US" sz="2400" b="1" kern="1200" dirty="0">
                          <a:solidFill>
                            <a:schemeClr val="lt1"/>
                          </a:solidFill>
                          <a:effectLst/>
                          <a:latin typeface="+mn-lt"/>
                          <a:ea typeface="+mn-ea"/>
                          <a:cs typeface="+mn-cs"/>
                        </a:rPr>
                        <a:t>Major Innovative </a:t>
                      </a:r>
                      <a:endParaRPr lang="en-US" sz="2400" dirty="0"/>
                    </a:p>
                  </a:txBody>
                  <a:tcPr/>
                </a:tc>
                <a:extLst>
                  <a:ext uri="{0D108BD9-81ED-4DB2-BD59-A6C34878D82A}">
                    <a16:rowId xmlns:a16="http://schemas.microsoft.com/office/drawing/2014/main" val="108375675"/>
                  </a:ext>
                </a:extLst>
              </a:tr>
              <a:tr h="6381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Extension of the TAM with </a:t>
                      </a:r>
                      <a:r>
                        <a:rPr lang="en-US" sz="1800" dirty="0" smtClean="0"/>
                        <a:t>three </a:t>
                      </a:r>
                      <a:r>
                        <a:rPr lang="en-US" sz="1800" dirty="0"/>
                        <a:t>new </a:t>
                      </a:r>
                      <a:r>
                        <a:rPr lang="en-US" sz="1800" dirty="0" smtClean="0"/>
                        <a:t>constructs (new model)</a:t>
                      </a:r>
                      <a:endParaRPr lang="en-US" sz="1800" dirty="0"/>
                    </a:p>
                  </a:txBody>
                  <a:tcPr anchor="ctr"/>
                </a:tc>
                <a:extLst>
                  <a:ext uri="{0D108BD9-81ED-4DB2-BD59-A6C34878D82A}">
                    <a16:rowId xmlns:a16="http://schemas.microsoft.com/office/drawing/2014/main" val="1676005175"/>
                  </a:ext>
                </a:extLst>
              </a:tr>
              <a:tr h="7019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t>Techno Pedagogy, Policy </a:t>
                      </a:r>
                      <a:r>
                        <a:rPr lang="en-US" sz="1800" dirty="0"/>
                        <a:t>Adoption and HRD are new indicators with the TAM model </a:t>
                      </a:r>
                    </a:p>
                  </a:txBody>
                  <a:tcPr anchor="ctr"/>
                </a:tc>
                <a:extLst>
                  <a:ext uri="{0D108BD9-81ED-4DB2-BD59-A6C34878D82A}">
                    <a16:rowId xmlns:a16="http://schemas.microsoft.com/office/drawing/2014/main" val="1863072681"/>
                  </a:ext>
                </a:extLst>
              </a:tr>
              <a:tr h="7019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Explained </a:t>
                      </a:r>
                      <a:r>
                        <a:rPr lang="en-US" sz="1800" dirty="0" smtClean="0"/>
                        <a:t>53.3% </a:t>
                      </a:r>
                      <a:r>
                        <a:rPr lang="en-US" sz="1800" dirty="0"/>
                        <a:t>substantial variance, TAM 40</a:t>
                      </a:r>
                      <a:r>
                        <a:rPr lang="en-US" sz="1800" dirty="0" smtClean="0"/>
                        <a:t>%</a:t>
                      </a:r>
                      <a:endParaRPr lang="en-US" sz="1800" dirty="0"/>
                    </a:p>
                  </a:txBody>
                  <a:tcPr anchor="ctr"/>
                </a:tc>
                <a:extLst>
                  <a:ext uri="{0D108BD9-81ED-4DB2-BD59-A6C34878D82A}">
                    <a16:rowId xmlns:a16="http://schemas.microsoft.com/office/drawing/2014/main" val="3306486000"/>
                  </a:ext>
                </a:extLst>
              </a:tr>
              <a:tr h="7019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t>‘Region’ as a moderating variable for E-learning technology acceptance</a:t>
                      </a:r>
                    </a:p>
                  </a:txBody>
                  <a:tcPr anchor="ctr"/>
                </a:tc>
                <a:extLst>
                  <a:ext uri="{0D108BD9-81ED-4DB2-BD59-A6C34878D82A}">
                    <a16:rowId xmlns:a16="http://schemas.microsoft.com/office/drawing/2014/main" val="2194028878"/>
                  </a:ext>
                </a:extLst>
              </a:tr>
              <a:tr h="7019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t>First E-learning study in Bangladesh for government higher education</a:t>
                      </a:r>
                    </a:p>
                  </a:txBody>
                  <a:tcPr anchor="ctr"/>
                </a:tc>
                <a:extLst>
                  <a:ext uri="{0D108BD9-81ED-4DB2-BD59-A6C34878D82A}">
                    <a16:rowId xmlns:a16="http://schemas.microsoft.com/office/drawing/2014/main" val="2610992428"/>
                  </a:ext>
                </a:extLst>
              </a:tr>
              <a:tr h="7019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HRD insignificant on E-learning adoption in Bangladesh</a:t>
                      </a:r>
                    </a:p>
                  </a:txBody>
                  <a:tcPr anchor="ctr"/>
                </a:tc>
                <a:extLst>
                  <a:ext uri="{0D108BD9-81ED-4DB2-BD59-A6C34878D82A}">
                    <a16:rowId xmlns:a16="http://schemas.microsoft.com/office/drawing/2014/main" val="478131944"/>
                  </a:ext>
                </a:extLst>
              </a:tr>
              <a:tr h="7019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smtClean="0"/>
                        <a:t>Policy Adoption on E-learning adoption in a cellular phone environment.</a:t>
                      </a:r>
                    </a:p>
                  </a:txBody>
                  <a:tcPr anchor="ctr"/>
                </a:tc>
                <a:extLst>
                  <a:ext uri="{0D108BD9-81ED-4DB2-BD59-A6C34878D82A}">
                    <a16:rowId xmlns:a16="http://schemas.microsoft.com/office/drawing/2014/main" val="2845027622"/>
                  </a:ext>
                </a:extLst>
              </a:tr>
            </a:tbl>
          </a:graphicData>
        </a:graphic>
      </p:graphicFrame>
    </p:spTree>
    <p:extLst>
      <p:ext uri="{BB962C8B-B14F-4D97-AF65-F5344CB8AC3E}">
        <p14:creationId xmlns:p14="http://schemas.microsoft.com/office/powerpoint/2010/main" val="274867812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B21A843-96F8-48E5-9D0D-5182515463F0}" type="slidenum">
              <a:rPr lang="en-US" smtClean="0"/>
              <a:pPr/>
              <a:t>38</a:t>
            </a:fld>
            <a:endParaRPr lang="en-US"/>
          </a:p>
        </p:txBody>
      </p:sp>
      <p:sp>
        <p:nvSpPr>
          <p:cNvPr id="4" name="Rectangle 3"/>
          <p:cNvSpPr/>
          <p:nvPr/>
        </p:nvSpPr>
        <p:spPr>
          <a:xfrm>
            <a:off x="1381225" y="670828"/>
            <a:ext cx="9467088" cy="5509200"/>
          </a:xfrm>
          <a:prstGeom prst="rect">
            <a:avLst/>
          </a:prstGeom>
        </p:spPr>
        <p:txBody>
          <a:bodyPr wrap="square">
            <a:spAutoFit/>
          </a:bodyPr>
          <a:lstStyle/>
          <a:p>
            <a:pPr indent="123190" algn="just"/>
            <a:r>
              <a:rPr lang="en-US" b="1" u="sng" dirty="0">
                <a:solidFill>
                  <a:srgbClr val="0E101A"/>
                </a:solidFill>
                <a:latin typeface="Times New Roman" panose="02020603050405020304" pitchFamily="18" charset="0"/>
                <a:ea typeface="Arial" panose="020B0604020202020204" pitchFamily="34" charset="0"/>
                <a:cs typeface="Times New Roman" panose="02020603050405020304" pitchFamily="18" charset="0"/>
              </a:rPr>
              <a:t>For Authority</a:t>
            </a:r>
            <a:endParaRPr lang="en-US" dirty="0">
              <a:latin typeface="Times New Roman" panose="02020603050405020304" pitchFamily="18" charset="0"/>
              <a:ea typeface="Arial" panose="020B0604020202020204" pitchFamily="34" charset="0"/>
              <a:cs typeface="Arial" panose="020B0604020202020204" pitchFamily="34" charset="0"/>
            </a:endParaRPr>
          </a:p>
          <a:p>
            <a:pPr marL="342900" marR="0" lvl="0" indent="-342900" algn="just">
              <a:lnSpc>
                <a:spcPct val="150000"/>
              </a:lnSpc>
              <a:spcBef>
                <a:spcPts val="600"/>
              </a:spcBef>
              <a:spcAft>
                <a:spcPts val="600"/>
              </a:spcAft>
              <a:buFont typeface="Wingdings" panose="05000000000000000000" pitchFamily="2" charset="2"/>
              <a:buChar char=""/>
            </a:pPr>
            <a:r>
              <a:rPr lang="en-US" b="1" dirty="0">
                <a:latin typeface="Times New Roman" panose="02020603050405020304" pitchFamily="18" charset="0"/>
                <a:ea typeface="Arial" panose="020B0604020202020204" pitchFamily="34" charset="0"/>
                <a:cs typeface="Times New Roman" panose="02020603050405020304" pitchFamily="18" charset="0"/>
              </a:rPr>
              <a:t>This study developed a conceptual model (extension of TAM) with some new factors (Techno Pedagogy, Human Resource Development, User Confidence, and Policy Adoption) to execute the E-learning adoption in Bangladesh. The authority may consider the factors while designing the E-learning environment. </a:t>
            </a:r>
          </a:p>
          <a:p>
            <a:pPr marL="342900" marR="0" lvl="0" indent="-342900" algn="just">
              <a:lnSpc>
                <a:spcPct val="150000"/>
              </a:lnSpc>
              <a:spcBef>
                <a:spcPts val="0"/>
              </a:spcBef>
              <a:spcAft>
                <a:spcPts val="0"/>
              </a:spcAft>
              <a:buFont typeface="Wingdings" panose="05000000000000000000" pitchFamily="2" charset="2"/>
              <a:buChar char=""/>
            </a:pPr>
            <a:r>
              <a:rPr lang="en-US" b="1" dirty="0">
                <a:latin typeface="Times New Roman" panose="02020603050405020304" pitchFamily="18" charset="0"/>
                <a:ea typeface="Times New Roman" panose="02020603050405020304" pitchFamily="18" charset="0"/>
                <a:cs typeface="Times New Roman" panose="02020603050405020304" pitchFamily="18" charset="0"/>
              </a:rPr>
              <a:t>Human Resource Development has a vital factor in adopting new technologies and performing quality education </a:t>
            </a:r>
            <a:r>
              <a:rPr lang="en-US" b="1" dirty="0">
                <a:solidFill>
                  <a:srgbClr val="0E101A"/>
                </a:solidFill>
                <a:latin typeface="Times New Roman" panose="02020603050405020304" pitchFamily="18" charset="0"/>
                <a:ea typeface="Times New Roman" panose="02020603050405020304" pitchFamily="18" charset="0"/>
                <a:cs typeface="Times New Roman" panose="02020603050405020304" pitchFamily="18" charset="0"/>
              </a:rPr>
              <a:t>(Table 7)</a:t>
            </a:r>
            <a:r>
              <a:rPr lang="en-US" b="1" dirty="0">
                <a:latin typeface="Times New Roman" panose="02020603050405020304" pitchFamily="18" charset="0"/>
                <a:ea typeface="Times New Roman" panose="02020603050405020304" pitchFamily="18" charset="0"/>
                <a:cs typeface="Times New Roman" panose="02020603050405020304" pitchFamily="18" charset="0"/>
              </a:rPr>
              <a:t>. More training programs should be initiated for teachers.</a:t>
            </a:r>
            <a:r>
              <a:rPr lang="en-US" b="1" dirty="0">
                <a:solidFill>
                  <a:srgbClr val="0E101A"/>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dirty="0">
                <a:latin typeface="Times New Roman" panose="02020603050405020304" pitchFamily="18" charset="0"/>
                <a:ea typeface="Times New Roman" panose="02020603050405020304" pitchFamily="18" charset="0"/>
                <a:cs typeface="Times New Roman" panose="02020603050405020304" pitchFamily="18" charset="0"/>
              </a:rPr>
              <a:t>Long-term and short-term policies should be implemented </a:t>
            </a:r>
            <a:r>
              <a:rPr lang="en-US" b="1" dirty="0">
                <a:solidFill>
                  <a:srgbClr val="0E101A"/>
                </a:solidFill>
                <a:latin typeface="Times New Roman" panose="02020603050405020304" pitchFamily="18" charset="0"/>
                <a:ea typeface="Times New Roman" panose="02020603050405020304" pitchFamily="18" charset="0"/>
                <a:cs typeface="Times New Roman" panose="02020603050405020304" pitchFamily="18" charset="0"/>
              </a:rPr>
              <a:t>to achieve the 21st century and fulfil the target of sustainable development goals. </a:t>
            </a:r>
            <a:endParaRPr lang="en-US" b="1" dirty="0" smtClean="0">
              <a:solidFill>
                <a:srgbClr val="0E101A"/>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lnSpc>
                <a:spcPct val="150000"/>
              </a:lnSpc>
              <a:buFont typeface="Wingdings" panose="05000000000000000000" pitchFamily="2" charset="2"/>
              <a:buChar char=""/>
            </a:pPr>
            <a:r>
              <a:rPr lang="en-US" b="1" dirty="0">
                <a:latin typeface="Times New Roman" panose="02020603050405020304" pitchFamily="18" charset="0"/>
                <a:cs typeface="Times New Roman" panose="02020603050405020304" pitchFamily="18" charset="0"/>
              </a:rPr>
              <a:t>From the face to face interview, the study found a curriculum gap in digital literacy according to the demand of the current world. Hence, a technologically based curriculum should be revised to fulfil the essential and appropriate skills, knowledge, and capable intellectual and </a:t>
            </a:r>
            <a:r>
              <a:rPr lang="en-US" b="1" dirty="0" err="1">
                <a:latin typeface="Times New Roman" panose="02020603050405020304" pitchFamily="18" charset="0"/>
                <a:cs typeface="Times New Roman" panose="02020603050405020304" pitchFamily="18" charset="0"/>
              </a:rPr>
              <a:t>labour</a:t>
            </a:r>
            <a:r>
              <a:rPr lang="en-US" b="1" dirty="0">
                <a:latin typeface="Times New Roman" panose="02020603050405020304" pitchFamily="18" charset="0"/>
                <a:cs typeface="Times New Roman" panose="02020603050405020304" pitchFamily="18" charset="0"/>
              </a:rPr>
              <a:t> forces</a:t>
            </a:r>
            <a:r>
              <a:rPr lang="en-US" b="1" dirty="0" smtClean="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p:txBody>
      </p:sp>
      <p:sp>
        <p:nvSpPr>
          <p:cNvPr id="5" name="Title 1"/>
          <p:cNvSpPr txBox="1">
            <a:spLocks/>
          </p:cNvSpPr>
          <p:nvPr/>
        </p:nvSpPr>
        <p:spPr>
          <a:xfrm>
            <a:off x="5029200" y="0"/>
            <a:ext cx="3505200" cy="457200"/>
          </a:xfrm>
          <a:prstGeom prst="rect">
            <a:avLst/>
          </a:prstGeom>
        </p:spPr>
        <p:txBody>
          <a:bodyPr>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r>
              <a:rPr lang="en-US" sz="2000" dirty="0" smtClean="0">
                <a:solidFill>
                  <a:srgbClr val="00B050"/>
                </a:solidFill>
              </a:rPr>
              <a:t>Recommendations</a:t>
            </a:r>
            <a:r>
              <a:rPr lang="en-US" sz="2400" b="1" dirty="0" smtClean="0">
                <a:solidFill>
                  <a:srgbClr val="00B050"/>
                </a:solidFill>
              </a:rPr>
              <a:t> </a:t>
            </a:r>
            <a:endParaRPr lang="en-US" sz="2400" dirty="0"/>
          </a:p>
        </p:txBody>
      </p:sp>
    </p:spTree>
    <p:extLst>
      <p:ext uri="{BB962C8B-B14F-4D97-AF65-F5344CB8AC3E}">
        <p14:creationId xmlns:p14="http://schemas.microsoft.com/office/powerpoint/2010/main" val="173033449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B21A843-96F8-48E5-9D0D-5182515463F0}" type="slidenum">
              <a:rPr lang="en-US" smtClean="0"/>
              <a:pPr/>
              <a:t>39</a:t>
            </a:fld>
            <a:endParaRPr lang="en-US"/>
          </a:p>
        </p:txBody>
      </p:sp>
      <p:sp>
        <p:nvSpPr>
          <p:cNvPr id="4" name="Rectangle 3"/>
          <p:cNvSpPr/>
          <p:nvPr/>
        </p:nvSpPr>
        <p:spPr>
          <a:xfrm>
            <a:off x="1381225" y="670828"/>
            <a:ext cx="9467088" cy="3554819"/>
          </a:xfrm>
          <a:prstGeom prst="rect">
            <a:avLst/>
          </a:prstGeom>
        </p:spPr>
        <p:txBody>
          <a:bodyPr wrap="square">
            <a:spAutoFit/>
          </a:bodyPr>
          <a:lstStyle/>
          <a:p>
            <a:pPr indent="123190" algn="just"/>
            <a:r>
              <a:rPr lang="en-US" b="1" u="sng" dirty="0">
                <a:solidFill>
                  <a:srgbClr val="0E101A"/>
                </a:solidFill>
                <a:latin typeface="Times New Roman" panose="02020603050405020304" pitchFamily="18" charset="0"/>
                <a:ea typeface="Arial" panose="020B0604020202020204" pitchFamily="34" charset="0"/>
                <a:cs typeface="Times New Roman" panose="02020603050405020304" pitchFamily="18" charset="0"/>
              </a:rPr>
              <a:t>For </a:t>
            </a:r>
            <a:r>
              <a:rPr lang="en-US" b="1" u="sng" dirty="0" smtClean="0">
                <a:solidFill>
                  <a:srgbClr val="0E101A"/>
                </a:solidFill>
                <a:latin typeface="Times New Roman" panose="02020603050405020304" pitchFamily="18" charset="0"/>
                <a:ea typeface="Arial" panose="020B0604020202020204" pitchFamily="34" charset="0"/>
                <a:cs typeface="Times New Roman" panose="02020603050405020304" pitchFamily="18" charset="0"/>
              </a:rPr>
              <a:t>Authority</a:t>
            </a:r>
          </a:p>
          <a:p>
            <a:pPr indent="123190" algn="just"/>
            <a:endParaRPr lang="en-US" dirty="0">
              <a:latin typeface="Times New Roman" panose="02020603050405020304" pitchFamily="18" charset="0"/>
              <a:ea typeface="Arial" panose="020B0604020202020204" pitchFamily="34" charset="0"/>
              <a:cs typeface="Arial" panose="020B0604020202020204" pitchFamily="34" charset="0"/>
            </a:endParaRPr>
          </a:p>
          <a:p>
            <a:pPr marL="285750" lvl="0" indent="-285750" algn="just">
              <a:lnSpc>
                <a:spcPct val="150000"/>
              </a:lnSpc>
              <a:buFont typeface="Wingdings" panose="05000000000000000000" pitchFamily="2" charset="2"/>
              <a:buChar char="ü"/>
            </a:pPr>
            <a:r>
              <a:rPr lang="en-US" b="1" dirty="0">
                <a:latin typeface="Times New Roman" panose="02020603050405020304" pitchFamily="18" charset="0"/>
                <a:cs typeface="Times New Roman" panose="02020603050405020304" pitchFamily="18" charset="0"/>
              </a:rPr>
              <a:t>From the face-to-face interview and focus group discussion, the study revealed that few technologies are expensive and beyond the institute's reach. Thus, the higher authority should support the stakeholders effectively to appreciate educational technology's spirit in this 21st-century education.   </a:t>
            </a:r>
          </a:p>
          <a:p>
            <a:pPr marL="285750" lvl="0" indent="-285750" algn="just">
              <a:lnSpc>
                <a:spcPct val="150000"/>
              </a:lnSpc>
              <a:buFont typeface="Wingdings" panose="05000000000000000000" pitchFamily="2" charset="2"/>
              <a:buChar char="ü"/>
            </a:pPr>
            <a:r>
              <a:rPr lang="en-US" b="1" dirty="0">
                <a:latin typeface="Times New Roman" panose="02020603050405020304" pitchFamily="18" charset="0"/>
                <a:cs typeface="Times New Roman" panose="02020603050405020304" pitchFamily="18" charset="0"/>
              </a:rPr>
              <a:t>The study found that accepting new technology for its complex uses is problematic, so orientation should be arranged from time to time. Furthermore, seminars, symposiums, the conference should be arranged for the actual users. </a:t>
            </a:r>
          </a:p>
        </p:txBody>
      </p:sp>
      <p:sp>
        <p:nvSpPr>
          <p:cNvPr id="5" name="Title 1"/>
          <p:cNvSpPr txBox="1">
            <a:spLocks/>
          </p:cNvSpPr>
          <p:nvPr/>
        </p:nvSpPr>
        <p:spPr>
          <a:xfrm>
            <a:off x="4114800" y="0"/>
            <a:ext cx="3505200" cy="457200"/>
          </a:xfrm>
          <a:prstGeom prst="rect">
            <a:avLst/>
          </a:prstGeom>
        </p:spPr>
        <p:txBody>
          <a:bodyPr>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ctr"/>
            <a:r>
              <a:rPr lang="en-US" sz="2000" dirty="0" smtClean="0">
                <a:solidFill>
                  <a:srgbClr val="00B050"/>
                </a:solidFill>
              </a:rPr>
              <a:t>Recommendations</a:t>
            </a:r>
            <a:r>
              <a:rPr lang="en-US" sz="2400" b="1" dirty="0" smtClean="0">
                <a:solidFill>
                  <a:srgbClr val="00B050"/>
                </a:solidFill>
              </a:rPr>
              <a:t> </a:t>
            </a:r>
            <a:endParaRPr lang="en-US" sz="2400" dirty="0"/>
          </a:p>
        </p:txBody>
      </p:sp>
    </p:spTree>
    <p:extLst>
      <p:ext uri="{BB962C8B-B14F-4D97-AF65-F5344CB8AC3E}">
        <p14:creationId xmlns:p14="http://schemas.microsoft.com/office/powerpoint/2010/main" val="29904871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990600"/>
            <a:ext cx="10896600" cy="5334000"/>
          </a:xfrm>
        </p:spPr>
        <p:txBody>
          <a:bodyPr>
            <a:noAutofit/>
          </a:bodyPr>
          <a:lstStyle/>
          <a:p>
            <a:pPr algn="just">
              <a:lnSpc>
                <a:spcPct val="150000"/>
              </a:lnSpc>
              <a:spcAft>
                <a:spcPts val="600"/>
              </a:spcAft>
              <a:buSzPct val="80000"/>
              <a:buFont typeface="Courier New" panose="02070309020205020404" pitchFamily="49" charset="0"/>
              <a:buChar char="o"/>
            </a:pPr>
            <a:r>
              <a:rPr lang="en-US" b="1" dirty="0" smtClean="0">
                <a:solidFill>
                  <a:srgbClr val="002060"/>
                </a:solidFill>
                <a:latin typeface="Comic Sans MS" panose="030F0702030302020204" pitchFamily="66" charset="0"/>
              </a:rPr>
              <a:t>E-learning </a:t>
            </a:r>
            <a:r>
              <a:rPr lang="en-US" b="1" dirty="0">
                <a:solidFill>
                  <a:srgbClr val="002060"/>
                </a:solidFill>
                <a:latin typeface="Comic Sans MS" panose="030F0702030302020204" pitchFamily="66" charset="0"/>
              </a:rPr>
              <a:t>is a key element in the university, but the way of reporting </a:t>
            </a:r>
            <a:r>
              <a:rPr lang="en-US" b="1" dirty="0" smtClean="0">
                <a:solidFill>
                  <a:srgbClr val="002060"/>
                </a:solidFill>
                <a:latin typeface="Comic Sans MS" panose="030F0702030302020204" pitchFamily="66" charset="0"/>
              </a:rPr>
              <a:t>E-learning </a:t>
            </a:r>
            <a:r>
              <a:rPr lang="en-US" b="1" dirty="0">
                <a:solidFill>
                  <a:srgbClr val="002060"/>
                </a:solidFill>
                <a:latin typeface="Comic Sans MS" panose="030F0702030302020204" pitchFamily="66" charset="0"/>
              </a:rPr>
              <a:t>to the student is essential </a:t>
            </a:r>
            <a:r>
              <a:rPr lang="en-US" b="1" dirty="0">
                <a:solidFill>
                  <a:srgbClr val="7030A0"/>
                </a:solidFill>
                <a:latin typeface="Comic Sans MS" panose="030F0702030302020204" pitchFamily="66" charset="0"/>
              </a:rPr>
              <a:t>(Brammer, 2008) and (H. Hamidi &amp; </a:t>
            </a:r>
            <a:r>
              <a:rPr lang="en-US" b="1" dirty="0" err="1">
                <a:solidFill>
                  <a:srgbClr val="7030A0"/>
                </a:solidFill>
                <a:latin typeface="Comic Sans MS" panose="030F0702030302020204" pitchFamily="66" charset="0"/>
              </a:rPr>
              <a:t>Chavoshi</a:t>
            </a:r>
            <a:r>
              <a:rPr lang="en-US" b="1" dirty="0">
                <a:solidFill>
                  <a:srgbClr val="7030A0"/>
                </a:solidFill>
                <a:latin typeface="Comic Sans MS" panose="030F0702030302020204" pitchFamily="66" charset="0"/>
              </a:rPr>
              <a:t>, 2018). </a:t>
            </a:r>
          </a:p>
          <a:p>
            <a:pPr algn="just">
              <a:lnSpc>
                <a:spcPct val="150000"/>
              </a:lnSpc>
              <a:spcAft>
                <a:spcPts val="600"/>
              </a:spcAft>
              <a:buSzPct val="80000"/>
              <a:buFont typeface="Courier New" panose="02070309020205020404" pitchFamily="49" charset="0"/>
              <a:buChar char="o"/>
            </a:pPr>
            <a:r>
              <a:rPr lang="en-US" b="1" dirty="0">
                <a:latin typeface="Comic Sans MS" panose="030F0702030302020204" pitchFamily="66" charset="0"/>
              </a:rPr>
              <a:t>Educators faces issues and difficulties in using technology upgraded instructing because they have constrained information and come up short on the information, experience, and abilities to harmonize mobile learning innovation into their education </a:t>
            </a:r>
            <a:r>
              <a:rPr lang="en-US" b="1" dirty="0">
                <a:solidFill>
                  <a:srgbClr val="7030A0"/>
                </a:solidFill>
                <a:latin typeface="Comic Sans MS" panose="030F0702030302020204" pitchFamily="66" charset="0"/>
              </a:rPr>
              <a:t>(Abdullah et al., 2012; </a:t>
            </a:r>
            <a:r>
              <a:rPr lang="en-US" b="1" dirty="0" err="1">
                <a:solidFill>
                  <a:srgbClr val="7030A0"/>
                </a:solidFill>
                <a:latin typeface="Comic Sans MS" panose="030F0702030302020204" pitchFamily="66" charset="0"/>
              </a:rPr>
              <a:t>Azrina</a:t>
            </a:r>
            <a:r>
              <a:rPr lang="en-US" b="1" dirty="0">
                <a:solidFill>
                  <a:srgbClr val="7030A0"/>
                </a:solidFill>
                <a:latin typeface="Comic Sans MS" panose="030F0702030302020204" pitchFamily="66" charset="0"/>
              </a:rPr>
              <a:t> et al., 2014). </a:t>
            </a:r>
          </a:p>
        </p:txBody>
      </p:sp>
      <p:sp>
        <p:nvSpPr>
          <p:cNvPr id="2" name="Slide Number Placeholder 1"/>
          <p:cNvSpPr>
            <a:spLocks noGrp="1"/>
          </p:cNvSpPr>
          <p:nvPr>
            <p:ph type="sldNum" sz="quarter" idx="15"/>
          </p:nvPr>
        </p:nvSpPr>
        <p:spPr/>
        <p:txBody>
          <a:bodyPr/>
          <a:lstStyle/>
          <a:p>
            <a:fld id="{8B21A843-96F8-48E5-9D0D-5182515463F0}" type="slidenum">
              <a:rPr lang="en-US">
                <a:latin typeface="Century Schoolbook"/>
              </a:rPr>
              <a:pPr/>
              <a:t>4</a:t>
            </a:fld>
            <a:endParaRPr lang="en-US">
              <a:latin typeface="Century Schoolbook"/>
            </a:endParaRPr>
          </a:p>
        </p:txBody>
      </p:sp>
      <p:sp>
        <p:nvSpPr>
          <p:cNvPr id="9" name="Title 1">
            <a:extLst>
              <a:ext uri="{FF2B5EF4-FFF2-40B4-BE49-F238E27FC236}">
                <a16:creationId xmlns:a16="http://schemas.microsoft.com/office/drawing/2014/main" id="{371311E9-E574-4F56-8F9D-71D66DA386EA}"/>
              </a:ext>
            </a:extLst>
          </p:cNvPr>
          <p:cNvSpPr>
            <a:spLocks noGrp="1"/>
          </p:cNvSpPr>
          <p:nvPr>
            <p:ph type="title"/>
          </p:nvPr>
        </p:nvSpPr>
        <p:spPr>
          <a:xfrm>
            <a:off x="2133600" y="304800"/>
            <a:ext cx="2752060" cy="579438"/>
          </a:xfrm>
        </p:spPr>
        <p:txBody>
          <a:bodyPr>
            <a:normAutofit/>
          </a:bodyPr>
          <a:lstStyle/>
          <a:p>
            <a:r>
              <a:rPr lang="en-US" sz="2600" dirty="0">
                <a:solidFill>
                  <a:srgbClr val="C00000"/>
                </a:solidFill>
              </a:rPr>
              <a:t>Introduction</a:t>
            </a:r>
          </a:p>
        </p:txBody>
      </p:sp>
      <p:sp>
        <p:nvSpPr>
          <p:cNvPr id="4" name="Rectangle 3">
            <a:extLst>
              <a:ext uri="{FF2B5EF4-FFF2-40B4-BE49-F238E27FC236}">
                <a16:creationId xmlns:a16="http://schemas.microsoft.com/office/drawing/2014/main" id="{642F3F41-642F-4FE9-90A6-F391E45B9013}"/>
              </a:ext>
            </a:extLst>
          </p:cNvPr>
          <p:cNvSpPr/>
          <p:nvPr/>
        </p:nvSpPr>
        <p:spPr>
          <a:xfrm>
            <a:off x="8457926" y="6324601"/>
            <a:ext cx="1228220" cy="507831"/>
          </a:xfrm>
          <a:prstGeom prst="rect">
            <a:avLst/>
          </a:prstGeom>
        </p:spPr>
        <p:txBody>
          <a:bodyPr wrap="none">
            <a:spAutoFit/>
          </a:bodyPr>
          <a:lstStyle/>
          <a:p>
            <a:pPr algn="r">
              <a:lnSpc>
                <a:spcPct val="150000"/>
              </a:lnSpc>
              <a:spcAft>
                <a:spcPts val="600"/>
              </a:spcAft>
              <a:buSzPct val="80000"/>
            </a:pPr>
            <a:r>
              <a:rPr lang="en-US" b="1" dirty="0">
                <a:solidFill>
                  <a:srgbClr val="00B050"/>
                </a:solidFill>
                <a:latin typeface="Garamond" panose="02020404030301010803" pitchFamily="18" charset="0"/>
              </a:rPr>
              <a:t>…..CONT</a:t>
            </a:r>
            <a:endParaRPr lang="en-US" b="1" dirty="0">
              <a:solidFill>
                <a:prstClr val="black"/>
              </a:solidFill>
              <a:latin typeface="Garamond" panose="02020404030301010803" pitchFamily="18" charset="0"/>
            </a:endParaRPr>
          </a:p>
        </p:txBody>
      </p:sp>
    </p:spTree>
    <p:extLst>
      <p:ext uri="{BB962C8B-B14F-4D97-AF65-F5344CB8AC3E}">
        <p14:creationId xmlns:p14="http://schemas.microsoft.com/office/powerpoint/2010/main" val="3339809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1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1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B21A843-96F8-48E5-9D0D-5182515463F0}" type="slidenum">
              <a:rPr lang="en-US" smtClean="0"/>
              <a:pPr/>
              <a:t>40</a:t>
            </a:fld>
            <a:endParaRPr lang="en-US"/>
          </a:p>
        </p:txBody>
      </p:sp>
      <p:sp>
        <p:nvSpPr>
          <p:cNvPr id="4" name="Rectangle 3"/>
          <p:cNvSpPr/>
          <p:nvPr/>
        </p:nvSpPr>
        <p:spPr>
          <a:xfrm>
            <a:off x="1381225" y="670828"/>
            <a:ext cx="9467088" cy="3970318"/>
          </a:xfrm>
          <a:prstGeom prst="rect">
            <a:avLst/>
          </a:prstGeom>
        </p:spPr>
        <p:txBody>
          <a:bodyPr wrap="square">
            <a:spAutoFit/>
          </a:bodyPr>
          <a:lstStyle/>
          <a:p>
            <a:pPr indent="123190" algn="just"/>
            <a:r>
              <a:rPr lang="en-US" b="1" u="sng" dirty="0">
                <a:solidFill>
                  <a:srgbClr val="0E101A"/>
                </a:solidFill>
                <a:latin typeface="Times New Roman" panose="02020603050405020304" pitchFamily="18" charset="0"/>
                <a:ea typeface="Arial" panose="020B0604020202020204" pitchFamily="34" charset="0"/>
                <a:cs typeface="Times New Roman" panose="02020603050405020304" pitchFamily="18" charset="0"/>
              </a:rPr>
              <a:t>For </a:t>
            </a:r>
            <a:r>
              <a:rPr lang="en-US" b="1" u="sng" dirty="0" smtClean="0">
                <a:solidFill>
                  <a:srgbClr val="0E101A"/>
                </a:solidFill>
                <a:latin typeface="Times New Roman" panose="02020603050405020304" pitchFamily="18" charset="0"/>
                <a:ea typeface="Arial" panose="020B0604020202020204" pitchFamily="34" charset="0"/>
                <a:cs typeface="Times New Roman" panose="02020603050405020304" pitchFamily="18" charset="0"/>
              </a:rPr>
              <a:t>Teachers</a:t>
            </a:r>
          </a:p>
          <a:p>
            <a:pPr indent="123190" algn="just"/>
            <a:endParaRPr lang="en-US" dirty="0">
              <a:latin typeface="Times New Roman" panose="02020603050405020304" pitchFamily="18" charset="0"/>
              <a:ea typeface="Arial" panose="020B0604020202020204" pitchFamily="34" charset="0"/>
              <a:cs typeface="Arial" panose="020B0604020202020204" pitchFamily="34" charset="0"/>
            </a:endParaRPr>
          </a:p>
          <a:p>
            <a:pPr marL="285750" lvl="0" indent="-285750" algn="just">
              <a:lnSpc>
                <a:spcPct val="150000"/>
              </a:lnSpc>
              <a:buFont typeface="Wingdings" panose="05000000000000000000" pitchFamily="2" charset="2"/>
              <a:buChar char="ü"/>
            </a:pPr>
            <a:r>
              <a:rPr lang="en-US" b="1" dirty="0">
                <a:latin typeface="Times New Roman" panose="02020603050405020304" pitchFamily="18" charset="0"/>
                <a:cs typeface="Times New Roman" panose="02020603050405020304" pitchFamily="18" charset="0"/>
              </a:rPr>
              <a:t>More than 60% (Table 4) of respondents do not use technologies for education, though more than 76% use smartphones (Figure 2), and most of them (more than 99%) use the internet (Figure 3). So, it is badly needed to encourage technology for education.  </a:t>
            </a:r>
          </a:p>
          <a:p>
            <a:pPr marL="285750" lvl="0" indent="-285750" algn="just">
              <a:lnSpc>
                <a:spcPct val="150000"/>
              </a:lnSpc>
              <a:buFont typeface="Wingdings" panose="05000000000000000000" pitchFamily="2" charset="2"/>
              <a:buChar char="ü"/>
            </a:pPr>
            <a:r>
              <a:rPr lang="en-US" b="1" dirty="0">
                <a:latin typeface="Times New Roman" panose="02020603050405020304" pitchFamily="18" charset="0"/>
                <a:cs typeface="Times New Roman" panose="02020603050405020304" pitchFamily="18" charset="0"/>
              </a:rPr>
              <a:t>A large number of respondents disclosed the unusable condition of available technologies in colleges. So, a more efficient plan should be taken to fix this problem (Table 2). </a:t>
            </a:r>
          </a:p>
          <a:p>
            <a:pPr marL="285750" lvl="0" indent="-285750" algn="just">
              <a:lnSpc>
                <a:spcPct val="150000"/>
              </a:lnSpc>
              <a:buFont typeface="Wingdings" panose="05000000000000000000" pitchFamily="2" charset="2"/>
              <a:buChar char="ü"/>
            </a:pPr>
            <a:r>
              <a:rPr lang="en-US" b="1" dirty="0">
                <a:latin typeface="Times New Roman" panose="02020603050405020304" pitchFamily="18" charset="0"/>
                <a:cs typeface="Times New Roman" panose="02020603050405020304" pitchFamily="18" charset="0"/>
              </a:rPr>
              <a:t>The study found that teachers feel anxious about using new technologies. The study suggested that teachers change their minds to accept new technologies to meet the new challenges of the 21st century.</a:t>
            </a:r>
            <a:endParaRPr lang="en-US" b="1" dirty="0">
              <a:effectLst/>
              <a:latin typeface="Times New Roman" panose="02020603050405020304" pitchFamily="18" charset="0"/>
              <a:cs typeface="Times New Roman" panose="02020603050405020304" pitchFamily="18" charset="0"/>
            </a:endParaRPr>
          </a:p>
        </p:txBody>
      </p:sp>
      <p:sp>
        <p:nvSpPr>
          <p:cNvPr id="5" name="Title 1"/>
          <p:cNvSpPr txBox="1">
            <a:spLocks/>
          </p:cNvSpPr>
          <p:nvPr/>
        </p:nvSpPr>
        <p:spPr>
          <a:xfrm>
            <a:off x="5105400" y="-31531"/>
            <a:ext cx="3505200" cy="457200"/>
          </a:xfrm>
          <a:prstGeom prst="rect">
            <a:avLst/>
          </a:prstGeom>
        </p:spPr>
        <p:txBody>
          <a:bodyPr>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r>
              <a:rPr lang="en-US" sz="2000" dirty="0" smtClean="0">
                <a:solidFill>
                  <a:srgbClr val="00B050"/>
                </a:solidFill>
              </a:rPr>
              <a:t>Recommendations</a:t>
            </a:r>
            <a:r>
              <a:rPr lang="en-US" sz="2400" b="1" dirty="0" smtClean="0">
                <a:solidFill>
                  <a:srgbClr val="00B050"/>
                </a:solidFill>
              </a:rPr>
              <a:t> </a:t>
            </a:r>
            <a:endParaRPr lang="en-US" sz="2400" dirty="0"/>
          </a:p>
        </p:txBody>
      </p:sp>
    </p:spTree>
    <p:extLst>
      <p:ext uri="{BB962C8B-B14F-4D97-AF65-F5344CB8AC3E}">
        <p14:creationId xmlns:p14="http://schemas.microsoft.com/office/powerpoint/2010/main" val="352185343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B21A843-96F8-48E5-9D0D-5182515463F0}" type="slidenum">
              <a:rPr lang="en-US" smtClean="0"/>
              <a:pPr/>
              <a:t>41</a:t>
            </a:fld>
            <a:endParaRPr lang="en-US"/>
          </a:p>
        </p:txBody>
      </p:sp>
      <p:sp>
        <p:nvSpPr>
          <p:cNvPr id="4" name="Rectangle 3"/>
          <p:cNvSpPr/>
          <p:nvPr/>
        </p:nvSpPr>
        <p:spPr>
          <a:xfrm>
            <a:off x="1381225" y="670828"/>
            <a:ext cx="9467088" cy="3970318"/>
          </a:xfrm>
          <a:prstGeom prst="rect">
            <a:avLst/>
          </a:prstGeom>
        </p:spPr>
        <p:txBody>
          <a:bodyPr wrap="square">
            <a:spAutoFit/>
          </a:bodyPr>
          <a:lstStyle/>
          <a:p>
            <a:r>
              <a:rPr lang="en-US" b="1" u="sng" dirty="0"/>
              <a:t>For IT designer</a:t>
            </a:r>
            <a:endParaRPr lang="en-US" dirty="0"/>
          </a:p>
          <a:p>
            <a:pPr indent="123190" algn="just"/>
            <a:endParaRPr lang="en-US" dirty="0">
              <a:latin typeface="Times New Roman" panose="02020603050405020304" pitchFamily="18" charset="0"/>
              <a:ea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ü"/>
            </a:pPr>
            <a:r>
              <a:rPr lang="en-US" b="1" dirty="0" smtClean="0">
                <a:latin typeface="Times New Roman" panose="02020603050405020304" pitchFamily="18" charset="0"/>
                <a:cs typeface="Times New Roman" panose="02020603050405020304" pitchFamily="18" charset="0"/>
              </a:rPr>
              <a:t>This </a:t>
            </a:r>
            <a:r>
              <a:rPr lang="en-US" b="1" dirty="0">
                <a:latin typeface="Times New Roman" panose="02020603050405020304" pitchFamily="18" charset="0"/>
                <a:cs typeface="Times New Roman" panose="02020603050405020304" pitchFamily="18" charset="0"/>
              </a:rPr>
              <a:t>study developed a conceptual model (extension of TAM) with some new factors to execute the E-learning adoption in Bangladesh. The IT designer may consider these factors while designing the collaborative E-learning environment. </a:t>
            </a:r>
          </a:p>
          <a:p>
            <a:pPr marL="285750" indent="-285750" algn="just">
              <a:lnSpc>
                <a:spcPct val="150000"/>
              </a:lnSpc>
              <a:buFont typeface="Wingdings" panose="05000000000000000000" pitchFamily="2" charset="2"/>
              <a:buChar char="ü"/>
            </a:pPr>
            <a:r>
              <a:rPr lang="en-US" b="1" dirty="0">
                <a:latin typeface="Times New Roman" panose="02020603050405020304" pitchFamily="18" charset="0"/>
                <a:cs typeface="Times New Roman" panose="02020603050405020304" pitchFamily="18" charset="0"/>
              </a:rPr>
              <a:t>The study found that teachers feel anxious about using new technologies. So, IT designers need to develop the educational system user-friendly so that it is easy to use for the end users according to the demand of the current world. Furthermore, audio and video guides may be added to adequately use the technologies.</a:t>
            </a:r>
          </a:p>
          <a:p>
            <a:pPr marL="285750" lvl="0" indent="-285750" algn="just">
              <a:lnSpc>
                <a:spcPct val="150000"/>
              </a:lnSpc>
              <a:buFont typeface="Wingdings" panose="05000000000000000000" pitchFamily="2" charset="2"/>
              <a:buChar char="ü"/>
            </a:pPr>
            <a:endParaRPr lang="en-US" b="1" dirty="0">
              <a:effectLst/>
              <a:latin typeface="Times New Roman" panose="02020603050405020304" pitchFamily="18" charset="0"/>
              <a:cs typeface="Times New Roman" panose="02020603050405020304" pitchFamily="18" charset="0"/>
            </a:endParaRPr>
          </a:p>
        </p:txBody>
      </p:sp>
      <p:sp>
        <p:nvSpPr>
          <p:cNvPr id="5" name="Title 1"/>
          <p:cNvSpPr txBox="1">
            <a:spLocks/>
          </p:cNvSpPr>
          <p:nvPr/>
        </p:nvSpPr>
        <p:spPr>
          <a:xfrm>
            <a:off x="1066800" y="28876"/>
            <a:ext cx="3505200" cy="457200"/>
          </a:xfrm>
          <a:prstGeom prst="rect">
            <a:avLst/>
          </a:prstGeom>
        </p:spPr>
        <p:txBody>
          <a:bodyPr>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r>
              <a:rPr lang="en-US" sz="2000" smtClean="0">
                <a:solidFill>
                  <a:srgbClr val="00B050"/>
                </a:solidFill>
              </a:rPr>
              <a:t>Recommendations</a:t>
            </a:r>
            <a:r>
              <a:rPr lang="en-US" sz="2400" b="1" smtClean="0">
                <a:solidFill>
                  <a:srgbClr val="00B050"/>
                </a:solidFill>
              </a:rPr>
              <a:t> </a:t>
            </a:r>
            <a:endParaRPr lang="en-US" sz="2400" dirty="0"/>
          </a:p>
        </p:txBody>
      </p:sp>
    </p:spTree>
    <p:extLst>
      <p:ext uri="{BB962C8B-B14F-4D97-AF65-F5344CB8AC3E}">
        <p14:creationId xmlns:p14="http://schemas.microsoft.com/office/powerpoint/2010/main" val="101840990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B21A843-96F8-48E5-9D0D-5182515463F0}" type="slidenum">
              <a:rPr lang="en-US" smtClean="0"/>
              <a:pPr/>
              <a:t>42</a:t>
            </a:fld>
            <a:endParaRPr lang="en-US"/>
          </a:p>
        </p:txBody>
      </p:sp>
      <p:sp>
        <p:nvSpPr>
          <p:cNvPr id="4" name="Rectangle 3"/>
          <p:cNvSpPr/>
          <p:nvPr/>
        </p:nvSpPr>
        <p:spPr>
          <a:xfrm>
            <a:off x="1381225" y="670828"/>
            <a:ext cx="9467088" cy="5632311"/>
          </a:xfrm>
          <a:prstGeom prst="rect">
            <a:avLst/>
          </a:prstGeom>
        </p:spPr>
        <p:txBody>
          <a:bodyPr wrap="square">
            <a:spAutoFit/>
          </a:bodyPr>
          <a:lstStyle/>
          <a:p>
            <a:r>
              <a:rPr lang="en-US" b="1" u="sng" dirty="0"/>
              <a:t>For researcher</a:t>
            </a:r>
            <a:endParaRPr lang="en-US" dirty="0"/>
          </a:p>
          <a:p>
            <a:pPr indent="123190" algn="just"/>
            <a:endParaRPr lang="en-US" dirty="0">
              <a:latin typeface="Times New Roman" panose="02020603050405020304" pitchFamily="18" charset="0"/>
              <a:ea typeface="Arial" panose="020B0604020202020204" pitchFamily="34" charset="0"/>
              <a:cs typeface="Arial" panose="020B0604020202020204" pitchFamily="34" charset="0"/>
            </a:endParaRPr>
          </a:p>
          <a:p>
            <a:pPr marL="285750" lvl="0" indent="-285750" algn="just">
              <a:lnSpc>
                <a:spcPct val="150000"/>
              </a:lnSpc>
              <a:buFont typeface="Wingdings" panose="05000000000000000000" pitchFamily="2" charset="2"/>
              <a:buChar char="ü"/>
            </a:pPr>
            <a:r>
              <a:rPr lang="en-US" b="1" dirty="0" smtClean="0">
                <a:latin typeface="Times New Roman" panose="02020603050405020304" pitchFamily="18" charset="0"/>
                <a:cs typeface="Times New Roman" panose="02020603050405020304" pitchFamily="18" charset="0"/>
              </a:rPr>
              <a:t>The </a:t>
            </a:r>
            <a:r>
              <a:rPr lang="en-US" b="1" dirty="0">
                <a:latin typeface="Times New Roman" panose="02020603050405020304" pitchFamily="18" charset="0"/>
                <a:cs typeface="Times New Roman" panose="02020603050405020304" pitchFamily="18" charset="0"/>
              </a:rPr>
              <a:t>study was performed on government (public) colleges in Bangladesh. So further study may be executed on another educational </a:t>
            </a:r>
            <a:r>
              <a:rPr lang="en-US" b="1" dirty="0" smtClean="0">
                <a:latin typeface="Times New Roman" panose="02020603050405020304" pitchFamily="18" charset="0"/>
                <a:cs typeface="Times New Roman" panose="02020603050405020304" pitchFamily="18" charset="0"/>
              </a:rPr>
              <a:t>institutes </a:t>
            </a:r>
            <a:r>
              <a:rPr lang="en-US" b="1" dirty="0">
                <a:latin typeface="Times New Roman" panose="02020603050405020304" pitchFamily="18" charset="0"/>
                <a:cs typeface="Times New Roman" panose="02020603050405020304" pitchFamily="18" charset="0"/>
              </a:rPr>
              <a:t>to generalize the model.  </a:t>
            </a:r>
          </a:p>
          <a:p>
            <a:pPr marL="285750" lvl="0" indent="-285750" algn="just">
              <a:lnSpc>
                <a:spcPct val="150000"/>
              </a:lnSpc>
              <a:buFont typeface="Wingdings" panose="05000000000000000000" pitchFamily="2" charset="2"/>
              <a:buChar char="ü"/>
            </a:pPr>
            <a:r>
              <a:rPr lang="en-US" b="1" dirty="0">
                <a:latin typeface="Times New Roman" panose="02020603050405020304" pitchFamily="18" charset="0"/>
                <a:cs typeface="Times New Roman" panose="02020603050405020304" pitchFamily="18" charset="0"/>
              </a:rPr>
              <a:t>The study developed a conceptual model (extension of TAM) with some new factors (Techno Pedagogy, Human Resource Development, User Confidence, and Policy Adoption) to execute the E-learning adoption in Bangladesh. A new study may consider other factors to understand better E-learning performance. </a:t>
            </a:r>
          </a:p>
          <a:p>
            <a:pPr marL="285750" lvl="0" indent="-285750" algn="just">
              <a:lnSpc>
                <a:spcPct val="150000"/>
              </a:lnSpc>
              <a:buFont typeface="Wingdings" panose="05000000000000000000" pitchFamily="2" charset="2"/>
              <a:buChar char="ü"/>
            </a:pPr>
            <a:r>
              <a:rPr lang="en-US" b="1" dirty="0">
                <a:latin typeface="Times New Roman" panose="02020603050405020304" pitchFamily="18" charset="0"/>
                <a:cs typeface="Times New Roman" panose="02020603050405020304" pitchFamily="18" charset="0"/>
              </a:rPr>
              <a:t>Policy Adoption and Human Resource Development did not affect on Adoption of E-learning in the current research field. Further research should be considered for other environments.</a:t>
            </a:r>
          </a:p>
          <a:p>
            <a:pPr marL="285750" lvl="0" indent="-285750" algn="just">
              <a:lnSpc>
                <a:spcPct val="150000"/>
              </a:lnSpc>
              <a:buFont typeface="Wingdings" panose="05000000000000000000" pitchFamily="2" charset="2"/>
              <a:buChar char="ü"/>
            </a:pPr>
            <a:r>
              <a:rPr lang="en-US" b="1" dirty="0">
                <a:latin typeface="Times New Roman" panose="02020603050405020304" pitchFamily="18" charset="0"/>
                <a:cs typeface="Times New Roman" panose="02020603050405020304" pitchFamily="18" charset="0"/>
              </a:rPr>
              <a:t>The study found that teachers feel anxious about using new technologies. So, the study suggests that new researchers find the key factors due to form a collaborative educational </a:t>
            </a:r>
            <a:r>
              <a:rPr lang="en-US" b="1" dirty="0" smtClean="0">
                <a:latin typeface="Times New Roman" panose="02020603050405020304" pitchFamily="18" charset="0"/>
                <a:cs typeface="Times New Roman" panose="02020603050405020304" pitchFamily="18" charset="0"/>
              </a:rPr>
              <a:t>system </a:t>
            </a:r>
            <a:r>
              <a:rPr lang="en-US" b="1" dirty="0">
                <a:latin typeface="Times New Roman" panose="02020603050405020304" pitchFamily="18" charset="0"/>
                <a:cs typeface="Times New Roman" panose="02020603050405020304" pitchFamily="18" charset="0"/>
              </a:rPr>
              <a:t>for teachers</a:t>
            </a:r>
            <a:r>
              <a:rPr lang="en-US" b="1" dirty="0" smtClean="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p:txBody>
      </p:sp>
      <p:sp>
        <p:nvSpPr>
          <p:cNvPr id="5" name="Title 1"/>
          <p:cNvSpPr txBox="1">
            <a:spLocks/>
          </p:cNvSpPr>
          <p:nvPr/>
        </p:nvSpPr>
        <p:spPr>
          <a:xfrm>
            <a:off x="5181600" y="-42041"/>
            <a:ext cx="3505200" cy="457200"/>
          </a:xfrm>
          <a:prstGeom prst="rect">
            <a:avLst/>
          </a:prstGeom>
        </p:spPr>
        <p:txBody>
          <a:bodyPr>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r>
              <a:rPr lang="en-US" sz="2000" dirty="0" smtClean="0">
                <a:solidFill>
                  <a:srgbClr val="00B050"/>
                </a:solidFill>
              </a:rPr>
              <a:t>Recommendations</a:t>
            </a:r>
            <a:r>
              <a:rPr lang="en-US" sz="2400" b="1" dirty="0" smtClean="0">
                <a:solidFill>
                  <a:srgbClr val="00B050"/>
                </a:solidFill>
              </a:rPr>
              <a:t> </a:t>
            </a:r>
            <a:endParaRPr lang="en-US" sz="2400" dirty="0"/>
          </a:p>
        </p:txBody>
      </p:sp>
    </p:spTree>
    <p:extLst>
      <p:ext uri="{BB962C8B-B14F-4D97-AF65-F5344CB8AC3E}">
        <p14:creationId xmlns:p14="http://schemas.microsoft.com/office/powerpoint/2010/main" val="307033351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5"/>
          </p:nvPr>
        </p:nvSpPr>
        <p:spPr/>
        <p:txBody>
          <a:bodyPr/>
          <a:lstStyle/>
          <a:p>
            <a:fld id="{8B21A843-96F8-48E5-9D0D-5182515463F0}" type="slidenum">
              <a:rPr lang="en-US">
                <a:latin typeface="Century Schoolbook"/>
              </a:rPr>
              <a:pPr/>
              <a:t>43</a:t>
            </a:fld>
            <a:endParaRPr lang="en-US">
              <a:latin typeface="Century Schoolbook"/>
            </a:endParaRPr>
          </a:p>
        </p:txBody>
      </p:sp>
      <p:pic>
        <p:nvPicPr>
          <p:cNvPr id="3" name="Content Placeholder 2"/>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397314" y="1447801"/>
            <a:ext cx="7540625" cy="3803651"/>
          </a:xfrm>
        </p:spPr>
      </p:pic>
    </p:spTree>
    <p:extLst>
      <p:ext uri="{BB962C8B-B14F-4D97-AF65-F5344CB8AC3E}">
        <p14:creationId xmlns:p14="http://schemas.microsoft.com/office/powerpoint/2010/main" val="31771217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1066800"/>
            <a:ext cx="10668000" cy="4800600"/>
          </a:xfrm>
        </p:spPr>
        <p:txBody>
          <a:bodyPr>
            <a:noAutofit/>
          </a:bodyPr>
          <a:lstStyle/>
          <a:p>
            <a:pPr algn="just">
              <a:lnSpc>
                <a:spcPct val="150000"/>
              </a:lnSpc>
              <a:spcAft>
                <a:spcPts val="600"/>
              </a:spcAft>
              <a:buSzPct val="80000"/>
              <a:buFont typeface="Courier New" panose="02070309020205020404" pitchFamily="49" charset="0"/>
              <a:buChar char="o"/>
            </a:pPr>
            <a:r>
              <a:rPr lang="en-US" b="1" dirty="0">
                <a:solidFill>
                  <a:srgbClr val="002060"/>
                </a:solidFill>
                <a:latin typeface="Comic Sans MS" panose="030F0702030302020204" pitchFamily="66" charset="0"/>
              </a:rPr>
              <a:t>Most of the country, the teachers do not integrate technology effectively into their curriculum </a:t>
            </a:r>
            <a:r>
              <a:rPr lang="en-US" b="1" dirty="0">
                <a:solidFill>
                  <a:srgbClr val="7030A0"/>
                </a:solidFill>
                <a:latin typeface="Comic Sans MS" panose="030F0702030302020204" pitchFamily="66" charset="0"/>
              </a:rPr>
              <a:t>(</a:t>
            </a:r>
            <a:r>
              <a:rPr lang="en-US" b="1" dirty="0" err="1">
                <a:solidFill>
                  <a:srgbClr val="7030A0"/>
                </a:solidFill>
                <a:latin typeface="Comic Sans MS" panose="030F0702030302020204" pitchFamily="66" charset="0"/>
              </a:rPr>
              <a:t>Zidoun</a:t>
            </a:r>
            <a:r>
              <a:rPr lang="en-US" b="1" dirty="0">
                <a:solidFill>
                  <a:srgbClr val="7030A0"/>
                </a:solidFill>
                <a:latin typeface="Comic Sans MS" panose="030F0702030302020204" pitchFamily="66" charset="0"/>
              </a:rPr>
              <a:t> et al. 2019).</a:t>
            </a:r>
          </a:p>
          <a:p>
            <a:pPr algn="just">
              <a:lnSpc>
                <a:spcPct val="150000"/>
              </a:lnSpc>
              <a:spcAft>
                <a:spcPts val="600"/>
              </a:spcAft>
              <a:buSzPct val="80000"/>
              <a:buFont typeface="Courier New" panose="02070309020205020404" pitchFamily="49" charset="0"/>
              <a:buChar char="o"/>
            </a:pPr>
            <a:r>
              <a:rPr lang="en-US" b="1" dirty="0">
                <a:solidFill>
                  <a:srgbClr val="00B050"/>
                </a:solidFill>
                <a:latin typeface="Comic Sans MS" panose="030F0702030302020204" pitchFamily="66" charset="0"/>
              </a:rPr>
              <a:t>Developed countries considered </a:t>
            </a:r>
            <a:r>
              <a:rPr lang="en-US" b="1" dirty="0" smtClean="0">
                <a:solidFill>
                  <a:srgbClr val="00B050"/>
                </a:solidFill>
                <a:latin typeface="Comic Sans MS" panose="030F0702030302020204" pitchFamily="66" charset="0"/>
              </a:rPr>
              <a:t>e-learning </a:t>
            </a:r>
            <a:r>
              <a:rPr lang="en-US" b="1" dirty="0">
                <a:solidFill>
                  <a:srgbClr val="00B050"/>
                </a:solidFill>
                <a:latin typeface="Comic Sans MS" panose="030F0702030302020204" pitchFamily="66" charset="0"/>
              </a:rPr>
              <a:t>an effective tool, but with few exception, it is not used properly in developing or least developing countries like Bangladesh </a:t>
            </a:r>
            <a:r>
              <a:rPr lang="en-US" b="1" dirty="0">
                <a:solidFill>
                  <a:srgbClr val="7030A0"/>
                </a:solidFill>
                <a:latin typeface="Comic Sans MS" panose="030F0702030302020204" pitchFamily="66" charset="0"/>
              </a:rPr>
              <a:t>(B Biswas et al., 2020). </a:t>
            </a:r>
          </a:p>
          <a:p>
            <a:pPr algn="just">
              <a:lnSpc>
                <a:spcPct val="150000"/>
              </a:lnSpc>
              <a:spcAft>
                <a:spcPts val="600"/>
              </a:spcAft>
              <a:buSzPct val="80000"/>
              <a:buFont typeface="Courier New" panose="02070309020205020404" pitchFamily="49" charset="0"/>
              <a:buChar char="o"/>
            </a:pPr>
            <a:r>
              <a:rPr lang="en-US" b="1" dirty="0">
                <a:solidFill>
                  <a:srgbClr val="FF0000"/>
                </a:solidFill>
                <a:latin typeface="Comic Sans MS" panose="030F0702030302020204" pitchFamily="66" charset="0"/>
              </a:rPr>
              <a:t>Bangladesh is one of the fastest countries of mobile spreading globally </a:t>
            </a:r>
            <a:r>
              <a:rPr lang="en-US" b="1" dirty="0">
                <a:solidFill>
                  <a:srgbClr val="7030A0"/>
                </a:solidFill>
                <a:latin typeface="Comic Sans MS" panose="030F0702030302020204" pitchFamily="66" charset="0"/>
              </a:rPr>
              <a:t>(B Biswas et al., 2020). </a:t>
            </a:r>
          </a:p>
          <a:p>
            <a:pPr algn="just">
              <a:lnSpc>
                <a:spcPct val="150000"/>
              </a:lnSpc>
              <a:spcAft>
                <a:spcPts val="600"/>
              </a:spcAft>
              <a:buSzPct val="80000"/>
              <a:buFont typeface="Courier New" panose="02070309020205020404" pitchFamily="49" charset="0"/>
              <a:buChar char="o"/>
            </a:pPr>
            <a:endParaRPr lang="en-US" b="1" dirty="0">
              <a:solidFill>
                <a:srgbClr val="7030A0"/>
              </a:solidFill>
              <a:latin typeface="Garamond" panose="02020404030301010803" pitchFamily="18" charset="0"/>
            </a:endParaRPr>
          </a:p>
          <a:p>
            <a:pPr marL="0" indent="0" algn="r">
              <a:lnSpc>
                <a:spcPct val="150000"/>
              </a:lnSpc>
              <a:spcAft>
                <a:spcPts val="600"/>
              </a:spcAft>
              <a:buSzPct val="80000"/>
              <a:buNone/>
            </a:pPr>
            <a:endParaRPr lang="en-US" b="1" dirty="0">
              <a:solidFill>
                <a:srgbClr val="00B050"/>
              </a:solidFill>
              <a:latin typeface="Garamond" panose="02020404030301010803" pitchFamily="18" charset="0"/>
            </a:endParaRPr>
          </a:p>
          <a:p>
            <a:pPr marL="0" indent="0" algn="r">
              <a:lnSpc>
                <a:spcPct val="150000"/>
              </a:lnSpc>
              <a:spcAft>
                <a:spcPts val="600"/>
              </a:spcAft>
              <a:buSzPct val="80000"/>
              <a:buNone/>
            </a:pPr>
            <a:endParaRPr lang="en-US" sz="1800" b="1" dirty="0">
              <a:solidFill>
                <a:srgbClr val="00B050"/>
              </a:solidFill>
              <a:latin typeface="Garamond" panose="02020404030301010803" pitchFamily="18" charset="0"/>
            </a:endParaRPr>
          </a:p>
          <a:p>
            <a:pPr marL="0" indent="0" algn="r">
              <a:lnSpc>
                <a:spcPct val="150000"/>
              </a:lnSpc>
              <a:spcAft>
                <a:spcPts val="600"/>
              </a:spcAft>
              <a:buSzPct val="80000"/>
              <a:buNone/>
            </a:pPr>
            <a:endParaRPr lang="en-US" sz="1800" b="1" dirty="0">
              <a:solidFill>
                <a:srgbClr val="00B050"/>
              </a:solidFill>
              <a:latin typeface="Garamond" panose="02020404030301010803" pitchFamily="18" charset="0"/>
            </a:endParaRPr>
          </a:p>
          <a:p>
            <a:pPr marL="0" indent="0" algn="r">
              <a:lnSpc>
                <a:spcPct val="150000"/>
              </a:lnSpc>
              <a:spcAft>
                <a:spcPts val="600"/>
              </a:spcAft>
              <a:buSzPct val="80000"/>
              <a:buNone/>
            </a:pPr>
            <a:endParaRPr lang="en-US" sz="1800" b="1" dirty="0">
              <a:solidFill>
                <a:srgbClr val="00B050"/>
              </a:solidFill>
              <a:latin typeface="Garamond" panose="02020404030301010803" pitchFamily="18" charset="0"/>
            </a:endParaRPr>
          </a:p>
          <a:p>
            <a:pPr marL="0" indent="0" algn="r">
              <a:lnSpc>
                <a:spcPct val="150000"/>
              </a:lnSpc>
              <a:spcAft>
                <a:spcPts val="600"/>
              </a:spcAft>
              <a:buSzPct val="80000"/>
              <a:buNone/>
            </a:pPr>
            <a:endParaRPr lang="en-US" sz="1800" b="1" dirty="0">
              <a:solidFill>
                <a:srgbClr val="00B050"/>
              </a:solidFill>
              <a:latin typeface="Garamond" panose="02020404030301010803" pitchFamily="18" charset="0"/>
            </a:endParaRPr>
          </a:p>
          <a:p>
            <a:pPr marL="0" indent="0" algn="r">
              <a:lnSpc>
                <a:spcPct val="150000"/>
              </a:lnSpc>
              <a:spcAft>
                <a:spcPts val="600"/>
              </a:spcAft>
              <a:buSzPct val="80000"/>
              <a:buNone/>
            </a:pPr>
            <a:endParaRPr lang="en-US" sz="1800" b="1" dirty="0">
              <a:solidFill>
                <a:srgbClr val="00B050"/>
              </a:solidFill>
              <a:latin typeface="Garamond" panose="02020404030301010803" pitchFamily="18" charset="0"/>
            </a:endParaRPr>
          </a:p>
          <a:p>
            <a:pPr marL="0" indent="0" algn="r">
              <a:lnSpc>
                <a:spcPct val="150000"/>
              </a:lnSpc>
              <a:spcAft>
                <a:spcPts val="600"/>
              </a:spcAft>
              <a:buSzPct val="80000"/>
              <a:buNone/>
            </a:pPr>
            <a:r>
              <a:rPr lang="en-US" sz="1800" b="1" dirty="0">
                <a:solidFill>
                  <a:srgbClr val="00B050"/>
                </a:solidFill>
                <a:latin typeface="Garamond" panose="02020404030301010803" pitchFamily="18" charset="0"/>
              </a:rPr>
              <a:t>…..CONT</a:t>
            </a:r>
            <a:endParaRPr lang="en-US" sz="1800" b="1" dirty="0">
              <a:latin typeface="Garamond" panose="02020404030301010803" pitchFamily="18" charset="0"/>
            </a:endParaRPr>
          </a:p>
          <a:p>
            <a:pPr marL="0" indent="0">
              <a:buNone/>
            </a:pPr>
            <a:endParaRPr lang="en-US" sz="2000" b="1" dirty="0">
              <a:latin typeface="Garamond" panose="02020404030301010803" pitchFamily="18" charset="0"/>
            </a:endParaRPr>
          </a:p>
        </p:txBody>
      </p:sp>
      <p:sp>
        <p:nvSpPr>
          <p:cNvPr id="2" name="Slide Number Placeholder 1"/>
          <p:cNvSpPr>
            <a:spLocks noGrp="1"/>
          </p:cNvSpPr>
          <p:nvPr>
            <p:ph type="sldNum" sz="quarter" idx="15"/>
          </p:nvPr>
        </p:nvSpPr>
        <p:spPr/>
        <p:txBody>
          <a:bodyPr/>
          <a:lstStyle/>
          <a:p>
            <a:fld id="{8B21A843-96F8-48E5-9D0D-5182515463F0}" type="slidenum">
              <a:rPr lang="en-US">
                <a:latin typeface="Century Schoolbook"/>
              </a:rPr>
              <a:pPr/>
              <a:t>5</a:t>
            </a:fld>
            <a:endParaRPr lang="en-US">
              <a:latin typeface="Century Schoolbook"/>
            </a:endParaRPr>
          </a:p>
        </p:txBody>
      </p:sp>
      <p:sp>
        <p:nvSpPr>
          <p:cNvPr id="5" name="Title 1">
            <a:extLst>
              <a:ext uri="{FF2B5EF4-FFF2-40B4-BE49-F238E27FC236}">
                <a16:creationId xmlns:a16="http://schemas.microsoft.com/office/drawing/2014/main" id="{CBF7B547-9DB6-446C-B37E-66BBDC971761}"/>
              </a:ext>
            </a:extLst>
          </p:cNvPr>
          <p:cNvSpPr>
            <a:spLocks noGrp="1"/>
          </p:cNvSpPr>
          <p:nvPr>
            <p:ph type="title"/>
          </p:nvPr>
        </p:nvSpPr>
        <p:spPr>
          <a:xfrm>
            <a:off x="2133600" y="304800"/>
            <a:ext cx="2752060" cy="579438"/>
          </a:xfrm>
        </p:spPr>
        <p:txBody>
          <a:bodyPr>
            <a:normAutofit/>
          </a:bodyPr>
          <a:lstStyle/>
          <a:p>
            <a:r>
              <a:rPr lang="en-US" sz="2600" dirty="0">
                <a:solidFill>
                  <a:schemeClr val="tx2">
                    <a:lumMod val="40000"/>
                    <a:lumOff val="60000"/>
                  </a:schemeClr>
                </a:solidFill>
              </a:rPr>
              <a:t>Introduction</a:t>
            </a:r>
          </a:p>
        </p:txBody>
      </p:sp>
    </p:spTree>
    <p:extLst>
      <p:ext uri="{BB962C8B-B14F-4D97-AF65-F5344CB8AC3E}">
        <p14:creationId xmlns:p14="http://schemas.microsoft.com/office/powerpoint/2010/main" val="391984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500"/>
                            </p:stCondLst>
                            <p:childTnLst>
                              <p:par>
                                <p:cTn id="10" presetID="2" presetClass="entr" presetSubtype="4"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1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1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3000"/>
                            </p:stCondLst>
                            <p:childTnLst>
                              <p:par>
                                <p:cTn id="15" presetID="2" presetClass="entr" presetSubtype="4" fill="hold"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1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CBF7B547-9DB6-446C-B37E-66BBDC971761}"/>
              </a:ext>
            </a:extLst>
          </p:cNvPr>
          <p:cNvSpPr>
            <a:spLocks noGrp="1"/>
          </p:cNvSpPr>
          <p:nvPr>
            <p:ph type="title"/>
          </p:nvPr>
        </p:nvSpPr>
        <p:spPr>
          <a:xfrm>
            <a:off x="2133600" y="304800"/>
            <a:ext cx="4876800" cy="579438"/>
          </a:xfrm>
        </p:spPr>
        <p:txBody>
          <a:bodyPr vert="horz">
            <a:noAutofit/>
          </a:bodyPr>
          <a:lstStyle/>
          <a:p>
            <a:pPr marL="274320" indent="-274320" algn="just">
              <a:lnSpc>
                <a:spcPct val="150000"/>
              </a:lnSpc>
              <a:spcBef>
                <a:spcPts val="600"/>
              </a:spcBef>
              <a:spcAft>
                <a:spcPts val="600"/>
              </a:spcAft>
              <a:buClr>
                <a:schemeClr val="accent1"/>
              </a:buClr>
              <a:buSzPct val="80000"/>
              <a:buFont typeface="Courier New" panose="02070309020205020404" pitchFamily="49" charset="0"/>
              <a:buChar char="o"/>
            </a:pPr>
            <a:r>
              <a:rPr lang="en-GB" sz="2800" b="1" spc="-60" dirty="0" smtClean="0">
                <a:solidFill>
                  <a:srgbClr val="6F2F9F"/>
                </a:solidFill>
              </a:rPr>
              <a:t>Background </a:t>
            </a:r>
            <a:r>
              <a:rPr lang="en-GB" sz="2800" b="1" spc="-60" dirty="0">
                <a:solidFill>
                  <a:srgbClr val="6F2F9F"/>
                </a:solidFill>
              </a:rPr>
              <a:t>of study</a:t>
            </a:r>
            <a:endParaRPr lang="en-US" sz="2600" dirty="0">
              <a:solidFill>
                <a:schemeClr val="tx2">
                  <a:lumMod val="40000"/>
                  <a:lumOff val="60000"/>
                </a:schemeClr>
              </a:solidFill>
            </a:endParaRPr>
          </a:p>
        </p:txBody>
      </p:sp>
      <p:sp>
        <p:nvSpPr>
          <p:cNvPr id="2" name="Slide Number Placeholder 1"/>
          <p:cNvSpPr>
            <a:spLocks noGrp="1"/>
          </p:cNvSpPr>
          <p:nvPr>
            <p:ph type="sldNum" sz="quarter" idx="15"/>
          </p:nvPr>
        </p:nvSpPr>
        <p:spPr/>
        <p:txBody>
          <a:bodyPr/>
          <a:lstStyle/>
          <a:p>
            <a:fld id="{8B21A843-96F8-48E5-9D0D-5182515463F0}" type="slidenum">
              <a:rPr lang="en-US">
                <a:latin typeface="Century Schoolbook"/>
              </a:rPr>
              <a:pPr/>
              <a:t>6</a:t>
            </a:fld>
            <a:endParaRPr lang="en-US">
              <a:latin typeface="Century Schoolbook"/>
            </a:endParaRPr>
          </a:p>
        </p:txBody>
      </p:sp>
      <p:sp>
        <p:nvSpPr>
          <p:cNvPr id="6" name="TextBox 5">
            <a:extLst>
              <a:ext uri="{FF2B5EF4-FFF2-40B4-BE49-F238E27FC236}">
                <a16:creationId xmlns:a16="http://schemas.microsoft.com/office/drawing/2014/main" id="{797B2A56-970F-4607-A56C-2A7A7F071B05}"/>
              </a:ext>
            </a:extLst>
          </p:cNvPr>
          <p:cNvSpPr txBox="1"/>
          <p:nvPr/>
        </p:nvSpPr>
        <p:spPr>
          <a:xfrm>
            <a:off x="1708404" y="1462698"/>
            <a:ext cx="9340596" cy="923330"/>
          </a:xfrm>
          <a:prstGeom prst="rect">
            <a:avLst/>
          </a:prstGeom>
          <a:noFill/>
        </p:spPr>
        <p:txBody>
          <a:bodyPr wrap="square" rtlCol="0">
            <a:spAutoFit/>
          </a:bodyPr>
          <a:lstStyle/>
          <a:p>
            <a:pPr marL="285750" indent="-285750" algn="just">
              <a:lnSpc>
                <a:spcPct val="150000"/>
              </a:lnSpc>
              <a:spcAft>
                <a:spcPts val="600"/>
              </a:spcAft>
              <a:buSzPct val="80000"/>
              <a:buFont typeface="Wingdings" panose="05000000000000000000" pitchFamily="2" charset="2"/>
              <a:buChar char="q"/>
            </a:pPr>
            <a:r>
              <a:rPr lang="en-US" sz="2000" b="1" dirty="0">
                <a:solidFill>
                  <a:srgbClr val="002060"/>
                </a:solidFill>
                <a:latin typeface="Comic Sans MS" panose="030F0702030302020204" pitchFamily="66" charset="0"/>
              </a:rPr>
              <a:t>Bangladesh is one of the quickest mobile entrance nations in the world </a:t>
            </a:r>
            <a:r>
              <a:rPr lang="en-US" sz="1600" b="1" dirty="0">
                <a:solidFill>
                  <a:srgbClr val="7030A0"/>
                </a:solidFill>
                <a:latin typeface="Comic Sans MS" panose="030F0702030302020204" pitchFamily="66" charset="0"/>
              </a:rPr>
              <a:t>(Chowdhury, 2015).</a:t>
            </a:r>
          </a:p>
        </p:txBody>
      </p:sp>
      <p:sp>
        <p:nvSpPr>
          <p:cNvPr id="8" name="TextBox 7">
            <a:extLst>
              <a:ext uri="{FF2B5EF4-FFF2-40B4-BE49-F238E27FC236}">
                <a16:creationId xmlns:a16="http://schemas.microsoft.com/office/drawing/2014/main" id="{12FCC3AE-D0D7-4B71-BEF0-58A9BD669066}"/>
              </a:ext>
            </a:extLst>
          </p:cNvPr>
          <p:cNvSpPr txBox="1"/>
          <p:nvPr/>
        </p:nvSpPr>
        <p:spPr>
          <a:xfrm>
            <a:off x="2036330" y="3067818"/>
            <a:ext cx="6345671" cy="510589"/>
          </a:xfrm>
          <a:prstGeom prst="rect">
            <a:avLst/>
          </a:prstGeom>
          <a:noFill/>
        </p:spPr>
        <p:txBody>
          <a:bodyPr wrap="square" rtlCol="0">
            <a:spAutoFit/>
          </a:bodyPr>
          <a:lstStyle/>
          <a:p>
            <a:pPr marL="285750" indent="-285750" algn="just">
              <a:lnSpc>
                <a:spcPct val="150000"/>
              </a:lnSpc>
              <a:spcAft>
                <a:spcPts val="600"/>
              </a:spcAft>
              <a:buSzPct val="80000"/>
              <a:buFont typeface="Wingdings" panose="05000000000000000000" pitchFamily="2" charset="2"/>
              <a:buChar char="q"/>
            </a:pPr>
            <a:r>
              <a:rPr lang="en-US" sz="2000" b="1" dirty="0">
                <a:solidFill>
                  <a:srgbClr val="FF0000"/>
                </a:solidFill>
                <a:latin typeface="Garamond" panose="02020404030301010803" pitchFamily="18" charset="0"/>
              </a:rPr>
              <a:t>Position of Using Smartphones</a:t>
            </a:r>
          </a:p>
        </p:txBody>
      </p:sp>
      <p:sp>
        <p:nvSpPr>
          <p:cNvPr id="9" name="TextBox 8">
            <a:extLst>
              <a:ext uri="{FF2B5EF4-FFF2-40B4-BE49-F238E27FC236}">
                <a16:creationId xmlns:a16="http://schemas.microsoft.com/office/drawing/2014/main" id="{B2BE578D-CA7C-4F97-BE64-D2E72226CB41}"/>
              </a:ext>
            </a:extLst>
          </p:cNvPr>
          <p:cNvSpPr txBox="1"/>
          <p:nvPr/>
        </p:nvSpPr>
        <p:spPr>
          <a:xfrm>
            <a:off x="3845848" y="4263171"/>
            <a:ext cx="3075101" cy="553998"/>
          </a:xfrm>
          <a:prstGeom prst="rect">
            <a:avLst/>
          </a:prstGeom>
          <a:noFill/>
        </p:spPr>
        <p:txBody>
          <a:bodyPr wrap="square" rtlCol="0">
            <a:spAutoFit/>
          </a:bodyPr>
          <a:lstStyle/>
          <a:p>
            <a:pPr algn="just">
              <a:lnSpc>
                <a:spcPct val="150000"/>
              </a:lnSpc>
              <a:spcAft>
                <a:spcPts val="600"/>
              </a:spcAft>
              <a:buSzPct val="80000"/>
            </a:pPr>
            <a:r>
              <a:rPr lang="en-US" sz="2000" b="1" dirty="0">
                <a:solidFill>
                  <a:prstClr val="black"/>
                </a:solidFill>
                <a:latin typeface="Garamond" panose="02020404030301010803" pitchFamily="18" charset="0"/>
              </a:rPr>
              <a:t>19th              2019</a:t>
            </a:r>
          </a:p>
        </p:txBody>
      </p:sp>
      <p:sp>
        <p:nvSpPr>
          <p:cNvPr id="10" name="TextBox 9">
            <a:extLst>
              <a:ext uri="{FF2B5EF4-FFF2-40B4-BE49-F238E27FC236}">
                <a16:creationId xmlns:a16="http://schemas.microsoft.com/office/drawing/2014/main" id="{518027CE-7A39-4C50-8DE6-C9CB37586856}"/>
              </a:ext>
            </a:extLst>
          </p:cNvPr>
          <p:cNvSpPr txBox="1"/>
          <p:nvPr/>
        </p:nvSpPr>
        <p:spPr>
          <a:xfrm>
            <a:off x="3866631" y="4804683"/>
            <a:ext cx="2217088" cy="553998"/>
          </a:xfrm>
          <a:prstGeom prst="rect">
            <a:avLst/>
          </a:prstGeom>
          <a:noFill/>
        </p:spPr>
        <p:txBody>
          <a:bodyPr wrap="square" rtlCol="0">
            <a:spAutoFit/>
          </a:bodyPr>
          <a:lstStyle/>
          <a:p>
            <a:pPr algn="just">
              <a:lnSpc>
                <a:spcPct val="150000"/>
              </a:lnSpc>
              <a:spcAft>
                <a:spcPts val="600"/>
              </a:spcAft>
              <a:buSzPct val="80000"/>
            </a:pPr>
            <a:r>
              <a:rPr lang="en-US" sz="2000" b="1" dirty="0">
                <a:solidFill>
                  <a:prstClr val="black"/>
                </a:solidFill>
                <a:latin typeface="Garamond" panose="02020404030301010803" pitchFamily="18" charset="0"/>
              </a:rPr>
              <a:t>46th              2018</a:t>
            </a:r>
          </a:p>
        </p:txBody>
      </p:sp>
      <p:sp>
        <p:nvSpPr>
          <p:cNvPr id="12" name="TextBox 11">
            <a:extLst>
              <a:ext uri="{FF2B5EF4-FFF2-40B4-BE49-F238E27FC236}">
                <a16:creationId xmlns:a16="http://schemas.microsoft.com/office/drawing/2014/main" id="{8EB70121-C17A-4DEC-902B-D5D945315A41}"/>
              </a:ext>
            </a:extLst>
          </p:cNvPr>
          <p:cNvSpPr txBox="1"/>
          <p:nvPr/>
        </p:nvSpPr>
        <p:spPr>
          <a:xfrm>
            <a:off x="3872352" y="5400884"/>
            <a:ext cx="2241649" cy="553998"/>
          </a:xfrm>
          <a:prstGeom prst="rect">
            <a:avLst/>
          </a:prstGeom>
          <a:noFill/>
        </p:spPr>
        <p:txBody>
          <a:bodyPr wrap="square" rtlCol="0">
            <a:spAutoFit/>
          </a:bodyPr>
          <a:lstStyle/>
          <a:p>
            <a:pPr algn="just">
              <a:lnSpc>
                <a:spcPct val="150000"/>
              </a:lnSpc>
              <a:spcAft>
                <a:spcPts val="600"/>
              </a:spcAft>
              <a:buSzPct val="80000"/>
            </a:pPr>
            <a:r>
              <a:rPr lang="en-US" sz="2000" b="1" dirty="0">
                <a:solidFill>
                  <a:prstClr val="black"/>
                </a:solidFill>
                <a:latin typeface="Garamond" panose="02020404030301010803" pitchFamily="18" charset="0"/>
              </a:rPr>
              <a:t>50th              2017</a:t>
            </a:r>
          </a:p>
        </p:txBody>
      </p:sp>
      <p:sp>
        <p:nvSpPr>
          <p:cNvPr id="14" name="TextBox 13">
            <a:extLst>
              <a:ext uri="{FF2B5EF4-FFF2-40B4-BE49-F238E27FC236}">
                <a16:creationId xmlns:a16="http://schemas.microsoft.com/office/drawing/2014/main" id="{138D1E73-ACBE-4FD4-89F7-856106C7EA33}"/>
              </a:ext>
            </a:extLst>
          </p:cNvPr>
          <p:cNvSpPr txBox="1"/>
          <p:nvPr/>
        </p:nvSpPr>
        <p:spPr>
          <a:xfrm>
            <a:off x="7944612" y="6232067"/>
            <a:ext cx="1383792" cy="369332"/>
          </a:xfrm>
          <a:prstGeom prst="rect">
            <a:avLst/>
          </a:prstGeom>
          <a:noFill/>
        </p:spPr>
        <p:txBody>
          <a:bodyPr wrap="square" rtlCol="0">
            <a:spAutoFit/>
          </a:bodyPr>
          <a:lstStyle/>
          <a:p>
            <a:pPr algn="just">
              <a:spcAft>
                <a:spcPts val="600"/>
              </a:spcAft>
              <a:buClr>
                <a:prstClr val="black"/>
              </a:buClr>
              <a:buSzPct val="80000"/>
            </a:pPr>
            <a:r>
              <a:rPr lang="en-US" b="1" dirty="0">
                <a:solidFill>
                  <a:srgbClr val="00B050"/>
                </a:solidFill>
                <a:latin typeface="Garamond" panose="02020404030301010803" pitchFamily="18" charset="0"/>
              </a:rPr>
              <a:t>…..CONT</a:t>
            </a:r>
            <a:endParaRPr lang="en-US" b="1" dirty="0">
              <a:solidFill>
                <a:prstClr val="black"/>
              </a:solidFill>
              <a:latin typeface="Garamond" panose="02020404030301010803" pitchFamily="18" charset="0"/>
            </a:endParaRPr>
          </a:p>
        </p:txBody>
      </p:sp>
      <p:sp>
        <p:nvSpPr>
          <p:cNvPr id="19" name="TextBox 18">
            <a:extLst>
              <a:ext uri="{FF2B5EF4-FFF2-40B4-BE49-F238E27FC236}">
                <a16:creationId xmlns:a16="http://schemas.microsoft.com/office/drawing/2014/main" id="{EA711B8C-E6F2-4371-8648-81B5C7D54680}"/>
              </a:ext>
            </a:extLst>
          </p:cNvPr>
          <p:cNvSpPr txBox="1"/>
          <p:nvPr/>
        </p:nvSpPr>
        <p:spPr>
          <a:xfrm>
            <a:off x="3866632" y="3620364"/>
            <a:ext cx="3075101" cy="553998"/>
          </a:xfrm>
          <a:prstGeom prst="rect">
            <a:avLst/>
          </a:prstGeom>
          <a:noFill/>
        </p:spPr>
        <p:txBody>
          <a:bodyPr wrap="square" rtlCol="0">
            <a:spAutoFit/>
          </a:bodyPr>
          <a:lstStyle/>
          <a:p>
            <a:pPr algn="just">
              <a:lnSpc>
                <a:spcPct val="150000"/>
              </a:lnSpc>
              <a:spcAft>
                <a:spcPts val="600"/>
              </a:spcAft>
              <a:buSzPct val="80000"/>
            </a:pPr>
            <a:r>
              <a:rPr lang="en-US" sz="2000" b="1" dirty="0">
                <a:solidFill>
                  <a:prstClr val="black"/>
                </a:solidFill>
                <a:latin typeface="Garamond" panose="02020404030301010803" pitchFamily="18" charset="0"/>
              </a:rPr>
              <a:t>18th              2020</a:t>
            </a:r>
          </a:p>
        </p:txBody>
      </p:sp>
      <p:sp>
        <p:nvSpPr>
          <p:cNvPr id="15" name="Speech Bubble: Oval 14">
            <a:extLst>
              <a:ext uri="{FF2B5EF4-FFF2-40B4-BE49-F238E27FC236}">
                <a16:creationId xmlns:a16="http://schemas.microsoft.com/office/drawing/2014/main" id="{E93276C6-EBE6-47DC-9EBF-D1206138460A}"/>
              </a:ext>
            </a:extLst>
          </p:cNvPr>
          <p:cNvSpPr/>
          <p:nvPr/>
        </p:nvSpPr>
        <p:spPr>
          <a:xfrm>
            <a:off x="8666830" y="2378564"/>
            <a:ext cx="1905000" cy="964138"/>
          </a:xfrm>
          <a:prstGeom prst="wedgeEllipseCallout">
            <a:avLst>
              <a:gd name="adj1" fmla="val -73110"/>
              <a:gd name="adj2" fmla="val 111247"/>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solidFill>
                  <a:prstClr val="black"/>
                </a:solidFill>
                <a:latin typeface="Century Schoolbook"/>
              </a:rPr>
              <a:t>Wikipedia</a:t>
            </a:r>
          </a:p>
        </p:txBody>
      </p:sp>
      <p:pic>
        <p:nvPicPr>
          <p:cNvPr id="13" name="Picture 12">
            <a:extLst>
              <a:ext uri="{FF2B5EF4-FFF2-40B4-BE49-F238E27FC236}">
                <a16:creationId xmlns:a16="http://schemas.microsoft.com/office/drawing/2014/main" id="{5BA965B9-887A-4100-BADB-DA28F9F54B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29384" y="3884763"/>
            <a:ext cx="1905000" cy="2144142"/>
          </a:xfrm>
          <a:prstGeom prst="rect">
            <a:avLst/>
          </a:prstGeom>
        </p:spPr>
      </p:pic>
      <p:sp>
        <p:nvSpPr>
          <p:cNvPr id="16" name="TextBox 15"/>
          <p:cNvSpPr txBox="1"/>
          <p:nvPr/>
        </p:nvSpPr>
        <p:spPr>
          <a:xfrm>
            <a:off x="6835903" y="4839417"/>
            <a:ext cx="3092196" cy="707886"/>
          </a:xfrm>
          <a:prstGeom prst="rect">
            <a:avLst/>
          </a:prstGeom>
          <a:noFill/>
        </p:spPr>
        <p:txBody>
          <a:bodyPr wrap="square" rtlCol="0">
            <a:spAutoFit/>
          </a:bodyPr>
          <a:lstStyle/>
          <a:p>
            <a:r>
              <a:rPr lang="en-US" sz="4000" b="1" dirty="0" smtClean="0">
                <a:solidFill>
                  <a:srgbClr val="7030A0"/>
                </a:solidFill>
              </a:rPr>
              <a:t>11</a:t>
            </a:r>
            <a:r>
              <a:rPr lang="en-US" sz="4000" b="1" baseline="30000" dirty="0" smtClean="0">
                <a:solidFill>
                  <a:srgbClr val="7030A0"/>
                </a:solidFill>
              </a:rPr>
              <a:t>th</a:t>
            </a:r>
            <a:r>
              <a:rPr lang="en-US" sz="4000" b="1" dirty="0" smtClean="0">
                <a:solidFill>
                  <a:srgbClr val="7030A0"/>
                </a:solidFill>
              </a:rPr>
              <a:t>  2021</a:t>
            </a:r>
            <a:endParaRPr lang="en-US" sz="4000" b="1" dirty="0">
              <a:solidFill>
                <a:srgbClr val="7030A0"/>
              </a:solidFill>
            </a:endParaRPr>
          </a:p>
        </p:txBody>
      </p:sp>
    </p:spTree>
    <p:extLst>
      <p:ext uri="{BB962C8B-B14F-4D97-AF65-F5344CB8AC3E}">
        <p14:creationId xmlns:p14="http://schemas.microsoft.com/office/powerpoint/2010/main" val="125629733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par>
                          <p:cTn id="11" fill="hold">
                            <p:stCondLst>
                              <p:cond delay="0"/>
                            </p:stCondLst>
                            <p:childTnLst>
                              <p:par>
                                <p:cTn id="12" presetID="2" presetClass="entr" presetSubtype="8" fill="hold" grpId="0" nodeType="afterEffect">
                                  <p:stCondLst>
                                    <p:cond delay="500"/>
                                  </p:stCondLst>
                                  <p:childTnLst>
                                    <p:set>
                                      <p:cBhvr>
                                        <p:cTn id="13" dur="1" fill="hold">
                                          <p:stCondLst>
                                            <p:cond delay="0"/>
                                          </p:stCondLst>
                                        </p:cTn>
                                        <p:tgtEl>
                                          <p:spTgt spid="12"/>
                                        </p:tgtEl>
                                        <p:attrNameLst>
                                          <p:attrName>style.visibility</p:attrName>
                                        </p:attrNameLst>
                                      </p:cBhvr>
                                      <p:to>
                                        <p:strVal val="visible"/>
                                      </p:to>
                                    </p:set>
                                    <p:anim calcmode="lin" valueType="num">
                                      <p:cBhvr additive="base">
                                        <p:cTn id="14" dur="500" fill="hold"/>
                                        <p:tgtEl>
                                          <p:spTgt spid="12"/>
                                        </p:tgtEl>
                                        <p:attrNameLst>
                                          <p:attrName>ppt_x</p:attrName>
                                        </p:attrNameLst>
                                      </p:cBhvr>
                                      <p:tavLst>
                                        <p:tav tm="0">
                                          <p:val>
                                            <p:strVal val="0-#ppt_w/2"/>
                                          </p:val>
                                        </p:tav>
                                        <p:tav tm="100000">
                                          <p:val>
                                            <p:strVal val="#ppt_x"/>
                                          </p:val>
                                        </p:tav>
                                      </p:tavLst>
                                    </p:anim>
                                    <p:anim calcmode="lin" valueType="num">
                                      <p:cBhvr additive="base">
                                        <p:cTn id="15" dur="500" fill="hold"/>
                                        <p:tgtEl>
                                          <p:spTgt spid="12"/>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2"/>
                                        </p:tgtEl>
                                        <p:attrNameLst>
                                          <p:attrName>ppt_c</p:attrName>
                                        </p:attrNameLst>
                                      </p:cBhvr>
                                      <p:to>
                                        <a:schemeClr val="accent2"/>
                                      </p:to>
                                    </p:animClr>
                                  </p:subTnLst>
                                </p:cTn>
                              </p:par>
                            </p:childTnLst>
                          </p:cTn>
                        </p:par>
                        <p:par>
                          <p:cTn id="16" fill="hold">
                            <p:stCondLst>
                              <p:cond delay="1000"/>
                            </p:stCondLst>
                            <p:childTnLst>
                              <p:par>
                                <p:cTn id="17" presetID="2" presetClass="entr" presetSubtype="8" fill="hold" grpId="0" nodeType="after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0-#ppt_w/2"/>
                                          </p:val>
                                        </p:tav>
                                        <p:tav tm="100000">
                                          <p:val>
                                            <p:strVal val="#ppt_x"/>
                                          </p:val>
                                        </p:tav>
                                      </p:tavLst>
                                    </p:anim>
                                    <p:anim calcmode="lin" valueType="num">
                                      <p:cBhvr additive="base">
                                        <p:cTn id="20" dur="500" fill="hold"/>
                                        <p:tgtEl>
                                          <p:spTgt spid="10"/>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0"/>
                                        </p:tgtEl>
                                        <p:attrNameLst>
                                          <p:attrName>ppt_c</p:attrName>
                                        </p:attrNameLst>
                                      </p:cBhvr>
                                      <p:to>
                                        <a:schemeClr val="accent2"/>
                                      </p:to>
                                    </p:animClr>
                                  </p:subTnLst>
                                </p:cTn>
                              </p:par>
                            </p:childTnLst>
                          </p:cTn>
                        </p:par>
                        <p:par>
                          <p:cTn id="21" fill="hold">
                            <p:stCondLst>
                              <p:cond delay="1500"/>
                            </p:stCondLst>
                            <p:childTnLst>
                              <p:par>
                                <p:cTn id="22" presetID="10" presetClass="entr" presetSubtype="0" fill="hold" grpId="0" nodeType="after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fade">
                                      <p:cBhvr>
                                        <p:cTn id="24" dur="3500"/>
                                        <p:tgtEl>
                                          <p:spTgt spid="15"/>
                                        </p:tgtEl>
                                      </p:cBhvr>
                                    </p:animEffect>
                                  </p:childTnLst>
                                </p:cTn>
                              </p:par>
                            </p:childTnLst>
                          </p:cTn>
                        </p:par>
                        <p:par>
                          <p:cTn id="25" fill="hold">
                            <p:stCondLst>
                              <p:cond delay="5000"/>
                            </p:stCondLst>
                            <p:childTnLst>
                              <p:par>
                                <p:cTn id="26" presetID="2" presetClass="entr" presetSubtype="8" fill="hold" grpId="0" nodeType="afterEffect">
                                  <p:stCondLst>
                                    <p:cond delay="0"/>
                                  </p:stCondLst>
                                  <p:childTnLst>
                                    <p:set>
                                      <p:cBhvr>
                                        <p:cTn id="27" dur="1" fill="hold">
                                          <p:stCondLst>
                                            <p:cond delay="0"/>
                                          </p:stCondLst>
                                        </p:cTn>
                                        <p:tgtEl>
                                          <p:spTgt spid="9"/>
                                        </p:tgtEl>
                                        <p:attrNameLst>
                                          <p:attrName>style.visibility</p:attrName>
                                        </p:attrNameLst>
                                      </p:cBhvr>
                                      <p:to>
                                        <p:strVal val="visible"/>
                                      </p:to>
                                    </p:set>
                                    <p:anim calcmode="lin" valueType="num">
                                      <p:cBhvr additive="base">
                                        <p:cTn id="28" dur="500" fill="hold"/>
                                        <p:tgtEl>
                                          <p:spTgt spid="9"/>
                                        </p:tgtEl>
                                        <p:attrNameLst>
                                          <p:attrName>ppt_x</p:attrName>
                                        </p:attrNameLst>
                                      </p:cBhvr>
                                      <p:tavLst>
                                        <p:tav tm="0">
                                          <p:val>
                                            <p:strVal val="0-#ppt_w/2"/>
                                          </p:val>
                                        </p:tav>
                                        <p:tav tm="100000">
                                          <p:val>
                                            <p:strVal val="#ppt_x"/>
                                          </p:val>
                                        </p:tav>
                                      </p:tavLst>
                                    </p:anim>
                                    <p:anim calcmode="lin" valueType="num">
                                      <p:cBhvr additive="base">
                                        <p:cTn id="29" dur="500" fill="hold"/>
                                        <p:tgtEl>
                                          <p:spTgt spid="9"/>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
                                        </p:tgtEl>
                                        <p:attrNameLst>
                                          <p:attrName>ppt_c</p:attrName>
                                        </p:attrNameLst>
                                      </p:cBhvr>
                                      <p:to>
                                        <a:schemeClr val="accent2"/>
                                      </p:to>
                                    </p:animClr>
                                  </p:subTnLst>
                                </p:cTn>
                              </p:par>
                              <p:par>
                                <p:cTn id="30" presetID="10" presetClass="entr" presetSubtype="0" fill="hold" nodeType="with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500"/>
                                        <p:tgtEl>
                                          <p:spTgt spid="13"/>
                                        </p:tgtEl>
                                      </p:cBhvr>
                                    </p:animEffect>
                                  </p:childTnLst>
                                </p:cTn>
                              </p:par>
                            </p:childTnLst>
                          </p:cTn>
                        </p:par>
                        <p:par>
                          <p:cTn id="33" fill="hold">
                            <p:stCondLst>
                              <p:cond delay="10500"/>
                            </p:stCondLst>
                            <p:childTnLst>
                              <p:par>
                                <p:cTn id="34" presetID="2" presetClass="entr" presetSubtype="8" fill="hold" grpId="0" nodeType="afterEffect">
                                  <p:stCondLst>
                                    <p:cond delay="0"/>
                                  </p:stCondLst>
                                  <p:childTnLst>
                                    <p:set>
                                      <p:cBhvr>
                                        <p:cTn id="35" dur="1" fill="hold">
                                          <p:stCondLst>
                                            <p:cond delay="0"/>
                                          </p:stCondLst>
                                        </p:cTn>
                                        <p:tgtEl>
                                          <p:spTgt spid="19"/>
                                        </p:tgtEl>
                                        <p:attrNameLst>
                                          <p:attrName>style.visibility</p:attrName>
                                        </p:attrNameLst>
                                      </p:cBhvr>
                                      <p:to>
                                        <p:strVal val="visible"/>
                                      </p:to>
                                    </p:set>
                                    <p:anim calcmode="lin" valueType="num">
                                      <p:cBhvr additive="base">
                                        <p:cTn id="36" dur="500" fill="hold"/>
                                        <p:tgtEl>
                                          <p:spTgt spid="19"/>
                                        </p:tgtEl>
                                        <p:attrNameLst>
                                          <p:attrName>ppt_x</p:attrName>
                                        </p:attrNameLst>
                                      </p:cBhvr>
                                      <p:tavLst>
                                        <p:tav tm="0">
                                          <p:val>
                                            <p:strVal val="0-#ppt_w/2"/>
                                          </p:val>
                                        </p:tav>
                                        <p:tav tm="100000">
                                          <p:val>
                                            <p:strVal val="#ppt_x"/>
                                          </p:val>
                                        </p:tav>
                                      </p:tavLst>
                                    </p:anim>
                                    <p:anim calcmode="lin" valueType="num">
                                      <p:cBhvr additive="base">
                                        <p:cTn id="37" dur="500" fill="hold"/>
                                        <p:tgtEl>
                                          <p:spTgt spid="19"/>
                                        </p:tgtEl>
                                        <p:attrNameLst>
                                          <p:attrName>ppt_y</p:attrName>
                                        </p:attrNameLst>
                                      </p:cBhvr>
                                      <p:tavLst>
                                        <p:tav tm="0">
                                          <p:val>
                                            <p:strVal val="#ppt_y"/>
                                          </p:val>
                                        </p:tav>
                                        <p:tav tm="100000">
                                          <p:val>
                                            <p:strVal val="#ppt_y"/>
                                          </p:val>
                                        </p:tav>
                                      </p:tavLst>
                                    </p:anim>
                                  </p:childTnLst>
                                </p:cTn>
                              </p:par>
                            </p:childTnLst>
                          </p:cTn>
                        </p:par>
                        <p:par>
                          <p:cTn id="38" fill="hold">
                            <p:stCondLst>
                              <p:cond delay="11000"/>
                            </p:stCondLst>
                            <p:childTnLst>
                              <p:par>
                                <p:cTn id="39" presetID="6" presetClass="entr" presetSubtype="16" fill="hold" grpId="0" nodeType="afterEffect">
                                  <p:stCondLst>
                                    <p:cond delay="0"/>
                                  </p:stCondLst>
                                  <p:childTnLst>
                                    <p:set>
                                      <p:cBhvr>
                                        <p:cTn id="40" dur="1" fill="hold">
                                          <p:stCondLst>
                                            <p:cond delay="0"/>
                                          </p:stCondLst>
                                        </p:cTn>
                                        <p:tgtEl>
                                          <p:spTgt spid="16"/>
                                        </p:tgtEl>
                                        <p:attrNameLst>
                                          <p:attrName>style.visibility</p:attrName>
                                        </p:attrNameLst>
                                      </p:cBhvr>
                                      <p:to>
                                        <p:strVal val="visible"/>
                                      </p:to>
                                    </p:set>
                                    <p:animEffect transition="in" filter="circle(in)">
                                      <p:cBhvr>
                                        <p:cTn id="41"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0" grpId="0"/>
      <p:bldP spid="12" grpId="0"/>
      <p:bldP spid="19" grpId="0"/>
      <p:bldP spid="15" grpId="0" animBg="1"/>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124297" y="4667344"/>
            <a:ext cx="6040311" cy="869213"/>
          </a:xfrm>
        </p:spPr>
        <p:txBody>
          <a:bodyPr>
            <a:noAutofit/>
          </a:bodyPr>
          <a:lstStyle/>
          <a:p>
            <a:pPr marL="0">
              <a:spcAft>
                <a:spcPts val="600"/>
              </a:spcAft>
              <a:buClr>
                <a:schemeClr val="tx1"/>
              </a:buClr>
              <a:buSzPct val="80000"/>
              <a:buFont typeface="Wingdings" panose="05000000000000000000" pitchFamily="2" charset="2"/>
              <a:buChar char="q"/>
            </a:pPr>
            <a:r>
              <a:rPr lang="en-US" sz="2000" b="1" dirty="0">
                <a:solidFill>
                  <a:srgbClr val="FF0000"/>
                </a:solidFill>
                <a:latin typeface="Comic Sans MS" panose="030F0702030302020204" pitchFamily="66" charset="0"/>
              </a:rPr>
              <a:t>Mobile phone endorsers </a:t>
            </a:r>
            <a:r>
              <a:rPr lang="en-US" sz="2000" b="1" dirty="0" smtClean="0">
                <a:solidFill>
                  <a:srgbClr val="FF0000"/>
                </a:solidFill>
                <a:latin typeface="Comic Sans MS" panose="030F0702030302020204" pitchFamily="66" charset="0"/>
              </a:rPr>
              <a:t>183.8 </a:t>
            </a:r>
            <a:r>
              <a:rPr lang="en-US" sz="2000" b="1" dirty="0">
                <a:solidFill>
                  <a:srgbClr val="FF0000"/>
                </a:solidFill>
                <a:latin typeface="Comic Sans MS" panose="030F0702030302020204" pitchFamily="66" charset="0"/>
              </a:rPr>
              <a:t>million, </a:t>
            </a:r>
          </a:p>
          <a:p>
            <a:pPr marL="0" indent="0">
              <a:spcAft>
                <a:spcPts val="600"/>
              </a:spcAft>
              <a:buClr>
                <a:schemeClr val="tx1"/>
              </a:buClr>
              <a:buSzPct val="80000"/>
              <a:buNone/>
            </a:pPr>
            <a:r>
              <a:rPr lang="en-US" sz="2000" b="1" dirty="0">
                <a:solidFill>
                  <a:srgbClr val="FF0000"/>
                </a:solidFill>
                <a:latin typeface="Comic Sans MS" panose="030F0702030302020204" pitchFamily="66" charset="0"/>
              </a:rPr>
              <a:t>  </a:t>
            </a:r>
            <a:r>
              <a:rPr lang="en-US" sz="2000" b="1" dirty="0" smtClean="0">
                <a:solidFill>
                  <a:srgbClr val="FF0000"/>
                </a:solidFill>
                <a:latin typeface="Comic Sans MS" panose="030F0702030302020204" pitchFamily="66" charset="0"/>
              </a:rPr>
              <a:t>Internet </a:t>
            </a:r>
            <a:r>
              <a:rPr lang="en-US" sz="2000" b="1" dirty="0">
                <a:solidFill>
                  <a:srgbClr val="FF0000"/>
                </a:solidFill>
                <a:latin typeface="Comic Sans MS" panose="030F0702030302020204" pitchFamily="66" charset="0"/>
              </a:rPr>
              <a:t>subscribers were </a:t>
            </a:r>
            <a:r>
              <a:rPr lang="en-US" sz="2000" b="1" dirty="0" smtClean="0">
                <a:solidFill>
                  <a:srgbClr val="FF0000"/>
                </a:solidFill>
                <a:latin typeface="Comic Sans MS" panose="030F0702030302020204" pitchFamily="66" charset="0"/>
              </a:rPr>
              <a:t>126.1 </a:t>
            </a:r>
            <a:r>
              <a:rPr lang="en-US" sz="2000" b="1" dirty="0">
                <a:solidFill>
                  <a:srgbClr val="FF0000"/>
                </a:solidFill>
                <a:latin typeface="Comic Sans MS" panose="030F0702030302020204" pitchFamily="66" charset="0"/>
              </a:rPr>
              <a:t>million. </a:t>
            </a:r>
            <a:endParaRPr lang="en-US" sz="2000" b="1" dirty="0">
              <a:latin typeface="Garamond" panose="02020404030301010803" pitchFamily="18" charset="0"/>
            </a:endParaRPr>
          </a:p>
        </p:txBody>
      </p:sp>
      <p:sp>
        <p:nvSpPr>
          <p:cNvPr id="2" name="Slide Number Placeholder 1"/>
          <p:cNvSpPr>
            <a:spLocks noGrp="1"/>
          </p:cNvSpPr>
          <p:nvPr>
            <p:ph type="sldNum" sz="quarter" idx="15"/>
          </p:nvPr>
        </p:nvSpPr>
        <p:spPr/>
        <p:txBody>
          <a:bodyPr/>
          <a:lstStyle/>
          <a:p>
            <a:fld id="{8B21A843-96F8-48E5-9D0D-5182515463F0}" type="slidenum">
              <a:rPr lang="en-US">
                <a:latin typeface="Century Schoolbook"/>
              </a:rPr>
              <a:pPr/>
              <a:t>7</a:t>
            </a:fld>
            <a:endParaRPr lang="en-US">
              <a:latin typeface="Century Schoolbook"/>
            </a:endParaRPr>
          </a:p>
        </p:txBody>
      </p:sp>
      <p:sp>
        <p:nvSpPr>
          <p:cNvPr id="14" name="TextBox 13">
            <a:extLst>
              <a:ext uri="{FF2B5EF4-FFF2-40B4-BE49-F238E27FC236}">
                <a16:creationId xmlns:a16="http://schemas.microsoft.com/office/drawing/2014/main" id="{138D1E73-ACBE-4FD4-89F7-856106C7EA33}"/>
              </a:ext>
            </a:extLst>
          </p:cNvPr>
          <p:cNvSpPr txBox="1"/>
          <p:nvPr/>
        </p:nvSpPr>
        <p:spPr>
          <a:xfrm>
            <a:off x="9677400" y="6324600"/>
            <a:ext cx="1383792" cy="369332"/>
          </a:xfrm>
          <a:prstGeom prst="rect">
            <a:avLst/>
          </a:prstGeom>
          <a:noFill/>
        </p:spPr>
        <p:txBody>
          <a:bodyPr wrap="square" rtlCol="0">
            <a:spAutoFit/>
          </a:bodyPr>
          <a:lstStyle/>
          <a:p>
            <a:pPr algn="just">
              <a:spcAft>
                <a:spcPts val="600"/>
              </a:spcAft>
              <a:buClr>
                <a:prstClr val="black"/>
              </a:buClr>
              <a:buSzPct val="80000"/>
            </a:pPr>
            <a:r>
              <a:rPr lang="en-US" b="1" dirty="0">
                <a:solidFill>
                  <a:srgbClr val="00B050"/>
                </a:solidFill>
                <a:latin typeface="Garamond" panose="02020404030301010803" pitchFamily="18" charset="0"/>
              </a:rPr>
              <a:t>…..CONT</a:t>
            </a:r>
            <a:endParaRPr lang="en-US" b="1" dirty="0">
              <a:solidFill>
                <a:prstClr val="black"/>
              </a:solidFill>
              <a:latin typeface="Garamond" panose="02020404030301010803" pitchFamily="18" charset="0"/>
            </a:endParaRPr>
          </a:p>
        </p:txBody>
      </p:sp>
      <p:sp>
        <p:nvSpPr>
          <p:cNvPr id="16" name="Arrow: Left 15">
            <a:extLst>
              <a:ext uri="{FF2B5EF4-FFF2-40B4-BE49-F238E27FC236}">
                <a16:creationId xmlns:a16="http://schemas.microsoft.com/office/drawing/2014/main" id="{87DC81B3-2E80-4176-9863-F39351FFBE09}"/>
              </a:ext>
            </a:extLst>
          </p:cNvPr>
          <p:cNvSpPr/>
          <p:nvPr/>
        </p:nvSpPr>
        <p:spPr>
          <a:xfrm>
            <a:off x="8260434" y="4667344"/>
            <a:ext cx="2833932" cy="1027614"/>
          </a:xfrm>
          <a:prstGeom prst="leftArrow">
            <a:avLst/>
          </a:prstGeom>
          <a:ln w="3175"/>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smtClean="0">
                <a:solidFill>
                  <a:srgbClr val="AEBAD5">
                    <a:lumMod val="75000"/>
                  </a:srgbClr>
                </a:solidFill>
                <a:latin typeface="Garamond" panose="02020404030301010803" pitchFamily="18" charset="0"/>
              </a:rPr>
              <a:t>April 2023 </a:t>
            </a:r>
            <a:r>
              <a:rPr lang="en-US" b="1" dirty="0">
                <a:solidFill>
                  <a:srgbClr val="AEBAD5">
                    <a:lumMod val="75000"/>
                  </a:srgbClr>
                </a:solidFill>
                <a:latin typeface="Garamond" panose="02020404030301010803" pitchFamily="18" charset="0"/>
              </a:rPr>
              <a:t>(BTRC)</a:t>
            </a:r>
          </a:p>
        </p:txBody>
      </p:sp>
      <p:sp>
        <p:nvSpPr>
          <p:cNvPr id="4" name="Rectangle 3">
            <a:extLst>
              <a:ext uri="{FF2B5EF4-FFF2-40B4-BE49-F238E27FC236}">
                <a16:creationId xmlns:a16="http://schemas.microsoft.com/office/drawing/2014/main" id="{EF20A4B1-312E-43C2-93E2-116571945D5C}"/>
              </a:ext>
            </a:extLst>
          </p:cNvPr>
          <p:cNvSpPr/>
          <p:nvPr/>
        </p:nvSpPr>
        <p:spPr>
          <a:xfrm>
            <a:off x="2060448" y="1517578"/>
            <a:ext cx="7471152" cy="707886"/>
          </a:xfrm>
          <a:prstGeom prst="rect">
            <a:avLst/>
          </a:prstGeom>
        </p:spPr>
        <p:txBody>
          <a:bodyPr wrap="square">
            <a:spAutoFit/>
          </a:bodyPr>
          <a:lstStyle/>
          <a:p>
            <a:pPr marL="342900" indent="-342900">
              <a:buFont typeface="Wingdings" panose="05000000000000000000" pitchFamily="2" charset="2"/>
              <a:buChar char="q"/>
            </a:pPr>
            <a:r>
              <a:rPr lang="en-US" sz="2000" b="1" dirty="0">
                <a:solidFill>
                  <a:srgbClr val="7030A0"/>
                </a:solidFill>
                <a:latin typeface="Comic Sans MS" panose="030F0702030302020204" pitchFamily="66" charset="0"/>
              </a:rPr>
              <a:t>As the report of the Dhaka Tribune (May 25, 2021) Everyone has a mobile connection in Bangladesh now. </a:t>
            </a:r>
          </a:p>
        </p:txBody>
      </p:sp>
      <p:sp>
        <p:nvSpPr>
          <p:cNvPr id="11" name="Rectangle 10">
            <a:extLst>
              <a:ext uri="{FF2B5EF4-FFF2-40B4-BE49-F238E27FC236}">
                <a16:creationId xmlns:a16="http://schemas.microsoft.com/office/drawing/2014/main" id="{99515B38-C1DE-4619-90F9-F33B8FA85428}"/>
              </a:ext>
            </a:extLst>
          </p:cNvPr>
          <p:cNvSpPr/>
          <p:nvPr/>
        </p:nvSpPr>
        <p:spPr>
          <a:xfrm>
            <a:off x="914400" y="3679637"/>
            <a:ext cx="7620000" cy="707886"/>
          </a:xfrm>
          <a:prstGeom prst="rect">
            <a:avLst/>
          </a:prstGeom>
        </p:spPr>
        <p:txBody>
          <a:bodyPr wrap="square">
            <a:spAutoFit/>
          </a:bodyPr>
          <a:lstStyle/>
          <a:p>
            <a:pPr marL="461963" indent="-461963">
              <a:spcBef>
                <a:spcPts val="600"/>
              </a:spcBef>
              <a:spcAft>
                <a:spcPts val="600"/>
              </a:spcAft>
              <a:buClr>
                <a:schemeClr val="tx1"/>
              </a:buClr>
              <a:buSzPct val="80000"/>
              <a:buFont typeface="Wingdings" panose="05000000000000000000" pitchFamily="2" charset="2"/>
              <a:buChar char="q"/>
            </a:pPr>
            <a:r>
              <a:rPr lang="en-US" sz="2000" b="1" dirty="0">
                <a:solidFill>
                  <a:srgbClr val="FF0000"/>
                </a:solidFill>
                <a:latin typeface="Comic Sans MS" panose="030F0702030302020204" pitchFamily="66" charset="0"/>
              </a:rPr>
              <a:t>At the end of 2022, there were 181.02 million active mobile subscribers for 165.5 million peoples. </a:t>
            </a:r>
          </a:p>
        </p:txBody>
      </p:sp>
      <p:sp>
        <p:nvSpPr>
          <p:cNvPr id="15" name="Title 1">
            <a:extLst>
              <a:ext uri="{FF2B5EF4-FFF2-40B4-BE49-F238E27FC236}">
                <a16:creationId xmlns:a16="http://schemas.microsoft.com/office/drawing/2014/main" id="{CBF7B547-9DB6-446C-B37E-66BBDC971761}"/>
              </a:ext>
            </a:extLst>
          </p:cNvPr>
          <p:cNvSpPr txBox="1">
            <a:spLocks/>
          </p:cNvSpPr>
          <p:nvPr/>
        </p:nvSpPr>
        <p:spPr>
          <a:xfrm>
            <a:off x="1219200" y="241831"/>
            <a:ext cx="4876800" cy="579438"/>
          </a:xfrm>
          <a:prstGeom prst="rect">
            <a:avLst/>
          </a:prstGeom>
        </p:spPr>
        <p:txBody>
          <a:bodyPr vert="horz" anchor="b">
            <a:no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marL="274320" indent="-274320" algn="just">
              <a:lnSpc>
                <a:spcPct val="150000"/>
              </a:lnSpc>
              <a:spcBef>
                <a:spcPts val="600"/>
              </a:spcBef>
              <a:spcAft>
                <a:spcPts val="600"/>
              </a:spcAft>
              <a:buClr>
                <a:schemeClr val="accent1"/>
              </a:buClr>
              <a:buSzPct val="80000"/>
              <a:buFont typeface="Courier New" panose="02070309020205020404" pitchFamily="49" charset="0"/>
              <a:buChar char="o"/>
            </a:pPr>
            <a:r>
              <a:rPr lang="en-GB" sz="2800" b="1" spc="-60" dirty="0" smtClean="0">
                <a:solidFill>
                  <a:schemeClr val="bg1">
                    <a:lumMod val="75000"/>
                  </a:schemeClr>
                </a:solidFill>
              </a:rPr>
              <a:t>Background of study</a:t>
            </a:r>
            <a:endParaRPr lang="en-US" sz="2600" dirty="0">
              <a:solidFill>
                <a:schemeClr val="bg1">
                  <a:lumMod val="75000"/>
                </a:schemeClr>
              </a:solidFill>
            </a:endParaRPr>
          </a:p>
        </p:txBody>
      </p:sp>
      <p:sp>
        <p:nvSpPr>
          <p:cNvPr id="7" name="Smiley Face 6"/>
          <p:cNvSpPr/>
          <p:nvPr/>
        </p:nvSpPr>
        <p:spPr>
          <a:xfrm rot="21444846">
            <a:off x="8388355" y="2988251"/>
            <a:ext cx="2667000" cy="1600200"/>
          </a:xfrm>
          <a:prstGeom prst="smileyFace">
            <a:avLst/>
          </a:prstGeom>
          <a:solidFill>
            <a:schemeClr val="accent4">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b="1" dirty="0" smtClean="0"/>
          </a:p>
          <a:p>
            <a:pPr algn="ctr"/>
            <a:endParaRPr lang="en-US" b="1" dirty="0"/>
          </a:p>
          <a:p>
            <a:pPr algn="ctr"/>
            <a:r>
              <a:rPr lang="en-US" b="1" dirty="0" smtClean="0"/>
              <a:t>Mobile </a:t>
            </a:r>
            <a:r>
              <a:rPr lang="en-US" b="1" dirty="0"/>
              <a:t>Phone &gt; People</a:t>
            </a:r>
          </a:p>
          <a:p>
            <a:pPr algn="ctr"/>
            <a:endParaRPr lang="en-US" dirty="0"/>
          </a:p>
        </p:txBody>
      </p:sp>
      <p:sp>
        <p:nvSpPr>
          <p:cNvPr id="12" name="TextBox 11">
            <a:extLst>
              <a:ext uri="{FF2B5EF4-FFF2-40B4-BE49-F238E27FC236}">
                <a16:creationId xmlns:a16="http://schemas.microsoft.com/office/drawing/2014/main" id="{01B30CD1-686F-4669-943D-512B4F152F7C}"/>
              </a:ext>
            </a:extLst>
          </p:cNvPr>
          <p:cNvSpPr txBox="1"/>
          <p:nvPr/>
        </p:nvSpPr>
        <p:spPr>
          <a:xfrm>
            <a:off x="1161288" y="2357647"/>
            <a:ext cx="7010400" cy="1015663"/>
          </a:xfrm>
          <a:prstGeom prst="rect">
            <a:avLst/>
          </a:prstGeom>
          <a:noFill/>
        </p:spPr>
        <p:txBody>
          <a:bodyPr wrap="square" rtlCol="0">
            <a:spAutoFit/>
          </a:bodyPr>
          <a:lstStyle/>
          <a:p>
            <a:pPr marL="285750" indent="-285750" algn="just">
              <a:lnSpc>
                <a:spcPct val="150000"/>
              </a:lnSpc>
              <a:spcAft>
                <a:spcPts val="600"/>
              </a:spcAft>
              <a:buSzPct val="80000"/>
              <a:buFont typeface="Wingdings" panose="05000000000000000000" pitchFamily="2" charset="2"/>
              <a:buChar char="q"/>
            </a:pPr>
            <a:r>
              <a:rPr lang="en-US" sz="2000" b="1" dirty="0">
                <a:solidFill>
                  <a:srgbClr val="7030A0"/>
                </a:solidFill>
                <a:latin typeface="Comic Sans MS" panose="030F0702030302020204" pitchFamily="66" charset="0"/>
              </a:rPr>
              <a:t>Most of the smart phone clients in Bangladesh are in the age of 18 to 25 </a:t>
            </a:r>
            <a:r>
              <a:rPr lang="en-US" sz="1600" b="1" dirty="0">
                <a:solidFill>
                  <a:srgbClr val="7030A0"/>
                </a:solidFill>
                <a:latin typeface="Comic Sans MS" panose="030F0702030302020204" pitchFamily="66" charset="0"/>
              </a:rPr>
              <a:t>(I</a:t>
            </a:r>
            <a:r>
              <a:rPr lang="en-US" sz="2000" b="1" dirty="0">
                <a:solidFill>
                  <a:prstClr val="black"/>
                </a:solidFill>
                <a:latin typeface="Comic Sans MS" panose="030F0702030302020204" pitchFamily="66" charset="0"/>
              </a:rPr>
              <a:t>. </a:t>
            </a:r>
            <a:r>
              <a:rPr lang="en-US" sz="1600" b="1" dirty="0">
                <a:solidFill>
                  <a:srgbClr val="7030A0"/>
                </a:solidFill>
                <a:latin typeface="Comic Sans MS" panose="030F0702030302020204" pitchFamily="66" charset="0"/>
              </a:rPr>
              <a:t>Khan, 2013).</a:t>
            </a:r>
          </a:p>
        </p:txBody>
      </p:sp>
    </p:spTree>
    <p:extLst>
      <p:ext uri="{BB962C8B-B14F-4D97-AF65-F5344CB8AC3E}">
        <p14:creationId xmlns:p14="http://schemas.microsoft.com/office/powerpoint/2010/main" val="214038974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4000" fill="hold"/>
                                        <p:tgtEl>
                                          <p:spTgt spid="16"/>
                                        </p:tgtEl>
                                        <p:attrNameLst>
                                          <p:attrName>ppt_x</p:attrName>
                                        </p:attrNameLst>
                                      </p:cBhvr>
                                      <p:tavLst>
                                        <p:tav tm="0">
                                          <p:val>
                                            <p:strVal val="1+#ppt_w/2"/>
                                          </p:val>
                                        </p:tav>
                                        <p:tav tm="100000">
                                          <p:val>
                                            <p:strVal val="#ppt_x"/>
                                          </p:val>
                                        </p:tav>
                                      </p:tavLst>
                                    </p:anim>
                                    <p:anim calcmode="lin" valueType="num">
                                      <p:cBhvr additive="base">
                                        <p:cTn id="8" dur="4000" fill="hold"/>
                                        <p:tgtEl>
                                          <p:spTgt spid="1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FE1343D-17BC-4CC3-9823-B14D69B6A5D1}"/>
              </a:ext>
            </a:extLst>
          </p:cNvPr>
          <p:cNvSpPr>
            <a:spLocks noGrp="1"/>
          </p:cNvSpPr>
          <p:nvPr>
            <p:ph type="sldNum" sz="quarter" idx="12"/>
          </p:nvPr>
        </p:nvSpPr>
        <p:spPr/>
        <p:txBody>
          <a:bodyPr/>
          <a:lstStyle/>
          <a:p>
            <a:fld id="{8B21A843-96F8-48E5-9D0D-5182515463F0}" type="slidenum">
              <a:rPr lang="en-US">
                <a:latin typeface="Century Schoolbook"/>
              </a:rPr>
              <a:pPr/>
              <a:t>8</a:t>
            </a:fld>
            <a:endParaRPr lang="en-US">
              <a:latin typeface="Century Schoolbook"/>
            </a:endParaRPr>
          </a:p>
        </p:txBody>
      </p:sp>
      <p:pic>
        <p:nvPicPr>
          <p:cNvPr id="4" name="Picture 3">
            <a:extLst>
              <a:ext uri="{FF2B5EF4-FFF2-40B4-BE49-F238E27FC236}">
                <a16:creationId xmlns:a16="http://schemas.microsoft.com/office/drawing/2014/main" id="{A722B424-8816-4832-A594-85382DACD4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83222" y="821269"/>
            <a:ext cx="6705600" cy="5231065"/>
          </a:xfrm>
          <a:prstGeom prst="rect">
            <a:avLst/>
          </a:prstGeom>
        </p:spPr>
      </p:pic>
      <p:sp>
        <p:nvSpPr>
          <p:cNvPr id="5" name="Rectangle 4">
            <a:extLst>
              <a:ext uri="{FF2B5EF4-FFF2-40B4-BE49-F238E27FC236}">
                <a16:creationId xmlns:a16="http://schemas.microsoft.com/office/drawing/2014/main" id="{90CF3F2B-93ED-40ED-B375-9D98C715491F}"/>
              </a:ext>
            </a:extLst>
          </p:cNvPr>
          <p:cNvSpPr/>
          <p:nvPr/>
        </p:nvSpPr>
        <p:spPr>
          <a:xfrm>
            <a:off x="5092109" y="5734050"/>
            <a:ext cx="3116622" cy="369332"/>
          </a:xfrm>
          <a:prstGeom prst="rect">
            <a:avLst/>
          </a:prstGeom>
        </p:spPr>
        <p:txBody>
          <a:bodyPr wrap="none">
            <a:spAutoFit/>
          </a:bodyPr>
          <a:lstStyle/>
          <a:p>
            <a:r>
              <a:rPr lang="en-US" dirty="0">
                <a:solidFill>
                  <a:prstClr val="black"/>
                </a:solidFill>
                <a:latin typeface="Century Schoolbook"/>
              </a:rPr>
              <a:t>Source: GSMA Intelligence </a:t>
            </a:r>
          </a:p>
        </p:txBody>
      </p:sp>
      <p:cxnSp>
        <p:nvCxnSpPr>
          <p:cNvPr id="9" name="Straight Connector 8">
            <a:extLst>
              <a:ext uri="{FF2B5EF4-FFF2-40B4-BE49-F238E27FC236}">
                <a16:creationId xmlns:a16="http://schemas.microsoft.com/office/drawing/2014/main" id="{CA5417E5-150D-4240-8B51-592635AD9550}"/>
              </a:ext>
            </a:extLst>
          </p:cNvPr>
          <p:cNvCxnSpPr>
            <a:cxnSpLocks/>
          </p:cNvCxnSpPr>
          <p:nvPr/>
        </p:nvCxnSpPr>
        <p:spPr>
          <a:xfrm>
            <a:off x="2646680" y="5411570"/>
            <a:ext cx="0" cy="1361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59DBDB73-0F2A-4111-AD7C-DFF901DB7ADE}"/>
              </a:ext>
            </a:extLst>
          </p:cNvPr>
          <p:cNvSpPr txBox="1"/>
          <p:nvPr/>
        </p:nvSpPr>
        <p:spPr>
          <a:xfrm>
            <a:off x="2383222" y="5780898"/>
            <a:ext cx="1828797" cy="369332"/>
          </a:xfrm>
          <a:prstGeom prst="rect">
            <a:avLst/>
          </a:prstGeom>
          <a:solidFill>
            <a:schemeClr val="tx1">
              <a:lumMod val="75000"/>
              <a:lumOff val="25000"/>
            </a:schemeClr>
          </a:solidFill>
        </p:spPr>
        <p:txBody>
          <a:bodyPr wrap="square" rtlCol="0">
            <a:spAutoFit/>
          </a:bodyPr>
          <a:lstStyle/>
          <a:p>
            <a:r>
              <a:rPr lang="en-US" dirty="0">
                <a:solidFill>
                  <a:prstClr val="white"/>
                </a:solidFill>
                <a:latin typeface="Century Schoolbook"/>
              </a:rPr>
              <a:t>December 2020</a:t>
            </a:r>
          </a:p>
        </p:txBody>
      </p:sp>
      <p:sp>
        <p:nvSpPr>
          <p:cNvPr id="8" name="Title 1">
            <a:extLst>
              <a:ext uri="{FF2B5EF4-FFF2-40B4-BE49-F238E27FC236}">
                <a16:creationId xmlns:a16="http://schemas.microsoft.com/office/drawing/2014/main" id="{CBF7B547-9DB6-446C-B37E-66BBDC971761}"/>
              </a:ext>
            </a:extLst>
          </p:cNvPr>
          <p:cNvSpPr txBox="1">
            <a:spLocks/>
          </p:cNvSpPr>
          <p:nvPr/>
        </p:nvSpPr>
        <p:spPr>
          <a:xfrm>
            <a:off x="1219200" y="241831"/>
            <a:ext cx="4876800" cy="579438"/>
          </a:xfrm>
          <a:prstGeom prst="rect">
            <a:avLst/>
          </a:prstGeom>
        </p:spPr>
        <p:txBody>
          <a:bodyPr vert="horz" anchor="b">
            <a:no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marL="274320" indent="-274320" algn="just">
              <a:lnSpc>
                <a:spcPct val="150000"/>
              </a:lnSpc>
              <a:spcBef>
                <a:spcPts val="600"/>
              </a:spcBef>
              <a:spcAft>
                <a:spcPts val="600"/>
              </a:spcAft>
              <a:buClr>
                <a:schemeClr val="accent1"/>
              </a:buClr>
              <a:buSzPct val="80000"/>
              <a:buFont typeface="Courier New" panose="02070309020205020404" pitchFamily="49" charset="0"/>
              <a:buChar char="o"/>
            </a:pPr>
            <a:r>
              <a:rPr lang="en-GB" sz="2800" b="1" spc="-60" dirty="0" smtClean="0">
                <a:solidFill>
                  <a:schemeClr val="bg1">
                    <a:lumMod val="75000"/>
                  </a:schemeClr>
                </a:solidFill>
              </a:rPr>
              <a:t>Background of study</a:t>
            </a:r>
            <a:endParaRPr lang="en-US" sz="2600" dirty="0">
              <a:solidFill>
                <a:schemeClr val="bg1">
                  <a:lumMod val="75000"/>
                </a:schemeClr>
              </a:solidFill>
            </a:endParaRPr>
          </a:p>
        </p:txBody>
      </p:sp>
    </p:spTree>
    <p:extLst>
      <p:ext uri="{BB962C8B-B14F-4D97-AF65-F5344CB8AC3E}">
        <p14:creationId xmlns:p14="http://schemas.microsoft.com/office/powerpoint/2010/main" val="24644261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CBF7B547-9DB6-446C-B37E-66BBDC971761}"/>
              </a:ext>
            </a:extLst>
          </p:cNvPr>
          <p:cNvSpPr>
            <a:spLocks noGrp="1"/>
          </p:cNvSpPr>
          <p:nvPr>
            <p:ph type="title"/>
          </p:nvPr>
        </p:nvSpPr>
        <p:spPr>
          <a:xfrm>
            <a:off x="2106410" y="304800"/>
            <a:ext cx="5132589" cy="579438"/>
          </a:xfrm>
        </p:spPr>
        <p:txBody>
          <a:bodyPr vert="horz" anchor="b">
            <a:noAutofit/>
          </a:bodyPr>
          <a:lstStyle/>
          <a:p>
            <a:pPr marL="274320" indent="-274320" algn="just">
              <a:lnSpc>
                <a:spcPct val="150000"/>
              </a:lnSpc>
              <a:spcBef>
                <a:spcPts val="600"/>
              </a:spcBef>
              <a:spcAft>
                <a:spcPts val="600"/>
              </a:spcAft>
              <a:buClr>
                <a:schemeClr val="accent1"/>
              </a:buClr>
              <a:buSzPct val="80000"/>
              <a:buFont typeface="Courier New" panose="02070309020205020404" pitchFamily="49" charset="0"/>
              <a:buChar char="o"/>
            </a:pPr>
            <a:r>
              <a:rPr lang="en-US" sz="2800" b="1" spc="-60" dirty="0">
                <a:solidFill>
                  <a:srgbClr val="6F2F9F"/>
                </a:solidFill>
              </a:rPr>
              <a:t>Rational of the study</a:t>
            </a:r>
          </a:p>
        </p:txBody>
      </p:sp>
      <p:sp>
        <p:nvSpPr>
          <p:cNvPr id="3" name="Content Placeholder 2"/>
          <p:cNvSpPr>
            <a:spLocks noGrp="1"/>
          </p:cNvSpPr>
          <p:nvPr>
            <p:ph sz="quarter" idx="1"/>
          </p:nvPr>
        </p:nvSpPr>
        <p:spPr>
          <a:xfrm>
            <a:off x="932688" y="1828800"/>
            <a:ext cx="9906000" cy="2526206"/>
          </a:xfrm>
        </p:spPr>
        <p:txBody>
          <a:bodyPr>
            <a:noAutofit/>
          </a:bodyPr>
          <a:lstStyle/>
          <a:p>
            <a:pPr algn="just">
              <a:lnSpc>
                <a:spcPct val="150000"/>
              </a:lnSpc>
              <a:spcAft>
                <a:spcPts val="600"/>
              </a:spcAft>
              <a:buSzPct val="80000"/>
              <a:buFont typeface="Courier New" panose="02070309020205020404" pitchFamily="49" charset="0"/>
              <a:buChar char="o"/>
            </a:pPr>
            <a:r>
              <a:rPr lang="en-US" sz="2000" b="1" dirty="0">
                <a:latin typeface="Comic Sans MS" panose="030F0702030302020204" pitchFamily="66" charset="0"/>
              </a:rPr>
              <a:t>Most of university students use smartphones in Bangladesh</a:t>
            </a:r>
            <a:r>
              <a:rPr lang="en-US" sz="2000" b="1" dirty="0" smtClean="0">
                <a:latin typeface="Comic Sans MS" panose="030F0702030302020204" pitchFamily="66" charset="0"/>
              </a:rPr>
              <a:t>, </a:t>
            </a:r>
            <a:r>
              <a:rPr lang="en-US" sz="2000" b="1" dirty="0">
                <a:latin typeface="Comic Sans MS" panose="030F0702030302020204" pitchFamily="66" charset="0"/>
              </a:rPr>
              <a:t>but only 23.7% use for education </a:t>
            </a:r>
            <a:r>
              <a:rPr lang="en-US" sz="2000" b="1" dirty="0">
                <a:solidFill>
                  <a:srgbClr val="7030A0"/>
                </a:solidFill>
                <a:latin typeface="Comic Sans MS" panose="030F0702030302020204" pitchFamily="66" charset="0"/>
              </a:rPr>
              <a:t>(Hossain, 2014</a:t>
            </a:r>
            <a:r>
              <a:rPr lang="en-US" sz="2000" b="1" dirty="0" smtClean="0">
                <a:solidFill>
                  <a:srgbClr val="7030A0"/>
                </a:solidFill>
                <a:latin typeface="Comic Sans MS" panose="030F0702030302020204" pitchFamily="66" charset="0"/>
              </a:rPr>
              <a:t>).</a:t>
            </a:r>
            <a:endParaRPr lang="en-US" sz="2000" b="1" dirty="0">
              <a:latin typeface="Comic Sans MS" panose="030F0702030302020204" pitchFamily="66" charset="0"/>
            </a:endParaRPr>
          </a:p>
          <a:p>
            <a:pPr algn="just">
              <a:lnSpc>
                <a:spcPct val="150000"/>
              </a:lnSpc>
              <a:spcAft>
                <a:spcPts val="600"/>
              </a:spcAft>
              <a:buSzPct val="80000"/>
              <a:buFont typeface="Courier New" panose="02070309020205020404" pitchFamily="49" charset="0"/>
              <a:buChar char="o"/>
            </a:pPr>
            <a:r>
              <a:rPr lang="en-US" sz="2000" b="1" dirty="0">
                <a:solidFill>
                  <a:srgbClr val="002060"/>
                </a:solidFill>
                <a:latin typeface="Comic Sans MS" panose="030F0702030302020204" pitchFamily="66" charset="0"/>
              </a:rPr>
              <a:t>Several educators have already on track to participate in online classes, but they have the foggiest idea on it </a:t>
            </a:r>
            <a:r>
              <a:rPr lang="en-US" sz="2000" b="1" dirty="0">
                <a:solidFill>
                  <a:srgbClr val="7030A0"/>
                </a:solidFill>
                <a:latin typeface="Comic Sans MS" panose="030F0702030302020204" pitchFamily="66" charset="0"/>
              </a:rPr>
              <a:t>(B Biswas et al., 2020). </a:t>
            </a:r>
            <a:endParaRPr lang="en-US" sz="1800" b="1" dirty="0">
              <a:solidFill>
                <a:srgbClr val="00B050"/>
              </a:solidFill>
              <a:latin typeface="Garamond" panose="02020404030301010803" pitchFamily="18" charset="0"/>
            </a:endParaRPr>
          </a:p>
          <a:p>
            <a:pPr marL="0" indent="0" algn="r">
              <a:lnSpc>
                <a:spcPct val="150000"/>
              </a:lnSpc>
              <a:spcAft>
                <a:spcPts val="600"/>
              </a:spcAft>
              <a:buSzPct val="80000"/>
              <a:buNone/>
            </a:pPr>
            <a:endParaRPr lang="en-US" sz="1800" b="1" dirty="0">
              <a:solidFill>
                <a:srgbClr val="00B050"/>
              </a:solidFill>
              <a:latin typeface="Garamond" panose="02020404030301010803" pitchFamily="18" charset="0"/>
            </a:endParaRPr>
          </a:p>
          <a:p>
            <a:pPr marL="0" indent="0" algn="r">
              <a:lnSpc>
                <a:spcPct val="150000"/>
              </a:lnSpc>
              <a:spcAft>
                <a:spcPts val="600"/>
              </a:spcAft>
              <a:buSzPct val="80000"/>
              <a:buNone/>
            </a:pPr>
            <a:endParaRPr lang="en-US" sz="1800" b="1" dirty="0">
              <a:solidFill>
                <a:srgbClr val="00B050"/>
              </a:solidFill>
              <a:latin typeface="Garamond" panose="02020404030301010803" pitchFamily="18" charset="0"/>
            </a:endParaRPr>
          </a:p>
          <a:p>
            <a:pPr marL="0" indent="0" algn="r">
              <a:lnSpc>
                <a:spcPct val="150000"/>
              </a:lnSpc>
              <a:spcAft>
                <a:spcPts val="600"/>
              </a:spcAft>
              <a:buSzPct val="80000"/>
              <a:buNone/>
            </a:pPr>
            <a:endParaRPr lang="en-US" sz="1800" b="1" dirty="0">
              <a:solidFill>
                <a:srgbClr val="00B050"/>
              </a:solidFill>
              <a:latin typeface="Garamond" panose="02020404030301010803" pitchFamily="18" charset="0"/>
            </a:endParaRPr>
          </a:p>
          <a:p>
            <a:pPr marL="0" indent="0" algn="r">
              <a:lnSpc>
                <a:spcPct val="150000"/>
              </a:lnSpc>
              <a:spcAft>
                <a:spcPts val="600"/>
              </a:spcAft>
              <a:buSzPct val="80000"/>
              <a:buNone/>
            </a:pPr>
            <a:endParaRPr lang="en-US" sz="1800" b="1" dirty="0">
              <a:solidFill>
                <a:srgbClr val="00B050"/>
              </a:solidFill>
              <a:latin typeface="Garamond" panose="02020404030301010803" pitchFamily="18" charset="0"/>
            </a:endParaRPr>
          </a:p>
          <a:p>
            <a:pPr marL="0" indent="0" algn="r">
              <a:lnSpc>
                <a:spcPct val="150000"/>
              </a:lnSpc>
              <a:spcAft>
                <a:spcPts val="600"/>
              </a:spcAft>
              <a:buSzPct val="80000"/>
              <a:buNone/>
            </a:pPr>
            <a:endParaRPr lang="en-US" sz="1800" b="1" dirty="0">
              <a:solidFill>
                <a:srgbClr val="00B050"/>
              </a:solidFill>
              <a:latin typeface="Garamond" panose="02020404030301010803" pitchFamily="18" charset="0"/>
            </a:endParaRPr>
          </a:p>
          <a:p>
            <a:pPr marL="0" indent="0" algn="r">
              <a:lnSpc>
                <a:spcPct val="150000"/>
              </a:lnSpc>
              <a:spcAft>
                <a:spcPts val="600"/>
              </a:spcAft>
              <a:buSzPct val="80000"/>
              <a:buNone/>
            </a:pPr>
            <a:r>
              <a:rPr lang="en-US" sz="1800" b="1" dirty="0">
                <a:solidFill>
                  <a:srgbClr val="00B050"/>
                </a:solidFill>
                <a:latin typeface="Garamond" panose="02020404030301010803" pitchFamily="18" charset="0"/>
              </a:rPr>
              <a:t>…..CONT</a:t>
            </a:r>
            <a:endParaRPr lang="en-US" sz="1800" b="1" dirty="0">
              <a:latin typeface="Garamond" panose="02020404030301010803" pitchFamily="18" charset="0"/>
            </a:endParaRPr>
          </a:p>
          <a:p>
            <a:pPr marL="0" indent="0">
              <a:buNone/>
            </a:pPr>
            <a:endParaRPr lang="en-US" sz="2000" b="1" dirty="0">
              <a:latin typeface="Garamond" panose="02020404030301010803" pitchFamily="18" charset="0"/>
            </a:endParaRPr>
          </a:p>
        </p:txBody>
      </p:sp>
      <p:sp>
        <p:nvSpPr>
          <p:cNvPr id="2" name="Slide Number Placeholder 1"/>
          <p:cNvSpPr>
            <a:spLocks noGrp="1"/>
          </p:cNvSpPr>
          <p:nvPr>
            <p:ph type="sldNum" sz="quarter" idx="15"/>
          </p:nvPr>
        </p:nvSpPr>
        <p:spPr/>
        <p:txBody>
          <a:bodyPr/>
          <a:lstStyle/>
          <a:p>
            <a:fld id="{8B21A843-96F8-48E5-9D0D-5182515463F0}" type="slidenum">
              <a:rPr lang="en-US">
                <a:latin typeface="Century Schoolbook"/>
              </a:rPr>
              <a:pPr/>
              <a:t>9</a:t>
            </a:fld>
            <a:endParaRPr lang="en-US">
              <a:latin typeface="Century Schoolbook"/>
            </a:endParaRPr>
          </a:p>
        </p:txBody>
      </p:sp>
    </p:spTree>
    <p:extLst>
      <p:ext uri="{BB962C8B-B14F-4D97-AF65-F5344CB8AC3E}">
        <p14:creationId xmlns:p14="http://schemas.microsoft.com/office/powerpoint/2010/main" val="269694766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2.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3.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4.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
  <TotalTime>1526</TotalTime>
  <Words>2389</Words>
  <Application>Microsoft Office PowerPoint</Application>
  <PresentationFormat>Widescreen</PresentationFormat>
  <Paragraphs>649</Paragraphs>
  <Slides>43</Slides>
  <Notes>7</Notes>
  <HiddenSlides>0</HiddenSlides>
  <MMClips>0</MMClips>
  <ScaleCrop>false</ScaleCrop>
  <HeadingPairs>
    <vt:vector size="6" baseType="variant">
      <vt:variant>
        <vt:lpstr>Fonts Used</vt:lpstr>
      </vt:variant>
      <vt:variant>
        <vt:i4>13</vt:i4>
      </vt:variant>
      <vt:variant>
        <vt:lpstr>Theme</vt:lpstr>
      </vt:variant>
      <vt:variant>
        <vt:i4>2</vt:i4>
      </vt:variant>
      <vt:variant>
        <vt:lpstr>Slide Titles</vt:lpstr>
      </vt:variant>
      <vt:variant>
        <vt:i4>43</vt:i4>
      </vt:variant>
    </vt:vector>
  </HeadingPairs>
  <TitlesOfParts>
    <vt:vector size="58" baseType="lpstr">
      <vt:lpstr>SimSun</vt:lpstr>
      <vt:lpstr>Arial</vt:lpstr>
      <vt:lpstr>Arial Rounded MT Bold</vt:lpstr>
      <vt:lpstr>Calibri</vt:lpstr>
      <vt:lpstr>Carlito</vt:lpstr>
      <vt:lpstr>Century Schoolbook</vt:lpstr>
      <vt:lpstr>Comic Sans MS</vt:lpstr>
      <vt:lpstr>Courier New</vt:lpstr>
      <vt:lpstr>Garamond</vt:lpstr>
      <vt:lpstr>Times New Roman</vt:lpstr>
      <vt:lpstr>Vrinda</vt:lpstr>
      <vt:lpstr>Wingdings</vt:lpstr>
      <vt:lpstr>Wingdings 2</vt:lpstr>
      <vt:lpstr>Office Theme</vt:lpstr>
      <vt:lpstr>Oriel</vt:lpstr>
      <vt:lpstr>Draft RESEARCH REPORT</vt:lpstr>
      <vt:lpstr>  Factors Related To E-learning Adoption In Higher Education:  Bangladesh Perspective  </vt:lpstr>
      <vt:lpstr>Introduction</vt:lpstr>
      <vt:lpstr>Introduction</vt:lpstr>
      <vt:lpstr>Introduction</vt:lpstr>
      <vt:lpstr>Background of study</vt:lpstr>
      <vt:lpstr>PowerPoint Presentation</vt:lpstr>
      <vt:lpstr>PowerPoint Presentation</vt:lpstr>
      <vt:lpstr>Rational of the study</vt:lpstr>
      <vt:lpstr>Research objectives</vt:lpstr>
      <vt:lpstr>Research QUESTIONS</vt:lpstr>
      <vt:lpstr>PowerPoint Presentation</vt:lpstr>
      <vt:lpstr>PowerPoint Presentation</vt:lpstr>
      <vt:lpstr>Research DESIGN</vt:lpstr>
      <vt:lpstr>Research DESIGN</vt:lpstr>
      <vt:lpstr>Research DESIGN</vt:lpstr>
      <vt:lpstr>Research DESIGN</vt:lpstr>
      <vt:lpstr>Data ANALYSIS (Descriptive)</vt:lpstr>
      <vt:lpstr>Data ANALYSIS</vt:lpstr>
      <vt:lpstr>Data ANALYSIS</vt:lpstr>
      <vt:lpstr>Data ANALYSIS</vt:lpstr>
      <vt:lpstr>Data ANALYSIS</vt:lpstr>
      <vt:lpstr>Data ANALYSIS</vt:lpstr>
      <vt:lpstr>Data Analysis</vt:lpstr>
      <vt:lpstr>Data Analysis</vt:lpstr>
      <vt:lpstr>Data ANALYSIS</vt:lpstr>
      <vt:lpstr>Inter correlation between the constructs and AVE (Fornell-Larker criterion)</vt:lpstr>
      <vt:lpstr>Data ANALYSIS</vt:lpstr>
      <vt:lpstr>Data Analysis</vt:lpstr>
      <vt:lpstr>Data Analysis</vt:lpstr>
      <vt:lpstr>Data Analysis</vt:lpstr>
      <vt:lpstr>Data Analysis</vt:lpstr>
      <vt:lpstr>PowerPoint Presentation</vt:lpstr>
      <vt:lpstr>PowerPoint Presentation</vt:lpstr>
      <vt:lpstr>Findings &amp; Suggestions </vt:lpstr>
      <vt:lpstr>Findings &amp; Suggestions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Management in STATA</dc:title>
  <dc:creator>Sadat</dc:creator>
  <cp:lastModifiedBy>Home</cp:lastModifiedBy>
  <cp:revision>177</cp:revision>
  <dcterms:created xsi:type="dcterms:W3CDTF">2021-06-21T13:29:52Z</dcterms:created>
  <dcterms:modified xsi:type="dcterms:W3CDTF">2023-06-06T15:35:49Z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2021-06-20T00:00:00Z</vt:filetime>
  </property>
  <property fmtid="{D5CDD505-2E9C-101B-9397-08002B2CF9AE}" pid="3" name="Creator">
    <vt:lpwstr>Microsoft® PowerPoint® 2019</vt:lpwstr>
  </property>
  <property fmtid="{D5CDD505-2E9C-101B-9397-08002B2CF9AE}" pid="4" name="LastSaved">
    <vt:filetime>2021-06-21T00:00:00Z</vt:filetime>
  </property>
</Properties>
</file>