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73"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07-Jun-23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07-Jun-23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07-Jun-23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07-Jun-23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07-Jun-23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07-Jun-23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07-Jun-23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07-Jun-23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07-Jun-23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07-Jun-23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07-Jun-23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07-Jun-23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0"/>
            <a:ext cx="7696200" cy="2686051"/>
          </a:xfrm>
          <a:solidFill>
            <a:schemeClr val="accent3">
              <a:lumMod val="60000"/>
              <a:lumOff val="40000"/>
            </a:schemeClr>
          </a:solidFill>
        </p:spPr>
        <p:txBody>
          <a:bodyPr>
            <a:normAutofit fontScale="90000"/>
          </a:bodyPr>
          <a:lstStyle/>
          <a:p>
            <a:r>
              <a:rPr lang="en-US" b="1" dirty="0" smtClean="0"/>
              <a:t>Digital Transformation and Economic Impact in Bangladesh: An Evaluation of the e-Commerce Industry</a:t>
            </a:r>
            <a:r>
              <a:rPr lang="en-AU" dirty="0" smtClean="0"/>
              <a:t/>
            </a:r>
            <a:br>
              <a:rPr lang="en-AU" dirty="0" smtClean="0"/>
            </a:br>
            <a:endParaRPr lang="en-AU" dirty="0"/>
          </a:p>
        </p:txBody>
      </p:sp>
      <p:sp>
        <p:nvSpPr>
          <p:cNvPr id="3" name="Subtitle 2"/>
          <p:cNvSpPr>
            <a:spLocks noGrp="1"/>
          </p:cNvSpPr>
          <p:nvPr>
            <p:ph type="subTitle" idx="1"/>
          </p:nvPr>
        </p:nvSpPr>
        <p:spPr>
          <a:xfrm>
            <a:off x="1371600" y="5562600"/>
            <a:ext cx="6400800" cy="1066800"/>
          </a:xfrm>
        </p:spPr>
        <p:txBody>
          <a:bodyPr>
            <a:normAutofit fontScale="70000" lnSpcReduction="20000"/>
          </a:bodyPr>
          <a:lstStyle/>
          <a:p>
            <a:r>
              <a:rPr lang="en-US" b="1" dirty="0" smtClean="0">
                <a:solidFill>
                  <a:schemeClr val="tx2"/>
                </a:solidFill>
              </a:rPr>
              <a:t>Md. </a:t>
            </a:r>
            <a:r>
              <a:rPr lang="en-US" b="1" dirty="0" err="1" smtClean="0">
                <a:solidFill>
                  <a:schemeClr val="tx2"/>
                </a:solidFill>
              </a:rPr>
              <a:t>Nuruzzaman</a:t>
            </a:r>
            <a:r>
              <a:rPr lang="en-US" b="1" dirty="0" smtClean="0">
                <a:solidFill>
                  <a:schemeClr val="tx2"/>
                </a:solidFill>
              </a:rPr>
              <a:t>, Ph.D.</a:t>
            </a:r>
            <a:endParaRPr lang="en-AU" b="1" dirty="0" smtClean="0">
              <a:solidFill>
                <a:schemeClr val="tx2"/>
              </a:solidFill>
            </a:endParaRPr>
          </a:p>
          <a:p>
            <a:r>
              <a:rPr lang="en-US" b="1" dirty="0" err="1" smtClean="0">
                <a:solidFill>
                  <a:schemeClr val="tx2"/>
                </a:solidFill>
              </a:rPr>
              <a:t>Nilufer</a:t>
            </a:r>
            <a:r>
              <a:rPr lang="en-US" b="1" dirty="0" smtClean="0">
                <a:solidFill>
                  <a:schemeClr val="tx2"/>
                </a:solidFill>
              </a:rPr>
              <a:t> Ahmed </a:t>
            </a:r>
            <a:r>
              <a:rPr lang="en-US" b="1" dirty="0" err="1" smtClean="0">
                <a:solidFill>
                  <a:schemeClr val="tx2"/>
                </a:solidFill>
              </a:rPr>
              <a:t>Karim</a:t>
            </a:r>
            <a:endParaRPr lang="en-AU" b="1" dirty="0" smtClean="0">
              <a:solidFill>
                <a:schemeClr val="tx2"/>
              </a:solidFill>
            </a:endParaRPr>
          </a:p>
          <a:p>
            <a:r>
              <a:rPr lang="en-US" b="1" dirty="0" err="1" smtClean="0">
                <a:solidFill>
                  <a:schemeClr val="tx2"/>
                </a:solidFill>
              </a:rPr>
              <a:t>Ullas</a:t>
            </a:r>
            <a:r>
              <a:rPr lang="en-US" b="1" dirty="0" smtClean="0">
                <a:solidFill>
                  <a:schemeClr val="tx2"/>
                </a:solidFill>
              </a:rPr>
              <a:t> </a:t>
            </a:r>
            <a:r>
              <a:rPr lang="en-US" b="1" dirty="0" err="1" smtClean="0">
                <a:solidFill>
                  <a:schemeClr val="tx2"/>
                </a:solidFill>
              </a:rPr>
              <a:t>Chowdhury</a:t>
            </a:r>
            <a:endParaRPr lang="en-AU" b="1" dirty="0">
              <a:solidFill>
                <a:schemeClr val="tx2"/>
              </a:solidFill>
            </a:endParaRPr>
          </a:p>
        </p:txBody>
      </p:sp>
      <p:sp>
        <p:nvSpPr>
          <p:cNvPr id="1026" name="AutoShape 2" descr="NAPD - National Academy for Planning and Development(NAPD), Web Based  Recruitment System | Powered By: Teletal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
        <p:nvSpPr>
          <p:cNvPr id="1028" name="AutoShape 4" descr="NAPD - National Academy for Planning and Development(NAPD), Web Based  Recruitment System | Powered By: Teletal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AU"/>
          </a:p>
        </p:txBody>
      </p:sp>
      <p:pic>
        <p:nvPicPr>
          <p:cNvPr id="6" name="Picture 5" descr="untitled-1_42.png"/>
          <p:cNvPicPr>
            <a:picLocks noChangeAspect="1"/>
          </p:cNvPicPr>
          <p:nvPr/>
        </p:nvPicPr>
        <p:blipFill>
          <a:blip r:embed="rId2"/>
          <a:stretch>
            <a:fillRect/>
          </a:stretch>
        </p:blipFill>
        <p:spPr>
          <a:xfrm>
            <a:off x="2362200" y="152400"/>
            <a:ext cx="1857375" cy="1857375"/>
          </a:xfrm>
          <a:prstGeom prst="rect">
            <a:avLst/>
          </a:prstGeom>
        </p:spPr>
      </p:pic>
      <p:pic>
        <p:nvPicPr>
          <p:cNvPr id="7" name="Picture 6" descr="download.jpg"/>
          <p:cNvPicPr>
            <a:picLocks noChangeAspect="1"/>
          </p:cNvPicPr>
          <p:nvPr/>
        </p:nvPicPr>
        <p:blipFill>
          <a:blip r:embed="rId3"/>
          <a:stretch>
            <a:fillRect/>
          </a:stretch>
        </p:blipFill>
        <p:spPr>
          <a:xfrm>
            <a:off x="4800600" y="228600"/>
            <a:ext cx="1752599" cy="175259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Sample Size &amp; Sampling Method(Cont.)</a:t>
            </a:r>
            <a:endParaRPr lang="en-AU" dirty="0"/>
          </a:p>
        </p:txBody>
      </p:sp>
      <p:sp>
        <p:nvSpPr>
          <p:cNvPr id="3" name="Content Placeholder 2"/>
          <p:cNvSpPr>
            <a:spLocks noGrp="1"/>
          </p:cNvSpPr>
          <p:nvPr>
            <p:ph idx="1"/>
          </p:nvPr>
        </p:nvSpPr>
        <p:spPr>
          <a:xfrm>
            <a:off x="457200" y="1600200"/>
            <a:ext cx="8229600" cy="5029200"/>
          </a:xfrm>
          <a:solidFill>
            <a:schemeClr val="accent6">
              <a:lumMod val="20000"/>
              <a:lumOff val="80000"/>
            </a:schemeClr>
          </a:solidFill>
        </p:spPr>
        <p:txBody>
          <a:bodyPr>
            <a:noAutofit/>
          </a:bodyPr>
          <a:lstStyle/>
          <a:p>
            <a:r>
              <a:rPr lang="en-US" sz="2000" dirty="0" smtClean="0"/>
              <a:t>N</a:t>
            </a:r>
            <a:r>
              <a:rPr lang="en-US" sz="2000" baseline="-25000" dirty="0" smtClean="0"/>
              <a:t>i</a:t>
            </a:r>
            <a:r>
              <a:rPr lang="en-US" sz="2000" dirty="0" smtClean="0"/>
              <a:t> = Total number of e-commerce enterprises in each product cluster category: </a:t>
            </a:r>
            <a:endParaRPr lang="en-AU" sz="2000" dirty="0" smtClean="0"/>
          </a:p>
          <a:p>
            <a:pPr lvl="0">
              <a:buNone/>
            </a:pPr>
            <a:r>
              <a:rPr lang="en-US" sz="2000" dirty="0" smtClean="0"/>
              <a:t>        Sole proprietor-2178</a:t>
            </a:r>
            <a:endParaRPr lang="en-AU" sz="2000" dirty="0" smtClean="0"/>
          </a:p>
          <a:p>
            <a:pPr lvl="0">
              <a:buNone/>
            </a:pPr>
            <a:r>
              <a:rPr lang="en-US" sz="2000" dirty="0" smtClean="0"/>
              <a:t>        Partnership business-120</a:t>
            </a:r>
            <a:endParaRPr lang="en-AU" sz="2000" dirty="0" smtClean="0"/>
          </a:p>
          <a:p>
            <a:pPr lvl="0">
              <a:buNone/>
            </a:pPr>
            <a:r>
              <a:rPr lang="en-US" sz="2000" dirty="0" smtClean="0"/>
              <a:t>        Private limited-1989</a:t>
            </a:r>
            <a:endParaRPr lang="en-AU" sz="2000" dirty="0" smtClean="0"/>
          </a:p>
          <a:p>
            <a:pPr lvl="0">
              <a:buNone/>
            </a:pPr>
            <a:r>
              <a:rPr lang="en-US" sz="2000" dirty="0" smtClean="0"/>
              <a:t>        Public limited-34</a:t>
            </a:r>
          </a:p>
          <a:p>
            <a:pPr lvl="0">
              <a:buNone/>
            </a:pPr>
            <a:endParaRPr lang="en-US" sz="2000" dirty="0" smtClean="0"/>
          </a:p>
          <a:p>
            <a:r>
              <a:rPr lang="en-US" sz="2000" dirty="0" smtClean="0"/>
              <a:t>Applying the above formula and the total number of microenterprises, the actual sample size for each category would be as follows:</a:t>
            </a:r>
            <a:endParaRPr lang="en-AU" sz="2000" dirty="0" smtClean="0"/>
          </a:p>
          <a:p>
            <a:pPr>
              <a:buNone/>
            </a:pPr>
            <a:r>
              <a:rPr lang="en-AU" sz="2000" dirty="0" smtClean="0"/>
              <a:t>      </a:t>
            </a:r>
            <a:r>
              <a:rPr lang="en-US" sz="2000" dirty="0" smtClean="0"/>
              <a:t>Sole proprietor= 94.54 ~ 95</a:t>
            </a:r>
            <a:endParaRPr lang="en-AU" sz="2000" dirty="0" smtClean="0"/>
          </a:p>
          <a:p>
            <a:pPr lvl="0">
              <a:buNone/>
            </a:pPr>
            <a:r>
              <a:rPr lang="en-US" sz="2000" dirty="0" smtClean="0"/>
              <a:t>      Partnership business= 95.34~ 95</a:t>
            </a:r>
            <a:endParaRPr lang="en-AU" sz="2000" dirty="0" smtClean="0"/>
          </a:p>
          <a:p>
            <a:pPr lvl="0">
              <a:buNone/>
            </a:pPr>
            <a:r>
              <a:rPr lang="en-US" sz="2000" dirty="0" smtClean="0"/>
              <a:t>      Private limited= 90.62 ~ 95</a:t>
            </a:r>
            <a:endParaRPr lang="en-AU" sz="2000" dirty="0" smtClean="0"/>
          </a:p>
          <a:p>
            <a:pPr lvl="0">
              <a:buNone/>
            </a:pPr>
            <a:r>
              <a:rPr lang="en-US" sz="2000" dirty="0" smtClean="0"/>
              <a:t>      Public </a:t>
            </a:r>
            <a:r>
              <a:rPr lang="en-US" sz="2000" dirty="0" smtClean="0"/>
              <a:t>limited-30</a:t>
            </a:r>
          </a:p>
          <a:p>
            <a:pPr lvl="0">
              <a:buNone/>
            </a:pPr>
            <a:r>
              <a:rPr lang="en-US" sz="2000" dirty="0"/>
              <a:t> </a:t>
            </a:r>
            <a:r>
              <a:rPr lang="en-US" sz="2000" dirty="0" smtClean="0"/>
              <a:t>     Total estimated sample size is 315</a:t>
            </a:r>
            <a:endParaRPr lang="en-AU" sz="2000" dirty="0" smtClean="0"/>
          </a:p>
          <a:p>
            <a:pPr lvl="0">
              <a:buNone/>
            </a:pPr>
            <a:endParaRPr lang="en-AU" sz="2000" dirty="0" smtClean="0"/>
          </a:p>
          <a:p>
            <a:pPr>
              <a:buNone/>
            </a:pPr>
            <a:r>
              <a:rPr lang="en-US" sz="2000" dirty="0" smtClean="0"/>
              <a:t> </a:t>
            </a:r>
            <a:endParaRPr lang="en-AU" sz="2000" dirty="0" smtClean="0"/>
          </a:p>
          <a:p>
            <a:pPr>
              <a:buNone/>
            </a:pPr>
            <a:endParaRPr lang="en-A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The Macroeconomic Impact of E-commerce in Bangladesh:</a:t>
            </a:r>
            <a:br>
              <a:rPr lang="en-AU" dirty="0" smtClean="0"/>
            </a:br>
            <a:endParaRPr lang="en-AU" dirty="0"/>
          </a:p>
        </p:txBody>
      </p:sp>
      <p:sp>
        <p:nvSpPr>
          <p:cNvPr id="3" name="Content Placeholder 2"/>
          <p:cNvSpPr>
            <a:spLocks noGrp="1"/>
          </p:cNvSpPr>
          <p:nvPr>
            <p:ph idx="1"/>
          </p:nvPr>
        </p:nvSpPr>
        <p:spPr>
          <a:solidFill>
            <a:schemeClr val="accent6">
              <a:lumMod val="40000"/>
              <a:lumOff val="60000"/>
            </a:schemeClr>
          </a:solidFill>
        </p:spPr>
        <p:txBody>
          <a:bodyPr>
            <a:normAutofit/>
          </a:bodyPr>
          <a:lstStyle/>
          <a:p>
            <a:pPr marL="514350" indent="-514350">
              <a:buAutoNum type="arabicPeriod"/>
            </a:pPr>
            <a:r>
              <a:rPr lang="en-AU" dirty="0" smtClean="0"/>
              <a:t>GDP Contribution : </a:t>
            </a:r>
          </a:p>
          <a:p>
            <a:pPr marL="514350" indent="-514350">
              <a:buNone/>
            </a:pPr>
            <a:r>
              <a:rPr lang="en-AU" dirty="0" smtClean="0"/>
              <a:t>      ADB                   2017     3.9%</a:t>
            </a:r>
          </a:p>
          <a:p>
            <a:pPr marL="514350" indent="-514350">
              <a:buNone/>
            </a:pPr>
            <a:r>
              <a:rPr lang="en-AU" dirty="0" smtClean="0"/>
              <a:t>                                 2025     5.3% </a:t>
            </a:r>
            <a:r>
              <a:rPr lang="en-AU" sz="2400" dirty="0" smtClean="0"/>
              <a:t>by Digital Economy</a:t>
            </a:r>
          </a:p>
          <a:p>
            <a:pPr marL="514350" indent="-514350">
              <a:buNone/>
            </a:pPr>
            <a:endParaRPr lang="en-AU" dirty="0" smtClean="0"/>
          </a:p>
          <a:p>
            <a:pPr marL="514350" indent="-514350">
              <a:buNone/>
            </a:pPr>
            <a:r>
              <a:rPr lang="en-AU" dirty="0" smtClean="0"/>
              <a:t>     e-CAB                 2017     0.3%</a:t>
            </a:r>
          </a:p>
          <a:p>
            <a:pPr marL="514350" indent="-514350">
              <a:buNone/>
            </a:pPr>
            <a:r>
              <a:rPr lang="en-AU" dirty="0" smtClean="0"/>
              <a:t>                                 2019     0.6%</a:t>
            </a:r>
          </a:p>
          <a:p>
            <a:pPr marL="514350" indent="-514350">
              <a:buNone/>
            </a:pPr>
            <a:r>
              <a:rPr lang="en-AU" dirty="0" smtClean="0"/>
              <a:t>                                 2023     1.2% </a:t>
            </a:r>
            <a:r>
              <a:rPr lang="en-AU" sz="2800" dirty="0" smtClean="0"/>
              <a:t>by e-Commerce</a:t>
            </a:r>
            <a:endParaRPr lang="en-AU" sz="2800" dirty="0"/>
          </a:p>
        </p:txBody>
      </p:sp>
      <p:sp>
        <p:nvSpPr>
          <p:cNvPr id="5" name="Right Arrow 4"/>
          <p:cNvSpPr/>
          <p:nvPr/>
        </p:nvSpPr>
        <p:spPr>
          <a:xfrm>
            <a:off x="2057400" y="22860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ight Arrow 5"/>
          <p:cNvSpPr/>
          <p:nvPr/>
        </p:nvSpPr>
        <p:spPr>
          <a:xfrm>
            <a:off x="2133600" y="39624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525963"/>
          </a:xfrm>
          <a:solidFill>
            <a:schemeClr val="accent6">
              <a:lumMod val="20000"/>
              <a:lumOff val="80000"/>
            </a:schemeClr>
          </a:solidFill>
        </p:spPr>
        <p:txBody>
          <a:bodyPr>
            <a:normAutofit fontScale="92500" lnSpcReduction="10000"/>
          </a:bodyPr>
          <a:lstStyle/>
          <a:p>
            <a:pPr>
              <a:buNone/>
            </a:pPr>
            <a:r>
              <a:rPr lang="en-AU" dirty="0" smtClean="0"/>
              <a:t>2. Employment Opportunities:</a:t>
            </a:r>
          </a:p>
          <a:p>
            <a:pPr>
              <a:buNone/>
            </a:pPr>
            <a:r>
              <a:rPr lang="en-AU" dirty="0" smtClean="0"/>
              <a:t>      2020     200,000</a:t>
            </a:r>
          </a:p>
          <a:p>
            <a:pPr>
              <a:buNone/>
            </a:pPr>
            <a:r>
              <a:rPr lang="en-AU" dirty="0" smtClean="0"/>
              <a:t>      2021     230,000 </a:t>
            </a:r>
            <a:r>
              <a:rPr lang="en-AU" sz="2400" dirty="0" smtClean="0"/>
              <a:t>employed in IT sector (BASIS,2021)</a:t>
            </a:r>
          </a:p>
          <a:p>
            <a:pPr>
              <a:buNone/>
            </a:pPr>
            <a:endParaRPr lang="en-AU" dirty="0" smtClean="0"/>
          </a:p>
          <a:p>
            <a:pPr>
              <a:buNone/>
            </a:pPr>
            <a:r>
              <a:rPr lang="en-AU" dirty="0" smtClean="0"/>
              <a:t>3. Poverty Reduction: </a:t>
            </a:r>
          </a:p>
          <a:p>
            <a:pPr>
              <a:buNone/>
            </a:pPr>
            <a:r>
              <a:rPr lang="en-AU" dirty="0" smtClean="0"/>
              <a:t>      1990       90%  </a:t>
            </a:r>
          </a:p>
          <a:p>
            <a:pPr>
              <a:buNone/>
            </a:pPr>
            <a:r>
              <a:rPr lang="en-AU" dirty="0" smtClean="0"/>
              <a:t>      </a:t>
            </a:r>
          </a:p>
          <a:p>
            <a:pPr>
              <a:buNone/>
            </a:pPr>
            <a:r>
              <a:rPr lang="en-AU" dirty="0" smtClean="0"/>
              <a:t>      2021       18%     </a:t>
            </a:r>
          </a:p>
          <a:p>
            <a:pPr>
              <a:buNone/>
            </a:pPr>
            <a:r>
              <a:rPr lang="en-AU" sz="2400" dirty="0" smtClean="0"/>
              <a:t>                                            </a:t>
            </a:r>
          </a:p>
        </p:txBody>
      </p:sp>
      <p:pic>
        <p:nvPicPr>
          <p:cNvPr id="4" name="Picture 3" descr="depressed-emoticon-vector-5114105.jpg"/>
          <p:cNvPicPr>
            <a:picLocks noChangeAspect="1"/>
          </p:cNvPicPr>
          <p:nvPr/>
        </p:nvPicPr>
        <p:blipFill>
          <a:blip r:embed="rId2" cstate="print"/>
          <a:stretch>
            <a:fillRect/>
          </a:stretch>
        </p:blipFill>
        <p:spPr>
          <a:xfrm>
            <a:off x="3733800" y="3200400"/>
            <a:ext cx="752551" cy="612827"/>
          </a:xfrm>
          <a:prstGeom prst="rect">
            <a:avLst/>
          </a:prstGeom>
        </p:spPr>
      </p:pic>
      <p:pic>
        <p:nvPicPr>
          <p:cNvPr id="5" name="Picture 4" descr="download.png"/>
          <p:cNvPicPr>
            <a:picLocks noChangeAspect="1"/>
          </p:cNvPicPr>
          <p:nvPr/>
        </p:nvPicPr>
        <p:blipFill>
          <a:blip r:embed="rId3"/>
          <a:stretch>
            <a:fillRect/>
          </a:stretch>
        </p:blipFill>
        <p:spPr>
          <a:xfrm>
            <a:off x="3657600" y="4114800"/>
            <a:ext cx="842962" cy="84296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a:solidFill>
            <a:schemeClr val="accent6">
              <a:lumMod val="40000"/>
              <a:lumOff val="60000"/>
            </a:schemeClr>
          </a:solidFill>
        </p:spPr>
        <p:txBody>
          <a:bodyPr>
            <a:normAutofit/>
          </a:bodyPr>
          <a:lstStyle/>
          <a:p>
            <a:pPr>
              <a:buNone/>
            </a:pPr>
            <a:r>
              <a:rPr lang="en-AU" dirty="0" smtClean="0"/>
              <a:t>4. E-commerce market size in Bangladesh:</a:t>
            </a:r>
          </a:p>
          <a:p>
            <a:pPr>
              <a:buNone/>
            </a:pPr>
            <a:r>
              <a:rPr lang="en-AU" dirty="0" smtClean="0"/>
              <a:t>       2019     $ 1.2 Billion US</a:t>
            </a:r>
          </a:p>
          <a:p>
            <a:pPr>
              <a:buNone/>
            </a:pPr>
            <a:r>
              <a:rPr lang="en-AU" dirty="0" smtClean="0"/>
              <a:t>       2020     $ 1.6 Billion US </a:t>
            </a:r>
          </a:p>
          <a:p>
            <a:pPr>
              <a:buNone/>
            </a:pPr>
            <a:r>
              <a:rPr lang="en-AU" dirty="0" smtClean="0"/>
              <a:t>       2023     $ 7.0 Billion US*</a:t>
            </a:r>
          </a:p>
          <a:p>
            <a:pPr>
              <a:buNone/>
            </a:pPr>
            <a:r>
              <a:rPr lang="en-AU" dirty="0" smtClean="0"/>
              <a:t>5. Number of e-commerce transactions:</a:t>
            </a:r>
          </a:p>
          <a:p>
            <a:pPr>
              <a:buNone/>
            </a:pPr>
            <a:r>
              <a:rPr lang="en-AU" dirty="0" smtClean="0"/>
              <a:t>       2017           12 Million</a:t>
            </a:r>
          </a:p>
          <a:p>
            <a:pPr>
              <a:buNone/>
            </a:pPr>
            <a:r>
              <a:rPr lang="en-AU" dirty="0" smtClean="0"/>
              <a:t>       2018           18 Million</a:t>
            </a:r>
          </a:p>
          <a:p>
            <a:pPr>
              <a:buNone/>
            </a:pPr>
            <a:r>
              <a:rPr lang="en-AU" dirty="0" smtClean="0"/>
              <a:t>6. E-commerce sales revenue:</a:t>
            </a:r>
          </a:p>
          <a:p>
            <a:pPr>
              <a:buNone/>
            </a:pPr>
            <a:r>
              <a:rPr lang="en-AU" dirty="0" smtClean="0"/>
              <a:t>       2017    $  118 Million US</a:t>
            </a:r>
          </a:p>
          <a:p>
            <a:pPr>
              <a:buNone/>
            </a:pPr>
            <a:r>
              <a:rPr lang="en-AU" dirty="0" smtClean="0"/>
              <a:t>       2018    $  212 Million US (Source: e-CAB)</a:t>
            </a:r>
          </a:p>
          <a:p>
            <a:pPr>
              <a:buNone/>
            </a:pPr>
            <a:endParaRPr lang="en-A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e-Commerce Fraud and Government Response:</a:t>
            </a:r>
            <a:endParaRPr lang="en-AU" dirty="0"/>
          </a:p>
        </p:txBody>
      </p:sp>
      <p:sp>
        <p:nvSpPr>
          <p:cNvPr id="3" name="Content Placeholder 2"/>
          <p:cNvSpPr>
            <a:spLocks noGrp="1"/>
          </p:cNvSpPr>
          <p:nvPr>
            <p:ph idx="1"/>
          </p:nvPr>
        </p:nvSpPr>
        <p:spPr>
          <a:solidFill>
            <a:schemeClr val="accent2">
              <a:lumMod val="40000"/>
              <a:lumOff val="60000"/>
            </a:schemeClr>
          </a:solidFill>
        </p:spPr>
        <p:txBody>
          <a:bodyPr/>
          <a:lstStyle/>
          <a:p>
            <a:pPr>
              <a:buNone/>
            </a:pPr>
            <a:r>
              <a:rPr lang="en-AU" dirty="0" smtClean="0"/>
              <a:t>Types of Fraud:</a:t>
            </a:r>
          </a:p>
          <a:p>
            <a:pPr lvl="0">
              <a:buNone/>
            </a:pPr>
            <a:r>
              <a:rPr lang="en-AU" dirty="0" smtClean="0"/>
              <a:t>1. </a:t>
            </a:r>
            <a:r>
              <a:rPr lang="x-none" b="1" smtClean="0"/>
              <a:t>Classic/True fraud:</a:t>
            </a:r>
            <a:r>
              <a:rPr lang="en-AU" b="1" dirty="0" smtClean="0"/>
              <a:t> </a:t>
            </a:r>
            <a:r>
              <a:rPr lang="en-US" dirty="0" smtClean="0"/>
              <a:t>steal a victim’s personal and credit card details ;</a:t>
            </a:r>
            <a:endParaRPr lang="en-AU" b="1" dirty="0" smtClean="0"/>
          </a:p>
          <a:p>
            <a:pPr lvl="0">
              <a:buNone/>
            </a:pPr>
            <a:r>
              <a:rPr lang="en-AU" dirty="0" smtClean="0"/>
              <a:t>2. </a:t>
            </a:r>
            <a:r>
              <a:rPr lang="x-none" b="1" smtClean="0"/>
              <a:t>Triangulation fraud:</a:t>
            </a:r>
            <a:r>
              <a:rPr lang="en-AU" b="1" dirty="0" smtClean="0"/>
              <a:t> </a:t>
            </a:r>
            <a:r>
              <a:rPr lang="en-US" dirty="0" smtClean="0"/>
              <a:t>sells high-demand products at low prices. When the customers place an order, they use their credit card details to purchase products from a legitimate e-commerce site. For example: </a:t>
            </a:r>
            <a:r>
              <a:rPr lang="en-US" dirty="0" err="1" smtClean="0"/>
              <a:t>Evaly</a:t>
            </a:r>
            <a:r>
              <a:rPr lang="en-US" dirty="0" smtClean="0"/>
              <a:t> Case</a:t>
            </a:r>
            <a:endParaRPr lang="en-AU" b="1" dirty="0" smtClean="0"/>
          </a:p>
          <a:p>
            <a:pPr>
              <a:buNone/>
            </a:pPr>
            <a:endParaRPr lang="en-A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a:solidFill>
            <a:schemeClr val="accent2">
              <a:lumMod val="20000"/>
              <a:lumOff val="80000"/>
            </a:schemeClr>
          </a:solidFill>
        </p:spPr>
        <p:txBody>
          <a:bodyPr>
            <a:normAutofit lnSpcReduction="10000"/>
          </a:bodyPr>
          <a:lstStyle/>
          <a:p>
            <a:pPr>
              <a:buNone/>
            </a:pPr>
            <a:r>
              <a:rPr lang="en-AU" b="1" dirty="0" smtClean="0"/>
              <a:t>3.  </a:t>
            </a:r>
            <a:r>
              <a:rPr lang="x-none" b="1" smtClean="0"/>
              <a:t>Interception fraud:</a:t>
            </a:r>
            <a:r>
              <a:rPr lang="en-AU" b="1" dirty="0" smtClean="0"/>
              <a:t> </a:t>
            </a:r>
            <a:r>
              <a:rPr lang="en-US" dirty="0" smtClean="0"/>
              <a:t>criminals make an order using a legitimate credit card where the billing and shipping address match the information associated with the card; Later, they try to intercept by asking the customer service to change the shipping address.</a:t>
            </a:r>
            <a:endParaRPr lang="en-AU" dirty="0" smtClean="0"/>
          </a:p>
          <a:p>
            <a:pPr lvl="0">
              <a:buNone/>
            </a:pPr>
            <a:r>
              <a:rPr lang="en-AU" b="1" dirty="0" smtClean="0"/>
              <a:t>4. </a:t>
            </a:r>
            <a:r>
              <a:rPr lang="x-none" b="1" smtClean="0"/>
              <a:t>Chargeback fraud:</a:t>
            </a:r>
            <a:r>
              <a:rPr lang="en-AU" b="1" dirty="0" smtClean="0"/>
              <a:t> </a:t>
            </a:r>
            <a:r>
              <a:rPr lang="en-US" dirty="0" smtClean="0"/>
              <a:t>This type of fraud usually happens after the product is delivered. A customer places an online order but then claims for a chargeback stating their card was stolen.</a:t>
            </a:r>
            <a:endParaRPr lang="en-AU" b="1" dirty="0" smtClean="0"/>
          </a:p>
          <a:p>
            <a:pPr>
              <a:buNone/>
            </a:pPr>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838200"/>
          <a:ext cx="8077199" cy="4953000"/>
        </p:xfrm>
        <a:graphic>
          <a:graphicData uri="http://schemas.openxmlformats.org/drawingml/2006/table">
            <a:tbl>
              <a:tblPr/>
              <a:tblGrid>
                <a:gridCol w="2414833"/>
                <a:gridCol w="1831942"/>
                <a:gridCol w="2165022"/>
                <a:gridCol w="1665402"/>
              </a:tblGrid>
              <a:tr h="825500">
                <a:tc>
                  <a:txBody>
                    <a:bodyPr/>
                    <a:lstStyle/>
                    <a:p>
                      <a:pPr>
                        <a:lnSpc>
                          <a:spcPct val="115000"/>
                        </a:lnSpc>
                        <a:spcAft>
                          <a:spcPts val="0"/>
                        </a:spcAft>
                      </a:pPr>
                      <a:r>
                        <a:rPr lang="en-US" sz="1000" b="1" kern="100" dirty="0">
                          <a:latin typeface="Calibri"/>
                          <a:ea typeface="Times New Roman"/>
                        </a:rPr>
                        <a:t>Financial Year</a:t>
                      </a:r>
                      <a:endParaRPr lang="en-AU" sz="1000" b="1"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a:txBody>
                    <a:bodyPr/>
                    <a:lstStyle/>
                    <a:p>
                      <a:pPr>
                        <a:lnSpc>
                          <a:spcPct val="115000"/>
                        </a:lnSpc>
                        <a:spcAft>
                          <a:spcPts val="0"/>
                        </a:spcAft>
                      </a:pPr>
                      <a:r>
                        <a:rPr lang="en-US" sz="1000" b="1" kern="100" smtClean="0">
                          <a:latin typeface="Calibri"/>
                          <a:ea typeface="Times New Roman"/>
                        </a:rPr>
                        <a:t>Online Complains received</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a:txBody>
                    <a:bodyPr/>
                    <a:lstStyle/>
                    <a:p>
                      <a:pPr>
                        <a:lnSpc>
                          <a:spcPct val="115000"/>
                        </a:lnSpc>
                        <a:spcAft>
                          <a:spcPts val="0"/>
                        </a:spcAft>
                      </a:pPr>
                      <a:r>
                        <a:rPr lang="en-US" sz="1000" b="1" kern="100">
                          <a:latin typeface="Calibri"/>
                          <a:ea typeface="Times New Roman"/>
                        </a:rPr>
                        <a:t>Online Complains mitigated</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a:txBody>
                    <a:bodyPr/>
                    <a:lstStyle/>
                    <a:p>
                      <a:pPr>
                        <a:lnSpc>
                          <a:spcPct val="115000"/>
                        </a:lnSpc>
                        <a:spcAft>
                          <a:spcPts val="0"/>
                        </a:spcAft>
                      </a:pPr>
                      <a:r>
                        <a:rPr lang="en-US" sz="1000" b="1" kern="100">
                          <a:latin typeface="Calibri"/>
                          <a:ea typeface="Times New Roman"/>
                        </a:rPr>
                        <a:t>Complains not solved</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r>
              <a:tr h="412750">
                <a:tc>
                  <a:txBody>
                    <a:bodyPr/>
                    <a:lstStyle/>
                    <a:p>
                      <a:pPr>
                        <a:lnSpc>
                          <a:spcPct val="115000"/>
                        </a:lnSpc>
                        <a:spcAft>
                          <a:spcPts val="0"/>
                        </a:spcAft>
                      </a:pPr>
                      <a:r>
                        <a:rPr lang="en-US" sz="1000" b="1" kern="100">
                          <a:latin typeface="Calibri"/>
                          <a:ea typeface="Times New Roman"/>
                        </a:rPr>
                        <a:t>2010-13  (calendar year)</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179</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179</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2014-15</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264</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264</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2015-16</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662</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662</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2016-17</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6140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6140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2017-18</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9019</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9019</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2018-19</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7515</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7515</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2019-20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9195</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9195</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2020-21</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14910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14910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0</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2021-22</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smtClean="0">
                          <a:latin typeface="Calibri"/>
                          <a:ea typeface="Times New Roman"/>
                        </a:rPr>
                        <a:t>25346</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22233</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3113</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412750">
                <a:tc>
                  <a:txBody>
                    <a:bodyPr/>
                    <a:lstStyle/>
                    <a:p>
                      <a:pPr>
                        <a:lnSpc>
                          <a:spcPct val="115000"/>
                        </a:lnSpc>
                        <a:spcAft>
                          <a:spcPts val="0"/>
                        </a:spcAft>
                      </a:pPr>
                      <a:r>
                        <a:rPr lang="en-US" sz="1000" b="1" kern="100">
                          <a:latin typeface="Calibri"/>
                          <a:ea typeface="Times New Roman"/>
                        </a:rPr>
                        <a:t>2022-23 (up to January,23)</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dirty="0" smtClean="0">
                          <a:latin typeface="Calibri"/>
                          <a:ea typeface="Times New Roman"/>
                        </a:rPr>
                        <a:t>17461</a:t>
                      </a:r>
                      <a:endParaRPr lang="en-AU" sz="1000" b="1"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a:latin typeface="Calibri"/>
                          <a:ea typeface="Times New Roman"/>
                        </a:rPr>
                        <a:t>13713</a:t>
                      </a:r>
                      <a:endParaRPr lang="en-AU" sz="1000" b="1">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gn="r">
                        <a:lnSpc>
                          <a:spcPct val="115000"/>
                        </a:lnSpc>
                        <a:spcAft>
                          <a:spcPts val="0"/>
                        </a:spcAft>
                      </a:pPr>
                      <a:r>
                        <a:rPr lang="en-US" sz="1000" b="1" kern="100" dirty="0">
                          <a:latin typeface="Calibri"/>
                          <a:ea typeface="Times New Roman"/>
                        </a:rPr>
                        <a:t>3748</a:t>
                      </a:r>
                      <a:endParaRPr lang="en-AU" sz="1000" b="1"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bl>
          </a:graphicData>
        </a:graphic>
      </p:graphicFrame>
      <p:sp>
        <p:nvSpPr>
          <p:cNvPr id="3" name="Rectangle 2"/>
          <p:cNvSpPr/>
          <p:nvPr/>
        </p:nvSpPr>
        <p:spPr>
          <a:xfrm>
            <a:off x="3124200" y="304800"/>
            <a:ext cx="2414122" cy="369332"/>
          </a:xfrm>
          <a:prstGeom prst="rect">
            <a:avLst/>
          </a:prstGeom>
        </p:spPr>
        <p:txBody>
          <a:bodyPr wrap="none">
            <a:spAutoFit/>
          </a:bodyPr>
          <a:lstStyle/>
          <a:p>
            <a:r>
              <a:rPr lang="en-US" b="1" dirty="0" smtClean="0"/>
              <a:t>Government Response:</a:t>
            </a:r>
            <a:endParaRPr lang="en-AU" dirty="0"/>
          </a:p>
        </p:txBody>
      </p:sp>
      <p:sp>
        <p:nvSpPr>
          <p:cNvPr id="14337" name="Rectangle 1"/>
          <p:cNvSpPr>
            <a:spLocks noChangeArrowheads="1"/>
          </p:cNvSpPr>
          <p:nvPr/>
        </p:nvSpPr>
        <p:spPr bwMode="auto">
          <a:xfrm>
            <a:off x="0" y="586740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 Directorate of National Consumers' Right Protection, 2022)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Title: Government Response to Online Complains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23896709"/>
              </p:ext>
            </p:extLst>
          </p:nvPr>
        </p:nvGraphicFramePr>
        <p:xfrm>
          <a:off x="1219200" y="1315329"/>
          <a:ext cx="6477000" cy="4389120"/>
        </p:xfrm>
        <a:graphic>
          <a:graphicData uri="http://schemas.openxmlformats.org/drawingml/2006/table">
            <a:tbl>
              <a:tblPr/>
              <a:tblGrid>
                <a:gridCol w="2301010"/>
                <a:gridCol w="2385193"/>
                <a:gridCol w="1790797"/>
              </a:tblGrid>
              <a:tr h="731520">
                <a:tc>
                  <a:txBody>
                    <a:bodyPr/>
                    <a:lstStyle/>
                    <a:p>
                      <a:pPr>
                        <a:spcAft>
                          <a:spcPts val="0"/>
                        </a:spcAft>
                      </a:pPr>
                      <a:r>
                        <a:rPr lang="en-US" sz="1200" b="1" kern="100" dirty="0">
                          <a:latin typeface="Times New Roman"/>
                          <a:ea typeface="Times New Roman"/>
                        </a:rPr>
                        <a:t>Ownership</a:t>
                      </a:r>
                      <a:endParaRPr lang="en-AU" sz="10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No</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31520">
                <a:tc>
                  <a:txBody>
                    <a:bodyPr/>
                    <a:lstStyle/>
                    <a:p>
                      <a:pPr>
                        <a:spcAft>
                          <a:spcPts val="0"/>
                        </a:spcAft>
                      </a:pPr>
                      <a:r>
                        <a:rPr lang="en-US" sz="1200" b="1" kern="100">
                          <a:latin typeface="Times New Roman"/>
                          <a:ea typeface="Times New Roman"/>
                        </a:rPr>
                        <a:t>Proprietorship (Sole) </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2178</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57.0</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31520">
                <a:tc>
                  <a:txBody>
                    <a:bodyPr/>
                    <a:lstStyle/>
                    <a:p>
                      <a:pPr>
                        <a:spcAft>
                          <a:spcPts val="0"/>
                        </a:spcAft>
                      </a:pPr>
                      <a:r>
                        <a:rPr lang="en-US" sz="1200" b="1" kern="100">
                          <a:latin typeface="Times New Roman"/>
                          <a:ea typeface="Times New Roman"/>
                        </a:rPr>
                        <a:t>Partnership</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120</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3.1</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31520">
                <a:tc>
                  <a:txBody>
                    <a:bodyPr/>
                    <a:lstStyle/>
                    <a:p>
                      <a:pPr>
                        <a:spcAft>
                          <a:spcPts val="0"/>
                        </a:spcAft>
                      </a:pPr>
                      <a:r>
                        <a:rPr lang="en-US" sz="1200" b="1" kern="100">
                          <a:latin typeface="Times New Roman"/>
                          <a:ea typeface="Times New Roman"/>
                        </a:rPr>
                        <a:t>Private Ltd.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1989</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a:latin typeface="Times New Roman"/>
                          <a:ea typeface="Times New Roman"/>
                        </a:rPr>
                        <a:t>39.0</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31520">
                <a:tc>
                  <a:txBody>
                    <a:bodyPr/>
                    <a:lstStyle/>
                    <a:p>
                      <a:pPr>
                        <a:spcAft>
                          <a:spcPts val="0"/>
                        </a:spcAft>
                      </a:pPr>
                      <a:r>
                        <a:rPr lang="en-US" sz="1200" b="1" kern="100">
                          <a:latin typeface="Times New Roman"/>
                          <a:ea typeface="Times New Roman"/>
                        </a:rPr>
                        <a:t>Public limited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dirty="0">
                          <a:latin typeface="Times New Roman"/>
                          <a:ea typeface="Times New Roman"/>
                        </a:rPr>
                        <a:t>34</a:t>
                      </a:r>
                      <a:endParaRPr lang="en-AU" sz="10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US" sz="1200" b="1" kern="100" dirty="0">
                          <a:latin typeface="Times New Roman"/>
                          <a:ea typeface="Times New Roman"/>
                        </a:rPr>
                        <a:t>0.9</a:t>
                      </a:r>
                      <a:endParaRPr lang="en-AU" sz="10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731520">
                <a:tc>
                  <a:txBody>
                    <a:bodyPr/>
                    <a:lstStyle/>
                    <a:p>
                      <a:pPr>
                        <a:spcAft>
                          <a:spcPts val="0"/>
                        </a:spcAft>
                      </a:pPr>
                      <a:r>
                        <a:rPr lang="en-AU" sz="1000" b="1" dirty="0" smtClean="0">
                          <a:latin typeface="Times New Roman"/>
                          <a:ea typeface="Times New Roman"/>
                        </a:rPr>
                        <a:t>Total</a:t>
                      </a:r>
                      <a:endParaRPr lang="en-AU" sz="1000" b="1"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AU" sz="1000" b="1" dirty="0" smtClean="0">
                          <a:latin typeface="Times New Roman"/>
                          <a:ea typeface="Times New Roman"/>
                        </a:rPr>
                        <a:t>4,321</a:t>
                      </a:r>
                      <a:endParaRPr lang="en-AU" sz="10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a:spcAft>
                          <a:spcPts val="0"/>
                        </a:spcAft>
                      </a:pPr>
                      <a:r>
                        <a:rPr lang="en-AU" sz="1000" b="1" dirty="0" smtClean="0">
                          <a:latin typeface="Times New Roman"/>
                          <a:ea typeface="Times New Roman"/>
                        </a:rPr>
                        <a:t>100</a:t>
                      </a:r>
                      <a:endParaRPr lang="en-AU" sz="1000" b="1" dirty="0">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bl>
          </a:graphicData>
        </a:graphic>
      </p:graphicFrame>
      <p:sp>
        <p:nvSpPr>
          <p:cNvPr id="30721" name="Rectangle 1"/>
          <p:cNvSpPr>
            <a:spLocks noChangeArrowheads="1"/>
          </p:cNvSpPr>
          <p:nvPr/>
        </p:nvSpPr>
        <p:spPr bwMode="auto">
          <a:xfrm>
            <a:off x="0" y="6096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Ecommerce Industries by Type of Ownership</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22" name="Rectangle 2"/>
          <p:cNvSpPr>
            <a:spLocks noChangeArrowheads="1"/>
          </p:cNvSpPr>
          <p:nvPr/>
        </p:nvSpPr>
        <p:spPr bwMode="auto">
          <a:xfrm>
            <a:off x="1447800" y="5867400"/>
            <a:ext cx="5293437"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Source: e-commerce association of Bangladesh and </a:t>
            </a: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Field Survey 2023</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28599" y="1536192"/>
          <a:ext cx="8686801" cy="5169408"/>
        </p:xfrm>
        <a:graphic>
          <a:graphicData uri="http://schemas.openxmlformats.org/drawingml/2006/table">
            <a:tbl>
              <a:tblPr/>
              <a:tblGrid>
                <a:gridCol w="1617483"/>
                <a:gridCol w="1054578"/>
                <a:gridCol w="957285"/>
                <a:gridCol w="957285"/>
                <a:gridCol w="863468"/>
                <a:gridCol w="859994"/>
                <a:gridCol w="868680"/>
                <a:gridCol w="938174"/>
                <a:gridCol w="569854"/>
              </a:tblGrid>
              <a:tr h="574379">
                <a:tc rowSpan="2">
                  <a:txBody>
                    <a:bodyPr/>
                    <a:lstStyle/>
                    <a:p>
                      <a:pPr>
                        <a:lnSpc>
                          <a:spcPct val="115000"/>
                        </a:lnSpc>
                        <a:spcAft>
                          <a:spcPts val="0"/>
                        </a:spcAft>
                      </a:pPr>
                      <a:r>
                        <a:rPr lang="en-US" sz="1200" b="1" dirty="0">
                          <a:latin typeface="Times New Roman"/>
                          <a:ea typeface="Times New Roman"/>
                        </a:rPr>
                        <a:t>Ownership</a:t>
                      </a:r>
                      <a:endParaRPr lang="en-AU" sz="1000" b="1"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gridSpan="2">
                  <a:txBody>
                    <a:bodyPr/>
                    <a:lstStyle/>
                    <a:p>
                      <a:pPr algn="ctr">
                        <a:lnSpc>
                          <a:spcPct val="115000"/>
                        </a:lnSpc>
                        <a:spcAft>
                          <a:spcPts val="0"/>
                        </a:spcAft>
                      </a:pPr>
                      <a:r>
                        <a:rPr lang="en-US" sz="1200" b="1">
                          <a:latin typeface="Times New Roman"/>
                          <a:ea typeface="Times New Roman"/>
                        </a:rPr>
                        <a:t>Gender</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hMerge="1">
                  <a:txBody>
                    <a:bodyPr/>
                    <a:lstStyle/>
                    <a:p>
                      <a:endParaRPr lang="en-AU"/>
                    </a:p>
                  </a:txBody>
                  <a:tcPr/>
                </a:tc>
                <a:tc gridSpan="4">
                  <a:txBody>
                    <a:bodyPr/>
                    <a:lstStyle/>
                    <a:p>
                      <a:pPr algn="ctr">
                        <a:lnSpc>
                          <a:spcPct val="115000"/>
                        </a:lnSpc>
                        <a:spcAft>
                          <a:spcPts val="0"/>
                        </a:spcAft>
                      </a:pPr>
                      <a:r>
                        <a:rPr lang="en-US" sz="1200" b="1">
                          <a:latin typeface="Times New Roman"/>
                          <a:ea typeface="Times New Roman"/>
                        </a:rPr>
                        <a:t>No of Permanent Employees (Average)</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Total</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28718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Male</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Female</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1-2</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3-4</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5-6</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200" b="1">
                          <a:latin typeface="Times New Roman"/>
                          <a:ea typeface="Times New Roman"/>
                        </a:rPr>
                        <a:t>6+</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endParaRPr lang="en-US" sz="12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287189">
                <a:tc rowSpan="2">
                  <a:txBody>
                    <a:bodyPr/>
                    <a:lstStyle/>
                    <a:p>
                      <a:pPr>
                        <a:lnSpc>
                          <a:spcPct val="115000"/>
                        </a:lnSpc>
                        <a:spcAft>
                          <a:spcPts val="0"/>
                        </a:spcAft>
                      </a:pPr>
                      <a:r>
                        <a:rPr lang="en-US" sz="1200" b="1">
                          <a:latin typeface="Times New Roman"/>
                          <a:ea typeface="Times New Roman"/>
                        </a:rPr>
                        <a:t>Proprietorship (Sole) </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91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4</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5</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48</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42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95</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r>
              <a:tr h="57437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95.79</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4.21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05.26</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50.52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44.21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gn="ctr">
                        <a:lnSpc>
                          <a:spcPct val="115000"/>
                        </a:lnSpc>
                        <a:spcAft>
                          <a:spcPts val="0"/>
                        </a:spcAft>
                      </a:pPr>
                      <a:r>
                        <a:rPr lang="en-US" sz="1200" b="1">
                          <a:latin typeface="Times New Roman"/>
                          <a:ea typeface="Times New Roman"/>
                        </a:rPr>
                        <a:t>(100)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r>
              <a:tr h="287189">
                <a:tc rowSpan="2">
                  <a:txBody>
                    <a:bodyPr/>
                    <a:lstStyle/>
                    <a:p>
                      <a:pPr>
                        <a:lnSpc>
                          <a:spcPct val="115000"/>
                        </a:lnSpc>
                        <a:spcAft>
                          <a:spcPts val="0"/>
                        </a:spcAft>
                      </a:pPr>
                      <a:r>
                        <a:rPr lang="en-US" sz="1200" b="1">
                          <a:latin typeface="Times New Roman"/>
                          <a:ea typeface="Times New Roman"/>
                        </a:rPr>
                        <a:t>Partnership</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3</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4</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63</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28</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95</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57437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96.84</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03.15</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04.21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66.31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23.47</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(100)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287189">
                <a:tc rowSpan="2">
                  <a:txBody>
                    <a:bodyPr/>
                    <a:lstStyle/>
                    <a:p>
                      <a:pPr>
                        <a:lnSpc>
                          <a:spcPct val="115000"/>
                        </a:lnSpc>
                        <a:spcAft>
                          <a:spcPts val="0"/>
                        </a:spcAft>
                      </a:pPr>
                      <a:r>
                        <a:rPr lang="en-US" sz="1200" b="1">
                          <a:latin typeface="Times New Roman"/>
                          <a:ea typeface="Times New Roman"/>
                        </a:rPr>
                        <a:t>Private Ltd.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90</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42</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36</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11</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95</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57437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94.74</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5.26</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6.32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44.21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37.89</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11.58</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(100)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287189">
                <a:tc rowSpan="2">
                  <a:txBody>
                    <a:bodyPr/>
                    <a:lstStyle/>
                    <a:p>
                      <a:pPr>
                        <a:lnSpc>
                          <a:spcPct val="115000"/>
                        </a:lnSpc>
                        <a:spcAft>
                          <a:spcPts val="0"/>
                        </a:spcAft>
                      </a:pPr>
                      <a:r>
                        <a:rPr lang="en-US" sz="1200" b="1">
                          <a:latin typeface="Times New Roman"/>
                          <a:ea typeface="Times New Roman"/>
                        </a:rPr>
                        <a:t>Public limited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26</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4</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26</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30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57437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86.67</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13.33</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0.00</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6.67</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6.67</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86.67</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200" b="1">
                          <a:latin typeface="Times New Roman"/>
                          <a:ea typeface="Times New Roman"/>
                        </a:rPr>
                        <a:t>(100)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287189">
                <a:tc rowSpan="2">
                  <a:txBody>
                    <a:bodyPr/>
                    <a:lstStyle/>
                    <a:p>
                      <a:pPr>
                        <a:lnSpc>
                          <a:spcPct val="115000"/>
                        </a:lnSpc>
                        <a:spcAft>
                          <a:spcPts val="0"/>
                        </a:spcAft>
                      </a:pPr>
                      <a:r>
                        <a:rPr lang="en-US" sz="1200" b="1">
                          <a:latin typeface="Times New Roman"/>
                          <a:ea typeface="Times New Roman"/>
                        </a:rPr>
                        <a:t>Total </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299</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16</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15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155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108</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37</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315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r>
              <a:tr h="574379">
                <a:tc vMerge="1">
                  <a:txBody>
                    <a:bodyPr/>
                    <a:lstStyle/>
                    <a:p>
                      <a:endParaRPr lang="en-AU"/>
                    </a:p>
                  </a:txBody>
                  <a:tcPr/>
                </a:tc>
                <a:tc>
                  <a:txBody>
                    <a:bodyPr/>
                    <a:lstStyle/>
                    <a:p>
                      <a:pPr algn="ctr">
                        <a:lnSpc>
                          <a:spcPct val="115000"/>
                        </a:lnSpc>
                        <a:spcAft>
                          <a:spcPts val="0"/>
                        </a:spcAft>
                      </a:pPr>
                      <a:r>
                        <a:rPr lang="en-US" sz="12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(94.92)</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(05.08)</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(04.76)</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(49.21)</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(34.29)</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a:latin typeface="Times New Roman"/>
                          <a:ea typeface="Times New Roman"/>
                        </a:rPr>
                        <a:t>(11.75)</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n-US" sz="1200" b="1" dirty="0">
                          <a:latin typeface="Times New Roman"/>
                          <a:ea typeface="Times New Roman"/>
                        </a:rPr>
                        <a:t>(100)</a:t>
                      </a:r>
                      <a:endParaRPr lang="en-AU" sz="10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r>
            </a:tbl>
          </a:graphicData>
        </a:graphic>
      </p:graphicFrame>
      <p:sp>
        <p:nvSpPr>
          <p:cNvPr id="32769" name="Rectangle 1"/>
          <p:cNvSpPr>
            <a:spLocks noChangeArrowheads="1"/>
          </p:cNvSpPr>
          <p:nvPr/>
        </p:nvSpPr>
        <p:spPr bwMode="auto">
          <a:xfrm>
            <a:off x="0" y="685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Table 3</a:t>
            </a:r>
            <a:endParaRPr kumimoji="0" lang="en-AU"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Percentage distribution e-Commerce Enterprises by Gender and Size of Micro-Enterprises by Permanent Employees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11335940"/>
              </p:ext>
            </p:extLst>
          </p:nvPr>
        </p:nvGraphicFramePr>
        <p:xfrm>
          <a:off x="228600" y="1284066"/>
          <a:ext cx="8763000" cy="5232400"/>
        </p:xfrm>
        <a:graphic>
          <a:graphicData uri="http://schemas.openxmlformats.org/drawingml/2006/table">
            <a:tbl>
              <a:tblPr/>
              <a:tblGrid>
                <a:gridCol w="1487958"/>
                <a:gridCol w="1230324"/>
                <a:gridCol w="1230324"/>
                <a:gridCol w="1226820"/>
                <a:gridCol w="1556310"/>
                <a:gridCol w="1556310"/>
                <a:gridCol w="474954"/>
              </a:tblGrid>
              <a:tr h="418592">
                <a:tc rowSpan="2">
                  <a:txBody>
                    <a:bodyPr/>
                    <a:lstStyle/>
                    <a:p>
                      <a:pPr>
                        <a:lnSpc>
                          <a:spcPct val="115000"/>
                        </a:lnSpc>
                        <a:spcAft>
                          <a:spcPts val="0"/>
                        </a:spcAft>
                      </a:pPr>
                      <a:r>
                        <a:rPr lang="en-US" sz="900" b="1" dirty="0">
                          <a:latin typeface="Times New Roman"/>
                          <a:ea typeface="Times New Roman"/>
                        </a:rPr>
                        <a:t>Ownership</a:t>
                      </a:r>
                      <a:endParaRPr lang="en-AU" sz="800" b="1" dirty="0">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gridSpan="4">
                  <a:txBody>
                    <a:bodyPr/>
                    <a:lstStyle/>
                    <a:p>
                      <a:pPr algn="ctr">
                        <a:lnSpc>
                          <a:spcPct val="115000"/>
                        </a:lnSpc>
                        <a:spcAft>
                          <a:spcPts val="0"/>
                        </a:spcAft>
                      </a:pPr>
                      <a:r>
                        <a:rPr lang="en-US" sz="900" b="1">
                          <a:latin typeface="Times New Roman"/>
                          <a:ea typeface="Times New Roman"/>
                        </a:rPr>
                        <a:t>Education</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Total</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418592">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900" b="1">
                          <a:latin typeface="Times New Roman"/>
                          <a:ea typeface="Times New Roman"/>
                        </a:rPr>
                        <a:t>Up-to-HSC</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900" b="1">
                          <a:latin typeface="Times New Roman"/>
                          <a:ea typeface="Times New Roman"/>
                        </a:rPr>
                        <a:t>Graduate</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900" b="1">
                          <a:latin typeface="Times New Roman"/>
                          <a:ea typeface="Times New Roman"/>
                        </a:rPr>
                        <a:t>Post Graduate</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nSpc>
                          <a:spcPct val="115000"/>
                        </a:lnSpc>
                        <a:spcAft>
                          <a:spcPts val="0"/>
                        </a:spcAft>
                      </a:pPr>
                      <a:r>
                        <a:rPr lang="en-US" sz="900" b="1">
                          <a:latin typeface="Times New Roman"/>
                          <a:ea typeface="Times New Roman"/>
                        </a:rPr>
                        <a:t>MPhil/Higher Training </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endParaRPr lang="en-US" sz="9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209296">
                <a:tc rowSpan="2">
                  <a:txBody>
                    <a:bodyPr/>
                    <a:lstStyle/>
                    <a:p>
                      <a:pPr>
                        <a:lnSpc>
                          <a:spcPct val="115000"/>
                        </a:lnSpc>
                        <a:spcAft>
                          <a:spcPts val="0"/>
                        </a:spcAft>
                      </a:pPr>
                      <a:r>
                        <a:rPr lang="en-US" sz="900" b="1">
                          <a:latin typeface="Times New Roman"/>
                          <a:ea typeface="Times New Roman"/>
                        </a:rPr>
                        <a:t>Proprietorship (Sole) </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10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22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51</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12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95</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r>
              <a:tr h="627888">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(10.52)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(23.15)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(53.68)</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12.63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lnSpc>
                          <a:spcPct val="115000"/>
                        </a:lnSpc>
                        <a:spcAft>
                          <a:spcPts val="0"/>
                        </a:spcAft>
                      </a:pPr>
                      <a:r>
                        <a:rPr lang="en-US" sz="900" b="1">
                          <a:latin typeface="Times New Roman"/>
                          <a:ea typeface="Times New Roman"/>
                        </a:rPr>
                        <a:t>(100)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r>
              <a:tr h="209296">
                <a:tc rowSpan="2">
                  <a:txBody>
                    <a:bodyPr/>
                    <a:lstStyle/>
                    <a:p>
                      <a:pPr>
                        <a:lnSpc>
                          <a:spcPct val="115000"/>
                        </a:lnSpc>
                        <a:spcAft>
                          <a:spcPts val="0"/>
                        </a:spcAft>
                      </a:pPr>
                      <a:r>
                        <a:rPr lang="en-US" sz="900" b="1">
                          <a:latin typeface="Times New Roman"/>
                          <a:ea typeface="Times New Roman"/>
                        </a:rPr>
                        <a:t>Partnership</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12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31</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39</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13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95</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627888">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(12.63)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32.63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41.05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13.68</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900" b="1">
                          <a:latin typeface="Times New Roman"/>
                          <a:ea typeface="Times New Roman"/>
                        </a:rPr>
                        <a:t>(100)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r>
              <a:tr h="209296">
                <a:tc rowSpan="2">
                  <a:txBody>
                    <a:bodyPr/>
                    <a:lstStyle/>
                    <a:p>
                      <a:pPr>
                        <a:lnSpc>
                          <a:spcPct val="115000"/>
                        </a:lnSpc>
                        <a:spcAft>
                          <a:spcPts val="0"/>
                        </a:spcAft>
                      </a:pPr>
                      <a:r>
                        <a:rPr lang="en-US" sz="900" b="1">
                          <a:latin typeface="Times New Roman"/>
                          <a:ea typeface="Times New Roman"/>
                        </a:rPr>
                        <a:t>Private Ltd.</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33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15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95</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7888">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(34.74)</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(26.32)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(23.16)</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(15.79)</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(100)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296">
                <a:tc rowSpan="2">
                  <a:txBody>
                    <a:bodyPr/>
                    <a:lstStyle/>
                    <a:p>
                      <a:pPr>
                        <a:lnSpc>
                          <a:spcPct val="115000"/>
                        </a:lnSpc>
                        <a:spcAft>
                          <a:spcPts val="0"/>
                        </a:spcAft>
                      </a:pPr>
                      <a:r>
                        <a:rPr lang="en-US" sz="900" b="1">
                          <a:latin typeface="Times New Roman"/>
                          <a:ea typeface="Times New Roman"/>
                        </a:rPr>
                        <a:t>Public limited</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8</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30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7888">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(26.67)</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(73.33)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900" b="1">
                          <a:latin typeface="Times New Roman"/>
                          <a:ea typeface="Times New Roman"/>
                        </a:rPr>
                        <a:t>(100)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592">
                <a:tc rowSpan="2">
                  <a:txBody>
                    <a:bodyPr/>
                    <a:lstStyle/>
                    <a:p>
                      <a:pPr>
                        <a:lnSpc>
                          <a:spcPct val="115000"/>
                        </a:lnSpc>
                        <a:spcAft>
                          <a:spcPts val="0"/>
                        </a:spcAft>
                      </a:pPr>
                      <a:r>
                        <a:rPr lang="en-US" sz="900" b="1">
                          <a:latin typeface="Times New Roman"/>
                          <a:ea typeface="Times New Roman"/>
                        </a:rPr>
                        <a:t>Total </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55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86</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134</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40</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315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r>
              <a:tr h="627888">
                <a:tc v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dirty="0">
                          <a:latin typeface="Times New Roman"/>
                          <a:ea typeface="Times New Roman"/>
                        </a:rPr>
                        <a:t>(17.46)</a:t>
                      </a:r>
                      <a:endParaRPr lang="en-AU" sz="800" b="1" dirty="0">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(27.30)</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(42.54)</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a:latin typeface="Times New Roman"/>
                          <a:ea typeface="Times New Roman"/>
                        </a:rPr>
                        <a:t>(12.70)</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15000"/>
                        </a:lnSpc>
                        <a:spcAft>
                          <a:spcPts val="0"/>
                        </a:spcAft>
                      </a:pPr>
                      <a:r>
                        <a:rPr lang="en-US" sz="900" b="1" dirty="0">
                          <a:latin typeface="Times New Roman"/>
                          <a:ea typeface="Times New Roman"/>
                        </a:rPr>
                        <a:t>(100) </a:t>
                      </a:r>
                      <a:endParaRPr lang="en-AU" sz="800" b="1" dirty="0">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r>
            </a:tbl>
          </a:graphicData>
        </a:graphic>
      </p:graphicFrame>
      <p:sp>
        <p:nvSpPr>
          <p:cNvPr id="3" name="Rectangle 2"/>
          <p:cNvSpPr/>
          <p:nvPr/>
        </p:nvSpPr>
        <p:spPr>
          <a:xfrm>
            <a:off x="2209800" y="609600"/>
            <a:ext cx="4572000" cy="646331"/>
          </a:xfrm>
          <a:prstGeom prst="rect">
            <a:avLst/>
          </a:prstGeom>
        </p:spPr>
        <p:txBody>
          <a:bodyPr>
            <a:spAutoFit/>
          </a:bodyPr>
          <a:lstStyle/>
          <a:p>
            <a:r>
              <a:rPr lang="en-US" b="1" dirty="0" smtClean="0"/>
              <a:t>Level of Education of Head of e-Commerce Enterprises by Type of Entrepreneurship</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smtClean="0"/>
              <a:t>   What is e-Commerce?? </a:t>
            </a:r>
            <a:endParaRPr lang="en-AU" dirty="0"/>
          </a:p>
        </p:txBody>
      </p:sp>
      <p:sp>
        <p:nvSpPr>
          <p:cNvPr id="3" name="Content Placeholder 2"/>
          <p:cNvSpPr>
            <a:spLocks noGrp="1"/>
          </p:cNvSpPr>
          <p:nvPr>
            <p:ph idx="1"/>
          </p:nvPr>
        </p:nvSpPr>
        <p:spPr/>
        <p:txBody>
          <a:bodyPr>
            <a:normAutofit fontScale="77500" lnSpcReduction="20000"/>
          </a:bodyPr>
          <a:lstStyle/>
          <a:p>
            <a:r>
              <a:rPr lang="en-US" dirty="0" smtClean="0"/>
              <a:t>E-commerce, also known as electronic commerce, is a modern business strategy that takes into account all the requirements of businesses, vendors, and clients in order to lower costs, increase the caliber of goods and services, and improve the speed and caliber of various commercial activities (</a:t>
            </a:r>
            <a:r>
              <a:rPr lang="en-US" dirty="0" err="1" smtClean="0"/>
              <a:t>Howladar</a:t>
            </a:r>
            <a:r>
              <a:rPr lang="en-US" dirty="0" smtClean="0"/>
              <a:t>, et al., 2012).</a:t>
            </a:r>
          </a:p>
          <a:p>
            <a:endParaRPr lang="en-US" dirty="0" smtClean="0"/>
          </a:p>
          <a:p>
            <a:pPr>
              <a:buNone/>
            </a:pPr>
            <a:endParaRPr lang="en-US" dirty="0" smtClean="0"/>
          </a:p>
          <a:p>
            <a:r>
              <a:rPr lang="en-US" dirty="0" smtClean="0"/>
              <a:t>The term "e-commerce" refers to the exchange of commodities, services, and other items over the internet. E-commerce also goes by the names electronic commerce or online commerce. The internet network was used to deliver these services (</a:t>
            </a:r>
            <a:r>
              <a:rPr lang="en-US" dirty="0" err="1" smtClean="0"/>
              <a:t>Sameh</a:t>
            </a:r>
            <a:r>
              <a:rPr lang="en-US" dirty="0" smtClean="0"/>
              <a:t>, 2022). </a:t>
            </a:r>
          </a:p>
          <a:p>
            <a:endParaRPr lang="en-AU" dirty="0"/>
          </a:p>
        </p:txBody>
      </p:sp>
      <p:pic>
        <p:nvPicPr>
          <p:cNvPr id="4" name="Picture 3" descr="istockphoto-1310060658-1024x1024.jpg"/>
          <p:cNvPicPr>
            <a:picLocks noChangeAspect="1"/>
          </p:cNvPicPr>
          <p:nvPr/>
        </p:nvPicPr>
        <p:blipFill>
          <a:blip r:embed="rId2" cstate="print"/>
          <a:stretch>
            <a:fillRect/>
          </a:stretch>
        </p:blipFill>
        <p:spPr>
          <a:xfrm>
            <a:off x="6477000" y="0"/>
            <a:ext cx="1447800" cy="14478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04799" y="1842452"/>
          <a:ext cx="8458200" cy="4558350"/>
        </p:xfrm>
        <a:graphic>
          <a:graphicData uri="http://schemas.openxmlformats.org/drawingml/2006/table">
            <a:tbl>
              <a:tblPr/>
              <a:tblGrid>
                <a:gridCol w="1228130"/>
                <a:gridCol w="884728"/>
                <a:gridCol w="776463"/>
                <a:gridCol w="776463"/>
                <a:gridCol w="776463"/>
                <a:gridCol w="776463"/>
                <a:gridCol w="925326"/>
                <a:gridCol w="925326"/>
                <a:gridCol w="876270"/>
                <a:gridCol w="512568"/>
              </a:tblGrid>
              <a:tr h="503544">
                <a:tc rowSpan="2">
                  <a:txBody>
                    <a:bodyPr/>
                    <a:lstStyle/>
                    <a:p>
                      <a:pPr>
                        <a:lnSpc>
                          <a:spcPct val="115000"/>
                        </a:lnSpc>
                        <a:spcAft>
                          <a:spcPts val="0"/>
                        </a:spcAft>
                      </a:pPr>
                      <a:r>
                        <a:rPr lang="en-US" sz="1000" b="1" dirty="0">
                          <a:latin typeface="Times New Roman"/>
                          <a:ea typeface="Times New Roman"/>
                        </a:rPr>
                        <a:t>Ownership</a:t>
                      </a:r>
                      <a:endParaRPr lang="en-AU" sz="1000" b="1"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gridSpan="5">
                  <a:txBody>
                    <a:bodyPr/>
                    <a:lstStyle/>
                    <a:p>
                      <a:pPr algn="ctr">
                        <a:lnSpc>
                          <a:spcPct val="115000"/>
                        </a:lnSpc>
                        <a:spcAft>
                          <a:spcPts val="0"/>
                        </a:spcAft>
                      </a:pPr>
                      <a:r>
                        <a:rPr lang="en-US" sz="1000" b="1">
                          <a:latin typeface="Times New Roman"/>
                          <a:ea typeface="Times New Roman"/>
                        </a:rPr>
                        <a:t>Establishment of e-Ecommerce (In years)</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gridSpan="2">
                  <a:txBody>
                    <a:bodyPr/>
                    <a:lstStyle/>
                    <a:p>
                      <a:pPr algn="ctr">
                        <a:lnSpc>
                          <a:spcPct val="115000"/>
                        </a:lnSpc>
                        <a:spcAft>
                          <a:spcPts val="0"/>
                        </a:spcAft>
                      </a:pPr>
                      <a:r>
                        <a:rPr lang="en-US" sz="1000" b="1">
                          <a:latin typeface="Times New Roman"/>
                          <a:ea typeface="Times New Roman"/>
                        </a:rPr>
                        <a:t>Location of business House </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hMerge="1">
                  <a:txBody>
                    <a:bodyPr/>
                    <a:lstStyle/>
                    <a:p>
                      <a:endParaRPr lang="en-AU"/>
                    </a:p>
                  </a:txBody>
                  <a:tcPr/>
                </a:tc>
                <a:tc rowSpan="2">
                  <a:txBody>
                    <a:bodyPr/>
                    <a:lstStyle/>
                    <a:p>
                      <a:pPr algn="ctr">
                        <a:lnSpc>
                          <a:spcPct val="115000"/>
                        </a:lnSpc>
                        <a:spcAft>
                          <a:spcPts val="0"/>
                        </a:spcAft>
                      </a:pPr>
                      <a:r>
                        <a:rPr lang="en-US" sz="1000" b="1">
                          <a:latin typeface="Times New Roman"/>
                          <a:ea typeface="Times New Roman"/>
                        </a:rPr>
                        <a:t>Total</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251772">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1-3</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4-6</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7-9</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10-12</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12+</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Own</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Rented</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vMerge="1">
                  <a:txBody>
                    <a:bodyPr/>
                    <a:lstStyle/>
                    <a:p>
                      <a:endParaRPr lang="en-AU"/>
                    </a:p>
                  </a:txBody>
                  <a:tcPr/>
                </a:tc>
              </a:tr>
              <a:tr h="278226">
                <a:tc rowSpan="2">
                  <a:txBody>
                    <a:bodyPr/>
                    <a:lstStyle/>
                    <a:p>
                      <a:pPr>
                        <a:lnSpc>
                          <a:spcPct val="115000"/>
                        </a:lnSpc>
                        <a:spcAft>
                          <a:spcPts val="0"/>
                        </a:spcAft>
                      </a:pPr>
                      <a:r>
                        <a:rPr lang="en-US" sz="1000" b="1">
                          <a:latin typeface="Times New Roman"/>
                          <a:ea typeface="Times New Roman"/>
                        </a:rPr>
                        <a:t>Proprietorship (Sole) </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17</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23</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31</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15</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9</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32</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63</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BDD6EE"/>
                    </a:solidFill>
                  </a:tcPr>
                </a:tc>
                <a:tc>
                  <a:txBody>
                    <a:bodyPr/>
                    <a:lstStyle/>
                    <a:p>
                      <a:pPr algn="ctr">
                        <a:lnSpc>
                          <a:spcPct val="115000"/>
                        </a:lnSpc>
                        <a:spcAft>
                          <a:spcPts val="0"/>
                        </a:spcAft>
                      </a:pPr>
                      <a:r>
                        <a:rPr lang="en-US" sz="1000" b="1">
                          <a:latin typeface="Times New Roman"/>
                          <a:ea typeface="Times New Roman"/>
                        </a:rPr>
                        <a:t>95</a:t>
                      </a:r>
                      <a:endParaRPr lang="en-AU" sz="1000" b="1">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DD6EE"/>
                    </a:solidFill>
                  </a:tcPr>
                </a:tc>
              </a:tr>
              <a:tr h="503544">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17.89</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21.85</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32.63</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15.79</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9.47</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33.68</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66.32</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BDD6EE"/>
                    </a:solidFill>
                  </a:tcPr>
                </a:tc>
                <a:tc>
                  <a:txBody>
                    <a:bodyPr/>
                    <a:lstStyle/>
                    <a:p>
                      <a:pPr algn="ctr">
                        <a:lnSpc>
                          <a:spcPct val="115000"/>
                        </a:lnSpc>
                        <a:spcAft>
                          <a:spcPts val="0"/>
                        </a:spcAft>
                      </a:pPr>
                      <a:r>
                        <a:rPr lang="en-US" sz="1000" b="1">
                          <a:latin typeface="Times New Roman"/>
                          <a:ea typeface="Times New Roman"/>
                        </a:rPr>
                        <a:t>(100)</a:t>
                      </a:r>
                      <a:endParaRPr lang="en-AU" sz="1000" b="1">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BDD6EE"/>
                    </a:solidFill>
                  </a:tcPr>
                </a:tc>
              </a:tr>
              <a:tr h="251772">
                <a:tc rowSpan="2">
                  <a:txBody>
                    <a:bodyPr/>
                    <a:lstStyle/>
                    <a:p>
                      <a:pPr>
                        <a:lnSpc>
                          <a:spcPct val="115000"/>
                        </a:lnSpc>
                        <a:spcAft>
                          <a:spcPts val="0"/>
                        </a:spcAft>
                      </a:pPr>
                      <a:r>
                        <a:rPr lang="en-US" sz="1000" b="1">
                          <a:latin typeface="Times New Roman"/>
                          <a:ea typeface="Times New Roman"/>
                        </a:rPr>
                        <a:t>Partnership</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38</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42</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10</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3</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2</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17</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78</a:t>
                      </a:r>
                      <a:endParaRPr lang="en-AU" sz="1000" b="1">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95</a:t>
                      </a:r>
                      <a:endParaRPr lang="en-AU" sz="1000" b="1">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5E0B3"/>
                    </a:solidFill>
                  </a:tcPr>
                </a:tc>
              </a:tr>
              <a:tr h="503544">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40.00</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44.21</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10.52</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3.16</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2.11</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17.90</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82.10</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(100)</a:t>
                      </a:r>
                      <a:endParaRPr lang="en-AU" sz="1000" b="1">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5E0B3"/>
                    </a:solidFill>
                  </a:tcPr>
                </a:tc>
              </a:tr>
              <a:tr h="251772">
                <a:tc rowSpan="2">
                  <a:txBody>
                    <a:bodyPr/>
                    <a:lstStyle/>
                    <a:p>
                      <a:pPr>
                        <a:lnSpc>
                          <a:spcPct val="115000"/>
                        </a:lnSpc>
                        <a:spcAft>
                          <a:spcPts val="0"/>
                        </a:spcAft>
                      </a:pPr>
                      <a:r>
                        <a:rPr lang="en-US" sz="1000" b="1">
                          <a:latin typeface="Times New Roman"/>
                          <a:ea typeface="Times New Roman"/>
                        </a:rPr>
                        <a:t>Private Ltd.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28</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19</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30</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12</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6</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5</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90</a:t>
                      </a:r>
                      <a:endParaRPr lang="en-AU" sz="1000" b="1">
                        <a:latin typeface="Times New Roman"/>
                        <a:ea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solidFill>
                      <a:srgbClr val="C5E0B3"/>
                    </a:solidFill>
                  </a:tcPr>
                </a:tc>
                <a:tc>
                  <a:txBody>
                    <a:bodyPr/>
                    <a:lstStyle/>
                    <a:p>
                      <a:pPr algn="ctr">
                        <a:lnSpc>
                          <a:spcPct val="115000"/>
                        </a:lnSpc>
                        <a:spcAft>
                          <a:spcPts val="0"/>
                        </a:spcAft>
                      </a:pPr>
                      <a:r>
                        <a:rPr lang="en-US" sz="1000" b="1">
                          <a:latin typeface="Times New Roman"/>
                          <a:ea typeface="Times New Roman"/>
                        </a:rPr>
                        <a:t>95</a:t>
                      </a:r>
                      <a:endParaRPr lang="en-AU" sz="1000" b="1">
                        <a:latin typeface="Times New Roman"/>
                        <a:ea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5E0B3"/>
                    </a:solidFill>
                  </a:tcPr>
                </a:tc>
              </a:tr>
              <a:tr h="503544">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29.47</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20.00</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31.58</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12.63</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06.32</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05.26</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94.74</a:t>
                      </a:r>
                      <a:endParaRPr lang="en-AU" sz="10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C5E0B3"/>
                    </a:solidFill>
                  </a:tcPr>
                </a:tc>
                <a:tc>
                  <a:txBody>
                    <a:bodyPr/>
                    <a:lstStyle/>
                    <a:p>
                      <a:pPr algn="ctr">
                        <a:lnSpc>
                          <a:spcPct val="115000"/>
                        </a:lnSpc>
                        <a:spcAft>
                          <a:spcPts val="0"/>
                        </a:spcAft>
                      </a:pPr>
                      <a:r>
                        <a:rPr lang="en-US" sz="1000" b="1">
                          <a:latin typeface="Times New Roman"/>
                          <a:ea typeface="Times New Roman"/>
                        </a:rPr>
                        <a:t>(100)</a:t>
                      </a:r>
                      <a:endParaRPr lang="en-AU" sz="1000" b="1">
                        <a:latin typeface="Times New Roman"/>
                        <a:ea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5E0B3"/>
                    </a:solidFill>
                  </a:tcPr>
                </a:tc>
              </a:tr>
              <a:tr h="251772">
                <a:tc rowSpan="2">
                  <a:txBody>
                    <a:bodyPr/>
                    <a:lstStyle/>
                    <a:p>
                      <a:pPr>
                        <a:lnSpc>
                          <a:spcPct val="115000"/>
                        </a:lnSpc>
                        <a:spcAft>
                          <a:spcPts val="0"/>
                        </a:spcAft>
                      </a:pPr>
                      <a:r>
                        <a:rPr lang="en-US" sz="1000" b="1">
                          <a:latin typeface="Times New Roman"/>
                          <a:ea typeface="Times New Roman"/>
                        </a:rPr>
                        <a:t>Public limited</a:t>
                      </a:r>
                      <a:endParaRPr lang="en-AU" sz="1000" b="1">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endParaRPr lang="en-US"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10</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10</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28</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503544">
                <a:tc vMerge="1">
                  <a:txBody>
                    <a:bodyPr/>
                    <a:lstStyle/>
                    <a:p>
                      <a:endParaRPr lang="en-AU"/>
                    </a:p>
                  </a:txBody>
                  <a:tcPr/>
                </a:tc>
                <a:tc>
                  <a:txBody>
                    <a:bodyPr/>
                    <a:lstStyle/>
                    <a:p>
                      <a:pPr algn="ctr">
                        <a:lnSpc>
                          <a:spcPct val="115000"/>
                        </a:lnSpc>
                        <a:spcAft>
                          <a:spcPts val="0"/>
                        </a:spcAft>
                      </a:pPr>
                      <a:endParaRPr lang="en-US"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10</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33.33</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33.33</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16.67</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06.67</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06.67</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93.33</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(100)</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251772">
                <a:tc rowSpan="2">
                  <a:txBody>
                    <a:bodyPr/>
                    <a:lstStyle/>
                    <a:p>
                      <a:pPr>
                        <a:lnSpc>
                          <a:spcPct val="115000"/>
                        </a:lnSpc>
                        <a:spcAft>
                          <a:spcPts val="0"/>
                        </a:spcAft>
                      </a:pPr>
                      <a:r>
                        <a:rPr lang="en-US" sz="1000" b="1">
                          <a:latin typeface="Times New Roman"/>
                          <a:ea typeface="Times New Roman"/>
                        </a:rPr>
                        <a:t>Total </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86</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94</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81</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35</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19</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56</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259</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315</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r h="503544">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(27.30)</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(29.84)</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(25.71)</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(11.11)</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(06.03)</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(17.78)</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a:latin typeface="Times New Roman"/>
                          <a:ea typeface="Times New Roman"/>
                        </a:rPr>
                        <a:t>(82.22)</a:t>
                      </a:r>
                      <a:endParaRPr lang="en-AU" sz="1000" b="1">
                        <a:latin typeface="Times New Roman"/>
                        <a:ea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algn="ctr">
                        <a:lnSpc>
                          <a:spcPct val="115000"/>
                        </a:lnSpc>
                        <a:spcAft>
                          <a:spcPts val="0"/>
                        </a:spcAft>
                      </a:pPr>
                      <a:r>
                        <a:rPr lang="en-US" sz="1000" b="1" dirty="0">
                          <a:latin typeface="Times New Roman"/>
                          <a:ea typeface="Times New Roman"/>
                        </a:rPr>
                        <a:t>(100) </a:t>
                      </a:r>
                      <a:endParaRPr lang="en-AU" sz="10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r>
            </a:tbl>
          </a:graphicData>
        </a:graphic>
      </p:graphicFrame>
      <p:sp>
        <p:nvSpPr>
          <p:cNvPr id="34817" name="Rectangle 1"/>
          <p:cNvSpPr>
            <a:spLocks noChangeArrowheads="1"/>
          </p:cNvSpPr>
          <p:nvPr/>
        </p:nvSpPr>
        <p:spPr bwMode="auto">
          <a:xfrm>
            <a:off x="0" y="1066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Years of Establishment and Business Location of Sample E-Commerce Enterprises by Type of Entrepreneurship   </a:t>
            </a:r>
            <a:endParaRPr kumimoji="0" lang="en-A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(Percentage Distribution)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1325880"/>
          <a:ext cx="8686801" cy="5379719"/>
        </p:xfrm>
        <a:graphic>
          <a:graphicData uri="http://schemas.openxmlformats.org/drawingml/2006/table">
            <a:tbl>
              <a:tblPr/>
              <a:tblGrid>
                <a:gridCol w="1183140"/>
                <a:gridCol w="1101487"/>
                <a:gridCol w="879105"/>
                <a:gridCol w="877366"/>
                <a:gridCol w="877366"/>
                <a:gridCol w="773126"/>
                <a:gridCol w="929488"/>
                <a:gridCol w="929488"/>
                <a:gridCol w="773126"/>
                <a:gridCol w="363109"/>
              </a:tblGrid>
              <a:tr h="185384">
                <a:tc rowSpan="2">
                  <a:txBody>
                    <a:bodyPr/>
                    <a:lstStyle/>
                    <a:p>
                      <a:pPr>
                        <a:lnSpc>
                          <a:spcPct val="115000"/>
                        </a:lnSpc>
                        <a:spcAft>
                          <a:spcPts val="0"/>
                        </a:spcAft>
                      </a:pPr>
                      <a:r>
                        <a:rPr lang="en-US" sz="800" b="1" dirty="0">
                          <a:latin typeface="Times New Roman"/>
                          <a:ea typeface="Times New Roman"/>
                        </a:rPr>
                        <a:t>Ownership</a:t>
                      </a:r>
                      <a:endParaRPr lang="en-AU" sz="800" b="1" dirty="0">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gridSpan="5">
                  <a:txBody>
                    <a:bodyPr/>
                    <a:lstStyle/>
                    <a:p>
                      <a:pPr algn="ctr">
                        <a:lnSpc>
                          <a:spcPct val="115000"/>
                        </a:lnSpc>
                        <a:spcAft>
                          <a:spcPts val="0"/>
                        </a:spcAft>
                      </a:pPr>
                      <a:r>
                        <a:rPr lang="en-US" sz="800" b="1">
                          <a:latin typeface="Times New Roman"/>
                          <a:ea typeface="Times New Roman"/>
                        </a:rPr>
                        <a:t>Profitability of E-Commerce Enterprises (In %)</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pPr>
                      <a:endParaRPr lang="en-US"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endParaRPr lang="en-US"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rowSpan="2">
                  <a:txBody>
                    <a:bodyPr/>
                    <a:lstStyle/>
                    <a:p>
                      <a:pPr algn="ctr">
                        <a:lnSpc>
                          <a:spcPct val="115000"/>
                        </a:lnSpc>
                        <a:spcAft>
                          <a:spcPts val="0"/>
                        </a:spcAft>
                      </a:pPr>
                      <a:r>
                        <a:rPr lang="en-US" sz="800" b="1">
                          <a:latin typeface="Times New Roman"/>
                          <a:ea typeface="Times New Roman"/>
                        </a:rPr>
                        <a:t>Total</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Less than 10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10-25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25-50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51-75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75-100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More than 100 percent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nSpc>
                          <a:spcPct val="115000"/>
                        </a:lnSpc>
                        <a:spcAft>
                          <a:spcPts val="0"/>
                        </a:spcAft>
                      </a:pPr>
                      <a:r>
                        <a:rPr lang="en-US" sz="800" b="1">
                          <a:latin typeface="Times New Roman"/>
                          <a:ea typeface="Times New Roman"/>
                        </a:rPr>
                        <a:t>Incurring loss</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vMerge="1">
                  <a:txBody>
                    <a:bodyPr/>
                    <a:lstStyle/>
                    <a:p>
                      <a:endParaRPr lang="en-AU"/>
                    </a:p>
                  </a:txBody>
                  <a:tcPr/>
                </a:tc>
              </a:tr>
              <a:tr h="358230">
                <a:tc rowSpan="2">
                  <a:txBody>
                    <a:bodyPr/>
                    <a:lstStyle/>
                    <a:p>
                      <a:pPr>
                        <a:lnSpc>
                          <a:spcPct val="115000"/>
                        </a:lnSpc>
                        <a:spcAft>
                          <a:spcPts val="0"/>
                        </a:spcAft>
                      </a:pPr>
                      <a:r>
                        <a:rPr lang="en-US" sz="800" b="1">
                          <a:latin typeface="Times New Roman"/>
                          <a:ea typeface="Times New Roman"/>
                        </a:rPr>
                        <a:t>Proprietorship (Sole) </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17</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23</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20</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12</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9</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3</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11</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95</a:t>
                      </a:r>
                      <a:endParaRPr lang="en-AU" sz="800" b="1">
                        <a:latin typeface="Times New Roman"/>
                        <a:ea typeface="Times New Roman"/>
                      </a:endParaRPr>
                    </a:p>
                  </a:txBody>
                  <a:tcPr marL="53009" marR="5300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(17.87)</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(24.21)</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(21.05)</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(12.63)</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(09.47)</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(03.16)</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(11.58)</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(100)</a:t>
                      </a:r>
                      <a:endParaRPr lang="en-AU" sz="800" b="1">
                        <a:latin typeface="Times New Roman"/>
                        <a:ea typeface="Times New Roman"/>
                      </a:endParaRPr>
                    </a:p>
                  </a:txBody>
                  <a:tcPr marL="53009" marR="53009"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5B8B7"/>
                    </a:solidFill>
                  </a:tcPr>
                </a:tc>
              </a:tr>
              <a:tr h="358230">
                <a:tc rowSpan="2">
                  <a:txBody>
                    <a:bodyPr/>
                    <a:lstStyle/>
                    <a:p>
                      <a:pPr>
                        <a:lnSpc>
                          <a:spcPct val="115000"/>
                        </a:lnSpc>
                        <a:spcAft>
                          <a:spcPts val="0"/>
                        </a:spcAft>
                      </a:pPr>
                      <a:r>
                        <a:rPr lang="en-US" sz="800" b="1">
                          <a:latin typeface="Times New Roman"/>
                          <a:ea typeface="Times New Roman"/>
                        </a:rPr>
                        <a:t>Partnership</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32</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30</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10</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5</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5</a:t>
                      </a:r>
                      <a:endParaRPr lang="en-AU" sz="800" b="1">
                        <a:latin typeface="Times New Roman"/>
                        <a:ea typeface="Times New Roman"/>
                      </a:endParaRPr>
                    </a:p>
                  </a:txBody>
                  <a:tcPr marL="53009" marR="53009" marT="0" marB="0" anchor="ctr">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3</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10</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95</a:t>
                      </a:r>
                      <a:endParaRPr lang="en-AU" sz="800" b="1">
                        <a:latin typeface="Times New Roman"/>
                        <a:ea typeface="Times New Roman"/>
                      </a:endParaRPr>
                    </a:p>
                  </a:txBody>
                  <a:tcPr marL="53009" marR="5300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(33.68)</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(31.58)</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(10.53)</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(05.26)</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(05.26)</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(03.16)</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(10.53)</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(100)</a:t>
                      </a:r>
                      <a:endParaRPr lang="en-AU" sz="800" b="1">
                        <a:latin typeface="Times New Roman"/>
                        <a:ea typeface="Times New Roman"/>
                      </a:endParaRPr>
                    </a:p>
                  </a:txBody>
                  <a:tcPr marL="53009" marR="53009"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5B8B7"/>
                    </a:solidFill>
                  </a:tcPr>
                </a:tc>
              </a:tr>
              <a:tr h="358230">
                <a:tc rowSpan="2">
                  <a:txBody>
                    <a:bodyPr/>
                    <a:lstStyle/>
                    <a:p>
                      <a:pPr>
                        <a:lnSpc>
                          <a:spcPct val="115000"/>
                        </a:lnSpc>
                        <a:spcAft>
                          <a:spcPts val="0"/>
                        </a:spcAft>
                      </a:pPr>
                      <a:r>
                        <a:rPr lang="en-US" sz="800" b="1">
                          <a:latin typeface="Times New Roman"/>
                          <a:ea typeface="Times New Roman"/>
                        </a:rPr>
                        <a:t>Private Ltd.</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25</a:t>
                      </a:r>
                      <a:endParaRPr lang="en-AU" sz="800" b="1">
                        <a:latin typeface="Times New Roman"/>
                        <a:ea typeface="Times New Roman"/>
                      </a:endParaRPr>
                    </a:p>
                  </a:txBody>
                  <a:tcPr marL="53009" marR="53009" marT="0" marB="0" anchor="b">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17</a:t>
                      </a:r>
                      <a:endParaRPr lang="en-AU" sz="800" b="1">
                        <a:latin typeface="Times New Roman"/>
                        <a:ea typeface="Times New Roman"/>
                      </a:endParaRPr>
                    </a:p>
                  </a:txBody>
                  <a:tcPr marL="53009" marR="53009" marT="0" marB="0" anchor="b">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18</a:t>
                      </a:r>
                      <a:endParaRPr lang="en-AU" sz="800" b="1">
                        <a:latin typeface="Times New Roman"/>
                        <a:ea typeface="Times New Roman"/>
                      </a:endParaRPr>
                    </a:p>
                  </a:txBody>
                  <a:tcPr marL="53009" marR="53009" marT="0" marB="0" anchor="b">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12</a:t>
                      </a:r>
                      <a:endParaRPr lang="en-AU" sz="800" b="1">
                        <a:latin typeface="Times New Roman"/>
                        <a:ea typeface="Times New Roman"/>
                      </a:endParaRPr>
                    </a:p>
                  </a:txBody>
                  <a:tcPr marL="53009" marR="53009" marT="0" marB="0" anchor="b">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6</a:t>
                      </a:r>
                      <a:endParaRPr lang="en-AU" sz="800" b="1">
                        <a:latin typeface="Times New Roman"/>
                        <a:ea typeface="Times New Roman"/>
                      </a:endParaRPr>
                    </a:p>
                  </a:txBody>
                  <a:tcPr marL="53009" marR="53009" marT="0" marB="0" anchor="b">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5</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12</a:t>
                      </a:r>
                      <a:endParaRPr lang="en-AU" sz="800" b="1">
                        <a:latin typeface="Times New Roman"/>
                        <a:ea typeface="Times New Roman"/>
                      </a:endParaRPr>
                    </a:p>
                  </a:txBody>
                  <a:tcPr marL="53009" marR="53009" marT="0" marB="0">
                    <a:lnL>
                      <a:noFill/>
                    </a:lnL>
                    <a:lnR>
                      <a:noFill/>
                    </a:lnR>
                    <a:lnT w="12700" cap="flat" cmpd="sng" algn="ctr">
                      <a:solidFill>
                        <a:srgbClr val="000000"/>
                      </a:solidFill>
                      <a:prstDash val="solid"/>
                      <a:round/>
                      <a:headEnd type="none" w="med" len="med"/>
                      <a:tailEnd type="none" w="med" len="med"/>
                    </a:lnT>
                    <a:lnB>
                      <a:noFill/>
                    </a:lnB>
                    <a:solidFill>
                      <a:srgbClr val="E5B8B7"/>
                    </a:solidFill>
                  </a:tcPr>
                </a:tc>
                <a:tc>
                  <a:txBody>
                    <a:bodyPr/>
                    <a:lstStyle/>
                    <a:p>
                      <a:pPr algn="ctr">
                        <a:lnSpc>
                          <a:spcPct val="115000"/>
                        </a:lnSpc>
                        <a:spcAft>
                          <a:spcPts val="0"/>
                        </a:spcAft>
                      </a:pPr>
                      <a:r>
                        <a:rPr lang="en-US" sz="800" b="1">
                          <a:latin typeface="Times New Roman"/>
                          <a:ea typeface="Times New Roman"/>
                        </a:rPr>
                        <a:t>95</a:t>
                      </a:r>
                      <a:endParaRPr lang="en-AU" sz="800" b="1">
                        <a:latin typeface="Times New Roman"/>
                        <a:ea typeface="Times New Roman"/>
                      </a:endParaRPr>
                    </a:p>
                  </a:txBody>
                  <a:tcPr marL="53009" marR="53009"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(26.32)</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(17.89)</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(18.95)</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(12.63)</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(06.32)</a:t>
                      </a:r>
                      <a:endParaRPr lang="en-AU" sz="800" b="1">
                        <a:latin typeface="Times New Roman"/>
                        <a:ea typeface="Times New Roman"/>
                      </a:endParaRPr>
                    </a:p>
                  </a:txBody>
                  <a:tcPr marL="53009" marR="53009" marT="0" marB="0" anchor="ctr">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(05.26)</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(12.63)</a:t>
                      </a:r>
                      <a:endParaRPr lang="en-AU" sz="800" b="1">
                        <a:latin typeface="Times New Roman"/>
                        <a:ea typeface="Times New Roman"/>
                      </a:endParaRPr>
                    </a:p>
                  </a:txBody>
                  <a:tcPr marL="53009" marR="53009" marT="0" marB="0">
                    <a:lnL>
                      <a:noFill/>
                    </a:lnL>
                    <a:lnR>
                      <a:noFill/>
                    </a:lnR>
                    <a:lnT>
                      <a:noFill/>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(100)</a:t>
                      </a:r>
                      <a:endParaRPr lang="en-AU" sz="800" b="1">
                        <a:latin typeface="Times New Roman"/>
                        <a:ea typeface="Times New Roman"/>
                      </a:endParaRPr>
                    </a:p>
                  </a:txBody>
                  <a:tcPr marL="53009" marR="53009"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5B8B7"/>
                    </a:solidFill>
                  </a:tcPr>
                </a:tc>
              </a:tr>
              <a:tr h="358230">
                <a:tc rowSpan="2">
                  <a:txBody>
                    <a:bodyPr/>
                    <a:lstStyle/>
                    <a:p>
                      <a:pPr>
                        <a:lnSpc>
                          <a:spcPct val="115000"/>
                        </a:lnSpc>
                        <a:spcAft>
                          <a:spcPts val="0"/>
                        </a:spcAft>
                      </a:pPr>
                      <a:r>
                        <a:rPr lang="en-US" sz="800" b="1">
                          <a:latin typeface="Times New Roman"/>
                          <a:ea typeface="Times New Roman"/>
                        </a:rPr>
                        <a:t>Public limited</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6</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8</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5</a:t>
                      </a:r>
                      <a:endParaRPr lang="en-AU" sz="800" b="1">
                        <a:latin typeface="Times New Roman"/>
                        <a:ea typeface="Times New Roman"/>
                      </a:endParaRPr>
                    </a:p>
                  </a:txBody>
                  <a:tcPr marL="53009" marR="53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(16.67)</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(20.00)</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(26.67)</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(10.00)</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(06.67)</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(03.33)</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(16.67)</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(100)</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537345">
                <a:tc rowSpan="2">
                  <a:txBody>
                    <a:bodyPr/>
                    <a:lstStyle/>
                    <a:p>
                      <a:pPr>
                        <a:lnSpc>
                          <a:spcPct val="115000"/>
                        </a:lnSpc>
                        <a:spcAft>
                          <a:spcPts val="0"/>
                        </a:spcAft>
                      </a:pPr>
                      <a:r>
                        <a:rPr lang="en-US" sz="800" b="1">
                          <a:latin typeface="Times New Roman"/>
                          <a:ea typeface="Times New Roman"/>
                        </a:rPr>
                        <a:t>Total </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No</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79</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76</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56</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32</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22</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12</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38</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315</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r h="537345">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(25.08)</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(24.13)</a:t>
                      </a:r>
                      <a:endParaRPr lang="en-AU" sz="800" b="1">
                        <a:latin typeface="Times New Roman"/>
                        <a:ea typeface="Times New Roman"/>
                      </a:endParaRPr>
                    </a:p>
                  </a:txBody>
                  <a:tcPr marL="53009" marR="53009"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(17.78)</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(10.16)</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(06.98)</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(03.81)</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a:latin typeface="Times New Roman"/>
                          <a:ea typeface="Times New Roman"/>
                        </a:rPr>
                        <a:t>(12.06)</a:t>
                      </a:r>
                      <a:endParaRPr lang="en-AU" sz="800" b="1">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c>
                  <a:txBody>
                    <a:bodyPr/>
                    <a:lstStyle/>
                    <a:p>
                      <a:pPr algn="ctr">
                        <a:lnSpc>
                          <a:spcPct val="115000"/>
                        </a:lnSpc>
                        <a:spcAft>
                          <a:spcPts val="0"/>
                        </a:spcAft>
                      </a:pPr>
                      <a:r>
                        <a:rPr lang="en-US" sz="800" b="1" dirty="0">
                          <a:latin typeface="Times New Roman"/>
                          <a:ea typeface="Times New Roman"/>
                        </a:rPr>
                        <a:t>(100) </a:t>
                      </a:r>
                      <a:endParaRPr lang="en-AU" sz="800" b="1" dirty="0">
                        <a:latin typeface="Times New Roman"/>
                        <a:ea typeface="Times New Roman"/>
                      </a:endParaRPr>
                    </a:p>
                  </a:txBody>
                  <a:tcPr marL="53009" marR="530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8B7"/>
                    </a:solidFill>
                  </a:tcPr>
                </a:tc>
              </a:tr>
            </a:tbl>
          </a:graphicData>
        </a:graphic>
      </p:graphicFrame>
      <p:sp>
        <p:nvSpPr>
          <p:cNvPr id="35841" name="Rectangle 1"/>
          <p:cNvSpPr>
            <a:spLocks noChangeArrowheads="1"/>
          </p:cNvSpPr>
          <p:nvPr/>
        </p:nvSpPr>
        <p:spPr bwMode="auto">
          <a:xfrm>
            <a:off x="0" y="609600"/>
            <a:ext cx="729468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Profitability of E-Commerce Enterprises by Type of Entrepreneurship   </a:t>
            </a:r>
            <a:endParaRPr kumimoji="0" lang="en-A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(Percentage Distribution)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397" y="1304341"/>
          <a:ext cx="8839202" cy="5325058"/>
        </p:xfrm>
        <a:graphic>
          <a:graphicData uri="http://schemas.openxmlformats.org/drawingml/2006/table">
            <a:tbl>
              <a:tblPr/>
              <a:tblGrid>
                <a:gridCol w="3367735"/>
                <a:gridCol w="1071311"/>
                <a:gridCol w="567477"/>
                <a:gridCol w="574548"/>
                <a:gridCol w="574548"/>
                <a:gridCol w="558637"/>
                <a:gridCol w="558637"/>
                <a:gridCol w="595763"/>
                <a:gridCol w="595763"/>
                <a:gridCol w="374783"/>
              </a:tblGrid>
              <a:tr h="420217">
                <a:tc rowSpan="3">
                  <a:txBody>
                    <a:bodyPr/>
                    <a:lstStyle/>
                    <a:p>
                      <a:pPr>
                        <a:lnSpc>
                          <a:spcPct val="115000"/>
                        </a:lnSpc>
                        <a:spcAft>
                          <a:spcPts val="0"/>
                        </a:spcAft>
                      </a:pPr>
                      <a:r>
                        <a:rPr lang="en-US" sz="1000" b="1" dirty="0">
                          <a:latin typeface="Times New Roman"/>
                          <a:ea typeface="Times New Roman"/>
                        </a:rPr>
                        <a:t>Major factors on the market influencing the position of e-commerce industries</a:t>
                      </a:r>
                      <a:endParaRPr lang="en-AU" sz="1000" b="1" dirty="0">
                        <a:latin typeface="Times New Roman"/>
                        <a:ea typeface="Times New Roman"/>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gridSpan="8">
                  <a:txBody>
                    <a:bodyPr/>
                    <a:lstStyle/>
                    <a:p>
                      <a:pPr algn="ctr">
                        <a:lnSpc>
                          <a:spcPct val="115000"/>
                        </a:lnSpc>
                        <a:spcAft>
                          <a:spcPts val="0"/>
                        </a:spcAft>
                      </a:pPr>
                      <a:r>
                        <a:rPr lang="en-US" sz="1000" b="1">
                          <a:latin typeface="Times New Roman"/>
                          <a:ea typeface="Times New Roman"/>
                        </a:rPr>
                        <a:t>Type of Entrepreneurship   </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pPr>
                      <a:r>
                        <a:rPr lang="en-US" sz="900" b="1">
                          <a:latin typeface="Times New Roman"/>
                          <a:ea typeface="Times New Roman"/>
                        </a:rPr>
                        <a:t>Total</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453309">
                <a:tc vMerge="1">
                  <a:txBody>
                    <a:bodyPr/>
                    <a:lstStyle/>
                    <a:p>
                      <a:endParaRPr lang="en-AU"/>
                    </a:p>
                  </a:txBody>
                  <a:tcPr/>
                </a:tc>
                <a:tc gridSpan="2">
                  <a:txBody>
                    <a:bodyPr/>
                    <a:lstStyle/>
                    <a:p>
                      <a:pPr algn="ctr">
                        <a:lnSpc>
                          <a:spcPct val="115000"/>
                        </a:lnSpc>
                        <a:spcAft>
                          <a:spcPts val="0"/>
                        </a:spcAft>
                      </a:pPr>
                      <a:r>
                        <a:rPr lang="en-US" sz="1000" b="1">
                          <a:latin typeface="Times New Roman"/>
                          <a:ea typeface="Times New Roman"/>
                        </a:rPr>
                        <a:t>Proprietorship (Sole)</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AU"/>
                    </a:p>
                  </a:txBody>
                  <a:tcPr/>
                </a:tc>
                <a:tc gridSpan="2">
                  <a:txBody>
                    <a:bodyPr/>
                    <a:lstStyle/>
                    <a:p>
                      <a:pPr algn="ctr">
                        <a:lnSpc>
                          <a:spcPct val="115000"/>
                        </a:lnSpc>
                        <a:spcAft>
                          <a:spcPts val="0"/>
                        </a:spcAft>
                      </a:pPr>
                      <a:r>
                        <a:rPr lang="en-US" sz="1000" b="1">
                          <a:latin typeface="Times New Roman"/>
                          <a:ea typeface="Times New Roman"/>
                        </a:rPr>
                        <a:t>Partnership</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AU"/>
                    </a:p>
                  </a:txBody>
                  <a:tcPr/>
                </a:tc>
                <a:tc gridSpan="2">
                  <a:txBody>
                    <a:bodyPr/>
                    <a:lstStyle/>
                    <a:p>
                      <a:pPr algn="ctr">
                        <a:lnSpc>
                          <a:spcPct val="115000"/>
                        </a:lnSpc>
                        <a:spcAft>
                          <a:spcPts val="0"/>
                        </a:spcAft>
                      </a:pPr>
                      <a:r>
                        <a:rPr lang="en-US" sz="1000" b="1">
                          <a:latin typeface="Times New Roman"/>
                          <a:ea typeface="Times New Roman"/>
                        </a:rPr>
                        <a:t>Private Ltd.</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AU"/>
                    </a:p>
                  </a:txBody>
                  <a:tcPr/>
                </a:tc>
                <a:tc gridSpan="2">
                  <a:txBody>
                    <a:bodyPr/>
                    <a:lstStyle/>
                    <a:p>
                      <a:pPr>
                        <a:lnSpc>
                          <a:spcPct val="115000"/>
                        </a:lnSpc>
                        <a:spcAft>
                          <a:spcPts val="0"/>
                        </a:spcAft>
                      </a:pPr>
                      <a:r>
                        <a:rPr lang="en-US" sz="1000" b="1">
                          <a:latin typeface="Times New Roman"/>
                          <a:ea typeface="Times New Roman"/>
                        </a:rPr>
                        <a:t>Public limited</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hMerge="1">
                  <a:txBody>
                    <a:bodyPr/>
                    <a:lstStyle/>
                    <a:p>
                      <a:endParaRPr lang="en-AU"/>
                    </a:p>
                  </a:txBody>
                  <a:tcPr/>
                </a:tc>
                <a:tc>
                  <a:txBody>
                    <a:bodyPr/>
                    <a:lstStyle/>
                    <a:p>
                      <a:pPr algn="ctr">
                        <a:lnSpc>
                          <a:spcPct val="115000"/>
                        </a:lnSpc>
                        <a:spcAft>
                          <a:spcPts val="0"/>
                        </a:spcAft>
                      </a:pPr>
                      <a:endParaRPr lang="en-US"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233454">
                <a:tc vMerge="1">
                  <a:txBody>
                    <a:bodyPr/>
                    <a:lstStyle/>
                    <a:p>
                      <a:endParaRPr lang="en-AU"/>
                    </a:p>
                  </a:txBody>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6583" marR="6658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No</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1000" b="1">
                          <a:latin typeface="Times New Roman"/>
                          <a:ea typeface="Times New Roman"/>
                        </a:rPr>
                        <a:t>%</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endParaRPr lang="en-US" sz="1000" b="1">
                        <a:latin typeface="Times New Roman"/>
                        <a:ea typeface="Times New Roman"/>
                      </a:endParaRPr>
                    </a:p>
                  </a:txBody>
                  <a:tcPr marL="66583" marR="6658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250470">
                <a:tc>
                  <a:txBody>
                    <a:bodyPr/>
                    <a:lstStyle/>
                    <a:p>
                      <a:pPr algn="just">
                        <a:lnSpc>
                          <a:spcPct val="115000"/>
                        </a:lnSpc>
                        <a:spcAft>
                          <a:spcPts val="0"/>
                        </a:spcAft>
                      </a:pPr>
                      <a:r>
                        <a:rPr lang="en-US" sz="1000" b="1">
                          <a:latin typeface="Times New Roman"/>
                          <a:ea typeface="Times New Roman"/>
                        </a:rPr>
                        <a:t>Decrease in selling price</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24.21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12</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12.63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13.68</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51</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362648">
                <a:tc>
                  <a:txBody>
                    <a:bodyPr/>
                    <a:lstStyle/>
                    <a:p>
                      <a:pPr algn="just">
                        <a:lnSpc>
                          <a:spcPct val="115000"/>
                        </a:lnSpc>
                        <a:spcAft>
                          <a:spcPts val="0"/>
                        </a:spcAft>
                      </a:pPr>
                      <a:r>
                        <a:rPr lang="en-US" sz="1000" b="1">
                          <a:latin typeface="Times New Roman"/>
                          <a:ea typeface="Times New Roman"/>
                        </a:rPr>
                        <a:t>The appearance of new products</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87</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91.58</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80</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84.21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85.26</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278</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453309">
                <a:tc>
                  <a:txBody>
                    <a:bodyPr/>
                    <a:lstStyle/>
                    <a:p>
                      <a:pPr algn="just">
                        <a:lnSpc>
                          <a:spcPct val="115000"/>
                        </a:lnSpc>
                        <a:spcAft>
                          <a:spcPts val="0"/>
                        </a:spcAft>
                      </a:pPr>
                      <a:r>
                        <a:rPr lang="en-US" sz="1000" b="1">
                          <a:latin typeface="Times New Roman"/>
                          <a:ea typeface="Times New Roman"/>
                        </a:rPr>
                        <a:t>The appearance of new technologies / processes</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315</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362648">
                <a:tc>
                  <a:txBody>
                    <a:bodyPr/>
                    <a:lstStyle/>
                    <a:p>
                      <a:pPr algn="just">
                        <a:lnSpc>
                          <a:spcPct val="115000"/>
                        </a:lnSpc>
                        <a:spcAft>
                          <a:spcPts val="0"/>
                        </a:spcAft>
                      </a:pPr>
                      <a:r>
                        <a:rPr lang="en-US" sz="1000" b="1">
                          <a:latin typeface="Times New Roman"/>
                          <a:ea typeface="Times New Roman"/>
                        </a:rPr>
                        <a:t>The appearance of new competitors</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90</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94.74</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87</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91.58</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95.79</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28</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93.33</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296</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250470">
                <a:tc>
                  <a:txBody>
                    <a:bodyPr/>
                    <a:lstStyle/>
                    <a:p>
                      <a:pPr algn="just">
                        <a:lnSpc>
                          <a:spcPct val="115000"/>
                        </a:lnSpc>
                        <a:spcAft>
                          <a:spcPts val="0"/>
                        </a:spcAft>
                      </a:pPr>
                      <a:r>
                        <a:rPr lang="en-US" sz="1000" b="1" dirty="0">
                          <a:latin typeface="Times New Roman"/>
                          <a:ea typeface="Times New Roman"/>
                        </a:rPr>
                        <a:t>Import substitution </a:t>
                      </a:r>
                      <a:endParaRPr lang="en-AU" sz="1000" b="1" dirty="0">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24.21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12</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12.63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19</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20.00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15</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50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69</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362648">
                <a:tc>
                  <a:txBody>
                    <a:bodyPr/>
                    <a:lstStyle/>
                    <a:p>
                      <a:pPr algn="just">
                        <a:lnSpc>
                          <a:spcPct val="115000"/>
                        </a:lnSpc>
                        <a:spcAft>
                          <a:spcPts val="0"/>
                        </a:spcAft>
                      </a:pPr>
                      <a:r>
                        <a:rPr lang="en-US" sz="1000" b="1">
                          <a:latin typeface="Times New Roman"/>
                          <a:ea typeface="Times New Roman"/>
                        </a:rPr>
                        <a:t>Lacking export abilities</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80</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84.21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78.95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74.74</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12</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40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238</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453309">
                <a:tc>
                  <a:txBody>
                    <a:bodyPr/>
                    <a:lstStyle/>
                    <a:p>
                      <a:pPr algn="just">
                        <a:lnSpc>
                          <a:spcPct val="115000"/>
                        </a:lnSpc>
                        <a:spcAft>
                          <a:spcPts val="0"/>
                        </a:spcAft>
                      </a:pPr>
                      <a:r>
                        <a:rPr lang="en-US" sz="1000" b="1">
                          <a:latin typeface="Times New Roman"/>
                          <a:ea typeface="Times New Roman"/>
                        </a:rPr>
                        <a:t>The appearance of new laws regulating operation</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94</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98.95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87</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91.58</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97.89</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304</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453309">
                <a:tc>
                  <a:txBody>
                    <a:bodyPr/>
                    <a:lstStyle/>
                    <a:p>
                      <a:pPr algn="just">
                        <a:lnSpc>
                          <a:spcPct val="115000"/>
                        </a:lnSpc>
                        <a:spcAft>
                          <a:spcPts val="0"/>
                        </a:spcAft>
                      </a:pPr>
                      <a:r>
                        <a:rPr lang="en-US" sz="1000" b="1">
                          <a:latin typeface="Times New Roman"/>
                          <a:ea typeface="Times New Roman"/>
                        </a:rPr>
                        <a:t>The appearance of new laws concerning taxation</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67</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70.53</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85.26</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95</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30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273</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362648">
                <a:tc>
                  <a:txBody>
                    <a:bodyPr/>
                    <a:lstStyle/>
                    <a:p>
                      <a:pPr algn="just">
                        <a:lnSpc>
                          <a:spcPct val="115000"/>
                        </a:lnSpc>
                        <a:spcAft>
                          <a:spcPts val="0"/>
                        </a:spcAft>
                      </a:pPr>
                      <a:r>
                        <a:rPr lang="en-US" sz="1000" b="1">
                          <a:latin typeface="Times New Roman"/>
                          <a:ea typeface="Times New Roman"/>
                        </a:rPr>
                        <a:t>Other factors (i.e.  labor cost changes etc.)</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78</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82.11</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66</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69.47</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56</a:t>
                      </a:r>
                      <a:endParaRPr lang="en-AU" sz="1000" b="1">
                        <a:latin typeface="Times New Roman"/>
                        <a:ea typeface="Times New Roman"/>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58.95</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27</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90</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227</a:t>
                      </a:r>
                      <a:endParaRPr lang="en-AU" sz="1000" b="1">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362648">
                <a:tc rowSpan="2">
                  <a:txBody>
                    <a:bodyPr/>
                    <a:lstStyle/>
                    <a:p>
                      <a:pPr algn="just">
                        <a:lnSpc>
                          <a:spcPct val="115000"/>
                        </a:lnSpc>
                        <a:spcAft>
                          <a:spcPts val="0"/>
                        </a:spcAft>
                      </a:pPr>
                      <a:r>
                        <a:rPr lang="en-US" sz="1000" b="1">
                          <a:latin typeface="Times New Roman"/>
                          <a:ea typeface="Times New Roman"/>
                        </a:rPr>
                        <a:t>Total %</a:t>
                      </a:r>
                      <a:endParaRPr lang="en-AU" sz="1000" b="1">
                        <a:latin typeface="Times New Roman"/>
                        <a:ea typeface="Times New Roman"/>
                      </a:endParaRPr>
                    </a:p>
                  </a:txBody>
                  <a:tcPr marL="66583" marR="6658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 637</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670.53</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595</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626.32</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614</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646.32</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205</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683.33</a:t>
                      </a:r>
                      <a:endParaRPr lang="en-AU" sz="1000" b="1">
                        <a:latin typeface="Times New Roman"/>
                        <a:ea typeface="Times New Roman"/>
                      </a:endParaRPr>
                    </a:p>
                  </a:txBody>
                  <a:tcPr marL="66583" marR="66583" marT="0" marB="0">
                    <a:lnL>
                      <a:noFill/>
                    </a:lnL>
                    <a:lnR>
                      <a:noFill/>
                    </a:lnR>
                    <a:lnT w="12700" cap="flat" cmpd="sng" algn="ctr">
                      <a:solidFill>
                        <a:srgbClr val="000000"/>
                      </a:solidFill>
                      <a:prstDash val="solid"/>
                      <a:round/>
                      <a:headEnd type="none" w="med" len="med"/>
                      <a:tailEnd type="none" w="med" len="med"/>
                    </a:lnT>
                    <a:lnB>
                      <a:noFill/>
                    </a:lnB>
                    <a:solidFill>
                      <a:srgbClr val="DAEEF3"/>
                    </a:solidFill>
                  </a:tcPr>
                </a:tc>
                <a:tc>
                  <a:txBody>
                    <a:bodyPr/>
                    <a:lstStyle/>
                    <a:p>
                      <a:pPr algn="ctr">
                        <a:lnSpc>
                          <a:spcPct val="115000"/>
                        </a:lnSpc>
                        <a:spcAft>
                          <a:spcPts val="0"/>
                        </a:spcAft>
                      </a:pPr>
                      <a:r>
                        <a:rPr lang="en-US" sz="800" b="1">
                          <a:latin typeface="Times New Roman"/>
                          <a:ea typeface="Times New Roman"/>
                        </a:rPr>
                        <a:t>2051</a:t>
                      </a:r>
                      <a:endParaRPr lang="en-AU" sz="1000" b="1">
                        <a:latin typeface="Times New Roman"/>
                        <a:ea typeface="Times New Roman"/>
                      </a:endParaRPr>
                    </a:p>
                  </a:txBody>
                  <a:tcPr marL="66583" marR="6658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AEEF3"/>
                    </a:solidFill>
                  </a:tcPr>
                </a:tc>
              </a:tr>
              <a:tr h="543971">
                <a:tc vMerge="1">
                  <a:txBody>
                    <a:bodyPr/>
                    <a:lstStyle/>
                    <a:p>
                      <a:endParaRPr lang="en-AU"/>
                    </a:p>
                  </a:txBody>
                  <a:tcPr/>
                </a:tc>
                <a:tc>
                  <a:txBody>
                    <a:bodyPr/>
                    <a:lstStyle/>
                    <a:p>
                      <a:pPr algn="ctr">
                        <a:lnSpc>
                          <a:spcPct val="115000"/>
                        </a:lnSpc>
                        <a:spcAft>
                          <a:spcPts val="0"/>
                        </a:spcAft>
                      </a:pPr>
                      <a:r>
                        <a:rPr lang="en-US" sz="800" b="1">
                          <a:latin typeface="Times New Roman"/>
                          <a:ea typeface="Times New Roman"/>
                        </a:rPr>
                        <a:t>31.06</a:t>
                      </a:r>
                      <a:endParaRPr lang="en-AU" sz="10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endParaRPr lang="en-US" sz="8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29.01</a:t>
                      </a:r>
                      <a:endParaRPr lang="en-AU" sz="10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endParaRPr lang="en-US" sz="8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29.94</a:t>
                      </a:r>
                      <a:endParaRPr lang="en-AU" sz="10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endParaRPr lang="en-US" sz="8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a:latin typeface="Times New Roman"/>
                          <a:ea typeface="Times New Roman"/>
                        </a:rPr>
                        <a:t>10.00</a:t>
                      </a:r>
                      <a:endParaRPr lang="en-AU" sz="10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endParaRPr lang="en-US" sz="800" b="1">
                        <a:latin typeface="Times New Roman"/>
                        <a:ea typeface="Times New Roman"/>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solidFill>
                      <a:srgbClr val="DAEEF3"/>
                    </a:solidFill>
                  </a:tcPr>
                </a:tc>
                <a:tc>
                  <a:txBody>
                    <a:bodyPr/>
                    <a:lstStyle/>
                    <a:p>
                      <a:pPr algn="ctr">
                        <a:lnSpc>
                          <a:spcPct val="115000"/>
                        </a:lnSpc>
                        <a:spcAft>
                          <a:spcPts val="0"/>
                        </a:spcAft>
                      </a:pPr>
                      <a:r>
                        <a:rPr lang="en-US" sz="800" b="1" dirty="0">
                          <a:latin typeface="Times New Roman"/>
                          <a:ea typeface="Times New Roman"/>
                        </a:rPr>
                        <a:t>100.00</a:t>
                      </a:r>
                      <a:endParaRPr lang="en-AU" sz="1000" b="1" dirty="0">
                        <a:latin typeface="Times New Roman"/>
                        <a:ea typeface="Times New Roman"/>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AEEF3"/>
                    </a:solidFill>
                  </a:tcPr>
                </a:tc>
              </a:tr>
            </a:tbl>
          </a:graphicData>
        </a:graphic>
      </p:graphicFrame>
      <p:sp>
        <p:nvSpPr>
          <p:cNvPr id="36865" name="Rectangle 1"/>
          <p:cNvSpPr>
            <a:spLocks noChangeArrowheads="1"/>
          </p:cNvSpPr>
          <p:nvPr/>
        </p:nvSpPr>
        <p:spPr bwMode="auto">
          <a:xfrm>
            <a:off x="0" y="5334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Major factors on the market influencing the position of e-commerce industries by Type of Entrepreneurship</a:t>
            </a:r>
            <a:endParaRPr kumimoji="0" lang="en-A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(Percentage Distribution)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SWOT Analysis of E-commerce in Post-COVID Bangladesh Perspective</a:t>
            </a:r>
            <a:r>
              <a:rPr lang="en-AU" dirty="0"/>
              <a:t>:</a:t>
            </a:r>
            <a:r>
              <a:rPr lang="en-US" dirty="0"/>
              <a:t/>
            </a:r>
            <a:br>
              <a:rPr lang="en-US" dirty="0"/>
            </a:b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fontScale="62500" lnSpcReduction="20000"/>
          </a:bodyPr>
          <a:lstStyle/>
          <a:p>
            <a:pPr marL="0" indent="0">
              <a:buNone/>
            </a:pPr>
            <a:r>
              <a:rPr lang="en-US" dirty="0" smtClean="0"/>
              <a:t>Strengths:</a:t>
            </a:r>
          </a:p>
          <a:p>
            <a:pPr marL="514350" indent="-514350">
              <a:buAutoNum type="arabicPeriod"/>
            </a:pPr>
            <a:r>
              <a:rPr lang="en-AU" b="1" dirty="0" smtClean="0"/>
              <a:t>Rapid growth</a:t>
            </a:r>
          </a:p>
          <a:p>
            <a:pPr marL="514350" indent="-514350">
              <a:buAutoNum type="arabicPeriod"/>
            </a:pPr>
            <a:r>
              <a:rPr lang="en-AU" b="1" dirty="0" smtClean="0"/>
              <a:t>Increased </a:t>
            </a:r>
            <a:r>
              <a:rPr lang="en-AU" b="1" dirty="0"/>
              <a:t>online </a:t>
            </a:r>
            <a:r>
              <a:rPr lang="en-AU" b="1" dirty="0" smtClean="0"/>
              <a:t>transactions</a:t>
            </a:r>
          </a:p>
          <a:p>
            <a:pPr marL="514350" indent="-514350">
              <a:buAutoNum type="arabicPeriod"/>
            </a:pPr>
            <a:r>
              <a:rPr lang="en-AU" b="1" dirty="0"/>
              <a:t>Rising market </a:t>
            </a:r>
            <a:r>
              <a:rPr lang="en-AU" b="1" dirty="0" smtClean="0"/>
              <a:t>value</a:t>
            </a:r>
          </a:p>
          <a:p>
            <a:pPr marL="514350" indent="-514350">
              <a:buAutoNum type="arabicPeriod"/>
            </a:pPr>
            <a:r>
              <a:rPr lang="en-AU" b="1" dirty="0" smtClean="0"/>
              <a:t>Rising </a:t>
            </a:r>
            <a:r>
              <a:rPr lang="en-AU" b="1" dirty="0"/>
              <a:t>market </a:t>
            </a:r>
            <a:r>
              <a:rPr lang="en-AU" b="1" dirty="0" smtClean="0"/>
              <a:t>value</a:t>
            </a:r>
          </a:p>
          <a:p>
            <a:pPr marL="514350" indent="-514350">
              <a:buAutoNum type="arabicPeriod"/>
            </a:pPr>
            <a:r>
              <a:rPr lang="en-AU" b="1" dirty="0" smtClean="0"/>
              <a:t>Consumer </a:t>
            </a:r>
            <a:r>
              <a:rPr lang="en-AU" b="1" dirty="0"/>
              <a:t>comfort with online </a:t>
            </a:r>
            <a:r>
              <a:rPr lang="en-AU" b="1" dirty="0" smtClean="0"/>
              <a:t>shopping</a:t>
            </a:r>
          </a:p>
          <a:p>
            <a:pPr marL="0" indent="0">
              <a:buNone/>
            </a:pPr>
            <a:r>
              <a:rPr lang="en-AU" b="1" dirty="0" smtClean="0"/>
              <a:t>Weaknesses:</a:t>
            </a:r>
          </a:p>
          <a:p>
            <a:pPr marL="514350" indent="-514350">
              <a:buAutoNum type="arabicPeriod"/>
            </a:pPr>
            <a:r>
              <a:rPr lang="en-AU" b="1" dirty="0" smtClean="0"/>
              <a:t>Limited </a:t>
            </a:r>
            <a:r>
              <a:rPr lang="en-AU" b="1" dirty="0"/>
              <a:t>internet </a:t>
            </a:r>
            <a:r>
              <a:rPr lang="en-AU" b="1" dirty="0" smtClean="0"/>
              <a:t>access</a:t>
            </a:r>
          </a:p>
          <a:p>
            <a:pPr marL="514350" indent="-514350">
              <a:buAutoNum type="arabicPeriod"/>
            </a:pPr>
            <a:r>
              <a:rPr lang="en-AU" b="1" dirty="0" smtClean="0"/>
              <a:t>Lack </a:t>
            </a:r>
            <a:r>
              <a:rPr lang="en-AU" b="1" dirty="0"/>
              <a:t>of </a:t>
            </a:r>
            <a:r>
              <a:rPr lang="en-AU" b="1" dirty="0" smtClean="0"/>
              <a:t>trust</a:t>
            </a:r>
          </a:p>
          <a:p>
            <a:pPr marL="514350" indent="-514350">
              <a:buAutoNum type="arabicPeriod"/>
            </a:pPr>
            <a:r>
              <a:rPr lang="en-AU" b="1" dirty="0" smtClean="0"/>
              <a:t>Limited </a:t>
            </a:r>
            <a:r>
              <a:rPr lang="en-AU" b="1" dirty="0"/>
              <a:t>payment </a:t>
            </a:r>
            <a:r>
              <a:rPr lang="en-AU" b="1" dirty="0" smtClean="0"/>
              <a:t>options</a:t>
            </a:r>
          </a:p>
          <a:p>
            <a:pPr marL="514350" indent="-514350">
              <a:buAutoNum type="arabicPeriod"/>
            </a:pPr>
            <a:r>
              <a:rPr lang="en-AU" b="1" dirty="0" smtClean="0"/>
              <a:t>Delivery challenges</a:t>
            </a:r>
          </a:p>
          <a:p>
            <a:pPr marL="514350" indent="-514350">
              <a:buAutoNum type="arabicPeriod"/>
            </a:pPr>
            <a:r>
              <a:rPr lang="en-AU" b="1" dirty="0" smtClean="0"/>
              <a:t>Language barriers</a:t>
            </a:r>
          </a:p>
          <a:p>
            <a:pPr marL="514350" indent="-514350">
              <a:buAutoNum type="arabicPeriod"/>
            </a:pPr>
            <a:r>
              <a:rPr lang="en-AU" b="1" dirty="0" smtClean="0"/>
              <a:t>Lack </a:t>
            </a:r>
            <a:r>
              <a:rPr lang="en-AU" b="1" dirty="0"/>
              <a:t>of </a:t>
            </a:r>
            <a:r>
              <a:rPr lang="en-AU" b="1" dirty="0" smtClean="0"/>
              <a:t>awareness</a:t>
            </a:r>
          </a:p>
          <a:p>
            <a:pPr marL="514350" indent="-514350">
              <a:buAutoNum type="arabicPeriod"/>
            </a:pPr>
            <a:r>
              <a:rPr lang="en-AU" b="1" dirty="0" smtClean="0"/>
              <a:t>Price </a:t>
            </a:r>
            <a:r>
              <a:rPr lang="en-AU" b="1" dirty="0"/>
              <a:t>sensitivity</a:t>
            </a:r>
            <a:endParaRPr lang="en-US" dirty="0"/>
          </a:p>
        </p:txBody>
      </p:sp>
    </p:spTree>
    <p:extLst>
      <p:ext uri="{BB962C8B-B14F-4D97-AF65-F5344CB8AC3E}">
        <p14:creationId xmlns:p14="http://schemas.microsoft.com/office/powerpoint/2010/main" val="24625593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a:solidFill>
            <a:schemeClr val="accent1">
              <a:lumMod val="20000"/>
              <a:lumOff val="80000"/>
            </a:schemeClr>
          </a:solidFill>
        </p:spPr>
        <p:txBody>
          <a:bodyPr>
            <a:normAutofit fontScale="70000" lnSpcReduction="20000"/>
          </a:bodyPr>
          <a:lstStyle/>
          <a:p>
            <a:pPr marL="0" indent="0">
              <a:buNone/>
            </a:pPr>
            <a:r>
              <a:rPr lang="en-US" dirty="0" smtClean="0"/>
              <a:t>Opportunities:</a:t>
            </a:r>
          </a:p>
          <a:p>
            <a:pPr marL="514350" indent="-514350">
              <a:buAutoNum type="arabicPeriod"/>
            </a:pPr>
            <a:r>
              <a:rPr lang="en-AU" b="1" dirty="0" smtClean="0"/>
              <a:t>Increased </a:t>
            </a:r>
            <a:r>
              <a:rPr lang="en-AU" b="1" dirty="0"/>
              <a:t>adoption of </a:t>
            </a:r>
            <a:r>
              <a:rPr lang="en-AU" b="1" dirty="0" smtClean="0"/>
              <a:t>e-commerce</a:t>
            </a:r>
          </a:p>
          <a:p>
            <a:pPr marL="514350" indent="-514350">
              <a:buAutoNum type="arabicPeriod"/>
            </a:pPr>
            <a:r>
              <a:rPr lang="en-AU" b="1" dirty="0"/>
              <a:t>Growing middle </a:t>
            </a:r>
            <a:r>
              <a:rPr lang="en-AU" b="1" dirty="0" smtClean="0"/>
              <a:t>class</a:t>
            </a:r>
          </a:p>
          <a:p>
            <a:pPr marL="514350" indent="-514350">
              <a:buAutoNum type="arabicPeriod"/>
            </a:pPr>
            <a:r>
              <a:rPr lang="en-AU" b="1" dirty="0"/>
              <a:t>Rising Smart Phone </a:t>
            </a:r>
            <a:r>
              <a:rPr lang="en-AU" b="1" dirty="0" smtClean="0"/>
              <a:t>use</a:t>
            </a:r>
          </a:p>
          <a:p>
            <a:pPr marL="514350" indent="-514350">
              <a:buAutoNum type="arabicPeriod"/>
            </a:pPr>
            <a:r>
              <a:rPr lang="en-AU" b="1" dirty="0"/>
              <a:t>Government </a:t>
            </a:r>
            <a:r>
              <a:rPr lang="en-AU" b="1" dirty="0" smtClean="0"/>
              <a:t>support</a:t>
            </a:r>
          </a:p>
          <a:p>
            <a:pPr marL="514350" indent="-514350">
              <a:buAutoNum type="arabicPeriod"/>
            </a:pPr>
            <a:r>
              <a:rPr lang="en-AU" b="1" dirty="0"/>
              <a:t>Opportunity for rural </a:t>
            </a:r>
            <a:r>
              <a:rPr lang="en-AU" b="1" dirty="0" smtClean="0"/>
              <a:t>expansion</a:t>
            </a:r>
          </a:p>
          <a:p>
            <a:pPr marL="514350" indent="-514350">
              <a:buAutoNum type="arabicPeriod"/>
            </a:pPr>
            <a:r>
              <a:rPr lang="en-AU" b="1" dirty="0" smtClean="0"/>
              <a:t>Increased convenience</a:t>
            </a:r>
          </a:p>
          <a:p>
            <a:pPr marL="514350" indent="-514350">
              <a:buAutoNum type="arabicPeriod"/>
            </a:pPr>
            <a:r>
              <a:rPr lang="en-AU" b="1" dirty="0"/>
              <a:t>Opportunity for </a:t>
            </a:r>
            <a:r>
              <a:rPr lang="en-AU" b="1" dirty="0" smtClean="0"/>
              <a:t>innovation</a:t>
            </a:r>
          </a:p>
          <a:p>
            <a:pPr marL="0" indent="0">
              <a:buNone/>
            </a:pPr>
            <a:r>
              <a:rPr lang="en-AU" b="1" dirty="0" smtClean="0"/>
              <a:t>Threats:</a:t>
            </a:r>
          </a:p>
          <a:p>
            <a:pPr marL="514350" indent="-514350">
              <a:buAutoNum type="arabicPeriod"/>
            </a:pPr>
            <a:r>
              <a:rPr lang="en-AU" b="1" dirty="0" smtClean="0"/>
              <a:t>Competition </a:t>
            </a:r>
            <a:r>
              <a:rPr lang="en-AU" b="1" dirty="0"/>
              <a:t>from traditional </a:t>
            </a:r>
            <a:r>
              <a:rPr lang="en-AU" b="1" dirty="0" smtClean="0"/>
              <a:t>retailers</a:t>
            </a:r>
            <a:endParaRPr lang="en-US" b="1" dirty="0"/>
          </a:p>
          <a:p>
            <a:pPr marL="514350" indent="-514350">
              <a:buAutoNum type="arabicPeriod"/>
            </a:pPr>
            <a:r>
              <a:rPr lang="en-AU" b="1" dirty="0"/>
              <a:t>Cyber Security </a:t>
            </a:r>
            <a:r>
              <a:rPr lang="en-AU" b="1" dirty="0" smtClean="0"/>
              <a:t>threats</a:t>
            </a:r>
          </a:p>
          <a:p>
            <a:pPr marL="514350" indent="-514350">
              <a:buAutoNum type="arabicPeriod"/>
            </a:pPr>
            <a:r>
              <a:rPr lang="en-AU" b="1" dirty="0" smtClean="0"/>
              <a:t>Consumer fraud</a:t>
            </a:r>
          </a:p>
          <a:p>
            <a:pPr marL="514350" indent="-514350">
              <a:buAutoNum type="arabicPeriod"/>
            </a:pPr>
            <a:r>
              <a:rPr lang="en-AU" b="1" dirty="0"/>
              <a:t>Infrastructure </a:t>
            </a:r>
            <a:r>
              <a:rPr lang="en-AU" b="1" dirty="0" smtClean="0"/>
              <a:t>challenges</a:t>
            </a:r>
          </a:p>
          <a:p>
            <a:pPr marL="514350" indent="-514350">
              <a:buAutoNum type="arabicPeriod"/>
            </a:pPr>
            <a:r>
              <a:rPr lang="en-AU" b="1" dirty="0"/>
              <a:t>Payment </a:t>
            </a:r>
            <a:r>
              <a:rPr lang="en-AU" b="1" dirty="0" smtClean="0"/>
              <a:t>challenges</a:t>
            </a:r>
          </a:p>
          <a:p>
            <a:pPr marL="514350" indent="-514350">
              <a:buAutoNum type="arabicPeriod"/>
            </a:pPr>
            <a:r>
              <a:rPr lang="en-AU" b="1" dirty="0"/>
              <a:t>Lack of skilled </a:t>
            </a:r>
            <a:r>
              <a:rPr lang="en-AU" b="1" dirty="0" smtClean="0"/>
              <a:t>workforce</a:t>
            </a:r>
          </a:p>
          <a:p>
            <a:pPr marL="514350" indent="-514350">
              <a:buAutoNum type="arabicPeriod"/>
            </a:pPr>
            <a:r>
              <a:rPr lang="en-AU" b="1" dirty="0"/>
              <a:t>Regulatory </a:t>
            </a:r>
            <a:r>
              <a:rPr lang="en-AU" b="1" dirty="0" smtClean="0"/>
              <a:t>challenges</a:t>
            </a:r>
          </a:p>
          <a:p>
            <a:pPr marL="514350" indent="-514350">
              <a:buAutoNum type="arabicPeriod"/>
            </a:pPr>
            <a:endParaRPr lang="en-US" dirty="0"/>
          </a:p>
        </p:txBody>
      </p:sp>
    </p:spTree>
    <p:extLst>
      <p:ext uri="{BB962C8B-B14F-4D97-AF65-F5344CB8AC3E}">
        <p14:creationId xmlns:p14="http://schemas.microsoft.com/office/powerpoint/2010/main" val="2364510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E-commerce Prospect after COVID-19 in Bangladesh:</a:t>
            </a:r>
            <a:r>
              <a:rPr lang="en-AU" dirty="0" smtClean="0"/>
              <a:t/>
            </a:r>
            <a:br>
              <a:rPr lang="en-AU" dirty="0" smtClean="0"/>
            </a:br>
            <a:endParaRPr lang="en-AU" dirty="0"/>
          </a:p>
        </p:txBody>
      </p:sp>
      <p:sp>
        <p:nvSpPr>
          <p:cNvPr id="3" name="Content Placeholder 2"/>
          <p:cNvSpPr>
            <a:spLocks noGrp="1"/>
          </p:cNvSpPr>
          <p:nvPr>
            <p:ph idx="1"/>
          </p:nvPr>
        </p:nvSpPr>
        <p:spPr>
          <a:solidFill>
            <a:schemeClr val="bg2">
              <a:lumMod val="90000"/>
            </a:schemeClr>
          </a:solidFill>
        </p:spPr>
        <p:txBody>
          <a:bodyPr>
            <a:normAutofit fontScale="70000" lnSpcReduction="20000"/>
          </a:bodyPr>
          <a:lstStyle/>
          <a:p>
            <a:pPr marL="514350" indent="-514350">
              <a:buNone/>
            </a:pPr>
            <a:r>
              <a:rPr lang="en-AU" b="1" dirty="0" smtClean="0"/>
              <a:t>1. Internet penetration</a:t>
            </a:r>
          </a:p>
          <a:p>
            <a:pPr marL="514350" indent="-514350">
              <a:buNone/>
            </a:pPr>
            <a:r>
              <a:rPr lang="en-AU" b="1" dirty="0" smtClean="0"/>
              <a:t>2. Growth in digital payments</a:t>
            </a:r>
          </a:p>
          <a:p>
            <a:pPr marL="514350" indent="-514350">
              <a:buNone/>
            </a:pPr>
            <a:r>
              <a:rPr lang="en-AU" b="1" dirty="0" smtClean="0"/>
              <a:t>3. Mobile phone usage</a:t>
            </a:r>
          </a:p>
          <a:p>
            <a:pPr marL="514350" indent="-514350">
              <a:buNone/>
            </a:pPr>
            <a:r>
              <a:rPr lang="en-AU" b="1" dirty="0" smtClean="0"/>
              <a:t>4. Surge in online grocery shopping</a:t>
            </a:r>
          </a:p>
          <a:p>
            <a:pPr marL="514350" indent="-514350">
              <a:buNone/>
            </a:pPr>
            <a:r>
              <a:rPr lang="en-AU" b="1" dirty="0" smtClean="0"/>
              <a:t>5. Industry growth estimates</a:t>
            </a:r>
          </a:p>
          <a:p>
            <a:pPr marL="514350" indent="-514350">
              <a:buNone/>
            </a:pPr>
            <a:r>
              <a:rPr lang="en-AU" b="1" dirty="0" smtClean="0"/>
              <a:t>6. Continued shift in consumer </a:t>
            </a:r>
            <a:r>
              <a:rPr lang="en-AU" b="1" dirty="0" smtClean="0"/>
              <a:t>behaviour</a:t>
            </a:r>
            <a:endParaRPr lang="en-AU" b="1" dirty="0" smtClean="0"/>
          </a:p>
          <a:p>
            <a:pPr marL="514350" indent="-514350">
              <a:buNone/>
            </a:pPr>
            <a:r>
              <a:rPr lang="en-AU" b="1" dirty="0" smtClean="0"/>
              <a:t>7. Improved digital infrastructure</a:t>
            </a:r>
          </a:p>
          <a:p>
            <a:pPr marL="514350" indent="-514350">
              <a:buNone/>
            </a:pPr>
            <a:r>
              <a:rPr lang="en-AU" b="1" dirty="0" smtClean="0"/>
              <a:t>8. Enhanced logistics and delivery infrastructure</a:t>
            </a:r>
          </a:p>
          <a:p>
            <a:pPr marL="514350" indent="-514350">
              <a:buNone/>
            </a:pPr>
            <a:r>
              <a:rPr lang="en-AU" b="1" dirty="0" smtClean="0"/>
              <a:t>9. Growing digital payment ecosystem</a:t>
            </a:r>
          </a:p>
          <a:p>
            <a:pPr marL="514350" indent="-514350">
              <a:buNone/>
            </a:pPr>
            <a:r>
              <a:rPr lang="en-AU" b="1" dirty="0" smtClean="0"/>
              <a:t>10. Government support and policies</a:t>
            </a:r>
          </a:p>
          <a:p>
            <a:pPr marL="514350" indent="-514350">
              <a:buNone/>
            </a:pPr>
            <a:r>
              <a:rPr lang="en-AU" b="1" dirty="0" smtClean="0"/>
              <a:t>11. Expansion into new product categories</a:t>
            </a:r>
          </a:p>
          <a:p>
            <a:pPr marL="514350" indent="-514350">
              <a:buNone/>
            </a:pPr>
            <a:r>
              <a:rPr lang="en-AU" b="1" dirty="0" smtClean="0"/>
              <a:t>12. Focus on customer experience</a:t>
            </a:r>
            <a:endParaRPr lang="en-A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tx2">
              <a:lumMod val="20000"/>
              <a:lumOff val="80000"/>
            </a:schemeClr>
          </a:solidFill>
        </p:spPr>
        <p:txBody>
          <a:bodyPr/>
          <a:lstStyle/>
          <a:p>
            <a:pPr marL="0" indent="0">
              <a:buNone/>
            </a:pPr>
            <a:r>
              <a:rPr lang="en-US" dirty="0" smtClean="0"/>
              <a:t>             </a:t>
            </a:r>
          </a:p>
          <a:p>
            <a:pPr marL="0" indent="0">
              <a:buNone/>
            </a:pPr>
            <a:endParaRPr lang="en-US" dirty="0"/>
          </a:p>
          <a:p>
            <a:pPr marL="0" indent="0" algn="ctr">
              <a:buNone/>
            </a:pPr>
            <a:r>
              <a:rPr lang="en-US" b="1" dirty="0" smtClean="0"/>
              <a:t>Thank You Very Much Sir..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716383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rmAutofit/>
          </a:bodyPr>
          <a:lstStyle/>
          <a:p>
            <a:pPr algn="l"/>
            <a:r>
              <a:rPr lang="en-AU" sz="3200" dirty="0" smtClean="0"/>
              <a:t>The Features and Models of e-Commerce</a:t>
            </a:r>
            <a:endParaRPr lang="en-AU" sz="3200" dirty="0"/>
          </a:p>
        </p:txBody>
      </p:sp>
      <p:sp>
        <p:nvSpPr>
          <p:cNvPr id="3" name="Content Placeholder 2"/>
          <p:cNvSpPr>
            <a:spLocks noGrp="1"/>
          </p:cNvSpPr>
          <p:nvPr>
            <p:ph sz="half" idx="1"/>
          </p:nvPr>
        </p:nvSpPr>
        <p:spPr>
          <a:xfrm>
            <a:off x="152400" y="2590799"/>
            <a:ext cx="4343400" cy="3810001"/>
          </a:xfrm>
          <a:solidFill>
            <a:schemeClr val="bg1">
              <a:lumMod val="95000"/>
            </a:schemeClr>
          </a:solidFill>
        </p:spPr>
        <p:txBody>
          <a:bodyPr>
            <a:normAutofit/>
          </a:bodyPr>
          <a:lstStyle/>
          <a:p>
            <a:pPr>
              <a:buNone/>
            </a:pPr>
            <a:r>
              <a:rPr lang="en-AU" sz="2400" dirty="0" smtClean="0"/>
              <a:t>The Features of e-Commerce</a:t>
            </a:r>
          </a:p>
          <a:p>
            <a:pPr marL="514350" indent="-514350">
              <a:buAutoNum type="arabicPeriod"/>
            </a:pPr>
            <a:r>
              <a:rPr lang="en-US" dirty="0" smtClean="0"/>
              <a:t>24x7 service availability</a:t>
            </a:r>
          </a:p>
          <a:p>
            <a:pPr marL="514350" indent="-514350">
              <a:buAutoNum type="arabicPeriod"/>
            </a:pPr>
            <a:r>
              <a:rPr lang="en-US" dirty="0" smtClean="0"/>
              <a:t>Cashless payment</a:t>
            </a:r>
          </a:p>
          <a:p>
            <a:pPr marL="514350" indent="-514350">
              <a:buAutoNum type="arabicPeriod"/>
            </a:pPr>
            <a:r>
              <a:rPr lang="en-US" dirty="0" smtClean="0"/>
              <a:t>Superior business communication</a:t>
            </a:r>
            <a:endParaRPr lang="en-AU" dirty="0" smtClean="0"/>
          </a:p>
          <a:p>
            <a:pPr>
              <a:buNone/>
            </a:pPr>
            <a:endParaRPr lang="en-AU" dirty="0" smtClean="0"/>
          </a:p>
          <a:p>
            <a:pPr>
              <a:buNone/>
            </a:pPr>
            <a:endParaRPr lang="en-AU" dirty="0" smtClean="0"/>
          </a:p>
          <a:p>
            <a:pPr>
              <a:buNone/>
            </a:pPr>
            <a:endParaRPr lang="en-AU" dirty="0"/>
          </a:p>
        </p:txBody>
      </p:sp>
      <p:sp>
        <p:nvSpPr>
          <p:cNvPr id="4" name="Content Placeholder 3"/>
          <p:cNvSpPr>
            <a:spLocks noGrp="1"/>
          </p:cNvSpPr>
          <p:nvPr>
            <p:ph sz="half" idx="2"/>
          </p:nvPr>
        </p:nvSpPr>
        <p:spPr>
          <a:xfrm>
            <a:off x="4648200" y="2590800"/>
            <a:ext cx="4267200" cy="3535363"/>
          </a:xfrm>
          <a:solidFill>
            <a:schemeClr val="bg1">
              <a:lumMod val="95000"/>
            </a:schemeClr>
          </a:solidFill>
        </p:spPr>
        <p:txBody>
          <a:bodyPr>
            <a:normAutofit/>
          </a:bodyPr>
          <a:lstStyle/>
          <a:p>
            <a:pPr>
              <a:buNone/>
            </a:pPr>
            <a:r>
              <a:rPr lang="en-AU" dirty="0" smtClean="0"/>
              <a:t>e-Commerce Model</a:t>
            </a:r>
          </a:p>
          <a:p>
            <a:pPr marL="514350" indent="-514350">
              <a:buAutoNum type="arabicPeriod"/>
            </a:pPr>
            <a:r>
              <a:rPr lang="en-AU" sz="2400" dirty="0" smtClean="0"/>
              <a:t>business-to-consumer (B2C)</a:t>
            </a:r>
          </a:p>
          <a:p>
            <a:pPr marL="514350" indent="-514350">
              <a:buAutoNum type="arabicPeriod"/>
            </a:pPr>
            <a:r>
              <a:rPr lang="en-AU" sz="2400" dirty="0" smtClean="0"/>
              <a:t>business-to-business (B2B)</a:t>
            </a:r>
          </a:p>
          <a:p>
            <a:pPr marL="514350" indent="-514350">
              <a:buAutoNum type="arabicPeriod"/>
            </a:pPr>
            <a:r>
              <a:rPr lang="en-AU" sz="2400" dirty="0" smtClean="0"/>
              <a:t>consumer-to-consumer (C2C)</a:t>
            </a:r>
          </a:p>
          <a:p>
            <a:pPr marL="514350" indent="-514350">
              <a:buAutoNum type="arabicPeriod"/>
            </a:pPr>
            <a:r>
              <a:rPr lang="en-AU" sz="2400" dirty="0" smtClean="0"/>
              <a:t>consumer-to-business (C2B)  </a:t>
            </a:r>
            <a:endParaRPr lang="en-AU" sz="2400" dirty="0"/>
          </a:p>
        </p:txBody>
      </p:sp>
      <p:pic>
        <p:nvPicPr>
          <p:cNvPr id="5" name="Picture 4" descr="download.png"/>
          <p:cNvPicPr>
            <a:picLocks noChangeAspect="1"/>
          </p:cNvPicPr>
          <p:nvPr/>
        </p:nvPicPr>
        <p:blipFill>
          <a:blip r:embed="rId2"/>
          <a:stretch>
            <a:fillRect/>
          </a:stretch>
        </p:blipFill>
        <p:spPr>
          <a:xfrm>
            <a:off x="7543800" y="533400"/>
            <a:ext cx="1600200" cy="10763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b="1" smtClean="0"/>
              <a:t>Rational</a:t>
            </a:r>
            <a:r>
              <a:rPr lang="en-AU" b="1" dirty="0" err="1" smtClean="0"/>
              <a:t>isation</a:t>
            </a:r>
            <a:r>
              <a:rPr lang="x-none" b="1" smtClean="0"/>
              <a:t> </a:t>
            </a:r>
            <a:r>
              <a:rPr lang="x-none" b="1" smtClean="0"/>
              <a:t>of the Study</a:t>
            </a:r>
            <a:endParaRPr lang="en-AU" b="1" dirty="0"/>
          </a:p>
        </p:txBody>
      </p:sp>
      <p:sp>
        <p:nvSpPr>
          <p:cNvPr id="3" name="Content Placeholder 2"/>
          <p:cNvSpPr>
            <a:spLocks noGrp="1"/>
          </p:cNvSpPr>
          <p:nvPr>
            <p:ph idx="1"/>
          </p:nvPr>
        </p:nvSpPr>
        <p:spPr>
          <a:solidFill>
            <a:schemeClr val="bg2"/>
          </a:solidFill>
        </p:spPr>
        <p:txBody>
          <a:bodyPr>
            <a:normAutofit fontScale="92500" lnSpcReduction="10000"/>
          </a:bodyPr>
          <a:lstStyle/>
          <a:p>
            <a:r>
              <a:rPr lang="en-US" dirty="0" smtClean="0"/>
              <a:t>E-commerce has made business communication much easier than ever and enhanced both the quality and speed of corporate operations (</a:t>
            </a:r>
            <a:r>
              <a:rPr lang="en-US" dirty="0" err="1" smtClean="0"/>
              <a:t>Mohiuddin</a:t>
            </a:r>
            <a:r>
              <a:rPr lang="en-US" dirty="0" smtClean="0"/>
              <a:t>, 2014).</a:t>
            </a:r>
          </a:p>
          <a:p>
            <a:r>
              <a:rPr lang="en-US" dirty="0" smtClean="0"/>
              <a:t>So, the regulatory and policy framework needs to be fine-tuned for this sector. </a:t>
            </a:r>
          </a:p>
          <a:p>
            <a:r>
              <a:rPr lang="en-US" dirty="0" smtClean="0"/>
              <a:t>This evaluation of the e-commerce industry is help understand the current status of the industry, its relevance, efficiency, effectiveness, and overall impact on the economy. </a:t>
            </a:r>
          </a:p>
          <a:p>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r>
              <a:rPr lang="en-AU" b="1" dirty="0" smtClean="0"/>
              <a:t/>
            </a:r>
            <a:br>
              <a:rPr lang="en-AU" b="1" dirty="0" smtClean="0"/>
            </a:br>
            <a:r>
              <a:rPr lang="en-AU" b="1" dirty="0" smtClean="0"/>
              <a:t/>
            </a:r>
            <a:br>
              <a:rPr lang="en-AU" b="1" dirty="0" smtClean="0"/>
            </a:br>
            <a:r>
              <a:rPr lang="x-none" b="1" smtClean="0"/>
              <a:t>Objectives of the Study</a:t>
            </a:r>
            <a:r>
              <a:rPr lang="en-AU" b="1" dirty="0" smtClean="0"/>
              <a:t/>
            </a:r>
            <a:br>
              <a:rPr lang="en-AU" b="1" dirty="0" smtClean="0"/>
            </a:br>
            <a:r>
              <a:rPr lang="en-AU" dirty="0" smtClean="0"/>
              <a:t/>
            </a:r>
            <a:br>
              <a:rPr lang="en-AU" dirty="0" smtClean="0"/>
            </a:br>
            <a:endParaRPr lang="en-AU" dirty="0"/>
          </a:p>
        </p:txBody>
      </p:sp>
      <p:sp>
        <p:nvSpPr>
          <p:cNvPr id="3" name="Content Placeholder 2"/>
          <p:cNvSpPr>
            <a:spLocks noGrp="1"/>
          </p:cNvSpPr>
          <p:nvPr>
            <p:ph idx="1"/>
          </p:nvPr>
        </p:nvSpPr>
        <p:spPr>
          <a:solidFill>
            <a:schemeClr val="accent1">
              <a:lumMod val="20000"/>
              <a:lumOff val="80000"/>
            </a:schemeClr>
          </a:solidFill>
        </p:spPr>
        <p:txBody>
          <a:bodyPr/>
          <a:lstStyle/>
          <a:p>
            <a:pPr>
              <a:buNone/>
            </a:pPr>
            <a:r>
              <a:rPr lang="en-US" b="1" dirty="0" smtClean="0"/>
              <a:t>The objectives of the study are:</a:t>
            </a:r>
            <a:r>
              <a:rPr lang="en-AU" dirty="0" smtClean="0"/>
              <a:t/>
            </a:r>
            <a:br>
              <a:rPr lang="en-AU" dirty="0" smtClean="0"/>
            </a:br>
            <a:r>
              <a:rPr lang="en-AU" dirty="0" smtClean="0"/>
              <a:t>1. </a:t>
            </a:r>
            <a:r>
              <a:rPr lang="en-US" dirty="0" smtClean="0"/>
              <a:t>To understand the evolution of e-commerce in Bangladesh.</a:t>
            </a:r>
            <a:r>
              <a:rPr lang="en-AU" dirty="0" smtClean="0"/>
              <a:t/>
            </a:r>
            <a:br>
              <a:rPr lang="en-AU" dirty="0" smtClean="0"/>
            </a:br>
            <a:r>
              <a:rPr lang="en-AU" dirty="0" smtClean="0"/>
              <a:t>2. </a:t>
            </a:r>
            <a:r>
              <a:rPr lang="en-US" dirty="0" smtClean="0"/>
              <a:t>To assess the support of e-commerce in shaping the macro-economic indicators of the country </a:t>
            </a:r>
            <a:r>
              <a:rPr lang="en-AU" dirty="0" smtClean="0"/>
              <a:t/>
            </a:r>
            <a:br>
              <a:rPr lang="en-AU" dirty="0" smtClean="0"/>
            </a:br>
            <a:r>
              <a:rPr lang="en-AU" dirty="0" smtClean="0"/>
              <a:t>3. </a:t>
            </a:r>
            <a:r>
              <a:rPr lang="en-US" dirty="0" smtClean="0"/>
              <a:t>To identify the post-COVID economic prospects of e-commerce in Bangladesh.</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x-none" b="1" smtClean="0"/>
              <a:t>Methodology</a:t>
            </a:r>
            <a:r>
              <a:rPr lang="en-AU" b="1" dirty="0" smtClean="0"/>
              <a:t> of the Study</a:t>
            </a:r>
            <a:endParaRPr lang="en-AU" dirty="0"/>
          </a:p>
        </p:txBody>
      </p:sp>
      <p:sp>
        <p:nvSpPr>
          <p:cNvPr id="3" name="Content Placeholder 2"/>
          <p:cNvSpPr>
            <a:spLocks noGrp="1"/>
          </p:cNvSpPr>
          <p:nvPr>
            <p:ph idx="1"/>
          </p:nvPr>
        </p:nvSpPr>
        <p:spPr>
          <a:solidFill>
            <a:schemeClr val="accent2">
              <a:lumMod val="20000"/>
              <a:lumOff val="80000"/>
            </a:schemeClr>
          </a:solidFill>
        </p:spPr>
        <p:txBody>
          <a:bodyPr>
            <a:normAutofit fontScale="92500"/>
          </a:bodyPr>
          <a:lstStyle/>
          <a:p>
            <a:pPr>
              <a:buNone/>
            </a:pPr>
            <a:r>
              <a:rPr lang="en-US" dirty="0" smtClean="0"/>
              <a:t>1. The study was conducted using a mixed methods approach to collect qualitative and quantitative data.</a:t>
            </a:r>
          </a:p>
          <a:p>
            <a:pPr>
              <a:buNone/>
            </a:pPr>
            <a:r>
              <a:rPr lang="en-US" dirty="0" smtClean="0"/>
              <a:t> 2. focus group discussions (FGDs), key informant interviews (KIIs), and micro-enterprise surveys. </a:t>
            </a:r>
          </a:p>
          <a:p>
            <a:pPr>
              <a:buNone/>
            </a:pPr>
            <a:r>
              <a:rPr lang="en-US" dirty="0" smtClean="0"/>
              <a:t>3. Secondary and historical data and information.</a:t>
            </a:r>
          </a:p>
          <a:p>
            <a:pPr>
              <a:buNone/>
            </a:pPr>
            <a:r>
              <a:rPr lang="en-US" dirty="0" smtClean="0"/>
              <a:t>4. Software-based tools are used to analyze data.</a:t>
            </a: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Data Collection Tools &amp; Techniques</a:t>
            </a:r>
            <a:endParaRPr lang="en-AU" dirty="0"/>
          </a:p>
        </p:txBody>
      </p:sp>
      <p:sp>
        <p:nvSpPr>
          <p:cNvPr id="3" name="Content Placeholder 2"/>
          <p:cNvSpPr>
            <a:spLocks noGrp="1"/>
          </p:cNvSpPr>
          <p:nvPr>
            <p:ph idx="1"/>
          </p:nvPr>
        </p:nvSpPr>
        <p:spPr>
          <a:solidFill>
            <a:schemeClr val="accent3">
              <a:lumMod val="20000"/>
              <a:lumOff val="80000"/>
            </a:schemeClr>
          </a:solidFill>
        </p:spPr>
        <p:txBody>
          <a:bodyPr>
            <a:normAutofit fontScale="92500"/>
          </a:bodyPr>
          <a:lstStyle/>
          <a:p>
            <a:r>
              <a:rPr lang="en-US" dirty="0" smtClean="0"/>
              <a:t>A detailed survey questionnaire has been prepared for the entrepreneurs.</a:t>
            </a:r>
          </a:p>
          <a:p>
            <a:r>
              <a:rPr lang="en-US" dirty="0" smtClean="0"/>
              <a:t>Focus Group Discussions and In-depth Interviews conducted with the  stakeholders and Administrators. </a:t>
            </a:r>
          </a:p>
          <a:p>
            <a:r>
              <a:rPr lang="en-US" dirty="0" smtClean="0"/>
              <a:t>Data Source: Ministry of Commerce, Department of Consumers Rights (DNCRP), e-Commerce Association (ECAB), Bangladesh Association of Software and Information Services (BASIS) .</a:t>
            </a:r>
          </a:p>
          <a:p>
            <a:pPr>
              <a:buNone/>
            </a:pP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Sample Size &amp; Sampling Method</a:t>
            </a:r>
            <a:endParaRPr lang="en-AU" dirty="0"/>
          </a:p>
        </p:txBody>
      </p:sp>
      <p:sp>
        <p:nvSpPr>
          <p:cNvPr id="3" name="Content Placeholder 2"/>
          <p:cNvSpPr>
            <a:spLocks noGrp="1"/>
          </p:cNvSpPr>
          <p:nvPr>
            <p:ph idx="1"/>
          </p:nvPr>
        </p:nvSpPr>
        <p:spPr>
          <a:solidFill>
            <a:schemeClr val="accent4">
              <a:lumMod val="20000"/>
              <a:lumOff val="80000"/>
            </a:schemeClr>
          </a:solidFill>
        </p:spPr>
        <p:txBody>
          <a:bodyPr>
            <a:normAutofit/>
          </a:bodyPr>
          <a:lstStyle/>
          <a:p>
            <a:r>
              <a:rPr lang="en-US" dirty="0" smtClean="0"/>
              <a:t>The study follows a multistage sampling procedure. </a:t>
            </a:r>
          </a:p>
          <a:p>
            <a:r>
              <a:rPr lang="en-US" dirty="0" smtClean="0"/>
              <a:t>In the first stage, the members of the e-Cab association were selected.</a:t>
            </a:r>
          </a:p>
          <a:p>
            <a:r>
              <a:rPr lang="en-US" dirty="0" smtClean="0"/>
              <a:t>In the second stage, different entrepreneurs were selected from each entrepreneur group.</a:t>
            </a:r>
          </a:p>
          <a:p>
            <a:pPr>
              <a:buNone/>
            </a:pP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Sample Size &amp; Sampling Method(Cont.)</a:t>
            </a:r>
            <a:endParaRPr lang="en-AU" dirty="0"/>
          </a:p>
        </p:txBody>
      </p:sp>
      <p:sp>
        <p:nvSpPr>
          <p:cNvPr id="3" name="Content Placeholder 2"/>
          <p:cNvSpPr>
            <a:spLocks noGrp="1"/>
          </p:cNvSpPr>
          <p:nvPr>
            <p:ph idx="1"/>
          </p:nvPr>
        </p:nvSpPr>
        <p:spPr>
          <a:solidFill>
            <a:schemeClr val="accent5">
              <a:lumMod val="20000"/>
              <a:lumOff val="80000"/>
            </a:schemeClr>
          </a:solidFill>
        </p:spPr>
        <p:txBody>
          <a:bodyPr>
            <a:normAutofit fontScale="92500" lnSpcReduction="20000"/>
          </a:bodyPr>
          <a:lstStyle/>
          <a:p>
            <a:r>
              <a:rPr lang="en-US" b="1" i="1" dirty="0" smtClean="0"/>
              <a:t>Formula:</a:t>
            </a:r>
            <a:endParaRPr lang="en-AU" dirty="0" smtClean="0"/>
          </a:p>
          <a:p>
            <a:pPr>
              <a:buNone/>
            </a:pPr>
            <a:r>
              <a:rPr lang="en-US" dirty="0" smtClean="0"/>
              <a:t>       n</a:t>
            </a:r>
            <a:r>
              <a:rPr lang="en-US" baseline="-25000" dirty="0" smtClean="0"/>
              <a:t>0</a:t>
            </a:r>
            <a:r>
              <a:rPr lang="en-US" dirty="0" smtClean="0"/>
              <a:t>=    </a:t>
            </a:r>
            <a:r>
              <a:rPr lang="en-US" u="sng" dirty="0" smtClean="0"/>
              <a:t>z²Xp.q.N </a:t>
            </a:r>
            <a:endParaRPr lang="en-AU" dirty="0" smtClean="0"/>
          </a:p>
          <a:p>
            <a:pPr>
              <a:buNone/>
            </a:pPr>
            <a:r>
              <a:rPr lang="en-US" dirty="0" smtClean="0"/>
              <a:t>            (N-1).i²+ z² X </a:t>
            </a:r>
            <a:r>
              <a:rPr lang="en-US" dirty="0" err="1" smtClean="0"/>
              <a:t>p.q</a:t>
            </a:r>
            <a:endParaRPr lang="en-AU" dirty="0" smtClean="0"/>
          </a:p>
          <a:p>
            <a:pPr>
              <a:buNone/>
            </a:pPr>
            <a:endParaRPr lang="en-AU" dirty="0" smtClean="0"/>
          </a:p>
          <a:p>
            <a:r>
              <a:rPr lang="en-US" dirty="0" smtClean="0"/>
              <a:t>n</a:t>
            </a:r>
            <a:r>
              <a:rPr lang="en-US" baseline="-25000" dirty="0" smtClean="0"/>
              <a:t>0</a:t>
            </a:r>
            <a:r>
              <a:rPr lang="en-US" dirty="0" smtClean="0"/>
              <a:t>= required sample size</a:t>
            </a:r>
            <a:br>
              <a:rPr lang="en-US" dirty="0" smtClean="0"/>
            </a:br>
            <a:r>
              <a:rPr lang="en-US" dirty="0" smtClean="0"/>
              <a:t> z = confidence level ,Here Z value is 1.96 for 95%          confidence level.</a:t>
            </a:r>
            <a:br>
              <a:rPr lang="en-US" dirty="0" smtClean="0"/>
            </a:br>
            <a:r>
              <a:rPr lang="en-US" dirty="0" smtClean="0"/>
              <a:t>p = estimated prevalence , Here 0.5 (50%) has used as   value of p.</a:t>
            </a:r>
            <a:br>
              <a:rPr lang="en-US" dirty="0" smtClean="0"/>
            </a:br>
            <a:r>
              <a:rPr lang="en-US" dirty="0" smtClean="0"/>
              <a:t>q = margin of error , Here the value of d is considered as 0.10 at 10% margin of error.</a:t>
            </a:r>
            <a:endParaRPr lang="en-AU" dirty="0" smtClean="0"/>
          </a:p>
          <a:p>
            <a:endParaRPr lang="en-AU"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1376</TotalTime>
  <Words>1955</Words>
  <Application>Microsoft Office PowerPoint</Application>
  <PresentationFormat>On-screen Show (4:3)</PresentationFormat>
  <Paragraphs>720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Digital Transformation and Economic Impact in Bangladesh: An Evaluation of the e-Commerce Industry </vt:lpstr>
      <vt:lpstr>   What is e-Commerce?? </vt:lpstr>
      <vt:lpstr>The Features and Models of e-Commerce</vt:lpstr>
      <vt:lpstr>Rationalisation of the Study</vt:lpstr>
      <vt:lpstr>  Objectives of the Study  </vt:lpstr>
      <vt:lpstr>Methodology of the Study</vt:lpstr>
      <vt:lpstr>Data Collection Tools &amp; Techniques</vt:lpstr>
      <vt:lpstr>Sample Size &amp; Sampling Method</vt:lpstr>
      <vt:lpstr>Sample Size &amp; Sampling Method(Cont.)</vt:lpstr>
      <vt:lpstr>Sample Size &amp; Sampling Method(Cont.)</vt:lpstr>
      <vt:lpstr>The Macroeconomic Impact of E-commerce in Bangladesh: </vt:lpstr>
      <vt:lpstr>PowerPoint Presentation</vt:lpstr>
      <vt:lpstr>PowerPoint Presentation</vt:lpstr>
      <vt:lpstr>e-Commerce Fraud and Government Response: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SWOT Analysis of E-commerce in Post-COVID Bangladesh Perspective: </vt:lpstr>
      <vt:lpstr>PowerPoint Presentation</vt:lpstr>
      <vt:lpstr>E-commerce Prospect after COVID-19 in Bangladesh: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Transformation and Economic Impact in Bangladesh: An Evaluation of the e-Commerce Industry </dc:title>
  <dc:creator>Sunny</dc:creator>
  <cp:lastModifiedBy>Lab_01_26</cp:lastModifiedBy>
  <cp:revision>50</cp:revision>
  <dcterms:created xsi:type="dcterms:W3CDTF">2006-08-16T00:00:00Z</dcterms:created>
  <dcterms:modified xsi:type="dcterms:W3CDTF">2023-06-07T04:53:32Z</dcterms:modified>
</cp:coreProperties>
</file>