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46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8159E-3A7B-4B8F-AB00-CDDB444B7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CF956A6-D3AC-4BDA-9F4A-50BFEF004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8E4B7FA-10C7-49B6-A2D1-DADBA553F6E0}"/>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DF7A1E88-546A-4422-B2EC-4D5C780C7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C8177F-A12B-4A95-A19F-77F301E36C34}"/>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378305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FC265-C58E-48D3-AE8D-116EBED88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A7A5924-7123-4289-9B57-928E2B19C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32AAE6-6037-442F-BE54-4599F3F36CB4}"/>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B6847283-14CC-46A2-AF3D-881C05921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A5C4BB-390E-42D9-8AEB-8CDB63B68D73}"/>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253436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FBFE9C-7E01-4C24-8016-C264C8B7A7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09B048-C8D2-418E-9C95-7F012C52A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139977-6913-4559-9553-DB2A3DCC8143}"/>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6107B825-E793-4B1A-B91F-E8E6B718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F8ED1E-F2E8-4DCD-92EB-067B1AC89C34}"/>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383725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7DEF-EB76-4DE8-ADDA-992CDF1C3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6B3438-3EBB-4D7C-A8BB-CCAC71F67E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2D0CDA-016D-4CBE-9DA4-B9FA7BDE4483}"/>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E1D93DF3-502D-4B71-A5FC-5A3D33ED9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7000D5-CAD3-4F28-B7A5-D1E17D9142D1}"/>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54306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CCDE8-F14A-475E-8735-59A64AFA7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84436F-7092-4E88-B8EA-05CC731BF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2AEB23-A78B-4298-965D-AA1A9E4BB017}"/>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32238B41-2939-4598-9458-BEA893288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317A5-FE9B-4930-B515-7740D86D8DA0}"/>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103988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EDFC4-4611-453B-B27E-CB49A97C8B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CAE3CF-E854-4C04-A43D-EBC4C8A5C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03F159-2117-464A-9684-B2D5614A1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E189795-E46B-49BE-8F75-CBE52620884F}"/>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6" name="Footer Placeholder 5">
            <a:extLst>
              <a:ext uri="{FF2B5EF4-FFF2-40B4-BE49-F238E27FC236}">
                <a16:creationId xmlns:a16="http://schemas.microsoft.com/office/drawing/2014/main" xmlns="" id="{316E42C0-DE1D-404F-A327-00145591C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C04C52-F14F-4DB9-91BC-2AF7AF07C09C}"/>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260333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742BD-985C-4794-9C32-04B7B36025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B485953-7D4B-47F2-9347-4846F8ED0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79E8DB-B81B-443B-A64E-D5AAE17BA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457F1EF-95DF-4E8A-B35D-F6332F71A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3F58E2E-6ED6-4929-8C6A-FB26EF73B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D49274A-0608-4F5F-8F15-2E65B4CCD522}"/>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8" name="Footer Placeholder 7">
            <a:extLst>
              <a:ext uri="{FF2B5EF4-FFF2-40B4-BE49-F238E27FC236}">
                <a16:creationId xmlns:a16="http://schemas.microsoft.com/office/drawing/2014/main" xmlns="" id="{00BBA9D2-D135-4CC4-97BA-8D13F674D7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F69FD44-E15B-46E3-9DD2-F3373D607A70}"/>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294909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93642-1148-40BF-A636-9662430B1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F3674C-E52E-4D8F-8490-8AF240FA0B29}"/>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4" name="Footer Placeholder 3">
            <a:extLst>
              <a:ext uri="{FF2B5EF4-FFF2-40B4-BE49-F238E27FC236}">
                <a16:creationId xmlns:a16="http://schemas.microsoft.com/office/drawing/2014/main" xmlns="" id="{72F3578F-D281-4B01-968A-199541627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3DF7A8F-9FA3-4B16-95C3-4FC4043A6FF3}"/>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171022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7FA226-0CD2-4377-AA78-DBB5336793C3}"/>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3" name="Footer Placeholder 2">
            <a:extLst>
              <a:ext uri="{FF2B5EF4-FFF2-40B4-BE49-F238E27FC236}">
                <a16:creationId xmlns:a16="http://schemas.microsoft.com/office/drawing/2014/main" xmlns="" id="{09EC415D-AB74-418B-ACCC-1DD103E28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66EA1E3-6E4F-4B58-AD85-6BEF34E62521}"/>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1787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5DDBF-AC9C-4689-B7FC-6DEB99340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0548E6-7271-4666-B982-4B0CDDB98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B76488-6E04-401C-821B-2837F197A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FC518D-EF35-4FA6-9E6C-19636A3F81BE}"/>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6" name="Footer Placeholder 5">
            <a:extLst>
              <a:ext uri="{FF2B5EF4-FFF2-40B4-BE49-F238E27FC236}">
                <a16:creationId xmlns:a16="http://schemas.microsoft.com/office/drawing/2014/main" xmlns="" id="{34D0B826-C401-4A0A-BDC7-FBC9B65D1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44CE0B-EC2B-4856-A5D6-A548FAC3169B}"/>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136026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AAE60-4BA7-4C63-972B-21CDFDB1D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199E338-3D10-4BF3-BF73-F7C86FF7D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FA78229-6AA4-49A6-BE1B-ED59D2623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3F387B-D683-4068-A2E5-E36C03791F54}"/>
              </a:ext>
            </a:extLst>
          </p:cNvPr>
          <p:cNvSpPr>
            <a:spLocks noGrp="1"/>
          </p:cNvSpPr>
          <p:nvPr>
            <p:ph type="dt" sz="half" idx="10"/>
          </p:nvPr>
        </p:nvSpPr>
        <p:spPr/>
        <p:txBody>
          <a:bodyPr/>
          <a:lstStyle/>
          <a:p>
            <a:fld id="{6F1B402D-DB56-44E5-A478-0451BC5E1983}" type="datetimeFigureOut">
              <a:rPr lang="en-US" smtClean="0"/>
              <a:pPr/>
              <a:t>1/13/2024</a:t>
            </a:fld>
            <a:endParaRPr lang="en-US"/>
          </a:p>
        </p:txBody>
      </p:sp>
      <p:sp>
        <p:nvSpPr>
          <p:cNvPr id="6" name="Footer Placeholder 5">
            <a:extLst>
              <a:ext uri="{FF2B5EF4-FFF2-40B4-BE49-F238E27FC236}">
                <a16:creationId xmlns:a16="http://schemas.microsoft.com/office/drawing/2014/main" xmlns="" id="{B9A14702-DB1C-4FB9-A1D5-5AFAA512C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828D98-940B-4ECB-961D-C827F1407E90}"/>
              </a:ext>
            </a:extLst>
          </p:cNvPr>
          <p:cNvSpPr>
            <a:spLocks noGrp="1"/>
          </p:cNvSpPr>
          <p:nvPr>
            <p:ph type="sldNum" sz="quarter" idx="12"/>
          </p:nvPr>
        </p:nvSpPr>
        <p:spPr/>
        <p:txBody>
          <a:bodyPr/>
          <a:lstStyle/>
          <a:p>
            <a:fld id="{A3C67336-397B-4D30-AAC2-2462FD8EAB8B}" type="slidenum">
              <a:rPr lang="en-US" smtClean="0"/>
              <a:pPr/>
              <a:t>‹#›</a:t>
            </a:fld>
            <a:endParaRPr lang="en-US"/>
          </a:p>
        </p:txBody>
      </p:sp>
    </p:spTree>
    <p:extLst>
      <p:ext uri="{BB962C8B-B14F-4D97-AF65-F5344CB8AC3E}">
        <p14:creationId xmlns:p14="http://schemas.microsoft.com/office/powerpoint/2010/main" val="270102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4D4304-C9B7-4B5E-8D5C-8D826C586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9CAEE2-25E6-4A9F-A12C-2FB3E6FF0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D0CDAA-5AB6-47C2-875B-86E4820B9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B402D-DB56-44E5-A478-0451BC5E1983}" type="datetimeFigureOut">
              <a:rPr lang="en-US" smtClean="0"/>
              <a:pPr/>
              <a:t>1/13/2024</a:t>
            </a:fld>
            <a:endParaRPr lang="en-US"/>
          </a:p>
        </p:txBody>
      </p:sp>
      <p:sp>
        <p:nvSpPr>
          <p:cNvPr id="5" name="Footer Placeholder 4">
            <a:extLst>
              <a:ext uri="{FF2B5EF4-FFF2-40B4-BE49-F238E27FC236}">
                <a16:creationId xmlns:a16="http://schemas.microsoft.com/office/drawing/2014/main" xmlns="" id="{7DA32D8F-4D87-4BFE-8679-E149539BE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B0D9A7-E328-4730-8768-5BAEA297A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67336-397B-4D30-AAC2-2462FD8EAB8B}" type="slidenum">
              <a:rPr lang="en-US" smtClean="0"/>
              <a:pPr/>
              <a:t>‹#›</a:t>
            </a:fld>
            <a:endParaRPr lang="en-US"/>
          </a:p>
        </p:txBody>
      </p:sp>
    </p:spTree>
    <p:extLst>
      <p:ext uri="{BB962C8B-B14F-4D97-AF65-F5344CB8AC3E}">
        <p14:creationId xmlns:p14="http://schemas.microsoft.com/office/powerpoint/2010/main" val="377852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Technical_standard" TargetMode="External"/><Relationship Id="rId3" Type="http://schemas.openxmlformats.org/officeDocument/2006/relationships/hyperlink" Target="https://en.wikipedia.org/wiki/Construction_material" TargetMode="External"/><Relationship Id="rId7" Type="http://schemas.openxmlformats.org/officeDocument/2006/relationships/hyperlink" Target="https://en.wikipedia.org/wiki/Chemistry" TargetMode="External"/><Relationship Id="rId2" Type="http://schemas.openxmlformats.org/officeDocument/2006/relationships/hyperlink" Target="https://en.wikipedia.org/wiki/Steel" TargetMode="External"/><Relationship Id="rId1" Type="http://schemas.openxmlformats.org/officeDocument/2006/relationships/slideLayout" Target="../slideLayouts/slideLayout2.xml"/><Relationship Id="rId6" Type="http://schemas.openxmlformats.org/officeDocument/2006/relationships/hyperlink" Target="https://en.wikipedia.org/wiki/Cross_section_(geometry)" TargetMode="External"/><Relationship Id="rId5" Type="http://schemas.openxmlformats.org/officeDocument/2006/relationships/hyperlink" Target="https://en.wikipedia.org/wiki/Profile_(engineering)" TargetMode="External"/><Relationship Id="rId4" Type="http://schemas.openxmlformats.org/officeDocument/2006/relationships/hyperlink" Target="https://en.wikipedia.org/wiki/Shap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Structural_dynamics"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Timoshenko_beam_theory" TargetMode="External"/><Relationship Id="rId2" Type="http://schemas.openxmlformats.org/officeDocument/2006/relationships/hyperlink" Target="https://en.wikipedia.org/wiki/Moving_load" TargetMode="External"/><Relationship Id="rId1" Type="http://schemas.openxmlformats.org/officeDocument/2006/relationships/slideLayout" Target="../slideLayouts/slideLayout1.xml"/><Relationship Id="rId4" Type="http://schemas.openxmlformats.org/officeDocument/2006/relationships/hyperlink" Target="https://en.wikipedia.org/wiki/Mindlin%E2%80%93Reissner_plate_theor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7670" y="152401"/>
            <a:ext cx="7673008" cy="757251"/>
          </a:xfrm>
        </p:spPr>
        <p:style>
          <a:lnRef idx="3">
            <a:schemeClr val="lt1"/>
          </a:lnRef>
          <a:fillRef idx="1">
            <a:schemeClr val="accent1"/>
          </a:fillRef>
          <a:effectRef idx="1">
            <a:schemeClr val="accent1"/>
          </a:effectRef>
          <a:fontRef idx="minor">
            <a:schemeClr val="lt1"/>
          </a:fontRef>
        </p:style>
        <p:txBody>
          <a:bodyPr>
            <a:normAutofit/>
          </a:bodyPr>
          <a:lstStyle/>
          <a:p>
            <a:r>
              <a:rPr lang="en-US" sz="4500" dirty="0" smtClean="0">
                <a:ln w="0"/>
                <a:solidFill>
                  <a:srgbClr val="E200E2"/>
                </a:solidFill>
                <a:effectLst>
                  <a:outerShdw blurRad="38100" dist="19050" dir="2700000" algn="tl" rotWithShape="0">
                    <a:schemeClr val="dk1">
                      <a:alpha val="40000"/>
                    </a:schemeClr>
                  </a:outerShdw>
                </a:effectLst>
                <a:latin typeface="Imprint MT Shadow" panose="04020605060303030202" pitchFamily="82" charset="0"/>
              </a:rPr>
              <a:t> </a:t>
            </a:r>
            <a:r>
              <a:rPr lang="en-US" sz="4500" b="1" dirty="0" smtClean="0">
                <a:ln w="0"/>
                <a:solidFill>
                  <a:schemeClr val="bg1"/>
                </a:solidFill>
                <a:effectLst>
                  <a:outerShdw blurRad="38100" dist="19050" dir="2700000" algn="tl" rotWithShape="0">
                    <a:schemeClr val="dk1">
                      <a:alpha val="40000"/>
                    </a:schemeClr>
                  </a:outerShdw>
                </a:effectLst>
                <a:latin typeface="Imprint MT Shadow" panose="04020605060303030202" pitchFamily="82" charset="0"/>
              </a:rPr>
              <a:t>Theory of Structure(26454)</a:t>
            </a:r>
            <a:endParaRPr lang="en-US" sz="4500" b="1" dirty="0">
              <a:ln w="0"/>
              <a:solidFill>
                <a:schemeClr val="bg1"/>
              </a:solidFill>
              <a:effectLst>
                <a:outerShdw blurRad="38100" dist="19050" dir="2700000" algn="tl" rotWithShape="0">
                  <a:schemeClr val="dk1">
                    <a:alpha val="40000"/>
                  </a:schemeClr>
                </a:outerShdw>
              </a:effectLst>
              <a:latin typeface="Imprint MT Shadow" panose="04020605060303030202" pitchFamily="82" charset="0"/>
            </a:endParaRPr>
          </a:p>
        </p:txBody>
      </p:sp>
      <p:sp>
        <p:nvSpPr>
          <p:cNvPr id="4" name="Rectangle 3"/>
          <p:cNvSpPr/>
          <p:nvPr/>
        </p:nvSpPr>
        <p:spPr>
          <a:xfrm>
            <a:off x="4245583" y="3016815"/>
            <a:ext cx="3290018" cy="830997"/>
          </a:xfrm>
          <a:prstGeom prst="rect">
            <a:avLst/>
          </a:prstGeom>
        </p:spPr>
        <p:txBody>
          <a:bodyPr wrap="square">
            <a:spAutoFit/>
          </a:bodyPr>
          <a:lstStyle/>
          <a:p>
            <a:r>
              <a:rPr lang="en-US" sz="4800" dirty="0" smtClean="0">
                <a:solidFill>
                  <a:srgbClr val="0070C0"/>
                </a:solidFill>
                <a:latin typeface="Monotype Corsiva" panose="03010101010201010101" pitchFamily="66" charset="0"/>
              </a:rPr>
              <a:t>Presented  By</a:t>
            </a:r>
            <a:endParaRPr lang="en-US" sz="4800" dirty="0">
              <a:solidFill>
                <a:srgbClr val="0070C0"/>
              </a:solidFill>
              <a:latin typeface="Monotype Corsiva" pitchFamily="66" charset="0"/>
            </a:endParaRPr>
          </a:p>
        </p:txBody>
      </p:sp>
      <p:sp>
        <p:nvSpPr>
          <p:cNvPr id="7" name="Rectangle 6"/>
          <p:cNvSpPr/>
          <p:nvPr/>
        </p:nvSpPr>
        <p:spPr>
          <a:xfrm>
            <a:off x="3326296" y="1113182"/>
            <a:ext cx="5128592" cy="1754326"/>
          </a:xfrm>
          <a:prstGeom prst="rect">
            <a:avLst/>
          </a:prstGeom>
        </p:spPr>
        <p:txBody>
          <a:bodyPr wrap="square">
            <a:spAutoFit/>
          </a:bodyPr>
          <a:lstStyle/>
          <a:p>
            <a:pPr algn="ctr"/>
            <a:r>
              <a:rPr lang="en-US" sz="3600" dirty="0" smtClean="0">
                <a:solidFill>
                  <a:srgbClr val="D05400"/>
                </a:solidFill>
                <a:latin typeface="Modern No. 20" panose="02070704070505020303" pitchFamily="18" charset="0"/>
              </a:rPr>
              <a:t>5</a:t>
            </a:r>
            <a:r>
              <a:rPr lang="en-US" sz="3600" baseline="30000" dirty="0" smtClean="0">
                <a:solidFill>
                  <a:srgbClr val="D05400"/>
                </a:solidFill>
                <a:latin typeface="Modern No. 20" panose="02070704070505020303" pitchFamily="18" charset="0"/>
              </a:rPr>
              <a:t>th</a:t>
            </a:r>
            <a:r>
              <a:rPr lang="en-US" sz="3600" dirty="0" smtClean="0">
                <a:solidFill>
                  <a:srgbClr val="D05400"/>
                </a:solidFill>
                <a:latin typeface="Modern No. 20" panose="02070704070505020303" pitchFamily="18" charset="0"/>
              </a:rPr>
              <a:t> Semester </a:t>
            </a:r>
          </a:p>
          <a:p>
            <a:pPr algn="ctr"/>
            <a:r>
              <a:rPr lang="en-US" sz="3600" dirty="0" smtClean="0">
                <a:solidFill>
                  <a:srgbClr val="00CC66"/>
                </a:solidFill>
                <a:latin typeface="Modern No. 20" panose="02070704070505020303" pitchFamily="18" charset="0"/>
              </a:rPr>
              <a:t>Civil  Technology </a:t>
            </a:r>
          </a:p>
          <a:p>
            <a:pPr algn="ctr"/>
            <a:r>
              <a:rPr lang="en-US" sz="3600" dirty="0" smtClean="0">
                <a:solidFill>
                  <a:schemeClr val="tx2">
                    <a:lumMod val="95000"/>
                    <a:lumOff val="5000"/>
                  </a:schemeClr>
                </a:solidFill>
                <a:latin typeface="Modern No. 20" panose="02070704070505020303" pitchFamily="18" charset="0"/>
              </a:rPr>
              <a:t>Providan-2022</a:t>
            </a:r>
            <a:endParaRPr lang="en-US" sz="3600" dirty="0">
              <a:solidFill>
                <a:schemeClr val="tx2">
                  <a:lumMod val="95000"/>
                  <a:lumOff val="5000"/>
                </a:schemeClr>
              </a:solidFill>
              <a:latin typeface="Modern No. 20" panose="02070704070505020303" pitchFamily="18" charset="0"/>
            </a:endParaRPr>
          </a:p>
        </p:txBody>
      </p:sp>
      <p:sp>
        <p:nvSpPr>
          <p:cNvPr id="8" name="Title 1"/>
          <p:cNvSpPr txBox="1">
            <a:spLocks/>
          </p:cNvSpPr>
          <p:nvPr/>
        </p:nvSpPr>
        <p:spPr bwMode="auto">
          <a:xfrm>
            <a:off x="2498035" y="3988901"/>
            <a:ext cx="7361581" cy="221311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miter lim="800000"/>
            <a:headEnd/>
            <a:tailEnd/>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rmAutofit fontScale="25000" lnSpcReduction="20000"/>
          </a:bodyPr>
          <a:lstStyle>
            <a:lvl1pPr algn="ctr" rtl="0" eaLnBrk="1" fontAlgn="base" hangingPunct="1">
              <a:spcBef>
                <a:spcPct val="0"/>
              </a:spcBef>
              <a:spcAft>
                <a:spcPct val="0"/>
              </a:spcAft>
              <a:defRPr sz="44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lnSpc>
                <a:spcPct val="115000"/>
              </a:lnSpc>
              <a:defRPr/>
            </a:pPr>
            <a:r>
              <a:rPr lang="en-US" sz="9300" dirty="0" smtClean="0">
                <a:solidFill>
                  <a:srgbClr val="00A251"/>
                </a:solidFill>
                <a:effectLst>
                  <a:reflection blurRad="12700" stA="48000" endA="300" endPos="55000" dir="5400000" sy="-90000" algn="bl" rotWithShape="0"/>
                </a:effectLst>
                <a:latin typeface="Arial Black" pitchFamily="34" charset="0"/>
                <a:ea typeface="Calibri"/>
                <a:cs typeface="Times New Roman"/>
              </a:rPr>
              <a:t>   </a:t>
            </a:r>
            <a:r>
              <a:rPr lang="en-US" sz="16000" dirty="0" smtClean="0">
                <a:solidFill>
                  <a:srgbClr val="00A251"/>
                </a:solidFill>
                <a:effectLst>
                  <a:reflection blurRad="12700" stA="48000" endA="300" endPos="55000" dir="5400000" sy="-90000" algn="bl" rotWithShape="0"/>
                </a:effectLst>
                <a:latin typeface="Arial Black" pitchFamily="34" charset="0"/>
                <a:ea typeface="Calibri"/>
                <a:cs typeface="Times New Roman"/>
              </a:rPr>
              <a:t>Sabina </a:t>
            </a:r>
            <a:r>
              <a:rPr lang="en-US" sz="16000" dirty="0" err="1" smtClean="0">
                <a:solidFill>
                  <a:srgbClr val="00A251"/>
                </a:solidFill>
                <a:effectLst>
                  <a:reflection blurRad="12700" stA="48000" endA="300" endPos="55000" dir="5400000" sy="-90000" algn="bl" rotWithShape="0"/>
                </a:effectLst>
                <a:latin typeface="Arial Black" pitchFamily="34" charset="0"/>
                <a:ea typeface="Calibri"/>
                <a:cs typeface="Times New Roman"/>
              </a:rPr>
              <a:t>Shahanaz</a:t>
            </a:r>
            <a:r>
              <a:rPr lang="en-US" sz="8000" b="1" dirty="0" smtClean="0">
                <a:solidFill>
                  <a:srgbClr val="D05400"/>
                </a:solidFill>
                <a:effectLst>
                  <a:reflection blurRad="12700" stA="48000" endA="300" endPos="55000" dir="5400000" sy="-90000" algn="bl" rotWithShape="0"/>
                </a:effectLst>
                <a:latin typeface="Imprint MT Shadow" pitchFamily="82" charset="0"/>
                <a:ea typeface="Calibri"/>
                <a:cs typeface="Times New Roman"/>
              </a:rPr>
              <a:t>                 </a:t>
            </a:r>
            <a:r>
              <a:rPr lang="en-US" sz="12800" b="1" dirty="0" smtClean="0">
                <a:solidFill>
                  <a:srgbClr val="0070C0"/>
                </a:solidFill>
                <a:effectLst>
                  <a:reflection blurRad="12700" stA="48000" endA="300" endPos="55000" dir="5400000" sy="-90000" algn="bl" rotWithShape="0"/>
                </a:effectLst>
                <a:latin typeface="Imprint MT Shadow" pitchFamily="82" charset="0"/>
                <a:ea typeface="Calibri"/>
                <a:cs typeface="Times New Roman"/>
              </a:rPr>
              <a:t>Instructor STEP(Civil) </a:t>
            </a:r>
            <a:r>
              <a:rPr lang="en-US" sz="6700" b="1" dirty="0" smtClean="0">
                <a:solidFill>
                  <a:srgbClr val="7030A0"/>
                </a:solidFill>
                <a:latin typeface="Imprint MT Shadow" pitchFamily="82" charset="0"/>
                <a:ea typeface="Calibri"/>
                <a:cs typeface="Times New Roman"/>
              </a:rPr>
              <a:t/>
            </a:r>
            <a:br>
              <a:rPr lang="en-US" sz="6700" b="1" dirty="0" smtClean="0">
                <a:solidFill>
                  <a:srgbClr val="7030A0"/>
                </a:solidFill>
                <a:latin typeface="Imprint MT Shadow" pitchFamily="82" charset="0"/>
                <a:ea typeface="Calibri"/>
                <a:cs typeface="Times New Roman"/>
              </a:rPr>
            </a:br>
            <a:r>
              <a:rPr lang="en-US" sz="2300" dirty="0" smtClean="0">
                <a:solidFill>
                  <a:srgbClr val="7030A0"/>
                </a:solidFill>
                <a:effectLst>
                  <a:reflection blurRad="12700" stA="48000" endA="300" endPos="55000" dir="5400000" sy="-90000" algn="bl" rotWithShape="0"/>
                </a:effectLst>
                <a:latin typeface="Imprint MT Shadow" pitchFamily="82" charset="0"/>
                <a:ea typeface="Calibri"/>
                <a:cs typeface="Times New Roman"/>
              </a:rPr>
              <a:t> </a:t>
            </a:r>
            <a:r>
              <a:rPr lang="en-US" sz="14400" b="1" dirty="0" err="1" smtClean="0">
                <a:solidFill>
                  <a:srgbClr val="7030A0"/>
                </a:solidFill>
                <a:effectLst>
                  <a:reflection blurRad="12700" stA="48000" endA="300" endPos="55000" dir="5400000" sy="-90000" algn="bl" rotWithShape="0"/>
                </a:effectLst>
                <a:latin typeface="Imprint MT Shadow" pitchFamily="82" charset="0"/>
                <a:ea typeface="Calibri"/>
                <a:cs typeface="Times New Roman"/>
              </a:rPr>
              <a:t>Mymensingh</a:t>
            </a:r>
            <a:r>
              <a:rPr lang="en-US" sz="14400" b="1" dirty="0" smtClean="0">
                <a:solidFill>
                  <a:srgbClr val="7030A0"/>
                </a:solidFill>
                <a:effectLst>
                  <a:reflection blurRad="12700" stA="48000" endA="300" endPos="55000" dir="5400000" sy="-90000" algn="bl" rotWithShape="0"/>
                </a:effectLst>
                <a:latin typeface="Imprint MT Shadow" pitchFamily="82" charset="0"/>
                <a:ea typeface="Calibri"/>
                <a:cs typeface="Times New Roman"/>
              </a:rPr>
              <a:t> Polytechnic Institute</a:t>
            </a:r>
            <a:r>
              <a:rPr lang="en-US" sz="2000" dirty="0" smtClean="0">
                <a:solidFill>
                  <a:srgbClr val="7030A0"/>
                </a:solidFill>
                <a:effectLst>
                  <a:reflection blurRad="12700" stA="48000" endA="300" endPos="55000" dir="5400000" sy="-90000" algn="bl" rotWithShape="0"/>
                </a:effectLst>
                <a:latin typeface="Imprint MT Shadow" pitchFamily="82" charset="0"/>
                <a:ea typeface="Calibri"/>
                <a:cs typeface="Times New Roman"/>
              </a:rPr>
              <a:t/>
            </a:r>
            <a:br>
              <a:rPr lang="en-US" sz="2000" dirty="0" smtClean="0">
                <a:solidFill>
                  <a:srgbClr val="7030A0"/>
                </a:solidFill>
                <a:effectLst>
                  <a:reflection blurRad="12700" stA="48000" endA="300" endPos="55000" dir="5400000" sy="-90000" algn="bl" rotWithShape="0"/>
                </a:effectLst>
                <a:latin typeface="Imprint MT Shadow" pitchFamily="82" charset="0"/>
                <a:ea typeface="Calibri"/>
                <a:cs typeface="Times New Roman"/>
              </a:rPr>
            </a:br>
            <a:r>
              <a:rPr lang="en-US" sz="17600" b="1" dirty="0" err="1" smtClean="0">
                <a:solidFill>
                  <a:srgbClr val="7030A0"/>
                </a:solidFill>
                <a:effectLst>
                  <a:reflection blurRad="12700" stA="48000" endA="300" endPos="55000" dir="5400000" sy="-90000" algn="bl" rotWithShape="0"/>
                </a:effectLst>
                <a:latin typeface="Imprint MT Shadow" pitchFamily="82" charset="0"/>
                <a:ea typeface="Calibri"/>
                <a:cs typeface="Times New Roman"/>
              </a:rPr>
              <a:t>Maskanda</a:t>
            </a:r>
            <a:r>
              <a:rPr lang="en-US" sz="17600" dirty="0" smtClean="0">
                <a:solidFill>
                  <a:srgbClr val="7030A0"/>
                </a:solidFill>
                <a:effectLst>
                  <a:reflection blurRad="12700" stA="48000" endA="300" endPos="55000" dir="5400000" sy="-90000" algn="bl" rotWithShape="0"/>
                </a:effectLst>
                <a:latin typeface="Imprint MT Shadow" pitchFamily="82" charset="0"/>
                <a:ea typeface="Calibri"/>
                <a:cs typeface="Times New Roman"/>
              </a:rPr>
              <a:t>, </a:t>
            </a:r>
            <a:r>
              <a:rPr lang="en-US" sz="17600" b="1" dirty="0" err="1" smtClean="0">
                <a:solidFill>
                  <a:srgbClr val="7030A0"/>
                </a:solidFill>
                <a:effectLst>
                  <a:reflection blurRad="12700" stA="48000" endA="300" endPos="55000" dir="5400000" sy="-90000" algn="bl" rotWithShape="0"/>
                </a:effectLst>
                <a:latin typeface="Imprint MT Shadow" pitchFamily="82" charset="0"/>
                <a:ea typeface="Calibri"/>
                <a:cs typeface="Times New Roman"/>
              </a:rPr>
              <a:t>Mymensingh</a:t>
            </a:r>
            <a:endParaRPr lang="en-US" sz="8000" b="1" dirty="0">
              <a:solidFill>
                <a:srgbClr val="7030A0"/>
              </a:solidFill>
              <a:latin typeface="Imprint MT Shadow" pitchFamily="82" charset="0"/>
            </a:endParaRPr>
          </a:p>
        </p:txBody>
      </p:sp>
    </p:spTree>
    <p:extLst>
      <p:ext uri="{BB962C8B-B14F-4D97-AF65-F5344CB8AC3E}">
        <p14:creationId xmlns:p14="http://schemas.microsoft.com/office/powerpoint/2010/main" val="4114459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4A3859-EDE6-498B-A792-D353464E43D4}"/>
              </a:ext>
            </a:extLst>
          </p:cNvPr>
          <p:cNvPicPr>
            <a:picLocks noChangeAspect="1"/>
          </p:cNvPicPr>
          <p:nvPr/>
        </p:nvPicPr>
        <p:blipFill rotWithShape="1">
          <a:blip r:embed="rId2"/>
          <a:srcRect t="10977" b="6749"/>
          <a:stretch/>
        </p:blipFill>
        <p:spPr>
          <a:xfrm>
            <a:off x="-32" y="10"/>
            <a:ext cx="12192031" cy="4915066"/>
          </a:xfrm>
          <a:prstGeom prst="rect">
            <a:avLst/>
          </a:prstGeom>
        </p:spPr>
      </p:pic>
      <p:sp>
        <p:nvSpPr>
          <p:cNvPr id="2" name="Title 1">
            <a:extLst>
              <a:ext uri="{FF2B5EF4-FFF2-40B4-BE49-F238E27FC236}">
                <a16:creationId xmlns:a16="http://schemas.microsoft.com/office/drawing/2014/main" xmlns="" id="{8F6DB641-F377-48DD-A4B9-F3086CF744AF}"/>
              </a:ext>
            </a:extLst>
          </p:cNvPr>
          <p:cNvSpPr>
            <a:spLocks noGrp="1"/>
          </p:cNvSpPr>
          <p:nvPr>
            <p:ph type="ctrTitle"/>
          </p:nvPr>
        </p:nvSpPr>
        <p:spPr>
          <a:xfrm>
            <a:off x="828675" y="4795285"/>
            <a:ext cx="9357309" cy="2147776"/>
          </a:xfrm>
        </p:spPr>
        <p:txBody>
          <a:bodyPr anchor="ctr">
            <a:normAutofit/>
          </a:bodyPr>
          <a:lstStyle/>
          <a:p>
            <a:pPr algn="r"/>
            <a:r>
              <a:rPr lang="en-US" sz="6000" dirty="0">
                <a:solidFill>
                  <a:srgbClr val="FFFFFF"/>
                </a:solidFill>
                <a:latin typeface="Blackadder ITC" panose="04020505051007020D02" pitchFamily="82" charset="0"/>
              </a:rPr>
              <a:t>Theory Of Structure…….</a:t>
            </a:r>
          </a:p>
        </p:txBody>
      </p:sp>
      <p:sp>
        <p:nvSpPr>
          <p:cNvPr id="3" name="Subtitle 2">
            <a:extLst>
              <a:ext uri="{FF2B5EF4-FFF2-40B4-BE49-F238E27FC236}">
                <a16:creationId xmlns:a16="http://schemas.microsoft.com/office/drawing/2014/main" xmlns="" id="{B859CD3C-BD96-4AD3-BF2A-3CD93C3441C0}"/>
              </a:ext>
            </a:extLst>
          </p:cNvPr>
          <p:cNvSpPr>
            <a:spLocks noGrp="1"/>
          </p:cNvSpPr>
          <p:nvPr>
            <p:ph type="subTitle" idx="1"/>
          </p:nvPr>
        </p:nvSpPr>
        <p:spPr>
          <a:xfrm>
            <a:off x="6028372" y="5577830"/>
            <a:ext cx="3073745" cy="1280160"/>
          </a:xfrm>
        </p:spPr>
        <p:txBody>
          <a:bodyPr anchor="ctr">
            <a:normAutofit/>
          </a:bodyPr>
          <a:lstStyle/>
          <a:p>
            <a:r>
              <a:rPr lang="en-US" sz="6000" dirty="0">
                <a:solidFill>
                  <a:srgbClr val="FFFFFF"/>
                </a:solidFill>
                <a:latin typeface="Blackadder ITC" panose="04020505051007020D02" pitchFamily="82" charset="0"/>
              </a:rPr>
              <a:t>66454</a:t>
            </a:r>
          </a:p>
        </p:txBody>
      </p:sp>
    </p:spTree>
    <p:extLst>
      <p:ext uri="{BB962C8B-B14F-4D97-AF65-F5344CB8AC3E}">
        <p14:creationId xmlns:p14="http://schemas.microsoft.com/office/powerpoint/2010/main" val="389795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9550B-1857-46C8-BD44-B744DFCB0AAC}"/>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Chapter-3</a:t>
            </a:r>
            <a:br>
              <a:rPr lang="en-US" dirty="0"/>
            </a:br>
            <a:r>
              <a:rPr lang="en-US" dirty="0"/>
              <a:t>About shearing stresses in beams!</a:t>
            </a:r>
            <a:br>
              <a:rPr lang="en-US" dirty="0"/>
            </a:br>
            <a:endParaRPr lang="en-US" dirty="0"/>
          </a:p>
        </p:txBody>
      </p:sp>
      <p:sp>
        <p:nvSpPr>
          <p:cNvPr id="3" name="Content Placeholder 2">
            <a:extLst>
              <a:ext uri="{FF2B5EF4-FFF2-40B4-BE49-F238E27FC236}">
                <a16:creationId xmlns:a16="http://schemas.microsoft.com/office/drawing/2014/main" xmlns="" id="{BBF59F1C-C5B7-4960-8B5E-DB9EF6094967}"/>
              </a:ext>
            </a:extLst>
          </p:cNvPr>
          <p:cNvSpPr>
            <a:spLocks noGrp="1"/>
          </p:cNvSpPr>
          <p:nvPr>
            <p:ph idx="1"/>
          </p:nvPr>
        </p:nvSpPr>
        <p:spPr>
          <a:xfrm>
            <a:off x="1097280" y="2225161"/>
            <a:ext cx="10058400" cy="3356934"/>
          </a:xfrm>
        </p:spPr>
        <p:txBody>
          <a:bodyPr>
            <a:normAutofit fontScale="70000" lnSpcReduction="20000"/>
          </a:bodyPr>
          <a:lstStyle/>
          <a:p>
            <a:r>
              <a:rPr lang="en-US" dirty="0"/>
              <a:t>The </a:t>
            </a:r>
            <a:r>
              <a:rPr lang="en-US" b="1" dirty="0"/>
              <a:t>shearing stress in beam</a:t>
            </a:r>
            <a:r>
              <a:rPr lang="en-US" dirty="0"/>
              <a:t> is defined as the </a:t>
            </a:r>
            <a:r>
              <a:rPr lang="en-US" b="1" dirty="0"/>
              <a:t>stress</a:t>
            </a:r>
            <a:r>
              <a:rPr lang="en-US" dirty="0"/>
              <a:t> that occurs due to the internal </a:t>
            </a:r>
            <a:r>
              <a:rPr lang="en-US" b="1" dirty="0"/>
              <a:t>shearing</a:t>
            </a:r>
            <a:r>
              <a:rPr lang="en-US" dirty="0"/>
              <a:t> of the </a:t>
            </a:r>
            <a:r>
              <a:rPr lang="en-US" b="1" dirty="0"/>
              <a:t>beam</a:t>
            </a:r>
            <a:r>
              <a:rPr lang="en-US" dirty="0"/>
              <a:t> that results from </a:t>
            </a:r>
            <a:r>
              <a:rPr lang="en-US" b="1" dirty="0"/>
              <a:t>shear</a:t>
            </a:r>
            <a:r>
              <a:rPr lang="en-US" dirty="0"/>
              <a:t> force subjected to the </a:t>
            </a:r>
            <a:r>
              <a:rPr lang="en-US" b="1" dirty="0"/>
              <a:t>beam</a:t>
            </a:r>
            <a:r>
              <a:rPr lang="en-US" dirty="0"/>
              <a:t>. It is denoted by the symbol t and is expressed in </a:t>
            </a:r>
            <a:r>
              <a:rPr lang="en-US" dirty="0" err="1"/>
              <a:t>thThe</a:t>
            </a:r>
            <a:r>
              <a:rPr lang="en-US" dirty="0"/>
              <a:t> </a:t>
            </a:r>
            <a:r>
              <a:rPr lang="en-US" b="1" dirty="0"/>
              <a:t>formula</a:t>
            </a:r>
            <a:r>
              <a:rPr lang="en-US" dirty="0"/>
              <a:t> for </a:t>
            </a:r>
            <a:r>
              <a:rPr lang="en-US" b="1" dirty="0"/>
              <a:t>shear stress</a:t>
            </a:r>
            <a:r>
              <a:rPr lang="en-US" dirty="0"/>
              <a:t> is tau = F / A, where 'F' is the applied </a:t>
            </a:r>
            <a:r>
              <a:rPr lang="en-US" b="1" dirty="0"/>
              <a:t>force</a:t>
            </a:r>
            <a:r>
              <a:rPr lang="en-US" dirty="0"/>
              <a:t> on the member, and The WSS is </a:t>
            </a:r>
            <a:r>
              <a:rPr lang="en-US" b="1" dirty="0"/>
              <a:t>calculated</a:t>
            </a:r>
            <a:r>
              <a:rPr lang="en-US" dirty="0"/>
              <a:t> form the </a:t>
            </a:r>
            <a:r>
              <a:rPr lang="en-US" b="1" dirty="0"/>
              <a:t>formula</a:t>
            </a:r>
            <a:r>
              <a:rPr lang="en-US" dirty="0"/>
              <a:t>: (a) WSS = WSR x P, where WSR is the </a:t>
            </a:r>
            <a:r>
              <a:rPr lang="en-US" b="1" dirty="0"/>
              <a:t>wall shear</a:t>
            </a:r>
            <a:r>
              <a:rPr lang="en-US" dirty="0"/>
              <a:t> rate and P is the viscosity (0.01 for PBS). The WSR is </a:t>
            </a:r>
            <a:r>
              <a:rPr lang="en-US" b="1" dirty="0"/>
              <a:t>calculated</a:t>
            </a:r>
            <a:r>
              <a:rPr lang="en-US" dirty="0"/>
              <a:t> form the </a:t>
            </a:r>
            <a:r>
              <a:rPr lang="en-US" b="1" dirty="0"/>
              <a:t>formula</a:t>
            </a:r>
            <a:r>
              <a:rPr lang="en-US" dirty="0"/>
              <a:t>: (b) WSR = 8 x </a:t>
            </a:r>
            <a:r>
              <a:rPr lang="en-US" dirty="0" err="1"/>
              <a:t>Vm</a:t>
            </a:r>
            <a:r>
              <a:rPr lang="en-US" dirty="0"/>
              <a:t> / D, where </a:t>
            </a:r>
            <a:r>
              <a:rPr lang="en-US" dirty="0" err="1"/>
              <a:t>Vm</a:t>
            </a:r>
            <a:r>
              <a:rPr lang="en-US" dirty="0"/>
              <a:t> is the fluid mean velocity and D is the diameter of the tube (1.025 mm in case of Drummond glass capillary tubes).'A' is the cross-sectional area of the </a:t>
            </a:r>
            <a:r>
              <a:rPr lang="en-US" dirty="0" err="1"/>
              <a:t>member.e</a:t>
            </a:r>
            <a:r>
              <a:rPr lang="en-US" dirty="0"/>
              <a:t> unit of psi or N/mm</a:t>
            </a:r>
            <a:endParaRPr lang="en-US" b="1" dirty="0"/>
          </a:p>
          <a:p>
            <a:r>
              <a:rPr lang="en-US" dirty="0"/>
              <a:t>When a beam is subjected to a transverse loading, a normal and a shearing stresses result in the beam. The influence of the shearing stress in the beam does not disturb the influence of the bending stress. The shear stress applied on the vertical surface of the beam exerts the same identical stress on the horizontal surfaces of the beam. Generally, the beam subjected to the transverse load exerts the longitudinal shear stress in the beam.</a:t>
            </a:r>
          </a:p>
          <a:p>
            <a:r>
              <a:rPr lang="en-US" baseline="30000" dirty="0"/>
              <a:t>2</a:t>
            </a:r>
            <a:r>
              <a:rPr lang="en-US" dirty="0"/>
              <a:t>.</a:t>
            </a:r>
          </a:p>
        </p:txBody>
      </p:sp>
    </p:spTree>
    <p:extLst>
      <p:ext uri="{BB962C8B-B14F-4D97-AF65-F5344CB8AC3E}">
        <p14:creationId xmlns:p14="http://schemas.microsoft.com/office/powerpoint/2010/main" val="184808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7DC92F-A233-469E-BC70-0EAC4AF30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05107"/>
          </a:xfrm>
          <a:prstGeom prst="rect">
            <a:avLst/>
          </a:prstGeom>
        </p:spPr>
      </p:pic>
    </p:spTree>
    <p:extLst>
      <p:ext uri="{BB962C8B-B14F-4D97-AF65-F5344CB8AC3E}">
        <p14:creationId xmlns:p14="http://schemas.microsoft.com/office/powerpoint/2010/main" val="30441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1030E2-558A-4605-917F-77C566C87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2260" cy="6858000"/>
          </a:xfrm>
          <a:prstGeom prst="rect">
            <a:avLst/>
          </a:prstGeom>
        </p:spPr>
      </p:pic>
    </p:spTree>
    <p:extLst>
      <p:ext uri="{BB962C8B-B14F-4D97-AF65-F5344CB8AC3E}">
        <p14:creationId xmlns:p14="http://schemas.microsoft.com/office/powerpoint/2010/main" val="2088809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01468F-EF12-4DD5-BF73-6475714A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932166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B52EC0-FEF2-44FE-B5F5-88CC3BFC1CCC}"/>
              </a:ext>
            </a:extLst>
          </p:cNvPr>
          <p:cNvPicPr>
            <a:picLocks noChangeAspect="1"/>
          </p:cNvPicPr>
          <p:nvPr/>
        </p:nvPicPr>
        <p:blipFill rotWithShape="1">
          <a:blip r:embed="rId2"/>
          <a:srcRect t="22860" b="16745"/>
          <a:stretch/>
        </p:blipFill>
        <p:spPr>
          <a:xfrm>
            <a:off x="-32" y="10"/>
            <a:ext cx="12192031" cy="4915066"/>
          </a:xfrm>
          <a:prstGeom prst="rect">
            <a:avLst/>
          </a:prstGeom>
        </p:spPr>
      </p:pic>
      <p:sp>
        <p:nvSpPr>
          <p:cNvPr id="9" name="Rectangle 8">
            <a:extLst>
              <a:ext uri="{FF2B5EF4-FFF2-40B4-BE49-F238E27FC236}">
                <a16:creationId xmlns:a16="http://schemas.microsoft.com/office/drawing/2014/main" xmlns="" id="{0B4FB531-34DA-4777-9BD5-5B885DC38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CE09B438-8F87-40A3-B741-54EEB5BF6A56}"/>
              </a:ext>
            </a:extLst>
          </p:cNvPr>
          <p:cNvSpPr>
            <a:spLocks noGrp="1"/>
          </p:cNvSpPr>
          <p:nvPr>
            <p:ph type="ctrTitle"/>
          </p:nvPr>
        </p:nvSpPr>
        <p:spPr>
          <a:xfrm>
            <a:off x="828675" y="5120639"/>
            <a:ext cx="7137263" cy="1280161"/>
          </a:xfrm>
        </p:spPr>
        <p:txBody>
          <a:bodyPr anchor="ctr">
            <a:normAutofit fontScale="90000"/>
          </a:bodyPr>
          <a:lstStyle/>
          <a:p>
            <a:pPr algn="r"/>
            <a:r>
              <a:rPr lang="en-US" sz="6000" dirty="0">
                <a:solidFill>
                  <a:srgbClr val="FFFFFF"/>
                </a:solidFill>
                <a:latin typeface="Cooper Black" panose="0208090404030B020404" pitchFamily="18" charset="0"/>
              </a:rPr>
              <a:t>Theory of Structure</a:t>
            </a:r>
            <a:br>
              <a:rPr lang="en-US" sz="6000" dirty="0">
                <a:solidFill>
                  <a:srgbClr val="FFFFFF"/>
                </a:solidFill>
                <a:latin typeface="Cooper Black" panose="0208090404030B020404" pitchFamily="18" charset="0"/>
              </a:rPr>
            </a:br>
            <a:r>
              <a:rPr lang="en-US" sz="6000" dirty="0" err="1">
                <a:solidFill>
                  <a:srgbClr val="FFFFFF"/>
                </a:solidFill>
                <a:latin typeface="Cooper Black" panose="0208090404030B020404" pitchFamily="18" charset="0"/>
              </a:rPr>
              <a:t>Eng.Ashraful</a:t>
            </a:r>
            <a:r>
              <a:rPr lang="en-US" sz="6000" dirty="0">
                <a:solidFill>
                  <a:srgbClr val="FFFFFF"/>
                </a:solidFill>
                <a:latin typeface="Cooper Black" panose="0208090404030B020404" pitchFamily="18" charset="0"/>
              </a:rPr>
              <a:t> Islam</a:t>
            </a:r>
          </a:p>
        </p:txBody>
      </p:sp>
      <p:sp>
        <p:nvSpPr>
          <p:cNvPr id="3" name="Subtitle 2">
            <a:extLst>
              <a:ext uri="{FF2B5EF4-FFF2-40B4-BE49-F238E27FC236}">
                <a16:creationId xmlns:a16="http://schemas.microsoft.com/office/drawing/2014/main" xmlns="" id="{E44AB5B1-05EA-4031-B79B-C5680F43BBAB}"/>
              </a:ext>
            </a:extLst>
          </p:cNvPr>
          <p:cNvSpPr>
            <a:spLocks noGrp="1"/>
          </p:cNvSpPr>
          <p:nvPr>
            <p:ph type="subTitle" idx="1"/>
          </p:nvPr>
        </p:nvSpPr>
        <p:spPr>
          <a:xfrm>
            <a:off x="8289580" y="5120639"/>
            <a:ext cx="3073745" cy="1280160"/>
          </a:xfrm>
        </p:spPr>
        <p:txBody>
          <a:bodyPr anchor="ctr">
            <a:normAutofit/>
          </a:bodyPr>
          <a:lstStyle/>
          <a:p>
            <a:r>
              <a:rPr lang="en-US" sz="4800" dirty="0">
                <a:solidFill>
                  <a:srgbClr val="FFFFFF"/>
                </a:solidFill>
                <a:latin typeface="Algerian" panose="04020705040A02060702" pitchFamily="82" charset="0"/>
              </a:rPr>
              <a:t>66454</a:t>
            </a:r>
          </a:p>
        </p:txBody>
      </p:sp>
      <p:cxnSp>
        <p:nvCxnSpPr>
          <p:cNvPr id="11" name="Straight Connector 10">
            <a:extLst>
              <a:ext uri="{FF2B5EF4-FFF2-40B4-BE49-F238E27FC236}">
                <a16:creationId xmlns:a16="http://schemas.microsoft.com/office/drawing/2014/main" xmlns="" id="{D5B557D3-D7B4-404B-84A1-9BD182BE5B0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36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059E2-0874-46DC-9D63-090BF7CD150E}"/>
              </a:ext>
            </a:extLst>
          </p:cNvPr>
          <p:cNvSpPr>
            <a:spLocks noGrp="1"/>
          </p:cNvSpPr>
          <p:nvPr>
            <p:ph type="title"/>
          </p:nvPr>
        </p:nvSpPr>
        <p:spPr>
          <a:xfrm>
            <a:off x="1120672" y="371664"/>
            <a:ext cx="10058400" cy="1450757"/>
          </a:xfrm>
        </p:spPr>
        <p:txBody>
          <a:bodyPr>
            <a:normAutofit fontScale="90000"/>
          </a:bodyPr>
          <a:lstStyle/>
          <a:p>
            <a:r>
              <a:rPr lang="en-US" dirty="0"/>
              <a:t/>
            </a:r>
            <a:br>
              <a:rPr lang="en-US" dirty="0"/>
            </a:br>
            <a:r>
              <a:rPr lang="en-US" dirty="0"/>
              <a:t/>
            </a:r>
            <a:br>
              <a:rPr lang="en-US" dirty="0"/>
            </a:br>
            <a:r>
              <a:rPr lang="en-US" dirty="0"/>
              <a:t>About Deflection Of Beams…………….</a:t>
            </a:r>
            <a:br>
              <a:rPr lang="en-US" dirty="0"/>
            </a:br>
            <a:endParaRPr lang="en-US" dirty="0"/>
          </a:p>
        </p:txBody>
      </p:sp>
      <p:sp>
        <p:nvSpPr>
          <p:cNvPr id="3" name="Content Placeholder 2">
            <a:extLst>
              <a:ext uri="{FF2B5EF4-FFF2-40B4-BE49-F238E27FC236}">
                <a16:creationId xmlns:a16="http://schemas.microsoft.com/office/drawing/2014/main" xmlns="" id="{1BB67ABA-5082-46E7-B1CE-A306C16F6BB5}"/>
              </a:ext>
            </a:extLst>
          </p:cNvPr>
          <p:cNvSpPr>
            <a:spLocks noGrp="1"/>
          </p:cNvSpPr>
          <p:nvPr>
            <p:ph idx="1"/>
          </p:nvPr>
        </p:nvSpPr>
        <p:spPr>
          <a:xfrm>
            <a:off x="1097280" y="2108201"/>
            <a:ext cx="10058400" cy="3824766"/>
          </a:xfrm>
        </p:spPr>
        <p:txBody>
          <a:bodyPr>
            <a:normAutofit fontScale="92500" lnSpcReduction="10000"/>
          </a:bodyPr>
          <a:lstStyle/>
          <a:p>
            <a:r>
              <a:rPr lang="en-US" dirty="0"/>
              <a:t>In engineering, </a:t>
            </a:r>
            <a:r>
              <a:rPr lang="en-US" b="1" dirty="0"/>
              <a:t>deflection</a:t>
            </a:r>
            <a:r>
              <a:rPr lang="en-US" dirty="0"/>
              <a:t> is the degree to which a structural element is displaced under a load. ... The </a:t>
            </a:r>
            <a:r>
              <a:rPr lang="en-US" b="1" dirty="0"/>
              <a:t>deflection</a:t>
            </a:r>
            <a:r>
              <a:rPr lang="en-US" dirty="0"/>
              <a:t> of </a:t>
            </a:r>
            <a:r>
              <a:rPr lang="en-US" b="1" dirty="0"/>
              <a:t>beam</a:t>
            </a:r>
            <a:r>
              <a:rPr lang="en-US" dirty="0"/>
              <a:t> elements is usually calculated on the basis of the Euler–Bernoulli </a:t>
            </a:r>
            <a:r>
              <a:rPr lang="en-US" b="1" dirty="0"/>
              <a:t>beam</a:t>
            </a:r>
            <a:r>
              <a:rPr lang="en-US" dirty="0"/>
              <a:t> equation while that of a </a:t>
            </a:r>
            <a:r>
              <a:rPr lang="en-US" dirty="0" err="1"/>
              <a:t>plaFor</a:t>
            </a:r>
            <a:r>
              <a:rPr lang="en-US" dirty="0"/>
              <a:t> cantilevered </a:t>
            </a:r>
            <a:r>
              <a:rPr lang="en-US" b="1" dirty="0"/>
              <a:t>beams</a:t>
            </a:r>
            <a:r>
              <a:rPr lang="en-US" dirty="0"/>
              <a:t>, the </a:t>
            </a:r>
            <a:r>
              <a:rPr lang="en-US" b="1" dirty="0"/>
              <a:t>maximum deflection</a:t>
            </a:r>
            <a:r>
              <a:rPr lang="en-US" dirty="0"/>
              <a:t> will occur when the load is located at the free end of the </a:t>
            </a:r>
            <a:r>
              <a:rPr lang="en-US" b="1" dirty="0"/>
              <a:t>beam</a:t>
            </a:r>
            <a:r>
              <a:rPr lang="en-US" dirty="0"/>
              <a:t>, while for simply supported </a:t>
            </a:r>
            <a:r>
              <a:rPr lang="en-US" b="1" dirty="0"/>
              <a:t>beams</a:t>
            </a:r>
            <a:r>
              <a:rPr lang="en-US" dirty="0"/>
              <a:t>, </a:t>
            </a:r>
            <a:r>
              <a:rPr lang="en-US" b="1" dirty="0"/>
              <a:t>maximum deflection</a:t>
            </a:r>
            <a:r>
              <a:rPr lang="en-US" dirty="0"/>
              <a:t> will occur when the load is located in the center of the </a:t>
            </a:r>
            <a:r>
              <a:rPr lang="en-US" b="1" dirty="0" err="1"/>
              <a:t>beam</a:t>
            </a:r>
            <a:r>
              <a:rPr lang="en-US" dirty="0" err="1"/>
              <a:t>te</a:t>
            </a:r>
            <a:r>
              <a:rPr lang="en-US" dirty="0"/>
              <a:t> or shell element is calculated using plate or </a:t>
            </a:r>
            <a:r>
              <a:rPr lang="en-US" b="1" dirty="0" err="1"/>
              <a:t>llowable</a:t>
            </a:r>
            <a:r>
              <a:rPr lang="en-US" b="1" dirty="0"/>
              <a:t> deflection</a:t>
            </a:r>
            <a:r>
              <a:rPr lang="en-US" dirty="0"/>
              <a:t> is generally expressed as a fraction of the span, in inches. All structural members will </a:t>
            </a:r>
            <a:r>
              <a:rPr lang="en-US" b="1" dirty="0"/>
              <a:t>deflect</a:t>
            </a:r>
            <a:r>
              <a:rPr lang="en-US" dirty="0"/>
              <a:t> or flex under load. ... For example, the </a:t>
            </a:r>
            <a:r>
              <a:rPr lang="en-US" b="1" dirty="0"/>
              <a:t>allowable deflection</a:t>
            </a:r>
            <a:r>
              <a:rPr lang="en-US" dirty="0"/>
              <a:t> of a 12ft span floor joist with plaster (L/360) is 0.4" (12ft divided by 360).Jun 5, 2019ell theory….</a:t>
            </a:r>
          </a:p>
        </p:txBody>
      </p:sp>
    </p:spTree>
    <p:extLst>
      <p:ext uri="{BB962C8B-B14F-4D97-AF65-F5344CB8AC3E}">
        <p14:creationId xmlns:p14="http://schemas.microsoft.com/office/powerpoint/2010/main" val="259360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FA69633-18F6-42D1-BD41-4AFD0D449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7907" cy="5384800"/>
          </a:xfrm>
          <a:prstGeom prst="rect">
            <a:avLst/>
          </a:prstGeom>
        </p:spPr>
      </p:pic>
      <p:pic>
        <p:nvPicPr>
          <p:cNvPr id="7" name="Picture 6">
            <a:extLst>
              <a:ext uri="{FF2B5EF4-FFF2-40B4-BE49-F238E27FC236}">
                <a16:creationId xmlns:a16="http://schemas.microsoft.com/office/drawing/2014/main" xmlns="" id="{AFE1D5E2-CF9B-44CA-9B4D-B7AE7990C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824" y="69112"/>
            <a:ext cx="6232176" cy="3620386"/>
          </a:xfrm>
          <a:prstGeom prst="rect">
            <a:avLst/>
          </a:prstGeom>
        </p:spPr>
      </p:pic>
      <p:pic>
        <p:nvPicPr>
          <p:cNvPr id="9" name="Picture 8">
            <a:extLst>
              <a:ext uri="{FF2B5EF4-FFF2-40B4-BE49-F238E27FC236}">
                <a16:creationId xmlns:a16="http://schemas.microsoft.com/office/drawing/2014/main" xmlns="" id="{E3404B99-CBD6-4B1E-A420-BA8D44606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906" y="3764517"/>
            <a:ext cx="6344093" cy="2625650"/>
          </a:xfrm>
          <a:prstGeom prst="rect">
            <a:avLst/>
          </a:prstGeom>
        </p:spPr>
      </p:pic>
    </p:spTree>
    <p:extLst>
      <p:ext uri="{BB962C8B-B14F-4D97-AF65-F5344CB8AC3E}">
        <p14:creationId xmlns:p14="http://schemas.microsoft.com/office/powerpoint/2010/main" val="3301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0FA61-618E-4323-9E93-93A65E7CC948}"/>
              </a:ext>
            </a:extLst>
          </p:cNvPr>
          <p:cNvSpPr>
            <a:spLocks noGrp="1"/>
          </p:cNvSpPr>
          <p:nvPr>
            <p:ph type="title"/>
          </p:nvPr>
        </p:nvSpPr>
        <p:spPr>
          <a:xfrm>
            <a:off x="838200" y="365125"/>
            <a:ext cx="10515600" cy="2661979"/>
          </a:xfrm>
        </p:spPr>
        <p:txBody>
          <a:bodyPr>
            <a:normAutofit/>
          </a:bodyPr>
          <a:lstStyle/>
          <a:p>
            <a:r>
              <a:rPr lang="en-US" sz="4800" dirty="0">
                <a:latin typeface="Algerian" panose="04020705040A02060702" pitchFamily="82" charset="0"/>
              </a:rPr>
              <a:t>     Theory Of Structure-66454</a:t>
            </a:r>
            <a:br>
              <a:rPr lang="en-US" sz="4800" dirty="0">
                <a:latin typeface="Algerian" panose="04020705040A02060702" pitchFamily="82" charset="0"/>
              </a:rPr>
            </a:br>
            <a:r>
              <a:rPr lang="en-US" sz="4800" dirty="0">
                <a:latin typeface="Algerian" panose="04020705040A02060702" pitchFamily="82" charset="0"/>
              </a:rPr>
              <a:t>         </a:t>
            </a:r>
            <a:r>
              <a:rPr lang="en-US" sz="3200" dirty="0" err="1">
                <a:latin typeface="Algerian" panose="04020705040A02060702" pitchFamily="82" charset="0"/>
              </a:rPr>
              <a:t>instructor:Eng.Ashraful</a:t>
            </a:r>
            <a:r>
              <a:rPr lang="en-US" sz="3200" dirty="0">
                <a:latin typeface="Algerian" panose="04020705040A02060702" pitchFamily="82" charset="0"/>
              </a:rPr>
              <a:t> </a:t>
            </a:r>
            <a:r>
              <a:rPr lang="en-US" sz="3200" dirty="0" err="1">
                <a:latin typeface="Algerian" panose="04020705040A02060702" pitchFamily="82" charset="0"/>
              </a:rPr>
              <a:t>islam</a:t>
            </a:r>
            <a:endParaRPr lang="en-US" sz="4800"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58149231-E395-4A91-AB1B-F0DEBEE47FD7}"/>
              </a:ext>
            </a:extLst>
          </p:cNvPr>
          <p:cNvSpPr>
            <a:spLocks noGrp="1"/>
          </p:cNvSpPr>
          <p:nvPr>
            <p:ph idx="1"/>
          </p:nvPr>
        </p:nvSpPr>
        <p:spPr>
          <a:xfrm>
            <a:off x="659219" y="2658140"/>
            <a:ext cx="10694581" cy="1172757"/>
          </a:xfrm>
        </p:spPr>
        <p:txBody>
          <a:bodyPr/>
          <a:lstStyle/>
          <a:p>
            <a:r>
              <a:rPr lang="en-US" dirty="0"/>
              <a:t>Concept Of Steel Structure And Joints…….</a:t>
            </a:r>
          </a:p>
        </p:txBody>
      </p:sp>
    </p:spTree>
    <p:extLst>
      <p:ext uri="{BB962C8B-B14F-4D97-AF65-F5344CB8AC3E}">
        <p14:creationId xmlns:p14="http://schemas.microsoft.com/office/powerpoint/2010/main" val="177485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85A4D-D486-4BC0-A9CC-FC07DB35C90A}"/>
              </a:ext>
            </a:extLst>
          </p:cNvPr>
          <p:cNvSpPr>
            <a:spLocks noGrp="1"/>
          </p:cNvSpPr>
          <p:nvPr>
            <p:ph type="title"/>
          </p:nvPr>
        </p:nvSpPr>
        <p:spPr/>
        <p:txBody>
          <a:bodyPr/>
          <a:lstStyle/>
          <a:p>
            <a:r>
              <a:rPr lang="en-US" dirty="0"/>
              <a:t>What is steel Structure?</a:t>
            </a:r>
          </a:p>
        </p:txBody>
      </p:sp>
      <p:sp>
        <p:nvSpPr>
          <p:cNvPr id="3" name="Content Placeholder 2">
            <a:extLst>
              <a:ext uri="{FF2B5EF4-FFF2-40B4-BE49-F238E27FC236}">
                <a16:creationId xmlns:a16="http://schemas.microsoft.com/office/drawing/2014/main" xmlns="" id="{CF489DAD-63A1-4683-9371-661507880006}"/>
              </a:ext>
            </a:extLst>
          </p:cNvPr>
          <p:cNvSpPr>
            <a:spLocks noGrp="1"/>
          </p:cNvSpPr>
          <p:nvPr>
            <p:ph idx="1"/>
          </p:nvPr>
        </p:nvSpPr>
        <p:spPr/>
        <p:txBody>
          <a:bodyPr/>
          <a:lstStyle/>
          <a:p>
            <a:r>
              <a:rPr lang="en-US" b="1" dirty="0"/>
              <a:t>Structural steel</a:t>
            </a:r>
            <a:r>
              <a:rPr lang="en-US" dirty="0"/>
              <a:t> is a category of </a:t>
            </a:r>
            <a:r>
              <a:rPr lang="en-US" dirty="0">
                <a:hlinkClick r:id="rId2" tooltip="Steel"/>
              </a:rPr>
              <a:t>steel</a:t>
            </a:r>
            <a:r>
              <a:rPr lang="en-US" dirty="0"/>
              <a:t> used for making </a:t>
            </a:r>
            <a:r>
              <a:rPr lang="en-US" dirty="0">
                <a:hlinkClick r:id="rId3" tooltip="Construction material"/>
              </a:rPr>
              <a:t>construction materials</a:t>
            </a:r>
            <a:r>
              <a:rPr lang="en-US" dirty="0"/>
              <a:t> in a variety of shapes. Many structural steel </a:t>
            </a:r>
            <a:r>
              <a:rPr lang="en-US" dirty="0">
                <a:hlinkClick r:id="rId4" tooltip="Shape"/>
              </a:rPr>
              <a:t>shapes</a:t>
            </a:r>
            <a:r>
              <a:rPr lang="en-US" dirty="0"/>
              <a:t> take the form of an elongated beam having a </a:t>
            </a:r>
            <a:r>
              <a:rPr lang="en-US" dirty="0">
                <a:hlinkClick r:id="rId5" tooltip="Profile (engineering)"/>
              </a:rPr>
              <a:t>profile</a:t>
            </a:r>
            <a:r>
              <a:rPr lang="en-US" dirty="0"/>
              <a:t> of a specific </a:t>
            </a:r>
            <a:r>
              <a:rPr lang="en-US" dirty="0">
                <a:hlinkClick r:id="rId6" tooltip="Cross section (geometry)"/>
              </a:rPr>
              <a:t>cross section</a:t>
            </a:r>
            <a:r>
              <a:rPr lang="en-US" dirty="0"/>
              <a:t>. Structural steel shapes, sizes, </a:t>
            </a:r>
            <a:r>
              <a:rPr lang="en-US" dirty="0">
                <a:hlinkClick r:id="rId7" tooltip="Chemistry"/>
              </a:rPr>
              <a:t>chemical composition</a:t>
            </a:r>
            <a:r>
              <a:rPr lang="en-US" dirty="0"/>
              <a:t>, mechanical properties such as strengths, storage practices, etc., are regulated by </a:t>
            </a:r>
            <a:r>
              <a:rPr lang="en-US" dirty="0">
                <a:hlinkClick r:id="rId8" tooltip="Technical standard"/>
              </a:rPr>
              <a:t>standards</a:t>
            </a:r>
            <a:r>
              <a:rPr lang="en-US" dirty="0"/>
              <a:t> in most industrialized countries. </a:t>
            </a:r>
          </a:p>
        </p:txBody>
      </p:sp>
    </p:spTree>
    <p:extLst>
      <p:ext uri="{BB962C8B-B14F-4D97-AF65-F5344CB8AC3E}">
        <p14:creationId xmlns:p14="http://schemas.microsoft.com/office/powerpoint/2010/main" val="11081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050" y="2400870"/>
            <a:ext cx="9922003" cy="1323439"/>
          </a:xfrm>
          <a:prstGeom prst="rect">
            <a:avLst/>
          </a:prstGeom>
        </p:spPr>
        <p:txBody>
          <a:bodyPr wrap="square">
            <a:spAutoFit/>
          </a:bodyPr>
          <a:lstStyle/>
          <a:p>
            <a:pPr algn="ctr"/>
            <a:r>
              <a:rPr lang="en-US" sz="4000" dirty="0">
                <a:solidFill>
                  <a:srgbClr val="FF0000"/>
                </a:solidFill>
                <a:latin typeface="Arial Black" panose="020B0A04020102020204" pitchFamily="34" charset="0"/>
              </a:rPr>
              <a:t>Shear Force And </a:t>
            </a:r>
            <a:r>
              <a:rPr lang="en-US" sz="4000" dirty="0" smtClean="0">
                <a:solidFill>
                  <a:srgbClr val="FF0000"/>
                </a:solidFill>
                <a:latin typeface="Arial Black" panose="020B0A04020102020204" pitchFamily="34" charset="0"/>
              </a:rPr>
              <a:t>Bending Moment </a:t>
            </a:r>
            <a:r>
              <a:rPr lang="en-US" sz="4000" dirty="0">
                <a:solidFill>
                  <a:srgbClr val="FF0000"/>
                </a:solidFill>
                <a:latin typeface="Arial Black" panose="020B0A04020102020204" pitchFamily="34" charset="0"/>
              </a:rPr>
              <a:t>Of Beams</a:t>
            </a:r>
          </a:p>
        </p:txBody>
      </p:sp>
    </p:spTree>
    <p:extLst>
      <p:ext uri="{BB962C8B-B14F-4D97-AF65-F5344CB8AC3E}">
        <p14:creationId xmlns:p14="http://schemas.microsoft.com/office/powerpoint/2010/main" val="197887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7B5B7-B40E-482A-8362-41D772936746}"/>
              </a:ext>
            </a:extLst>
          </p:cNvPr>
          <p:cNvSpPr>
            <a:spLocks noGrp="1"/>
          </p:cNvSpPr>
          <p:nvPr>
            <p:ph type="title"/>
          </p:nvPr>
        </p:nvSpPr>
        <p:spPr>
          <a:xfrm>
            <a:off x="1295402" y="1254642"/>
            <a:ext cx="9601196" cy="1031357"/>
          </a:xfrm>
        </p:spPr>
        <p:txBody>
          <a:bodyPr>
            <a:noAutofit/>
          </a:bodyPr>
          <a:lstStyle/>
          <a:p>
            <a:r>
              <a:rPr lang="en-US" sz="2000" dirty="0"/>
              <a:t>A </a:t>
            </a:r>
            <a:r>
              <a:rPr lang="en-US" sz="2000" b="1" dirty="0"/>
              <a:t>steel building</a:t>
            </a:r>
            <a:r>
              <a:rPr lang="en-US" sz="2000" dirty="0"/>
              <a:t> is a </a:t>
            </a:r>
            <a:r>
              <a:rPr lang="en-US" sz="2000" b="1" dirty="0"/>
              <a:t>metal structure</a:t>
            </a:r>
            <a:r>
              <a:rPr lang="en-US" sz="2000" dirty="0"/>
              <a:t> fabricated with </a:t>
            </a:r>
            <a:r>
              <a:rPr lang="en-US" sz="2000" b="1" dirty="0"/>
              <a:t>steel</a:t>
            </a:r>
            <a:r>
              <a:rPr lang="en-US" sz="2000" dirty="0"/>
              <a:t> for the internal support and for exterior cladding, as opposed to </a:t>
            </a:r>
            <a:r>
              <a:rPr lang="en-US" sz="2000" b="1" dirty="0"/>
              <a:t>steel framed buildings</a:t>
            </a:r>
            <a:r>
              <a:rPr lang="en-US" sz="2000" dirty="0"/>
              <a:t> which generally use other materials for floors, walls, and external envelop</a:t>
            </a:r>
          </a:p>
        </p:txBody>
      </p:sp>
      <p:pic>
        <p:nvPicPr>
          <p:cNvPr id="4" name="Picture 3">
            <a:extLst>
              <a:ext uri="{FF2B5EF4-FFF2-40B4-BE49-F238E27FC236}">
                <a16:creationId xmlns:a16="http://schemas.microsoft.com/office/drawing/2014/main" xmlns="" id="{ACFC43F5-3E9C-48AA-96E9-0A0F4E792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3083662"/>
            <a:ext cx="9601196" cy="2073127"/>
          </a:xfrm>
          <a:prstGeom prst="rect">
            <a:avLst/>
          </a:prstGeom>
        </p:spPr>
      </p:pic>
    </p:spTree>
    <p:extLst>
      <p:ext uri="{BB962C8B-B14F-4D97-AF65-F5344CB8AC3E}">
        <p14:creationId xmlns:p14="http://schemas.microsoft.com/office/powerpoint/2010/main" val="202759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416F7-B187-4991-81DE-DC9B8D7BE7FD}"/>
              </a:ext>
            </a:extLst>
          </p:cNvPr>
          <p:cNvSpPr>
            <a:spLocks noGrp="1"/>
          </p:cNvSpPr>
          <p:nvPr>
            <p:ph type="title"/>
          </p:nvPr>
        </p:nvSpPr>
        <p:spPr/>
        <p:txBody>
          <a:bodyPr>
            <a:normAutofit/>
          </a:bodyPr>
          <a:lstStyle/>
          <a:p>
            <a:r>
              <a:rPr lang="en-US" b="1" dirty="0"/>
              <a:t>What types of Math does</a:t>
            </a:r>
            <a:r>
              <a:rPr lang="en-US" dirty="0"/>
              <a:t> a </a:t>
            </a:r>
            <a:r>
              <a:rPr lang="en-US" b="1" dirty="0"/>
              <a:t>structural engineer use</a:t>
            </a:r>
            <a:r>
              <a:rPr lang="en-US" dirty="0"/>
              <a:t>?</a:t>
            </a:r>
          </a:p>
        </p:txBody>
      </p:sp>
      <p:sp>
        <p:nvSpPr>
          <p:cNvPr id="3" name="Content Placeholder 2">
            <a:extLst>
              <a:ext uri="{FF2B5EF4-FFF2-40B4-BE49-F238E27FC236}">
                <a16:creationId xmlns:a16="http://schemas.microsoft.com/office/drawing/2014/main" xmlns="" id="{F12F386B-8B48-4432-B4DD-4BF90DA5DBC6}"/>
              </a:ext>
            </a:extLst>
          </p:cNvPr>
          <p:cNvSpPr>
            <a:spLocks noGrp="1"/>
          </p:cNvSpPr>
          <p:nvPr>
            <p:ph idx="1"/>
          </p:nvPr>
        </p:nvSpPr>
        <p:spPr/>
        <p:txBody>
          <a:bodyPr/>
          <a:lstStyle/>
          <a:p>
            <a:r>
              <a:rPr lang="en-US" dirty="0"/>
              <a:t>We rely heavily on the mechanics and calculus which Newton developed in the 17th century, together with linear algebra. Most problems boil down to solving the Euler–Bernoulli beam equation (usually the time-independent one, where inertial forces are disregarded).</a:t>
            </a:r>
          </a:p>
        </p:txBody>
      </p:sp>
    </p:spTree>
    <p:extLst>
      <p:ext uri="{BB962C8B-B14F-4D97-AF65-F5344CB8AC3E}">
        <p14:creationId xmlns:p14="http://schemas.microsoft.com/office/powerpoint/2010/main" val="361592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316BA8-9094-40A8-A610-555E56BBA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30000" cy="6858000"/>
          </a:xfrm>
          <a:prstGeom prst="rect">
            <a:avLst/>
          </a:prstGeom>
        </p:spPr>
      </p:pic>
    </p:spTree>
    <p:extLst>
      <p:ext uri="{BB962C8B-B14F-4D97-AF65-F5344CB8AC3E}">
        <p14:creationId xmlns:p14="http://schemas.microsoft.com/office/powerpoint/2010/main" val="67628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B1D7C-3E0B-4F79-9337-F6A691F106A4}"/>
              </a:ext>
            </a:extLst>
          </p:cNvPr>
          <p:cNvSpPr>
            <a:spLocks noGrp="1"/>
          </p:cNvSpPr>
          <p:nvPr>
            <p:ph type="title"/>
          </p:nvPr>
        </p:nvSpPr>
        <p:spPr>
          <a:xfrm>
            <a:off x="1669312" y="365125"/>
            <a:ext cx="8516679" cy="2643889"/>
          </a:xfrm>
        </p:spPr>
        <p:txBody>
          <a:bodyPr>
            <a:normAutofit/>
          </a:bodyPr>
          <a:lstStyle/>
          <a:p>
            <a:r>
              <a:rPr lang="en-US" sz="6000" dirty="0">
                <a:latin typeface="Bernard MT Condensed" panose="02050806060905020404" pitchFamily="18" charset="0"/>
              </a:rPr>
              <a:t>Theory Of Structure-66454</a:t>
            </a:r>
            <a:br>
              <a:rPr lang="en-US" sz="6000" dirty="0">
                <a:latin typeface="Bernard MT Condensed" panose="02050806060905020404" pitchFamily="18" charset="0"/>
              </a:rPr>
            </a:br>
            <a:r>
              <a:rPr lang="en-US" sz="6000" dirty="0">
                <a:latin typeface="Bernard MT Condensed" panose="02050806060905020404" pitchFamily="18" charset="0"/>
              </a:rPr>
              <a:t>     </a:t>
            </a:r>
            <a:r>
              <a:rPr lang="en-US" sz="3200" dirty="0" err="1">
                <a:latin typeface="Bernard MT Condensed" panose="02050806060905020404" pitchFamily="18" charset="0"/>
              </a:rPr>
              <a:t>Instructor:Eng.Ashraful</a:t>
            </a:r>
            <a:r>
              <a:rPr lang="en-US" sz="3200" dirty="0">
                <a:latin typeface="Bernard MT Condensed" panose="02050806060905020404" pitchFamily="18" charset="0"/>
              </a:rPr>
              <a:t> Islam………..</a:t>
            </a:r>
            <a:br>
              <a:rPr lang="en-US" sz="3200" dirty="0">
                <a:latin typeface="Bernard MT Condensed" panose="02050806060905020404" pitchFamily="18" charset="0"/>
              </a:rPr>
            </a:br>
            <a:endParaRPr lang="en-US" sz="6000" dirty="0">
              <a:latin typeface="Bernard MT Condensed" panose="02050806060905020404" pitchFamily="18" charset="0"/>
            </a:endParaRPr>
          </a:p>
        </p:txBody>
      </p:sp>
      <p:sp>
        <p:nvSpPr>
          <p:cNvPr id="3" name="Content Placeholder 2">
            <a:extLst>
              <a:ext uri="{FF2B5EF4-FFF2-40B4-BE49-F238E27FC236}">
                <a16:creationId xmlns:a16="http://schemas.microsoft.com/office/drawing/2014/main" xmlns="" id="{43163CD4-60BE-4FDB-9D75-A5812F3741C9}"/>
              </a:ext>
            </a:extLst>
          </p:cNvPr>
          <p:cNvSpPr>
            <a:spLocks noGrp="1"/>
          </p:cNvSpPr>
          <p:nvPr>
            <p:ph idx="1"/>
          </p:nvPr>
        </p:nvSpPr>
        <p:spPr>
          <a:xfrm>
            <a:off x="350874" y="2551814"/>
            <a:ext cx="10343708" cy="648586"/>
          </a:xfrm>
        </p:spPr>
        <p:txBody>
          <a:bodyPr>
            <a:normAutofit/>
          </a:bodyPr>
          <a:lstStyle/>
          <a:p>
            <a:r>
              <a:rPr lang="en-US" sz="3200" dirty="0">
                <a:latin typeface="BankGothic Md BT" panose="020B0807020203060204" pitchFamily="34" charset="0"/>
              </a:rPr>
              <a:t>About welded Connections….</a:t>
            </a:r>
          </a:p>
        </p:txBody>
      </p:sp>
      <p:pic>
        <p:nvPicPr>
          <p:cNvPr id="5" name="Picture 4">
            <a:extLst>
              <a:ext uri="{FF2B5EF4-FFF2-40B4-BE49-F238E27FC236}">
                <a16:creationId xmlns:a16="http://schemas.microsoft.com/office/drawing/2014/main" xmlns="" id="{CCBFEB7E-A371-41C8-AD68-253AFBFD5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005" y="3429000"/>
            <a:ext cx="5854995" cy="3429000"/>
          </a:xfrm>
          <a:prstGeom prst="rect">
            <a:avLst/>
          </a:prstGeom>
        </p:spPr>
      </p:pic>
    </p:spTree>
    <p:extLst>
      <p:ext uri="{BB962C8B-B14F-4D97-AF65-F5344CB8AC3E}">
        <p14:creationId xmlns:p14="http://schemas.microsoft.com/office/powerpoint/2010/main" val="15953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0A9EC-57B9-4BF3-AD13-F620F98C0071}"/>
              </a:ext>
            </a:extLst>
          </p:cNvPr>
          <p:cNvSpPr>
            <a:spLocks noGrp="1"/>
          </p:cNvSpPr>
          <p:nvPr>
            <p:ph type="title"/>
          </p:nvPr>
        </p:nvSpPr>
        <p:spPr>
          <a:xfrm>
            <a:off x="1" y="0"/>
            <a:ext cx="12192000" cy="2041451"/>
          </a:xfrm>
        </p:spPr>
        <p:txBody>
          <a:bodyPr>
            <a:normAutofit fontScale="90000"/>
          </a:bodyPr>
          <a:lstStyle/>
          <a:p>
            <a:r>
              <a:rPr lang="en-US" dirty="0"/>
              <a:t>About Welded Connection!</a:t>
            </a:r>
            <a:br>
              <a:rPr lang="en-US" dirty="0"/>
            </a:br>
            <a:r>
              <a:rPr lang="en-US" dirty="0"/>
              <a:t> </a:t>
            </a:r>
            <a:br>
              <a:rPr lang="en-US" dirty="0"/>
            </a:br>
            <a:endParaRPr lang="en-US" dirty="0"/>
          </a:p>
        </p:txBody>
      </p:sp>
      <p:sp>
        <p:nvSpPr>
          <p:cNvPr id="3" name="Text Placeholder 2">
            <a:extLst>
              <a:ext uri="{FF2B5EF4-FFF2-40B4-BE49-F238E27FC236}">
                <a16:creationId xmlns:a16="http://schemas.microsoft.com/office/drawing/2014/main" xmlns="" id="{D8CDB713-357F-4D1F-8F11-BD68E9260860}"/>
              </a:ext>
            </a:extLst>
          </p:cNvPr>
          <p:cNvSpPr>
            <a:spLocks noGrp="1"/>
          </p:cNvSpPr>
          <p:nvPr>
            <p:ph type="body" idx="1"/>
          </p:nvPr>
        </p:nvSpPr>
        <p:spPr>
          <a:xfrm>
            <a:off x="0" y="1446028"/>
            <a:ext cx="12192000" cy="4548372"/>
          </a:xfrm>
        </p:spPr>
        <p:txBody>
          <a:bodyPr>
            <a:normAutofit/>
          </a:bodyPr>
          <a:lstStyle/>
          <a:p>
            <a:r>
              <a:rPr lang="en-US" sz="3200" dirty="0"/>
              <a:t>5.7.2 </a:t>
            </a:r>
            <a:r>
              <a:rPr lang="en-US" sz="3200" b="1" dirty="0"/>
              <a:t>Welding</a:t>
            </a:r>
            <a:r>
              <a:rPr lang="en-US" sz="3200" dirty="0"/>
              <a:t>. </a:t>
            </a:r>
            <a:r>
              <a:rPr lang="en-US" sz="3200" b="1" dirty="0"/>
              <a:t>Welded connections</a:t>
            </a:r>
            <a:r>
              <a:rPr lang="en-US" sz="3200" dirty="0"/>
              <a:t> are </a:t>
            </a:r>
            <a:r>
              <a:rPr lang="en-US" sz="3200" b="1" dirty="0"/>
              <a:t>connections</a:t>
            </a:r>
            <a:r>
              <a:rPr lang="en-US" sz="3200" dirty="0"/>
              <a:t> whose components are joined together primarily by </a:t>
            </a:r>
            <a:r>
              <a:rPr lang="en-US" sz="3200" b="1" dirty="0"/>
              <a:t>welds</a:t>
            </a:r>
            <a:r>
              <a:rPr lang="en-US" sz="3200" dirty="0"/>
              <a:t>. ... Although fillet </a:t>
            </a:r>
            <a:r>
              <a:rPr lang="en-US" sz="3200" b="1" dirty="0"/>
              <a:t>welds</a:t>
            </a:r>
            <a:r>
              <a:rPr lang="en-US" sz="3200" dirty="0"/>
              <a:t> are generally weaker than groove </a:t>
            </a:r>
            <a:r>
              <a:rPr lang="en-US" sz="3200" b="1" dirty="0"/>
              <a:t>welds</a:t>
            </a:r>
            <a:r>
              <a:rPr lang="en-US" sz="3200" dirty="0"/>
              <a:t>, they are used more often because they allow for larger tolerances during erection than groove </a:t>
            </a:r>
            <a:r>
              <a:rPr lang="en-US" sz="3200" b="1" dirty="0"/>
              <a:t>welds</a:t>
            </a:r>
            <a:r>
              <a:rPr lang="en-US" sz="3200" dirty="0"/>
              <a:t>.</a:t>
            </a:r>
          </a:p>
        </p:txBody>
      </p:sp>
    </p:spTree>
    <p:extLst>
      <p:ext uri="{BB962C8B-B14F-4D97-AF65-F5344CB8AC3E}">
        <p14:creationId xmlns:p14="http://schemas.microsoft.com/office/powerpoint/2010/main" val="216691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2762F7-2980-4296-8BDC-900F7BE95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045" y="-23814"/>
            <a:ext cx="5971954" cy="6881813"/>
          </a:xfrm>
          <a:prstGeom prst="rect">
            <a:avLst/>
          </a:prstGeom>
        </p:spPr>
      </p:pic>
      <p:pic>
        <p:nvPicPr>
          <p:cNvPr id="5" name="Picture 4">
            <a:extLst>
              <a:ext uri="{FF2B5EF4-FFF2-40B4-BE49-F238E27FC236}">
                <a16:creationId xmlns:a16="http://schemas.microsoft.com/office/drawing/2014/main" xmlns="" id="{C479B599-2C69-4113-B325-D630A5562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8414"/>
            <a:ext cx="6220045" cy="4319585"/>
          </a:xfrm>
          <a:prstGeom prst="rect">
            <a:avLst/>
          </a:prstGeom>
        </p:spPr>
      </p:pic>
      <p:pic>
        <p:nvPicPr>
          <p:cNvPr id="7" name="Picture 6">
            <a:extLst>
              <a:ext uri="{FF2B5EF4-FFF2-40B4-BE49-F238E27FC236}">
                <a16:creationId xmlns:a16="http://schemas.microsoft.com/office/drawing/2014/main" xmlns="" id="{F98F126C-4A0C-444C-ACF4-F1E7D498B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525"/>
            <a:ext cx="6220047" cy="2533650"/>
          </a:xfrm>
          <a:prstGeom prst="rect">
            <a:avLst/>
          </a:prstGeom>
        </p:spPr>
      </p:pic>
    </p:spTree>
    <p:extLst>
      <p:ext uri="{BB962C8B-B14F-4D97-AF65-F5344CB8AC3E}">
        <p14:creationId xmlns:p14="http://schemas.microsoft.com/office/powerpoint/2010/main" val="37727192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E28FD-FDA0-497C-A336-C39DB4774ECE}"/>
              </a:ext>
            </a:extLst>
          </p:cNvPr>
          <p:cNvSpPr>
            <a:spLocks noGrp="1"/>
          </p:cNvSpPr>
          <p:nvPr>
            <p:ph type="ctrTitle"/>
          </p:nvPr>
        </p:nvSpPr>
        <p:spPr>
          <a:xfrm>
            <a:off x="0" y="1"/>
            <a:ext cx="12192000" cy="1222743"/>
          </a:xfrm>
        </p:spPr>
        <p:txBody>
          <a:bodyPr>
            <a:normAutofit/>
          </a:bodyPr>
          <a:lstStyle/>
          <a:p>
            <a:r>
              <a:rPr lang="en-US" sz="3600" b="1" dirty="0" err="1"/>
              <a:t>AdvAdvantages</a:t>
            </a:r>
            <a:r>
              <a:rPr lang="en-US" sz="3600" b="1" dirty="0"/>
              <a:t> of Welding</a:t>
            </a:r>
            <a:r>
              <a:rPr lang="en-US" sz="3600" dirty="0"/>
              <a:t> </a:t>
            </a:r>
            <a:r>
              <a:rPr lang="en-US" sz="3600" b="1" dirty="0" err="1"/>
              <a:t>antages</a:t>
            </a:r>
            <a:r>
              <a:rPr lang="en-US" sz="3600" b="1" dirty="0"/>
              <a:t> of Welding</a:t>
            </a:r>
            <a:r>
              <a:rPr lang="en-US" sz="3600" dirty="0"/>
              <a:t> </a:t>
            </a:r>
          </a:p>
        </p:txBody>
      </p:sp>
      <p:sp>
        <p:nvSpPr>
          <p:cNvPr id="3" name="Subtitle 2">
            <a:extLst>
              <a:ext uri="{FF2B5EF4-FFF2-40B4-BE49-F238E27FC236}">
                <a16:creationId xmlns:a16="http://schemas.microsoft.com/office/drawing/2014/main" xmlns="" id="{8B9F7BE9-4300-42A2-9AAE-051CE700D45D}"/>
              </a:ext>
            </a:extLst>
          </p:cNvPr>
          <p:cNvSpPr>
            <a:spLocks noGrp="1"/>
          </p:cNvSpPr>
          <p:nvPr>
            <p:ph type="subTitle" idx="1"/>
          </p:nvPr>
        </p:nvSpPr>
        <p:spPr>
          <a:xfrm>
            <a:off x="0" y="1329070"/>
            <a:ext cx="12192000" cy="5528929"/>
          </a:xfrm>
        </p:spPr>
        <p:txBody>
          <a:bodyPr/>
          <a:lstStyle/>
          <a:p>
            <a:r>
              <a:rPr lang="en-US" sz="4000" b="1" dirty="0"/>
              <a:t>Welded</a:t>
            </a:r>
            <a:r>
              <a:rPr lang="en-US" sz="4000" dirty="0"/>
              <a:t> joints are more economical as less labor and less material is required. The efficiency of </a:t>
            </a:r>
            <a:r>
              <a:rPr lang="en-US" sz="4000" b="1" dirty="0"/>
              <a:t>welded joint</a:t>
            </a:r>
            <a:r>
              <a:rPr lang="en-US" sz="4000" dirty="0"/>
              <a:t> is more than that of the riveted </a:t>
            </a:r>
            <a:r>
              <a:rPr lang="en-US" sz="4000" b="1" dirty="0"/>
              <a:t>joint</a:t>
            </a:r>
            <a:r>
              <a:rPr lang="en-US" sz="4000" dirty="0"/>
              <a:t>. ... The speed of fabrication is faster in comparison with the riveted joints. Complete rigid joints can be provided with </a:t>
            </a:r>
            <a:r>
              <a:rPr lang="en-US" sz="4000" b="1" dirty="0"/>
              <a:t>welding</a:t>
            </a:r>
            <a:r>
              <a:rPr lang="en-US" sz="4000" dirty="0"/>
              <a:t> process</a:t>
            </a:r>
            <a:r>
              <a:rPr lang="en-US" dirty="0"/>
              <a:t>.</a:t>
            </a:r>
          </a:p>
        </p:txBody>
      </p:sp>
    </p:spTree>
    <p:extLst>
      <p:ext uri="{BB962C8B-B14F-4D97-AF65-F5344CB8AC3E}">
        <p14:creationId xmlns:p14="http://schemas.microsoft.com/office/powerpoint/2010/main" val="32929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3B1F8-23FB-4DBD-A155-687C15528402}"/>
              </a:ext>
            </a:extLst>
          </p:cNvPr>
          <p:cNvSpPr>
            <a:spLocks noGrp="1"/>
          </p:cNvSpPr>
          <p:nvPr>
            <p:ph type="ctrTitle"/>
          </p:nvPr>
        </p:nvSpPr>
        <p:spPr/>
        <p:txBody>
          <a:bodyPr/>
          <a:lstStyle/>
          <a:p>
            <a:r>
              <a:rPr lang="en-US" dirty="0">
                <a:solidFill>
                  <a:srgbClr val="92D050"/>
                </a:solidFill>
                <a:latin typeface="Algerian" panose="04020705040A02060702" pitchFamily="82" charset="0"/>
              </a:rPr>
              <a:t>Theory Of Structure-66454</a:t>
            </a:r>
          </a:p>
        </p:txBody>
      </p:sp>
      <p:sp>
        <p:nvSpPr>
          <p:cNvPr id="3" name="Subtitle 2">
            <a:extLst>
              <a:ext uri="{FF2B5EF4-FFF2-40B4-BE49-F238E27FC236}">
                <a16:creationId xmlns:a16="http://schemas.microsoft.com/office/drawing/2014/main" xmlns="" id="{B760C7F7-B2EF-462C-846A-7B561B3BA9BB}"/>
              </a:ext>
            </a:extLst>
          </p:cNvPr>
          <p:cNvSpPr>
            <a:spLocks noGrp="1"/>
          </p:cNvSpPr>
          <p:nvPr>
            <p:ph type="subTitle" idx="1"/>
          </p:nvPr>
        </p:nvSpPr>
        <p:spPr/>
        <p:txBody>
          <a:bodyPr>
            <a:noAutofit/>
          </a:bodyPr>
          <a:lstStyle/>
          <a:p>
            <a:r>
              <a:rPr lang="en-US" sz="4000" dirty="0" err="1">
                <a:solidFill>
                  <a:srgbClr val="002060"/>
                </a:solidFill>
                <a:latin typeface="Arial Rounded MT Bold" panose="020F0704030504030204" pitchFamily="34" charset="0"/>
              </a:rPr>
              <a:t>Instructor:eng.Ashraful</a:t>
            </a:r>
            <a:r>
              <a:rPr lang="en-US" sz="4000" dirty="0">
                <a:solidFill>
                  <a:srgbClr val="002060"/>
                </a:solidFill>
                <a:latin typeface="Arial Rounded MT Bold" panose="020F0704030504030204" pitchFamily="34" charset="0"/>
              </a:rPr>
              <a:t> Islam</a:t>
            </a:r>
          </a:p>
        </p:txBody>
      </p:sp>
    </p:spTree>
    <p:extLst>
      <p:ext uri="{BB962C8B-B14F-4D97-AF65-F5344CB8AC3E}">
        <p14:creationId xmlns:p14="http://schemas.microsoft.com/office/powerpoint/2010/main" val="3346283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89BC1-0D32-4A10-BCEA-92A13394614F}"/>
              </a:ext>
            </a:extLst>
          </p:cNvPr>
          <p:cNvSpPr>
            <a:spLocks noGrp="1"/>
          </p:cNvSpPr>
          <p:nvPr>
            <p:ph type="title"/>
          </p:nvPr>
        </p:nvSpPr>
        <p:spPr/>
        <p:txBody>
          <a:bodyPr/>
          <a:lstStyle/>
          <a:p>
            <a:r>
              <a:rPr lang="en-US" dirty="0"/>
              <a:t>Action offerees </a:t>
            </a:r>
            <a:r>
              <a:rPr lang="en-US"/>
              <a:t>in frames……..</a:t>
            </a:r>
            <a:endParaRPr lang="en-US" dirty="0"/>
          </a:p>
        </p:txBody>
      </p:sp>
    </p:spTree>
    <p:extLst>
      <p:ext uri="{BB962C8B-B14F-4D97-AF65-F5344CB8AC3E}">
        <p14:creationId xmlns:p14="http://schemas.microsoft.com/office/powerpoint/2010/main" val="69163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A95B0-4507-423B-9EE7-3B6983B8AAA9}"/>
              </a:ext>
            </a:extLst>
          </p:cNvPr>
          <p:cNvSpPr>
            <a:spLocks noGrp="1"/>
          </p:cNvSpPr>
          <p:nvPr>
            <p:ph type="title"/>
          </p:nvPr>
        </p:nvSpPr>
        <p:spPr/>
        <p:txBody>
          <a:bodyPr>
            <a:normAutofit/>
          </a:bodyPr>
          <a:lstStyle/>
          <a:p>
            <a:r>
              <a:rPr lang="en-US" sz="4000" dirty="0"/>
              <a:t>What is frame in civil engineering?</a:t>
            </a:r>
          </a:p>
        </p:txBody>
      </p:sp>
      <p:sp>
        <p:nvSpPr>
          <p:cNvPr id="3" name="Content Placeholder 2">
            <a:extLst>
              <a:ext uri="{FF2B5EF4-FFF2-40B4-BE49-F238E27FC236}">
                <a16:creationId xmlns:a16="http://schemas.microsoft.com/office/drawing/2014/main" xmlns="" id="{6519A23A-D10F-482B-AB4B-279F7ECDF53C}"/>
              </a:ext>
            </a:extLst>
          </p:cNvPr>
          <p:cNvSpPr>
            <a:spLocks noGrp="1"/>
          </p:cNvSpPr>
          <p:nvPr>
            <p:ph idx="1"/>
          </p:nvPr>
        </p:nvSpPr>
        <p:spPr/>
        <p:txBody>
          <a:bodyPr/>
          <a:lstStyle/>
          <a:p>
            <a:r>
              <a:rPr lang="en-US" sz="3600" b="1" dirty="0"/>
              <a:t>Frame</a:t>
            </a:r>
            <a:r>
              <a:rPr lang="en-US" sz="3600" dirty="0"/>
              <a:t> structures are the structures having the combination of beam, column and slab to resist the lateral and gravity loads. These structures are usually used to overcome the large moments developing due to the applied loading</a:t>
            </a:r>
            <a:r>
              <a:rPr lang="en-US" dirty="0"/>
              <a:t>.</a:t>
            </a:r>
          </a:p>
        </p:txBody>
      </p:sp>
    </p:spTree>
    <p:extLst>
      <p:ext uri="{BB962C8B-B14F-4D97-AF65-F5344CB8AC3E}">
        <p14:creationId xmlns:p14="http://schemas.microsoft.com/office/powerpoint/2010/main" val="131398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37728-4D29-4DB1-BC30-DB329C76BB39}"/>
              </a:ext>
            </a:extLst>
          </p:cNvPr>
          <p:cNvSpPr>
            <a:spLocks noGrp="1"/>
          </p:cNvSpPr>
          <p:nvPr>
            <p:ph type="title"/>
          </p:nvPr>
        </p:nvSpPr>
        <p:spPr/>
        <p:txBody>
          <a:bodyPr/>
          <a:lstStyle/>
          <a:p>
            <a:r>
              <a:rPr lang="en-US" dirty="0"/>
              <a:t>What is shear force Diagram?</a:t>
            </a:r>
          </a:p>
        </p:txBody>
      </p:sp>
      <p:sp>
        <p:nvSpPr>
          <p:cNvPr id="3" name="Content Placeholder 2">
            <a:extLst>
              <a:ext uri="{FF2B5EF4-FFF2-40B4-BE49-F238E27FC236}">
                <a16:creationId xmlns:a16="http://schemas.microsoft.com/office/drawing/2014/main" xmlns="" id="{FDA0C4E8-40B1-4617-AFFA-C16A54FECF79}"/>
              </a:ext>
            </a:extLst>
          </p:cNvPr>
          <p:cNvSpPr>
            <a:spLocks noGrp="1"/>
          </p:cNvSpPr>
          <p:nvPr>
            <p:ph idx="1"/>
          </p:nvPr>
        </p:nvSpPr>
        <p:spPr>
          <a:xfrm>
            <a:off x="995488" y="3953766"/>
            <a:ext cx="10350857" cy="1571204"/>
          </a:xfrm>
        </p:spPr>
        <p:txBody>
          <a:bodyPr>
            <a:normAutofit lnSpcReduction="10000"/>
          </a:bodyPr>
          <a:lstStyle/>
          <a:p>
            <a:r>
              <a:rPr lang="en-US" sz="1400" b="1" dirty="0"/>
              <a:t>The shear force at a section of a beam is the force that shears off the section and is </a:t>
            </a:r>
            <a:r>
              <a:rPr lang="en-US" sz="2000" b="1" dirty="0"/>
              <a:t>obtained</a:t>
            </a:r>
            <a:r>
              <a:rPr lang="en-US" sz="1400" b="1" dirty="0"/>
              <a:t> as the algebraic sum of all forces including the re</a:t>
            </a:r>
            <a:endParaRPr lang="en-US" sz="1400" dirty="0"/>
          </a:p>
          <a:p>
            <a:r>
              <a:rPr lang="en-US" sz="1400" b="1" dirty="0"/>
              <a:t>The normal convention used in most engineering applications is to label a positive shear force one that spins an element clockwise (up on the left, and down on the right). Likewise the normal convention for a positive bending moment is to warp the actions acting normal </a:t>
            </a:r>
            <a:r>
              <a:rPr lang="en-US" sz="1400" b="1" dirty="0" err="1"/>
              <a:t>telement</a:t>
            </a:r>
            <a:r>
              <a:rPr lang="en-US" sz="1400" b="1" dirty="0"/>
              <a:t> in a "u" shape manner (Clockwise on the left, and counterclockwise on the right). Another way to remember this is if the moment is bending the beam into a "smile" then the moment is positive, with compression at the top of the beam and tension on the </a:t>
            </a:r>
            <a:r>
              <a:rPr lang="en-US" sz="1400" b="1" dirty="0" err="1"/>
              <a:t>bottom.o</a:t>
            </a:r>
            <a:r>
              <a:rPr lang="en-US" sz="1400" b="1" dirty="0"/>
              <a:t> the axis of the beam either to the left or right of the beam.</a:t>
            </a:r>
            <a:endParaRPr lang="en-US" sz="1400" dirty="0"/>
          </a:p>
        </p:txBody>
      </p:sp>
      <p:sp>
        <p:nvSpPr>
          <p:cNvPr id="4" name="Rectangle 3">
            <a:extLst>
              <a:ext uri="{FF2B5EF4-FFF2-40B4-BE49-F238E27FC236}">
                <a16:creationId xmlns:a16="http://schemas.microsoft.com/office/drawing/2014/main" xmlns="" id="{ACBC7D31-6689-4623-883B-C26B66BE4762}"/>
              </a:ext>
            </a:extLst>
          </p:cNvPr>
          <p:cNvSpPr/>
          <p:nvPr/>
        </p:nvSpPr>
        <p:spPr>
          <a:xfrm>
            <a:off x="1052623" y="2828836"/>
            <a:ext cx="9781954" cy="646331"/>
          </a:xfrm>
          <a:prstGeom prst="rect">
            <a:avLst/>
          </a:prstGeom>
        </p:spPr>
        <p:txBody>
          <a:bodyPr wrap="square">
            <a:spAutoFit/>
          </a:bodyPr>
          <a:lstStyle/>
          <a:p>
            <a:r>
              <a:rPr lang="en-US" dirty="0"/>
              <a:t>The use of shear force diagram is to calculate the shear force at different sections. In some complicated cases it is difficult to calculate shear force so it is easier to make SFD and calculate shear force.</a:t>
            </a:r>
          </a:p>
        </p:txBody>
      </p:sp>
    </p:spTree>
    <p:extLst>
      <p:ext uri="{BB962C8B-B14F-4D97-AF65-F5344CB8AC3E}">
        <p14:creationId xmlns:p14="http://schemas.microsoft.com/office/powerpoint/2010/main" val="139857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C8E6D7F-98E7-4215-8AE9-57A94E039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51668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76E783-7D10-4C7F-864B-1CE073E0C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8" y="0"/>
            <a:ext cx="12376298" cy="6857999"/>
          </a:xfrm>
          <a:prstGeom prst="rect">
            <a:avLst/>
          </a:prstGeom>
        </p:spPr>
      </p:pic>
    </p:spTree>
    <p:extLst>
      <p:ext uri="{BB962C8B-B14F-4D97-AF65-F5344CB8AC3E}">
        <p14:creationId xmlns:p14="http://schemas.microsoft.com/office/powerpoint/2010/main" val="3842658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5FE8E1-CBCF-4E03-9529-784413BE6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75806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397C63-9A9B-4BA8-BDD0-53676DAFC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9972" cy="6857999"/>
          </a:xfrm>
          <a:prstGeom prst="rect">
            <a:avLst/>
          </a:prstGeom>
        </p:spPr>
      </p:pic>
    </p:spTree>
    <p:extLst>
      <p:ext uri="{BB962C8B-B14F-4D97-AF65-F5344CB8AC3E}">
        <p14:creationId xmlns:p14="http://schemas.microsoft.com/office/powerpoint/2010/main" val="1283611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B2B2A-FD6B-4D75-A210-95D4468B9A4A}"/>
              </a:ext>
            </a:extLst>
          </p:cNvPr>
          <p:cNvSpPr>
            <a:spLocks noGrp="1"/>
          </p:cNvSpPr>
          <p:nvPr>
            <p:ph type="title"/>
          </p:nvPr>
        </p:nvSpPr>
        <p:spPr>
          <a:xfrm>
            <a:off x="0" y="365125"/>
            <a:ext cx="12192000" cy="1920875"/>
          </a:xfrm>
        </p:spPr>
        <p:txBody>
          <a:bodyPr>
            <a:normAutofit fontScale="90000"/>
          </a:bodyPr>
          <a:lstStyle/>
          <a:p>
            <a:r>
              <a:rPr lang="en-US" sz="5400" dirty="0">
                <a:latin typeface="Forte" panose="03060902040502070203" pitchFamily="66" charset="0"/>
              </a:rPr>
              <a:t>Theory Of Structure-66454</a:t>
            </a:r>
            <a:br>
              <a:rPr lang="en-US" sz="5400" dirty="0">
                <a:latin typeface="Forte" panose="03060902040502070203" pitchFamily="66" charset="0"/>
              </a:rPr>
            </a:br>
            <a:r>
              <a:rPr lang="en-US" sz="5400" dirty="0">
                <a:latin typeface="Forte" panose="03060902040502070203" pitchFamily="66" charset="0"/>
              </a:rPr>
              <a:t>                   </a:t>
            </a:r>
            <a:r>
              <a:rPr lang="en-US" sz="5400" dirty="0" err="1">
                <a:latin typeface="Forte" panose="03060902040502070203" pitchFamily="66" charset="0"/>
              </a:rPr>
              <a:t>Instructor:Eng.Ashraful</a:t>
            </a:r>
            <a:r>
              <a:rPr lang="en-US" sz="5400" dirty="0">
                <a:latin typeface="Forte" panose="03060902040502070203" pitchFamily="66" charset="0"/>
              </a:rPr>
              <a:t> Islam</a:t>
            </a:r>
            <a:r>
              <a:rPr lang="en-US" dirty="0"/>
              <a:t>                </a:t>
            </a:r>
            <a:br>
              <a:rPr lang="en-US" dirty="0"/>
            </a:br>
            <a:r>
              <a:rPr lang="en-US" dirty="0"/>
              <a:t>    </a:t>
            </a:r>
          </a:p>
        </p:txBody>
      </p:sp>
      <p:pic>
        <p:nvPicPr>
          <p:cNvPr id="5" name="Content Placeholder 4">
            <a:extLst>
              <a:ext uri="{FF2B5EF4-FFF2-40B4-BE49-F238E27FC236}">
                <a16:creationId xmlns:a16="http://schemas.microsoft.com/office/drawing/2014/main" xmlns="" id="{A6DF6DB7-D823-411F-B82A-24652FDA5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9854" y="2052638"/>
            <a:ext cx="5874067" cy="4195762"/>
          </a:xfrm>
        </p:spPr>
      </p:pic>
    </p:spTree>
    <p:extLst>
      <p:ext uri="{BB962C8B-B14F-4D97-AF65-F5344CB8AC3E}">
        <p14:creationId xmlns:p14="http://schemas.microsoft.com/office/powerpoint/2010/main" val="306746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BBE42-938D-4443-A2EE-98CA9C4A571E}"/>
              </a:ext>
            </a:extLst>
          </p:cNvPr>
          <p:cNvSpPr>
            <a:spLocks noGrp="1"/>
          </p:cNvSpPr>
          <p:nvPr>
            <p:ph type="ctrTitle"/>
          </p:nvPr>
        </p:nvSpPr>
        <p:spPr>
          <a:xfrm>
            <a:off x="0" y="0"/>
            <a:ext cx="12192000" cy="1956391"/>
          </a:xfrm>
        </p:spPr>
        <p:txBody>
          <a:bodyPr/>
          <a:lstStyle/>
          <a:p>
            <a:r>
              <a:rPr lang="en-US" b="1" dirty="0"/>
              <a:t>Moving load!!!</a:t>
            </a:r>
            <a:br>
              <a:rPr lang="en-US" b="1" dirty="0"/>
            </a:br>
            <a:endParaRPr lang="en-US" dirty="0"/>
          </a:p>
        </p:txBody>
      </p:sp>
      <p:sp>
        <p:nvSpPr>
          <p:cNvPr id="3" name="Subtitle 2">
            <a:extLst>
              <a:ext uri="{FF2B5EF4-FFF2-40B4-BE49-F238E27FC236}">
                <a16:creationId xmlns:a16="http://schemas.microsoft.com/office/drawing/2014/main" xmlns="" id="{00CFFD5F-FE83-4D1C-9F52-A0C479B7CF96}"/>
              </a:ext>
            </a:extLst>
          </p:cNvPr>
          <p:cNvSpPr>
            <a:spLocks noGrp="1"/>
          </p:cNvSpPr>
          <p:nvPr>
            <p:ph type="subTitle" idx="1"/>
          </p:nvPr>
        </p:nvSpPr>
        <p:spPr>
          <a:xfrm>
            <a:off x="0" y="1297173"/>
            <a:ext cx="12192000" cy="5560828"/>
          </a:xfrm>
        </p:spPr>
        <p:txBody>
          <a:bodyPr/>
          <a:lstStyle/>
          <a:p>
            <a:r>
              <a:rPr lang="en-US" dirty="0"/>
              <a:t>In </a:t>
            </a:r>
            <a:r>
              <a:rPr lang="en-US" dirty="0">
                <a:hlinkClick r:id="rId2" tooltip="Structural dynamics"/>
              </a:rPr>
              <a:t>structural dynamics</a:t>
            </a:r>
            <a:r>
              <a:rPr lang="en-US" dirty="0"/>
              <a:t> this is the load that changes in time the place to which is applied. Examples: vehicles that pass bridges, trains on the track, guideways, etc. In computational models the load is usually applied as: </a:t>
            </a:r>
          </a:p>
          <a:p>
            <a:r>
              <a:rPr lang="en-US" dirty="0"/>
              <a:t>a simple massless force,</a:t>
            </a:r>
          </a:p>
          <a:p>
            <a:r>
              <a:rPr lang="en-US" dirty="0"/>
              <a:t>an oscillator,</a:t>
            </a:r>
          </a:p>
          <a:p>
            <a:r>
              <a:rPr lang="en-US" dirty="0"/>
              <a:t>an inertial force (mass and a massless force).</a:t>
            </a:r>
          </a:p>
          <a:p>
            <a:endParaRPr lang="en-US" dirty="0"/>
          </a:p>
        </p:txBody>
      </p:sp>
    </p:spTree>
    <p:extLst>
      <p:ext uri="{BB962C8B-B14F-4D97-AF65-F5344CB8AC3E}">
        <p14:creationId xmlns:p14="http://schemas.microsoft.com/office/powerpoint/2010/main" val="13212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7471F-E760-4136-AC5E-7B68312D6236}"/>
              </a:ext>
            </a:extLst>
          </p:cNvPr>
          <p:cNvSpPr>
            <a:spLocks noGrp="1"/>
          </p:cNvSpPr>
          <p:nvPr>
            <p:ph type="ctrTitle"/>
          </p:nvPr>
        </p:nvSpPr>
        <p:spPr>
          <a:xfrm>
            <a:off x="0" y="1"/>
            <a:ext cx="12192000" cy="312234"/>
          </a:xfrm>
        </p:spPr>
        <p:txBody>
          <a:bodyPr>
            <a:normAutofit fontScale="90000"/>
          </a:bodyPr>
          <a:lstStyle/>
          <a:p>
            <a:endParaRPr lang="en-US" dirty="0"/>
          </a:p>
        </p:txBody>
      </p:sp>
      <p:sp>
        <p:nvSpPr>
          <p:cNvPr id="4" name="Rectangle 3">
            <a:extLst>
              <a:ext uri="{FF2B5EF4-FFF2-40B4-BE49-F238E27FC236}">
                <a16:creationId xmlns:a16="http://schemas.microsoft.com/office/drawing/2014/main" xmlns="" id="{11AB1A08-4665-492E-91FA-FC6FB6E48524}"/>
              </a:ext>
            </a:extLst>
          </p:cNvPr>
          <p:cNvSpPr/>
          <p:nvPr/>
        </p:nvSpPr>
        <p:spPr>
          <a:xfrm>
            <a:off x="0" y="1360447"/>
            <a:ext cx="12192000" cy="2862322"/>
          </a:xfrm>
          <a:prstGeom prst="rect">
            <a:avLst/>
          </a:prstGeom>
        </p:spPr>
        <p:txBody>
          <a:bodyPr wrap="square">
            <a:spAutoFit/>
          </a:bodyPr>
          <a:lstStyle/>
          <a:p>
            <a:r>
              <a:rPr lang="en-US" dirty="0"/>
              <a:t>Numerous historical reviews concerning the moving load problem exist (for example,</a:t>
            </a:r>
            <a:r>
              <a:rPr lang="en-US" baseline="30000" dirty="0">
                <a:hlinkClick r:id="rId2"/>
              </a:rPr>
              <a:t>[1][2]</a:t>
            </a:r>
            <a:r>
              <a:rPr lang="en-US" dirty="0"/>
              <a:t>). Several publications deal with similar problems.</a:t>
            </a:r>
            <a:r>
              <a:rPr lang="en-US" baseline="30000" dirty="0">
                <a:hlinkClick r:id="rId2"/>
              </a:rPr>
              <a:t>[3]</a:t>
            </a:r>
            <a:r>
              <a:rPr lang="en-US" dirty="0"/>
              <a:t> </a:t>
            </a:r>
          </a:p>
          <a:p>
            <a:r>
              <a:rPr lang="en-US" dirty="0"/>
              <a:t>The fundamental monograph is devoted to massless loads.</a:t>
            </a:r>
            <a:r>
              <a:rPr lang="en-US" baseline="30000" dirty="0">
                <a:hlinkClick r:id="rId2"/>
              </a:rPr>
              <a:t>[4]</a:t>
            </a:r>
            <a:r>
              <a:rPr lang="en-US" dirty="0"/>
              <a:t> Inertial load in numerical models are described in </a:t>
            </a:r>
            <a:r>
              <a:rPr lang="en-US" baseline="30000" dirty="0">
                <a:hlinkClick r:id="rId2"/>
              </a:rPr>
              <a:t>[5]</a:t>
            </a:r>
            <a:r>
              <a:rPr lang="en-US" dirty="0"/>
              <a:t> Unexpected property of differential equations that govern the motion of the mass particle travelling on the string, </a:t>
            </a:r>
            <a:r>
              <a:rPr lang="en-US" dirty="0">
                <a:hlinkClick r:id="rId3" tooltip="Timoshenko beam theory"/>
              </a:rPr>
              <a:t>Timoshenko</a:t>
            </a:r>
            <a:r>
              <a:rPr lang="en-US" dirty="0"/>
              <a:t> beam, and </a:t>
            </a:r>
            <a:r>
              <a:rPr lang="en-US" dirty="0" err="1">
                <a:hlinkClick r:id="rId4" tooltip="Mindlin–Reissner plate theory"/>
              </a:rPr>
              <a:t>Mindlin</a:t>
            </a:r>
            <a:r>
              <a:rPr lang="en-US" dirty="0"/>
              <a:t> plate is described in.</a:t>
            </a:r>
            <a:r>
              <a:rPr lang="en-US" baseline="30000" dirty="0">
                <a:hlinkClick r:id="rId2"/>
              </a:rPr>
              <a:t>[6]</a:t>
            </a:r>
            <a:r>
              <a:rPr lang="en-US" dirty="0"/>
              <a:t> It is the discontinuity of the mass trajectory near the end of the span (well visible in string at the speed </a:t>
            </a:r>
            <a:r>
              <a:rPr lang="en-US" i="1" dirty="0"/>
              <a:t>v</a:t>
            </a:r>
            <a:r>
              <a:rPr lang="en-US" dirty="0"/>
              <a:t>=0.5</a:t>
            </a:r>
            <a:r>
              <a:rPr lang="en-US" i="1" dirty="0"/>
              <a:t>c</a:t>
            </a:r>
            <a:r>
              <a:rPr lang="en-US" dirty="0"/>
              <a:t>). The moving load significantly increases displacements. The critical velocity, at which the growth of displacements is the maximum, must be taken into account in engineering projects. Structures that carry moving loads can have finite dimensions or can be infinite and supported periodically or placed on the elastic foundation. </a:t>
            </a:r>
          </a:p>
          <a:p>
            <a:r>
              <a:rPr lang="en-US" dirty="0"/>
              <a:t>Consider simply supported string of the length </a:t>
            </a:r>
            <a:r>
              <a:rPr lang="en-US" i="1" dirty="0"/>
              <a:t>l</a:t>
            </a:r>
            <a:r>
              <a:rPr lang="en-US" dirty="0"/>
              <a:t>, cross-sectional area </a:t>
            </a:r>
            <a:r>
              <a:rPr lang="en-US" i="1" dirty="0"/>
              <a:t>A</a:t>
            </a:r>
            <a:r>
              <a:rPr lang="en-US" dirty="0"/>
              <a:t>, mass density ρ, tensile force </a:t>
            </a:r>
            <a:r>
              <a:rPr lang="en-US" i="1" dirty="0"/>
              <a:t>N</a:t>
            </a:r>
            <a:r>
              <a:rPr lang="en-US" dirty="0"/>
              <a:t>, subjected to a constant force </a:t>
            </a:r>
            <a:r>
              <a:rPr lang="en-US" i="1" dirty="0"/>
              <a:t>P</a:t>
            </a:r>
            <a:r>
              <a:rPr lang="en-US" dirty="0"/>
              <a:t> moving with constant velocity </a:t>
            </a:r>
            <a:r>
              <a:rPr lang="en-US" i="1" dirty="0"/>
              <a:t>v</a:t>
            </a:r>
            <a:r>
              <a:rPr lang="en-US" dirty="0"/>
              <a:t>. The motion equation of the string under the moving force has a form </a:t>
            </a:r>
          </a:p>
        </p:txBody>
      </p:sp>
    </p:spTree>
    <p:extLst>
      <p:ext uri="{BB962C8B-B14F-4D97-AF65-F5344CB8AC3E}">
        <p14:creationId xmlns:p14="http://schemas.microsoft.com/office/powerpoint/2010/main" val="548878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72D1BC-C1BC-4920-97FB-8803001DC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69" y="712382"/>
            <a:ext cx="11461897" cy="4880344"/>
          </a:xfrm>
          <a:prstGeom prst="rect">
            <a:avLst/>
          </a:prstGeom>
        </p:spPr>
      </p:pic>
    </p:spTree>
    <p:extLst>
      <p:ext uri="{BB962C8B-B14F-4D97-AF65-F5344CB8AC3E}">
        <p14:creationId xmlns:p14="http://schemas.microsoft.com/office/powerpoint/2010/main" val="397268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BDD824-FF93-499B-87F3-C13667B55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405"/>
            <a:ext cx="6096000" cy="3657214"/>
          </a:xfrm>
          <a:prstGeom prst="rect">
            <a:avLst/>
          </a:prstGeom>
        </p:spPr>
      </p:pic>
      <p:pic>
        <p:nvPicPr>
          <p:cNvPr id="9" name="Picture 8">
            <a:extLst>
              <a:ext uri="{FF2B5EF4-FFF2-40B4-BE49-F238E27FC236}">
                <a16:creationId xmlns:a16="http://schemas.microsoft.com/office/drawing/2014/main" xmlns="" id="{7E318BDC-F027-4637-B7D9-2CFF58C46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45" y="4072269"/>
            <a:ext cx="6262576" cy="2381693"/>
          </a:xfrm>
          <a:prstGeom prst="rect">
            <a:avLst/>
          </a:prstGeom>
        </p:spPr>
      </p:pic>
      <p:pic>
        <p:nvPicPr>
          <p:cNvPr id="11" name="Picture 10">
            <a:extLst>
              <a:ext uri="{FF2B5EF4-FFF2-40B4-BE49-F238E27FC236}">
                <a16:creationId xmlns:a16="http://schemas.microsoft.com/office/drawing/2014/main" xmlns="" id="{0AFF39D6-B654-4DB9-9424-41C6B6CB9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233" y="202404"/>
            <a:ext cx="5592725" cy="3657213"/>
          </a:xfrm>
          <a:prstGeom prst="rect">
            <a:avLst/>
          </a:prstGeom>
        </p:spPr>
      </p:pic>
    </p:spTree>
    <p:extLst>
      <p:ext uri="{BB962C8B-B14F-4D97-AF65-F5344CB8AC3E}">
        <p14:creationId xmlns:p14="http://schemas.microsoft.com/office/powerpoint/2010/main" val="42915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E1BDF2-57F9-4E8E-9FAE-053BE54B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837" y="3987209"/>
            <a:ext cx="5629163" cy="2870791"/>
          </a:xfrm>
          <a:prstGeom prst="rect">
            <a:avLst/>
          </a:prstGeom>
        </p:spPr>
      </p:pic>
      <p:pic>
        <p:nvPicPr>
          <p:cNvPr id="5" name="Picture 4">
            <a:extLst>
              <a:ext uri="{FF2B5EF4-FFF2-40B4-BE49-F238E27FC236}">
                <a16:creationId xmlns:a16="http://schemas.microsoft.com/office/drawing/2014/main" xmlns="" id="{EEE40988-3DE9-4FB2-B8CC-0989CCE5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62837" cy="4114800"/>
          </a:xfrm>
          <a:prstGeom prst="rect">
            <a:avLst/>
          </a:prstGeom>
        </p:spPr>
      </p:pic>
    </p:spTree>
    <p:extLst>
      <p:ext uri="{BB962C8B-B14F-4D97-AF65-F5344CB8AC3E}">
        <p14:creationId xmlns:p14="http://schemas.microsoft.com/office/powerpoint/2010/main" val="2193997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43AFD-B5CE-4C14-958F-253C9B39A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98" y="127591"/>
            <a:ext cx="4486938" cy="4114800"/>
          </a:xfrm>
          <a:prstGeom prst="rect">
            <a:avLst/>
          </a:prstGeom>
        </p:spPr>
      </p:pic>
      <p:pic>
        <p:nvPicPr>
          <p:cNvPr id="5" name="Picture 4">
            <a:extLst>
              <a:ext uri="{FF2B5EF4-FFF2-40B4-BE49-F238E27FC236}">
                <a16:creationId xmlns:a16="http://schemas.microsoft.com/office/drawing/2014/main" xmlns="" id="{52F40F48-1CFA-4DE6-B1D6-1E091A91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187" y="127591"/>
            <a:ext cx="5996762" cy="4784651"/>
          </a:xfrm>
          <a:prstGeom prst="rect">
            <a:avLst/>
          </a:prstGeom>
        </p:spPr>
      </p:pic>
      <p:pic>
        <p:nvPicPr>
          <p:cNvPr id="7" name="Picture 6">
            <a:extLst>
              <a:ext uri="{FF2B5EF4-FFF2-40B4-BE49-F238E27FC236}">
                <a16:creationId xmlns:a16="http://schemas.microsoft.com/office/drawing/2014/main" xmlns="" id="{15C043A8-61E4-4117-9539-74E95D902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870" y="4200525"/>
            <a:ext cx="4667250" cy="2657475"/>
          </a:xfrm>
          <a:prstGeom prst="rect">
            <a:avLst/>
          </a:prstGeom>
        </p:spPr>
      </p:pic>
    </p:spTree>
    <p:extLst>
      <p:ext uri="{BB962C8B-B14F-4D97-AF65-F5344CB8AC3E}">
        <p14:creationId xmlns:p14="http://schemas.microsoft.com/office/powerpoint/2010/main" val="203340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CDAE-87DE-411D-82C8-F411A6EDDE02}"/>
              </a:ext>
            </a:extLst>
          </p:cNvPr>
          <p:cNvSpPr>
            <a:spLocks noGrp="1"/>
          </p:cNvSpPr>
          <p:nvPr>
            <p:ph type="ctrTitle"/>
          </p:nvPr>
        </p:nvSpPr>
        <p:spPr>
          <a:xfrm>
            <a:off x="956930" y="1509823"/>
            <a:ext cx="10122550" cy="2777454"/>
          </a:xfrm>
        </p:spPr>
        <p:txBody>
          <a:bodyPr/>
          <a:lstStyle/>
          <a:p>
            <a:r>
              <a:rPr lang="en-US" dirty="0"/>
              <a:t>Theory of structure</a:t>
            </a:r>
            <a:br>
              <a:rPr lang="en-US" dirty="0"/>
            </a:br>
            <a:r>
              <a:rPr lang="en-US" dirty="0"/>
              <a:t>            66454</a:t>
            </a:r>
          </a:p>
        </p:txBody>
      </p:sp>
      <p:sp>
        <p:nvSpPr>
          <p:cNvPr id="3" name="Subtitle 2">
            <a:extLst>
              <a:ext uri="{FF2B5EF4-FFF2-40B4-BE49-F238E27FC236}">
                <a16:creationId xmlns:a16="http://schemas.microsoft.com/office/drawing/2014/main" xmlns="" id="{8323D58E-FD18-4931-9153-C18441CF91C4}"/>
              </a:ext>
            </a:extLst>
          </p:cNvPr>
          <p:cNvSpPr>
            <a:spLocks noGrp="1"/>
          </p:cNvSpPr>
          <p:nvPr>
            <p:ph type="subTitle" idx="1"/>
          </p:nvPr>
        </p:nvSpPr>
        <p:spPr>
          <a:xfrm>
            <a:off x="2239429" y="4421017"/>
            <a:ext cx="7891272" cy="1299299"/>
          </a:xfrm>
        </p:spPr>
        <p:txBody>
          <a:bodyPr>
            <a:normAutofit/>
          </a:bodyPr>
          <a:lstStyle/>
          <a:p>
            <a:r>
              <a:rPr lang="en-US" sz="4800" dirty="0" err="1">
                <a:latin typeface="Brush Script MT" panose="03060802040406070304" pitchFamily="66" charset="0"/>
              </a:rPr>
              <a:t>Instructor:Eng.Ashraful</a:t>
            </a:r>
            <a:r>
              <a:rPr lang="en-US" sz="4800" dirty="0">
                <a:latin typeface="Brush Script MT" panose="03060802040406070304" pitchFamily="66" charset="0"/>
              </a:rPr>
              <a:t> Islam</a:t>
            </a:r>
          </a:p>
        </p:txBody>
      </p:sp>
    </p:spTree>
    <p:extLst>
      <p:ext uri="{BB962C8B-B14F-4D97-AF65-F5344CB8AC3E}">
        <p14:creationId xmlns:p14="http://schemas.microsoft.com/office/powerpoint/2010/main" val="2022202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E6292-8D8C-4E65-8084-6E181233AD5E}"/>
              </a:ext>
            </a:extLst>
          </p:cNvPr>
          <p:cNvSpPr>
            <a:spLocks noGrp="1"/>
          </p:cNvSpPr>
          <p:nvPr>
            <p:ph type="title"/>
          </p:nvPr>
        </p:nvSpPr>
        <p:spPr/>
        <p:txBody>
          <a:bodyPr/>
          <a:lstStyle/>
          <a:p>
            <a:r>
              <a:rPr lang="en-US" dirty="0"/>
              <a:t>Define cylindrical shells!</a:t>
            </a:r>
          </a:p>
        </p:txBody>
      </p:sp>
      <p:sp>
        <p:nvSpPr>
          <p:cNvPr id="3" name="Content Placeholder 2">
            <a:extLst>
              <a:ext uri="{FF2B5EF4-FFF2-40B4-BE49-F238E27FC236}">
                <a16:creationId xmlns:a16="http://schemas.microsoft.com/office/drawing/2014/main" xmlns="" id="{9D12A732-124D-4BB1-AA0D-9E442CDC37FB}"/>
              </a:ext>
            </a:extLst>
          </p:cNvPr>
          <p:cNvSpPr>
            <a:spLocks noGrp="1"/>
          </p:cNvSpPr>
          <p:nvPr>
            <p:ph idx="1"/>
          </p:nvPr>
        </p:nvSpPr>
        <p:spPr/>
        <p:txBody>
          <a:bodyPr/>
          <a:lstStyle/>
          <a:p>
            <a:r>
              <a:rPr lang="en-US" dirty="0"/>
              <a:t>What is cylindrical shell?</a:t>
            </a:r>
          </a:p>
          <a:p>
            <a:r>
              <a:rPr lang="en-US" dirty="0"/>
              <a:t>The </a:t>
            </a:r>
            <a:r>
              <a:rPr lang="en-US" b="1" dirty="0"/>
              <a:t>cylindrical shell</a:t>
            </a:r>
            <a:r>
              <a:rPr lang="en-US" dirty="0"/>
              <a:t> method. ... The volume of a cylinder of radius r and height h is . The volume of the </a:t>
            </a:r>
            <a:r>
              <a:rPr lang="en-US" b="1" dirty="0"/>
              <a:t>shell</a:t>
            </a:r>
            <a:r>
              <a:rPr lang="en-US" dirty="0"/>
              <a:t> between two cylinders, of the same height, one of radius r</a:t>
            </a:r>
            <a:r>
              <a:rPr lang="en-US" baseline="-25000" dirty="0"/>
              <a:t>1</a:t>
            </a:r>
            <a:r>
              <a:rPr lang="en-US" dirty="0"/>
              <a:t> and the other of radius r</a:t>
            </a:r>
            <a:r>
              <a:rPr lang="en-US" baseline="-25000" dirty="0"/>
              <a:t>2</a:t>
            </a:r>
            <a:r>
              <a:rPr lang="en-US" dirty="0"/>
              <a:t> &gt; r</a:t>
            </a:r>
            <a:r>
              <a:rPr lang="en-US" baseline="-25000" dirty="0"/>
              <a:t>1</a:t>
            </a:r>
            <a:r>
              <a:rPr lang="en-US" dirty="0"/>
              <a:t> is , where is the average radius and is the change in radius.</a:t>
            </a:r>
          </a:p>
          <a:p>
            <a:r>
              <a:rPr lang="en-US" dirty="0"/>
              <a:t>Understanding the </a:t>
            </a:r>
            <a:r>
              <a:rPr lang="en-US" b="1" dirty="0"/>
              <a:t>Formula</a:t>
            </a:r>
            <a:endParaRPr lang="en-US" dirty="0"/>
          </a:p>
          <a:p>
            <a:r>
              <a:rPr lang="en-US" dirty="0"/>
              <a:t>The </a:t>
            </a:r>
            <a:r>
              <a:rPr lang="en-US" b="1" dirty="0"/>
              <a:t>shell method</a:t>
            </a:r>
            <a:r>
              <a:rPr lang="en-US" dirty="0"/>
              <a:t> relies on an easy geometrical </a:t>
            </a:r>
            <a:r>
              <a:rPr lang="en-US" b="1" dirty="0"/>
              <a:t>formula</a:t>
            </a:r>
            <a:r>
              <a:rPr lang="en-US" dirty="0"/>
              <a:t>. A very thin cylindrical </a:t>
            </a:r>
            <a:r>
              <a:rPr lang="en-US" b="1" dirty="0"/>
              <a:t>shell</a:t>
            </a:r>
            <a:r>
              <a:rPr lang="en-US" dirty="0"/>
              <a:t> can be approximated by a very thin rectangular solid. ... Thus, the volume of the </a:t>
            </a:r>
            <a:r>
              <a:rPr lang="en-US" b="1" dirty="0"/>
              <a:t>shell</a:t>
            </a:r>
            <a:r>
              <a:rPr lang="en-US" dirty="0"/>
              <a:t> is approximated by the volume of the prism, which is L x W x H = (2 π r) x h x </a:t>
            </a:r>
            <a:r>
              <a:rPr lang="en-US" dirty="0" err="1"/>
              <a:t>dr</a:t>
            </a:r>
            <a:r>
              <a:rPr lang="en-US" dirty="0"/>
              <a:t> = 2πrh dr.</a:t>
            </a:r>
          </a:p>
          <a:p>
            <a:endParaRPr lang="en-US" dirty="0"/>
          </a:p>
        </p:txBody>
      </p:sp>
    </p:spTree>
    <p:extLst>
      <p:ext uri="{BB962C8B-B14F-4D97-AF65-F5344CB8AC3E}">
        <p14:creationId xmlns:p14="http://schemas.microsoft.com/office/powerpoint/2010/main" val="100931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980EE4-793F-4B8F-A1C7-D07EDDD2CC0E}"/>
              </a:ext>
            </a:extLst>
          </p:cNvPr>
          <p:cNvSpPr>
            <a:spLocks noGrp="1"/>
          </p:cNvSpPr>
          <p:nvPr>
            <p:ph idx="1"/>
          </p:nvPr>
        </p:nvSpPr>
        <p:spPr>
          <a:xfrm>
            <a:off x="0" y="0"/>
            <a:ext cx="12192000" cy="6858000"/>
          </a:xfrm>
        </p:spPr>
        <p:txBody>
          <a:bodyPr/>
          <a:lstStyle/>
          <a:p>
            <a:r>
              <a:rPr lang="en-US" dirty="0"/>
              <a:t>What is the difference between washer and shell method?</a:t>
            </a:r>
          </a:p>
          <a:p>
            <a:r>
              <a:rPr lang="en-US" dirty="0"/>
              <a:t>The disk </a:t>
            </a:r>
            <a:r>
              <a:rPr lang="en-US" b="1" dirty="0"/>
              <a:t>method</a:t>
            </a:r>
            <a:r>
              <a:rPr lang="en-US" dirty="0"/>
              <a:t> is typically easier when evaluating revolutions around the x-axis, whereas the </a:t>
            </a:r>
            <a:r>
              <a:rPr lang="en-US" b="1" dirty="0"/>
              <a:t>shell method</a:t>
            </a:r>
            <a:r>
              <a:rPr lang="en-US" dirty="0"/>
              <a:t> is easier for revolutions around the y-axis---especially for which the final solid will have a hole in it (hence </a:t>
            </a:r>
            <a:r>
              <a:rPr lang="en-US" b="1" dirty="0"/>
              <a:t>shell</a:t>
            </a:r>
            <a:r>
              <a:rPr lang="en-US" dirty="0"/>
              <a:t>).</a:t>
            </a:r>
          </a:p>
        </p:txBody>
      </p:sp>
      <p:pic>
        <p:nvPicPr>
          <p:cNvPr id="5" name="Picture 4">
            <a:extLst>
              <a:ext uri="{FF2B5EF4-FFF2-40B4-BE49-F238E27FC236}">
                <a16:creationId xmlns:a16="http://schemas.microsoft.com/office/drawing/2014/main" xmlns="" id="{01AD7B0F-FA11-49E8-8AF8-527EBF2F2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437"/>
            <a:ext cx="12192000" cy="5539562"/>
          </a:xfrm>
          <a:prstGeom prst="rect">
            <a:avLst/>
          </a:prstGeom>
        </p:spPr>
      </p:pic>
    </p:spTree>
    <p:extLst>
      <p:ext uri="{BB962C8B-B14F-4D97-AF65-F5344CB8AC3E}">
        <p14:creationId xmlns:p14="http://schemas.microsoft.com/office/powerpoint/2010/main" val="89359300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F750F7-7CDE-4C6A-BBB5-4B530A6D5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9521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06E39A3-34A5-49C0-8424-576321C24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54270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B78D97-4088-4424-869C-B9EA45AD6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114" y="3206934"/>
            <a:ext cx="3868479" cy="3184120"/>
          </a:xfrm>
          <a:prstGeom prst="rect">
            <a:avLst/>
          </a:prstGeom>
        </p:spPr>
      </p:pic>
      <p:pic>
        <p:nvPicPr>
          <p:cNvPr id="5" name="Picture 4">
            <a:extLst>
              <a:ext uri="{FF2B5EF4-FFF2-40B4-BE49-F238E27FC236}">
                <a16:creationId xmlns:a16="http://schemas.microsoft.com/office/drawing/2014/main" xmlns="" id="{201CC9F3-2FB6-4BAA-B217-42E928D10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357" y="1323975"/>
            <a:ext cx="3868479" cy="3769020"/>
          </a:xfrm>
          <a:prstGeom prst="rect">
            <a:avLst/>
          </a:prstGeom>
        </p:spPr>
      </p:pic>
      <p:pic>
        <p:nvPicPr>
          <p:cNvPr id="9" name="Picture 8">
            <a:extLst>
              <a:ext uri="{FF2B5EF4-FFF2-40B4-BE49-F238E27FC236}">
                <a16:creationId xmlns:a16="http://schemas.microsoft.com/office/drawing/2014/main" xmlns="" id="{B9E72992-DC1C-4ECD-B49F-0A2705D95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4503"/>
            <a:ext cx="4369981" cy="3184120"/>
          </a:xfrm>
          <a:prstGeom prst="rect">
            <a:avLst/>
          </a:prstGeom>
        </p:spPr>
      </p:pic>
    </p:spTree>
    <p:extLst>
      <p:ext uri="{BB962C8B-B14F-4D97-AF65-F5344CB8AC3E}">
        <p14:creationId xmlns:p14="http://schemas.microsoft.com/office/powerpoint/2010/main" val="2475469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11D71-6E55-4082-BB23-FB9DF0B60443}"/>
              </a:ext>
            </a:extLst>
          </p:cNvPr>
          <p:cNvSpPr>
            <a:spLocks noGrp="1"/>
          </p:cNvSpPr>
          <p:nvPr>
            <p:ph type="title"/>
          </p:nvPr>
        </p:nvSpPr>
        <p:spPr>
          <a:xfrm>
            <a:off x="1548313" y="771711"/>
            <a:ext cx="10058400" cy="1609344"/>
          </a:xfrm>
        </p:spPr>
        <p:txBody>
          <a:bodyPr/>
          <a:lstStyle/>
          <a:p>
            <a:r>
              <a:rPr lang="en-US" dirty="0">
                <a:latin typeface="Bernard MT Condensed" panose="02050806060905020404" pitchFamily="18" charset="0"/>
              </a:rPr>
              <a:t>Thank you for watching……</a:t>
            </a:r>
          </a:p>
        </p:txBody>
      </p:sp>
    </p:spTree>
    <p:extLst>
      <p:ext uri="{BB962C8B-B14F-4D97-AF65-F5344CB8AC3E}">
        <p14:creationId xmlns:p14="http://schemas.microsoft.com/office/powerpoint/2010/main" val="33381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33DAD-16F1-4A72-92AD-C013BA0C1944}"/>
              </a:ext>
            </a:extLst>
          </p:cNvPr>
          <p:cNvSpPr>
            <a:spLocks noGrp="1"/>
          </p:cNvSpPr>
          <p:nvPr>
            <p:ph type="title"/>
          </p:nvPr>
        </p:nvSpPr>
        <p:spPr/>
        <p:txBody>
          <a:bodyPr/>
          <a:lstStyle/>
          <a:p>
            <a:r>
              <a:rPr lang="en-US" dirty="0"/>
              <a:t>What is Bending Moment Diagram?</a:t>
            </a:r>
          </a:p>
        </p:txBody>
      </p:sp>
      <p:sp>
        <p:nvSpPr>
          <p:cNvPr id="3" name="Content Placeholder 2">
            <a:extLst>
              <a:ext uri="{FF2B5EF4-FFF2-40B4-BE49-F238E27FC236}">
                <a16:creationId xmlns:a16="http://schemas.microsoft.com/office/drawing/2014/main" xmlns="" id="{02A33A0D-2B4D-43FD-A05D-032E88B65202}"/>
              </a:ext>
            </a:extLst>
          </p:cNvPr>
          <p:cNvSpPr>
            <a:spLocks noGrp="1"/>
          </p:cNvSpPr>
          <p:nvPr>
            <p:ph idx="1"/>
          </p:nvPr>
        </p:nvSpPr>
        <p:spPr/>
        <p:txBody>
          <a:bodyPr>
            <a:normAutofit/>
          </a:bodyPr>
          <a:lstStyle/>
          <a:p>
            <a:pPr marL="0" indent="0">
              <a:buNone/>
            </a:pPr>
            <a:r>
              <a:rPr lang="en-US" dirty="0"/>
              <a:t>A </a:t>
            </a:r>
            <a:r>
              <a:rPr lang="en-US" b="1" dirty="0"/>
              <a:t>bending moment</a:t>
            </a:r>
            <a:r>
              <a:rPr lang="en-US" dirty="0"/>
              <a:t> is the reaction induced in a structural element when an external force or </a:t>
            </a:r>
            <a:r>
              <a:rPr lang="en-US" b="1" dirty="0"/>
              <a:t>moment</a:t>
            </a:r>
            <a:r>
              <a:rPr lang="en-US" dirty="0"/>
              <a:t> is applied to the element causing the element to </a:t>
            </a:r>
            <a:r>
              <a:rPr lang="en-US" b="1" dirty="0"/>
              <a:t>bend</a:t>
            </a:r>
            <a:r>
              <a:rPr lang="en-US" dirty="0"/>
              <a:t>. The most common or simplest structural element subjected to </a:t>
            </a:r>
            <a:r>
              <a:rPr lang="en-US" b="1" dirty="0"/>
              <a:t>bending moments</a:t>
            </a:r>
            <a:r>
              <a:rPr lang="en-US" dirty="0"/>
              <a:t> is the beam. The </a:t>
            </a:r>
            <a:r>
              <a:rPr lang="en-US" b="1" dirty="0"/>
              <a:t>diagram</a:t>
            </a:r>
            <a:r>
              <a:rPr lang="en-US" dirty="0"/>
              <a:t> shows a beam which is </a:t>
            </a:r>
            <a:r>
              <a:rPr lang="en-US" dirty="0" err="1"/>
              <a:t>simple.Shear</a:t>
            </a:r>
            <a:r>
              <a:rPr lang="en-US" dirty="0"/>
              <a:t> and </a:t>
            </a:r>
            <a:r>
              <a:rPr lang="en-US" b="1" dirty="0"/>
              <a:t>bending moment diagrams</a:t>
            </a:r>
            <a:r>
              <a:rPr lang="en-US" dirty="0"/>
              <a:t> are analytical tools used in conjunction with structural analysis to help perform structural design by determining the value of shear force and </a:t>
            </a:r>
            <a:r>
              <a:rPr lang="en-US" b="1" dirty="0"/>
              <a:t>bending moment</a:t>
            </a:r>
            <a:r>
              <a:rPr lang="en-US" dirty="0"/>
              <a:t> at a given point of a structural element such as a </a:t>
            </a:r>
            <a:r>
              <a:rPr lang="en-US" dirty="0" err="1"/>
              <a:t>beam.ply</a:t>
            </a:r>
            <a:r>
              <a:rPr lang="en-US" dirty="0"/>
              <a:t> supported at both ends.</a:t>
            </a:r>
          </a:p>
        </p:txBody>
      </p:sp>
    </p:spTree>
    <p:extLst>
      <p:ext uri="{BB962C8B-B14F-4D97-AF65-F5344CB8AC3E}">
        <p14:creationId xmlns:p14="http://schemas.microsoft.com/office/powerpoint/2010/main" val="4941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207546-EB29-4E92-9611-FEE14CFDB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529"/>
            <a:ext cx="3625704" cy="4040372"/>
          </a:xfrm>
          <a:prstGeom prst="rect">
            <a:avLst/>
          </a:prstGeom>
        </p:spPr>
      </p:pic>
      <p:pic>
        <p:nvPicPr>
          <p:cNvPr id="5" name="Picture 4">
            <a:extLst>
              <a:ext uri="{FF2B5EF4-FFF2-40B4-BE49-F238E27FC236}">
                <a16:creationId xmlns:a16="http://schemas.microsoft.com/office/drawing/2014/main" xmlns="" id="{D04C939D-2EA7-4363-BB71-FB6336546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333" y="180754"/>
            <a:ext cx="3806454" cy="6177516"/>
          </a:xfrm>
          <a:prstGeom prst="rect">
            <a:avLst/>
          </a:prstGeom>
        </p:spPr>
      </p:pic>
      <p:pic>
        <p:nvPicPr>
          <p:cNvPr id="7" name="Picture 6">
            <a:extLst>
              <a:ext uri="{FF2B5EF4-FFF2-40B4-BE49-F238E27FC236}">
                <a16:creationId xmlns:a16="http://schemas.microsoft.com/office/drawing/2014/main" xmlns="" id="{A996CC6C-053F-46DC-9D80-144277F8B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932" y="212653"/>
            <a:ext cx="4143375" cy="5890437"/>
          </a:xfrm>
          <a:prstGeom prst="rect">
            <a:avLst/>
          </a:prstGeom>
        </p:spPr>
      </p:pic>
      <p:pic>
        <p:nvPicPr>
          <p:cNvPr id="9" name="Picture 8">
            <a:extLst>
              <a:ext uri="{FF2B5EF4-FFF2-40B4-BE49-F238E27FC236}">
                <a16:creationId xmlns:a16="http://schemas.microsoft.com/office/drawing/2014/main" xmlns="" id="{3561AFEE-FD85-44CB-8C6C-D3FCB3437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5" y="3965944"/>
            <a:ext cx="3806454" cy="2892056"/>
          </a:xfrm>
          <a:prstGeom prst="rect">
            <a:avLst/>
          </a:prstGeom>
        </p:spPr>
      </p:pic>
    </p:spTree>
    <p:extLst>
      <p:ext uri="{BB962C8B-B14F-4D97-AF65-F5344CB8AC3E}">
        <p14:creationId xmlns:p14="http://schemas.microsoft.com/office/powerpoint/2010/main" val="1463640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4529E-F4D1-4749-9B63-5D5358F4E0CF}"/>
              </a:ext>
            </a:extLst>
          </p:cNvPr>
          <p:cNvSpPr>
            <a:spLocks noGrp="1"/>
          </p:cNvSpPr>
          <p:nvPr>
            <p:ph type="title"/>
          </p:nvPr>
        </p:nvSpPr>
        <p:spPr>
          <a:xfrm>
            <a:off x="831850" y="1709738"/>
            <a:ext cx="10515600" cy="3032383"/>
          </a:xfrm>
        </p:spPr>
        <p:txBody>
          <a:bodyPr/>
          <a:lstStyle/>
          <a:p>
            <a:r>
              <a:rPr lang="en-US" dirty="0">
                <a:latin typeface="Bahnschrift SemiBold" panose="020B0502040204020203" pitchFamily="34" charset="0"/>
              </a:rPr>
              <a:t>Theory Of Structure(66454)</a:t>
            </a:r>
            <a:r>
              <a:rPr lang="en-US" dirty="0"/>
              <a:t> </a:t>
            </a:r>
            <a:br>
              <a:rPr lang="en-US" dirty="0"/>
            </a:br>
            <a:r>
              <a:rPr lang="en-US" dirty="0"/>
              <a:t>     </a:t>
            </a:r>
            <a:r>
              <a:rPr lang="en-US" dirty="0" err="1">
                <a:latin typeface="Bahnschrift" panose="020B0502040204020203" pitchFamily="34" charset="0"/>
              </a:rPr>
              <a:t>Instructor:</a:t>
            </a:r>
            <a:r>
              <a:rPr lang="en-US" sz="4400" dirty="0" err="1">
                <a:latin typeface="Bahnschrift" panose="020B0502040204020203" pitchFamily="34" charset="0"/>
              </a:rPr>
              <a:t>Eng.Md.Ashraful</a:t>
            </a:r>
            <a:r>
              <a:rPr lang="en-US" sz="4400" dirty="0">
                <a:latin typeface="Bahnschrift" panose="020B0502040204020203" pitchFamily="34" charset="0"/>
              </a:rPr>
              <a:t> </a:t>
            </a:r>
            <a:r>
              <a:rPr lang="en-US" sz="4400" dirty="0" err="1">
                <a:latin typeface="Bahnschrift" panose="020B0502040204020203" pitchFamily="34" charset="0"/>
              </a:rPr>
              <a:t>islam</a:t>
            </a:r>
            <a:r>
              <a:rPr lang="en-US"/>
              <a:t/>
            </a:r>
            <a:br>
              <a:rPr lang="en-US"/>
            </a:br>
            <a:r>
              <a:rPr lang="en-US" sz="2800"/>
              <a:t>Chapter -2</a:t>
            </a:r>
            <a:endParaRPr lang="en-US" dirty="0"/>
          </a:p>
        </p:txBody>
      </p:sp>
      <p:sp>
        <p:nvSpPr>
          <p:cNvPr id="3" name="Text Placeholder 2">
            <a:extLst>
              <a:ext uri="{FF2B5EF4-FFF2-40B4-BE49-F238E27FC236}">
                <a16:creationId xmlns:a16="http://schemas.microsoft.com/office/drawing/2014/main" xmlns="" id="{2B688836-1F03-4483-A322-8F6F6B20D43A}"/>
              </a:ext>
            </a:extLst>
          </p:cNvPr>
          <p:cNvSpPr>
            <a:spLocks noGrp="1"/>
          </p:cNvSpPr>
          <p:nvPr>
            <p:ph type="body" idx="1"/>
          </p:nvPr>
        </p:nvSpPr>
        <p:spPr/>
        <p:txBody>
          <a:bodyPr>
            <a:normAutofit/>
          </a:bodyPr>
          <a:lstStyle/>
          <a:p>
            <a:r>
              <a:rPr lang="en-US" sz="4400" dirty="0">
                <a:latin typeface="Bahnschrift SemiBold SemiConden" panose="020B0502040204020203" pitchFamily="34" charset="0"/>
              </a:rPr>
              <a:t>Bending Stresses In Beams:</a:t>
            </a:r>
          </a:p>
        </p:txBody>
      </p:sp>
    </p:spTree>
    <p:extLst>
      <p:ext uri="{BB962C8B-B14F-4D97-AF65-F5344CB8AC3E}">
        <p14:creationId xmlns:p14="http://schemas.microsoft.com/office/powerpoint/2010/main" val="242290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1340D-CE1C-4813-8CCF-A61BB7A8B2E8}"/>
              </a:ext>
            </a:extLst>
          </p:cNvPr>
          <p:cNvSpPr>
            <a:spLocks noGrp="1"/>
          </p:cNvSpPr>
          <p:nvPr>
            <p:ph type="title"/>
          </p:nvPr>
        </p:nvSpPr>
        <p:spPr/>
        <p:txBody>
          <a:bodyPr/>
          <a:lstStyle/>
          <a:p>
            <a:r>
              <a:rPr lang="en-US" dirty="0"/>
              <a:t>About bending stresses in beams!</a:t>
            </a:r>
          </a:p>
        </p:txBody>
      </p:sp>
      <p:sp>
        <p:nvSpPr>
          <p:cNvPr id="3" name="Content Placeholder 2">
            <a:extLst>
              <a:ext uri="{FF2B5EF4-FFF2-40B4-BE49-F238E27FC236}">
                <a16:creationId xmlns:a16="http://schemas.microsoft.com/office/drawing/2014/main" xmlns="" id="{475ED747-5611-467F-B88A-F05E15D2E511}"/>
              </a:ext>
            </a:extLst>
          </p:cNvPr>
          <p:cNvSpPr>
            <a:spLocks noGrp="1"/>
          </p:cNvSpPr>
          <p:nvPr>
            <p:ph idx="1"/>
          </p:nvPr>
        </p:nvSpPr>
        <p:spPr/>
        <p:txBody>
          <a:bodyPr/>
          <a:lstStyle/>
          <a:p>
            <a:r>
              <a:rPr lang="en-US" b="1" dirty="0"/>
              <a:t>Bending stress</a:t>
            </a:r>
            <a:r>
              <a:rPr lang="en-US" dirty="0"/>
              <a:t> is the normal </a:t>
            </a:r>
            <a:r>
              <a:rPr lang="en-US" b="1" dirty="0"/>
              <a:t>stress</a:t>
            </a:r>
            <a:r>
              <a:rPr lang="en-US" dirty="0"/>
              <a:t> that is induced at a point in a body subjected to loads that cause it to bend. When a load is applied perpendicular to the length of a beam (with two supports on each end), </a:t>
            </a:r>
            <a:r>
              <a:rPr lang="en-US" b="1" dirty="0"/>
              <a:t>bending</a:t>
            </a:r>
            <a:r>
              <a:rPr lang="en-US" dirty="0"/>
              <a:t> moments are induced in the beam. ... The bottom fibers </a:t>
            </a:r>
            <a:r>
              <a:rPr lang="en-US" b="1" dirty="0"/>
              <a:t>Bending stress</a:t>
            </a:r>
            <a:r>
              <a:rPr lang="en-US" dirty="0"/>
              <a:t> is the normal </a:t>
            </a:r>
            <a:r>
              <a:rPr lang="en-US" b="1" dirty="0"/>
              <a:t>stress</a:t>
            </a:r>
            <a:r>
              <a:rPr lang="en-US" dirty="0"/>
              <a:t> that is induced at a point in a body subjected to loads that cause it to bend. When a load is applied perpendicular to the length of a beam (with two supports on each end), </a:t>
            </a:r>
            <a:r>
              <a:rPr lang="en-US" b="1" dirty="0"/>
              <a:t>bending</a:t>
            </a:r>
            <a:r>
              <a:rPr lang="en-US" dirty="0"/>
              <a:t> moments are induced in the </a:t>
            </a:r>
            <a:r>
              <a:rPr lang="en-US" dirty="0" err="1"/>
              <a:t>beam.f</a:t>
            </a:r>
            <a:r>
              <a:rPr lang="en-US" dirty="0"/>
              <a:t> the beam undergo a normal tensile </a:t>
            </a:r>
            <a:r>
              <a:rPr lang="en-US" b="1" dirty="0"/>
              <a:t>stress.</a:t>
            </a:r>
            <a:endParaRPr lang="en-US" dirty="0"/>
          </a:p>
        </p:txBody>
      </p:sp>
    </p:spTree>
    <p:extLst>
      <p:ext uri="{BB962C8B-B14F-4D97-AF65-F5344CB8AC3E}">
        <p14:creationId xmlns:p14="http://schemas.microsoft.com/office/powerpoint/2010/main" val="117272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6667737-42A4-4293-B46D-596A73DF0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59086" cy="6439897"/>
          </a:xfrm>
          <a:prstGeom prst="rect">
            <a:avLst/>
          </a:prstGeom>
        </p:spPr>
      </p:pic>
      <p:pic>
        <p:nvPicPr>
          <p:cNvPr id="7" name="Picture 6">
            <a:extLst>
              <a:ext uri="{FF2B5EF4-FFF2-40B4-BE49-F238E27FC236}">
                <a16:creationId xmlns:a16="http://schemas.microsoft.com/office/drawing/2014/main" xmlns="" id="{035E331B-146E-4568-A6BE-63B35FA66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086" y="0"/>
            <a:ext cx="3614057" cy="6060558"/>
          </a:xfrm>
          <a:prstGeom prst="rect">
            <a:avLst/>
          </a:prstGeom>
        </p:spPr>
      </p:pic>
      <p:pic>
        <p:nvPicPr>
          <p:cNvPr id="9" name="Picture 8">
            <a:extLst>
              <a:ext uri="{FF2B5EF4-FFF2-40B4-BE49-F238E27FC236}">
                <a16:creationId xmlns:a16="http://schemas.microsoft.com/office/drawing/2014/main" xmlns="" id="{C9DAAF02-43BF-4B22-B263-DE8B350E2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172" y="0"/>
            <a:ext cx="3635828" cy="6858000"/>
          </a:xfrm>
          <a:prstGeom prst="rect">
            <a:avLst/>
          </a:prstGeom>
        </p:spPr>
      </p:pic>
    </p:spTree>
    <p:extLst>
      <p:ext uri="{BB962C8B-B14F-4D97-AF65-F5344CB8AC3E}">
        <p14:creationId xmlns:p14="http://schemas.microsoft.com/office/powerpoint/2010/main" val="1879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1659</Words>
  <Application>Microsoft Office PowerPoint</Application>
  <PresentationFormat>Custom</PresentationFormat>
  <Paragraphs>64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Theory of Structure(26454)</vt:lpstr>
      <vt:lpstr>PowerPoint Presentation</vt:lpstr>
      <vt:lpstr>What is shear force Diagram?</vt:lpstr>
      <vt:lpstr>PowerPoint Presentation</vt:lpstr>
      <vt:lpstr>What is Bending Moment Diagram?</vt:lpstr>
      <vt:lpstr>PowerPoint Presentation</vt:lpstr>
      <vt:lpstr>Theory Of Structure(66454)       Instructor:Eng.Md.Ashraful islam Chapter -2</vt:lpstr>
      <vt:lpstr>About bending stresses in beams!</vt:lpstr>
      <vt:lpstr>PowerPoint Presentation</vt:lpstr>
      <vt:lpstr>Theory Of Structure…….</vt:lpstr>
      <vt:lpstr>  Chapter-3 About shearing stresses in beams! </vt:lpstr>
      <vt:lpstr>PowerPoint Presentation</vt:lpstr>
      <vt:lpstr>PowerPoint Presentation</vt:lpstr>
      <vt:lpstr>PowerPoint Presentation</vt:lpstr>
      <vt:lpstr>Theory of Structure Eng.Ashraful Islam</vt:lpstr>
      <vt:lpstr>  About Deflection Of Beams……………. </vt:lpstr>
      <vt:lpstr>PowerPoint Presentation</vt:lpstr>
      <vt:lpstr>     Theory Of Structure-66454          instructor:Eng.Ashraful islam</vt:lpstr>
      <vt:lpstr>What is steel Structure?</vt:lpstr>
      <vt:lpstr>A steel building is a metal structure fabricated with steel for the internal support and for exterior cladding, as opposed to steel framed buildings which generally use other materials for floors, walls, and external envelop</vt:lpstr>
      <vt:lpstr>What types of Math does a structural engineer use?</vt:lpstr>
      <vt:lpstr>PowerPoint Presentation</vt:lpstr>
      <vt:lpstr>Theory Of Structure-66454      Instructor:Eng.Ashraful Islam……….. </vt:lpstr>
      <vt:lpstr>About Welded Connection!   </vt:lpstr>
      <vt:lpstr>PowerPoint Presentation</vt:lpstr>
      <vt:lpstr>AdvAdvantages of Welding antages of Welding </vt:lpstr>
      <vt:lpstr>Theory Of Structure-66454</vt:lpstr>
      <vt:lpstr>Action offerees in frames……..</vt:lpstr>
      <vt:lpstr>What is frame in civil engineering?</vt:lpstr>
      <vt:lpstr>PowerPoint Presentation</vt:lpstr>
      <vt:lpstr>PowerPoint Presentation</vt:lpstr>
      <vt:lpstr>PowerPoint Presentation</vt:lpstr>
      <vt:lpstr>PowerPoint Presentation</vt:lpstr>
      <vt:lpstr>Theory Of Structure-66454                    Instructor:Eng.Ashraful Islam                     </vt:lpstr>
      <vt:lpstr>Moving load!!! </vt:lpstr>
      <vt:lpstr>PowerPoint Presentation</vt:lpstr>
      <vt:lpstr>PowerPoint Presentation</vt:lpstr>
      <vt:lpstr>PowerPoint Presentation</vt:lpstr>
      <vt:lpstr>PowerPoint Presentation</vt:lpstr>
      <vt:lpstr>Theory of structure             66454</vt:lpstr>
      <vt:lpstr>Define cylindrical shells!</vt:lpstr>
      <vt:lpstr>PowerPoint Presentation</vt:lpstr>
      <vt:lpstr>PowerPoint Presentation</vt:lpstr>
      <vt:lpstr>PowerPoint Presentation</vt:lpstr>
      <vt:lpstr>PowerPoint Presentation</vt:lpstr>
      <vt:lpstr>Thank you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Structure(66454)</dc:title>
  <dc:creator>Maria Binte Hye</dc:creator>
  <cp:lastModifiedBy>SPI</cp:lastModifiedBy>
  <cp:revision>21</cp:revision>
  <dcterms:created xsi:type="dcterms:W3CDTF">2019-10-29T18:19:36Z</dcterms:created>
  <dcterms:modified xsi:type="dcterms:W3CDTF">2024-01-13T16:32:16Z</dcterms:modified>
</cp:coreProperties>
</file>