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8" r:id="rId4"/>
    <p:sldId id="259" r:id="rId5"/>
    <p:sldId id="260" r:id="rId6"/>
    <p:sldId id="310" r:id="rId7"/>
    <p:sldId id="261" r:id="rId8"/>
    <p:sldId id="262" r:id="rId9"/>
    <p:sldId id="263" r:id="rId10"/>
    <p:sldId id="264" r:id="rId11"/>
    <p:sldId id="31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2" r:id="rId28"/>
    <p:sldId id="281" r:id="rId29"/>
    <p:sldId id="313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14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0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8230" y="-7543"/>
            <a:ext cx="15214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443" y="1394312"/>
            <a:ext cx="7493000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4514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09600" y="94344"/>
            <a:ext cx="79248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Rectangle 25"/>
          <p:cNvSpPr/>
          <p:nvPr/>
        </p:nvSpPr>
        <p:spPr>
          <a:xfrm>
            <a:off x="2381250" y="1219200"/>
            <a:ext cx="4254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ENGINEERING</a:t>
            </a:r>
            <a:endParaRPr lang="en-US" sz="4400" dirty="0"/>
          </a:p>
        </p:txBody>
      </p:sp>
      <p:sp>
        <p:nvSpPr>
          <p:cNvPr id="27" name="Rectangle 26"/>
          <p:cNvSpPr/>
          <p:nvPr/>
        </p:nvSpPr>
        <p:spPr>
          <a:xfrm>
            <a:off x="914400" y="4847771"/>
            <a:ext cx="7162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MD. ROMAN  </a:t>
            </a:r>
            <a:r>
              <a:rPr lang="en-US" sz="3200" dirty="0" smtClean="0"/>
              <a:t>MIA</a:t>
            </a:r>
          </a:p>
          <a:p>
            <a:pPr algn="ctr"/>
            <a:r>
              <a:rPr lang="en-US" sz="3200" dirty="0" smtClean="0"/>
              <a:t>Part Time Teacher ( Civil )</a:t>
            </a:r>
          </a:p>
          <a:p>
            <a:pPr algn="ctr"/>
            <a:r>
              <a:rPr lang="en-US" sz="3200" dirty="0" err="1" smtClean="0"/>
              <a:t>Mymensingh</a:t>
            </a:r>
            <a:r>
              <a:rPr lang="en-US" sz="3200" dirty="0" smtClean="0"/>
              <a:t> Polytechnic Institute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832100" y="2514600"/>
            <a:ext cx="3403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Subject</a:t>
            </a:r>
            <a:r>
              <a:rPr lang="en-US" b="1" dirty="0" smtClean="0"/>
              <a:t> </a:t>
            </a:r>
            <a:r>
              <a:rPr lang="en-US" sz="2800" b="1" dirty="0" smtClean="0"/>
              <a:t>Code</a:t>
            </a:r>
            <a:r>
              <a:rPr lang="en-US" sz="2400" b="1" dirty="0" smtClean="0"/>
              <a:t>:26455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7628" y="3200400"/>
            <a:ext cx="8458200" cy="747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Semester  Civil Technology , </a:t>
            </a:r>
            <a:r>
              <a:rPr lang="en-US" sz="3200" b="1" dirty="0"/>
              <a:t>2022 </a:t>
            </a:r>
            <a:r>
              <a:rPr lang="en-US" sz="3200" b="1" dirty="0" err="1"/>
              <a:t>Probidhan</a:t>
            </a:r>
            <a:endParaRPr lang="en-US" sz="2400" b="1" dirty="0"/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99278" y="4191000"/>
            <a:ext cx="2187122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Presented by: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71094"/>
            <a:ext cx="5664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5" dirty="0">
                <a:latin typeface="Arial"/>
                <a:cs typeface="Arial"/>
              </a:rPr>
              <a:t>INDIRECT </a:t>
            </a:r>
            <a:r>
              <a:rPr sz="4400" b="0" spc="-660" dirty="0">
                <a:latin typeface="Arial"/>
                <a:cs typeface="Arial"/>
              </a:rPr>
              <a:t>WATER</a:t>
            </a:r>
            <a:r>
              <a:rPr sz="4400" b="0" spc="-730" dirty="0">
                <a:latin typeface="Arial"/>
                <a:cs typeface="Arial"/>
              </a:rPr>
              <a:t> </a:t>
            </a:r>
            <a:r>
              <a:rPr sz="4400" b="0" spc="-725" dirty="0">
                <a:latin typeface="Arial"/>
                <a:cs typeface="Arial"/>
              </a:rPr>
              <a:t>SUPPLY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58213"/>
            <a:ext cx="211899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1148715" algn="l"/>
              </a:tabLst>
            </a:pPr>
            <a:r>
              <a:rPr sz="2800" spc="-100" dirty="0">
                <a:latin typeface="Arial"/>
                <a:cs typeface="Arial"/>
              </a:rPr>
              <a:t>Water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going  </a:t>
            </a:r>
            <a:r>
              <a:rPr sz="2800" spc="20" dirty="0">
                <a:latin typeface="Arial"/>
                <a:cs typeface="Arial"/>
              </a:rPr>
              <a:t>to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overhead  </a:t>
            </a:r>
            <a:r>
              <a:rPr sz="2800" spc="-80" dirty="0">
                <a:latin typeface="Arial"/>
                <a:cs typeface="Arial"/>
              </a:rPr>
              <a:t>tank	</a:t>
            </a:r>
            <a:r>
              <a:rPr sz="2800" spc="-135" dirty="0">
                <a:latin typeface="Arial"/>
                <a:cs typeface="Arial"/>
              </a:rPr>
              <a:t>and  </a:t>
            </a:r>
            <a:r>
              <a:rPr sz="2800" spc="-50" dirty="0">
                <a:latin typeface="Arial"/>
                <a:cs typeface="Arial"/>
              </a:rPr>
              <a:t>then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60" dirty="0">
                <a:latin typeface="Arial"/>
                <a:cs typeface="Arial"/>
              </a:rPr>
              <a:t>water </a:t>
            </a:r>
            <a:r>
              <a:rPr sz="2800" spc="-145" dirty="0">
                <a:latin typeface="Arial"/>
                <a:cs typeface="Arial"/>
              </a:rPr>
              <a:t>is  </a:t>
            </a:r>
            <a:r>
              <a:rPr sz="2800" spc="-105" dirty="0">
                <a:latin typeface="Arial"/>
                <a:cs typeface="Arial"/>
              </a:rPr>
              <a:t>supplied </a:t>
            </a:r>
            <a:r>
              <a:rPr sz="2800" spc="20" dirty="0">
                <a:latin typeface="Arial"/>
                <a:cs typeface="Arial"/>
              </a:rPr>
              <a:t>to  </a:t>
            </a:r>
            <a:r>
              <a:rPr sz="2800" spc="-40" dirty="0">
                <a:latin typeface="Arial"/>
                <a:cs typeface="Arial"/>
              </a:rPr>
              <a:t>different  </a:t>
            </a:r>
            <a:r>
              <a:rPr sz="2800" spc="-70" dirty="0">
                <a:latin typeface="Arial"/>
                <a:cs typeface="Arial"/>
              </a:rPr>
              <a:t>floors </a:t>
            </a:r>
            <a:r>
              <a:rPr sz="2800" spc="-125" dirty="0">
                <a:latin typeface="Arial"/>
                <a:cs typeface="Arial"/>
              </a:rPr>
              <a:t>by  </a:t>
            </a:r>
            <a:r>
              <a:rPr sz="2800" spc="-95" dirty="0">
                <a:latin typeface="Arial"/>
                <a:cs typeface="Arial"/>
              </a:rPr>
              <a:t>gravity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800" y="1600200"/>
            <a:ext cx="5502275" cy="49339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Chapter no-03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7620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Understand the different type of pipes &amp; pipe joints used in water supply and the reasons for corrosion in metal pipes.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743200"/>
            <a:ext cx="8382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smtClean="0"/>
              <a:t>Classify the different type of pipes according to size ,materials ,quality and allowable stresses used in Bangladesh.</a:t>
            </a:r>
          </a:p>
          <a:p>
            <a:pPr marL="342900" indent="-342900"/>
            <a:r>
              <a:rPr lang="en-US" sz="2400" dirty="0" smtClean="0"/>
              <a:t>2.  Explain the causes of  corrosion of metal pipes.</a:t>
            </a:r>
          </a:p>
          <a:p>
            <a:pPr marL="342900" indent="-342900"/>
            <a:r>
              <a:rPr lang="en-US" sz="2400" dirty="0" smtClean="0"/>
              <a:t>3.  Describe the methods of  prevention  and protection against corrosion.</a:t>
            </a:r>
          </a:p>
          <a:p>
            <a:pPr marL="342900" indent="-342900"/>
            <a:r>
              <a:rPr lang="en-US" sz="2400" dirty="0" smtClean="0"/>
              <a:t>4.  Explain the causes of deterioration in non metal pipes.</a:t>
            </a:r>
          </a:p>
          <a:p>
            <a:pPr marL="342900" indent="-342900"/>
            <a:r>
              <a:rPr lang="en-US" sz="2400" dirty="0" smtClean="0"/>
              <a:t>5.   Describe with sketches the different joints used in pipes.</a:t>
            </a:r>
          </a:p>
          <a:p>
            <a:pPr marL="342900" indent="-342900"/>
            <a:r>
              <a:rPr lang="en-US" sz="2400" dirty="0" smtClean="0"/>
              <a:t>6.  Describe with sketches the fittings of pipes and valves used.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42" y="537413"/>
            <a:ext cx="2811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15" dirty="0">
                <a:latin typeface="Arial"/>
                <a:cs typeface="Arial"/>
              </a:rPr>
              <a:t>HOLLOW</a:t>
            </a:r>
            <a:r>
              <a:rPr sz="3600" b="0" spc="-280" dirty="0">
                <a:latin typeface="Arial"/>
                <a:cs typeface="Arial"/>
              </a:rPr>
              <a:t> </a:t>
            </a:r>
            <a:r>
              <a:rPr sz="3600" b="0" spc="-525" dirty="0">
                <a:latin typeface="Arial"/>
                <a:cs typeface="Arial"/>
              </a:rPr>
              <a:t>PIPES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3388233"/>
            <a:ext cx="4038600" cy="3317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956" y="1447800"/>
            <a:ext cx="3941445" cy="391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5666"/>
            <a:ext cx="6407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15" dirty="0">
                <a:latin typeface="Arial"/>
                <a:cs typeface="Arial"/>
              </a:rPr>
              <a:t>GALVANISED </a:t>
            </a:r>
            <a:r>
              <a:rPr b="0" spc="-409" dirty="0">
                <a:latin typeface="Arial"/>
                <a:cs typeface="Arial"/>
              </a:rPr>
              <a:t>IRON </a:t>
            </a:r>
            <a:r>
              <a:rPr b="0" spc="-275" dirty="0">
                <a:latin typeface="Arial"/>
                <a:cs typeface="Arial"/>
              </a:rPr>
              <a:t>(G. </a:t>
            </a:r>
            <a:r>
              <a:rPr b="0" spc="-105" dirty="0">
                <a:latin typeface="Arial"/>
                <a:cs typeface="Arial"/>
              </a:rPr>
              <a:t>I .</a:t>
            </a:r>
            <a:r>
              <a:rPr b="0" spc="-370" dirty="0">
                <a:latin typeface="Arial"/>
                <a:cs typeface="Arial"/>
              </a:rPr>
              <a:t> </a:t>
            </a:r>
            <a:r>
              <a:rPr b="0" spc="-505" dirty="0">
                <a:latin typeface="Arial"/>
                <a:cs typeface="Arial"/>
              </a:rPr>
              <a:t>PIPES)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76400"/>
            <a:ext cx="2819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1524000"/>
            <a:ext cx="2971799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9400" y="3276600"/>
            <a:ext cx="358140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1094"/>
            <a:ext cx="32740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75" dirty="0">
                <a:latin typeface="Arial"/>
                <a:cs typeface="Arial"/>
              </a:rPr>
              <a:t>LEAD</a:t>
            </a:r>
            <a:r>
              <a:rPr sz="4400" b="0" spc="-290" dirty="0">
                <a:latin typeface="Arial"/>
                <a:cs typeface="Arial"/>
              </a:rPr>
              <a:t> </a:t>
            </a:r>
            <a:r>
              <a:rPr lang="en-US" sz="4400" b="0" spc="-290" dirty="0" smtClean="0">
                <a:latin typeface="Arial"/>
                <a:cs typeface="Arial"/>
              </a:rPr>
              <a:t> </a:t>
            </a:r>
            <a:r>
              <a:rPr sz="4400" b="0" spc="-640" dirty="0" smtClean="0">
                <a:latin typeface="Arial"/>
                <a:cs typeface="Arial"/>
              </a:rPr>
              <a:t>P</a:t>
            </a:r>
            <a:r>
              <a:rPr lang="en-US" sz="4400" b="0" spc="-640" dirty="0" smtClean="0"/>
              <a:t> I P</a:t>
            </a:r>
            <a:r>
              <a:rPr lang="en-US" sz="4400" b="0" spc="-640" dirty="0" smtClean="0">
                <a:latin typeface="Arial"/>
                <a:cs typeface="Arial"/>
              </a:rPr>
              <a:t>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8600" y="1905000"/>
            <a:ext cx="4762500" cy="418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828800"/>
            <a:ext cx="35052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358" y="271094"/>
            <a:ext cx="2294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65" dirty="0">
                <a:latin typeface="Arial"/>
                <a:cs typeface="Arial"/>
              </a:rPr>
              <a:t>PVC</a:t>
            </a:r>
            <a:r>
              <a:rPr sz="4400" b="0" spc="-305" dirty="0">
                <a:latin typeface="Arial"/>
                <a:cs typeface="Arial"/>
              </a:rPr>
              <a:t> </a:t>
            </a:r>
            <a:r>
              <a:rPr sz="4400" b="0" spc="-635" dirty="0">
                <a:latin typeface="Arial"/>
                <a:cs typeface="Arial"/>
              </a:rPr>
              <a:t>PIPES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0" y="1828800"/>
            <a:ext cx="4564507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651" y="2057400"/>
            <a:ext cx="392976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838200"/>
            <a:ext cx="7239000" cy="539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298145"/>
            <a:ext cx="1746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495" dirty="0">
                <a:latin typeface="Arial"/>
                <a:cs typeface="Arial"/>
              </a:rPr>
              <a:t>JOIN</a:t>
            </a:r>
            <a:r>
              <a:rPr sz="4800" b="0" spc="-550" dirty="0">
                <a:latin typeface="Arial"/>
                <a:cs typeface="Arial"/>
              </a:rPr>
              <a:t>T</a:t>
            </a:r>
            <a:r>
              <a:rPr sz="4800" b="0" spc="-994" dirty="0"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891413"/>
            <a:ext cx="8001000" cy="5585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45491"/>
            <a:ext cx="1746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495" dirty="0">
                <a:latin typeface="Arial"/>
                <a:cs typeface="Arial"/>
              </a:rPr>
              <a:t>JOIN</a:t>
            </a:r>
            <a:r>
              <a:rPr sz="4800" b="0" spc="-550" dirty="0">
                <a:latin typeface="Arial"/>
                <a:cs typeface="Arial"/>
              </a:rPr>
              <a:t>T</a:t>
            </a:r>
            <a:r>
              <a:rPr sz="4800" b="0" spc="-994" dirty="0"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2" y="271094"/>
            <a:ext cx="2731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80" dirty="0">
                <a:latin typeface="Arial"/>
                <a:cs typeface="Arial"/>
              </a:rPr>
              <a:t>GATE</a:t>
            </a:r>
            <a:r>
              <a:rPr sz="4400" b="0" spc="-300" dirty="0">
                <a:latin typeface="Arial"/>
                <a:cs typeface="Arial"/>
              </a:rPr>
              <a:t> </a:t>
            </a:r>
            <a:r>
              <a:rPr sz="4400" b="0" spc="-635" dirty="0">
                <a:latin typeface="Arial"/>
                <a:cs typeface="Arial"/>
              </a:rPr>
              <a:t>VALVE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752600"/>
            <a:ext cx="4800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1905000"/>
            <a:ext cx="2838450" cy="398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909" y="271094"/>
            <a:ext cx="3075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35" dirty="0">
                <a:latin typeface="Arial"/>
                <a:cs typeface="Arial"/>
              </a:rPr>
              <a:t>GLOBE</a:t>
            </a:r>
            <a:r>
              <a:rPr sz="4400" b="0" spc="-330" dirty="0">
                <a:latin typeface="Arial"/>
                <a:cs typeface="Arial"/>
              </a:rPr>
              <a:t> </a:t>
            </a:r>
            <a:r>
              <a:rPr sz="4400" b="0" spc="-635" dirty="0">
                <a:latin typeface="Arial"/>
                <a:cs typeface="Arial"/>
              </a:rPr>
              <a:t>VALVE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676400"/>
            <a:ext cx="428625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2057400"/>
            <a:ext cx="3657599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286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Chapter No-01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716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Understand the different sources of Water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2514600"/>
            <a:ext cx="8001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400" dirty="0" smtClean="0"/>
              <a:t>1.Identify different sources of water</a:t>
            </a:r>
          </a:p>
          <a:p>
            <a:pPr marL="342900" indent="-342900"/>
            <a:r>
              <a:rPr lang="en-US" sz="2400" dirty="0" smtClean="0"/>
              <a:t>2. Explain the Hydrological cycle.</a:t>
            </a:r>
          </a:p>
          <a:p>
            <a:pPr marL="342900" indent="-342900"/>
            <a:r>
              <a:rPr lang="en-US" sz="2400" dirty="0" smtClean="0"/>
              <a:t>3.State the advantages and disadvantages of ground water.</a:t>
            </a:r>
          </a:p>
          <a:p>
            <a:pPr marL="342900" indent="-342900"/>
            <a:r>
              <a:rPr lang="en-US" sz="2400" dirty="0" smtClean="0"/>
              <a:t>4.Mention the advantages and disadvantages of surface water.</a:t>
            </a:r>
          </a:p>
          <a:p>
            <a:pPr marL="342900" indent="-342900"/>
            <a:r>
              <a:rPr lang="en-US" sz="2400" dirty="0" smtClean="0"/>
              <a:t>5. Distinguish between the ground water supply and surface water supply in respect to quality of water.</a:t>
            </a:r>
          </a:p>
          <a:p>
            <a:pPr marL="342900" indent="-342900"/>
            <a:r>
              <a:rPr lang="en-US" sz="2400" dirty="0" smtClean="0"/>
              <a:t>6. Explain rain water harvesting.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271094"/>
            <a:ext cx="5713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25" dirty="0">
                <a:latin typeface="Arial"/>
                <a:cs typeface="Arial"/>
              </a:rPr>
              <a:t>RELIEF </a:t>
            </a:r>
            <a:r>
              <a:rPr sz="4400" b="0" spc="-395" dirty="0">
                <a:latin typeface="Arial"/>
                <a:cs typeface="Arial"/>
              </a:rPr>
              <a:t>AND </a:t>
            </a:r>
            <a:r>
              <a:rPr sz="4400" b="0" spc="-640" dirty="0">
                <a:latin typeface="Arial"/>
                <a:cs typeface="Arial"/>
              </a:rPr>
              <a:t>FLOAT</a:t>
            </a:r>
            <a:r>
              <a:rPr sz="4400" b="0" spc="-345" dirty="0">
                <a:latin typeface="Arial"/>
                <a:cs typeface="Arial"/>
              </a:rPr>
              <a:t> </a:t>
            </a:r>
            <a:r>
              <a:rPr sz="4400" b="0" spc="-635" dirty="0">
                <a:latin typeface="Arial"/>
                <a:cs typeface="Arial"/>
              </a:rPr>
              <a:t>VALVE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676400"/>
            <a:ext cx="3429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1066800"/>
            <a:ext cx="30480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3276600"/>
            <a:ext cx="34290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8968"/>
            <a:ext cx="3922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45" dirty="0">
                <a:latin typeface="Arial"/>
                <a:cs typeface="Arial"/>
              </a:rPr>
              <a:t>TAP </a:t>
            </a:r>
            <a:r>
              <a:rPr sz="4400" b="0" spc="-650" dirty="0">
                <a:latin typeface="Arial"/>
                <a:cs typeface="Arial"/>
              </a:rPr>
              <a:t>OR </a:t>
            </a:r>
            <a:r>
              <a:rPr sz="4400" b="0" spc="-405" dirty="0">
                <a:latin typeface="Arial"/>
                <a:cs typeface="Arial"/>
              </a:rPr>
              <a:t>BIB</a:t>
            </a:r>
            <a:r>
              <a:rPr sz="4400" b="0" spc="-610" dirty="0">
                <a:latin typeface="Arial"/>
                <a:cs typeface="Arial"/>
              </a:rPr>
              <a:t> </a:t>
            </a:r>
            <a:r>
              <a:rPr sz="4400" b="0" spc="-720" dirty="0">
                <a:latin typeface="Arial"/>
                <a:cs typeface="Arial"/>
              </a:rPr>
              <a:t>COCK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4500" y="1195324"/>
            <a:ext cx="2438400" cy="223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1036700"/>
            <a:ext cx="2155063" cy="2179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900" y="3854513"/>
            <a:ext cx="2410714" cy="27129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1801" y="4459287"/>
            <a:ext cx="2894456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450" y="3614737"/>
            <a:ext cx="2952750" cy="2952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761" y="887222"/>
            <a:ext cx="4284218" cy="2851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1094"/>
            <a:ext cx="2574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95" dirty="0">
                <a:latin typeface="Arial"/>
                <a:cs typeface="Arial"/>
              </a:rPr>
              <a:t>STOP</a:t>
            </a:r>
            <a:r>
              <a:rPr sz="4400" b="0" spc="-325" dirty="0">
                <a:latin typeface="Arial"/>
                <a:cs typeface="Arial"/>
              </a:rPr>
              <a:t> </a:t>
            </a:r>
            <a:r>
              <a:rPr sz="4400" b="0" spc="-715" dirty="0">
                <a:latin typeface="Arial"/>
                <a:cs typeface="Arial"/>
              </a:rPr>
              <a:t>COCK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286000"/>
            <a:ext cx="3810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2362200"/>
            <a:ext cx="3581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06" y="191516"/>
            <a:ext cx="7009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84" dirty="0">
                <a:latin typeface="Arial"/>
                <a:cs typeface="Arial"/>
              </a:rPr>
              <a:t>VARIOUS </a:t>
            </a:r>
            <a:r>
              <a:rPr b="0" spc="-440" dirty="0">
                <a:latin typeface="Arial"/>
                <a:cs typeface="Arial"/>
              </a:rPr>
              <a:t>FITTINGS </a:t>
            </a:r>
            <a:r>
              <a:rPr b="0" spc="-525" dirty="0">
                <a:latin typeface="Arial"/>
                <a:cs typeface="Arial"/>
              </a:rPr>
              <a:t>–GLOBE</a:t>
            </a:r>
            <a:r>
              <a:rPr b="0" spc="-360" dirty="0">
                <a:latin typeface="Arial"/>
                <a:cs typeface="Arial"/>
              </a:rPr>
              <a:t> </a:t>
            </a:r>
            <a:r>
              <a:rPr b="0" spc="-580" dirty="0">
                <a:latin typeface="Arial"/>
                <a:cs typeface="Arial"/>
              </a:rPr>
              <a:t>VALVE</a:t>
            </a:r>
          </a:p>
        </p:txBody>
      </p:sp>
      <p:sp>
        <p:nvSpPr>
          <p:cNvPr id="3" name="object 3"/>
          <p:cNvSpPr/>
          <p:nvPr/>
        </p:nvSpPr>
        <p:spPr>
          <a:xfrm>
            <a:off x="3200400" y="2013839"/>
            <a:ext cx="5618861" cy="4615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34036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721" y="271094"/>
            <a:ext cx="2163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90" dirty="0">
                <a:latin typeface="Arial"/>
                <a:cs typeface="Arial"/>
              </a:rPr>
              <a:t>STOP</a:t>
            </a:r>
            <a:r>
              <a:rPr sz="4400" b="0" spc="-340" dirty="0">
                <a:latin typeface="Arial"/>
                <a:cs typeface="Arial"/>
              </a:rPr>
              <a:t> </a:t>
            </a:r>
            <a:r>
              <a:rPr sz="4400" b="0" spc="-645" dirty="0">
                <a:latin typeface="Arial"/>
                <a:cs typeface="Arial"/>
              </a:rPr>
              <a:t>TAP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5200" y="1447800"/>
            <a:ext cx="4953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187700"/>
            <a:ext cx="2667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4936"/>
            <a:ext cx="3619500" cy="28027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5558" y="275666"/>
            <a:ext cx="748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84" dirty="0">
                <a:latin typeface="Arial"/>
                <a:cs typeface="Arial"/>
              </a:rPr>
              <a:t>VARIOUS </a:t>
            </a:r>
            <a:r>
              <a:rPr b="0" spc="-630" dirty="0">
                <a:latin typeface="Arial"/>
                <a:cs typeface="Arial"/>
              </a:rPr>
              <a:t>VALVES </a:t>
            </a:r>
            <a:r>
              <a:rPr b="0" spc="-114" dirty="0">
                <a:latin typeface="Arial"/>
                <a:cs typeface="Arial"/>
              </a:rPr>
              <a:t>, </a:t>
            </a:r>
            <a:r>
              <a:rPr b="0" spc="-585" dirty="0">
                <a:latin typeface="Arial"/>
                <a:cs typeface="Arial"/>
              </a:rPr>
              <a:t>TUBES </a:t>
            </a:r>
            <a:r>
              <a:rPr b="0" spc="-365" dirty="0">
                <a:latin typeface="Arial"/>
                <a:cs typeface="Arial"/>
              </a:rPr>
              <a:t>AND</a:t>
            </a:r>
            <a:r>
              <a:rPr b="0" spc="-265" dirty="0">
                <a:latin typeface="Arial"/>
                <a:cs typeface="Arial"/>
              </a:rPr>
              <a:t> </a:t>
            </a:r>
            <a:r>
              <a:rPr b="0" spc="-575" dirty="0">
                <a:latin typeface="Arial"/>
                <a:cs typeface="Arial"/>
              </a:rPr>
              <a:t>PIPES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7326" y="4763261"/>
            <a:ext cx="1424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5080" indent="-326390">
              <a:lnSpc>
                <a:spcPct val="100000"/>
              </a:lnSpc>
              <a:spcBef>
                <a:spcPts val="100"/>
              </a:spcBef>
            </a:pPr>
            <a:r>
              <a:rPr sz="1800" spc="-280" dirty="0">
                <a:solidFill>
                  <a:srgbClr val="009999"/>
                </a:solidFill>
                <a:latin typeface="Arial"/>
                <a:cs typeface="Arial"/>
              </a:rPr>
              <a:t>PTFE </a:t>
            </a:r>
            <a:r>
              <a:rPr sz="1800" spc="-170" dirty="0">
                <a:solidFill>
                  <a:srgbClr val="009999"/>
                </a:solidFill>
                <a:latin typeface="Arial"/>
                <a:cs typeface="Arial"/>
              </a:rPr>
              <a:t>Tape </a:t>
            </a:r>
            <a:r>
              <a:rPr sz="1800" spc="-80" dirty="0">
                <a:solidFill>
                  <a:srgbClr val="009999"/>
                </a:solidFill>
                <a:latin typeface="Arial"/>
                <a:cs typeface="Arial"/>
              </a:rPr>
              <a:t>12m  </a:t>
            </a:r>
            <a:r>
              <a:rPr sz="1800" spc="-185" dirty="0">
                <a:solidFill>
                  <a:srgbClr val="009999"/>
                </a:solidFill>
                <a:latin typeface="Arial"/>
                <a:cs typeface="Arial"/>
              </a:rPr>
              <a:t>Pk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009999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9755" y="4763261"/>
            <a:ext cx="14522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009999"/>
                </a:solidFill>
                <a:latin typeface="Arial"/>
                <a:cs typeface="Arial"/>
              </a:rPr>
              <a:t>Pegler</a:t>
            </a:r>
            <a:r>
              <a:rPr sz="1800" spc="-17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009999"/>
                </a:solidFill>
                <a:latin typeface="Arial"/>
                <a:cs typeface="Arial"/>
              </a:rPr>
              <a:t>Washing  </a:t>
            </a:r>
            <a:r>
              <a:rPr sz="1800" spc="-70" dirty="0">
                <a:solidFill>
                  <a:srgbClr val="009999"/>
                </a:solidFill>
                <a:latin typeface="Arial"/>
                <a:cs typeface="Arial"/>
              </a:rPr>
              <a:t>Machine </a:t>
            </a:r>
            <a:r>
              <a:rPr sz="1800" spc="-190" dirty="0">
                <a:solidFill>
                  <a:srgbClr val="009999"/>
                </a:solidFill>
                <a:latin typeface="Arial"/>
                <a:cs typeface="Arial"/>
              </a:rPr>
              <a:t>Tap  </a:t>
            </a:r>
            <a:r>
              <a:rPr sz="1800" spc="-80" dirty="0">
                <a:solidFill>
                  <a:srgbClr val="009999"/>
                </a:solidFill>
                <a:latin typeface="Arial"/>
                <a:cs typeface="Arial"/>
              </a:rPr>
              <a:t>15mm </a:t>
            </a:r>
            <a:r>
              <a:rPr sz="1800" spc="-125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800" spc="-1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9999"/>
                </a:solidFill>
                <a:latin typeface="Arial"/>
                <a:cs typeface="Arial"/>
              </a:rPr>
              <a:t>¾""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7633" y="4763261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009999"/>
                </a:solidFill>
                <a:latin typeface="Arial"/>
                <a:cs typeface="Arial"/>
              </a:rPr>
              <a:t>Pegler </a:t>
            </a:r>
            <a:r>
              <a:rPr sz="1800" spc="-114" dirty="0">
                <a:solidFill>
                  <a:srgbClr val="009999"/>
                </a:solidFill>
                <a:latin typeface="Arial"/>
                <a:cs typeface="Arial"/>
              </a:rPr>
              <a:t>Gate  </a:t>
            </a:r>
            <a:r>
              <a:rPr sz="1800" spc="-125" dirty="0">
                <a:solidFill>
                  <a:srgbClr val="009999"/>
                </a:solidFill>
                <a:latin typeface="Arial"/>
                <a:cs typeface="Arial"/>
              </a:rPr>
              <a:t>Valve</a:t>
            </a:r>
            <a:r>
              <a:rPr sz="1800" spc="-1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009999"/>
                </a:solidFill>
                <a:latin typeface="Arial"/>
                <a:cs typeface="Arial"/>
              </a:rPr>
              <a:t>22mm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649" y="4763261"/>
            <a:ext cx="13252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009999"/>
                </a:solidFill>
                <a:latin typeface="Arial"/>
                <a:cs typeface="Arial"/>
              </a:rPr>
              <a:t>Pegler</a:t>
            </a:r>
            <a:r>
              <a:rPr sz="1800" spc="-17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009999"/>
                </a:solidFill>
                <a:latin typeface="Arial"/>
                <a:cs typeface="Arial"/>
              </a:rPr>
              <a:t>Double  </a:t>
            </a:r>
            <a:r>
              <a:rPr sz="1800" spc="-150" dirty="0">
                <a:solidFill>
                  <a:srgbClr val="009999"/>
                </a:solidFill>
                <a:latin typeface="Arial"/>
                <a:cs typeface="Arial"/>
              </a:rPr>
              <a:t>Check </a:t>
            </a:r>
            <a:r>
              <a:rPr sz="1800" spc="-125" dirty="0">
                <a:solidFill>
                  <a:srgbClr val="009999"/>
                </a:solidFill>
                <a:latin typeface="Arial"/>
                <a:cs typeface="Arial"/>
              </a:rPr>
              <a:t>Valve  </a:t>
            </a:r>
            <a:r>
              <a:rPr sz="1800" spc="-80" dirty="0">
                <a:solidFill>
                  <a:srgbClr val="009999"/>
                </a:solidFill>
                <a:latin typeface="Arial"/>
                <a:cs typeface="Arial"/>
              </a:rPr>
              <a:t>15mm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7635" y="2610103"/>
            <a:ext cx="1542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009999"/>
                </a:solidFill>
                <a:latin typeface="Arial"/>
                <a:cs typeface="Arial"/>
              </a:rPr>
              <a:t>Pegler </a:t>
            </a:r>
            <a:r>
              <a:rPr sz="1800" spc="-85" dirty="0">
                <a:solidFill>
                  <a:srgbClr val="009999"/>
                </a:solidFill>
                <a:latin typeface="Arial"/>
                <a:cs typeface="Arial"/>
              </a:rPr>
              <a:t>Ball</a:t>
            </a:r>
            <a:r>
              <a:rPr sz="1800" spc="-1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009999"/>
                </a:solidFill>
                <a:latin typeface="Arial"/>
                <a:cs typeface="Arial"/>
              </a:rPr>
              <a:t>Valve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175" dirty="0">
                <a:solidFill>
                  <a:srgbClr val="009999"/>
                </a:solidFill>
                <a:latin typeface="Arial"/>
                <a:cs typeface="Arial"/>
              </a:rPr>
              <a:t>Red</a:t>
            </a:r>
            <a:r>
              <a:rPr sz="1800" spc="-114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009999"/>
                </a:solidFill>
                <a:latin typeface="Arial"/>
                <a:cs typeface="Arial"/>
              </a:rPr>
              <a:t>15mm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5288" y="2610103"/>
            <a:ext cx="1320800" cy="8369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635" algn="ctr">
              <a:lnSpc>
                <a:spcPct val="97800"/>
              </a:lnSpc>
              <a:spcBef>
                <a:spcPts val="145"/>
              </a:spcBef>
            </a:pPr>
            <a:r>
              <a:rPr sz="1800" spc="-35" dirty="0">
                <a:solidFill>
                  <a:srgbClr val="009999"/>
                </a:solidFill>
                <a:latin typeface="Arial"/>
                <a:cs typeface="Arial"/>
              </a:rPr>
              <a:t>Micro </a:t>
            </a:r>
            <a:r>
              <a:rPr sz="1800" spc="-60" dirty="0">
                <a:solidFill>
                  <a:srgbClr val="009999"/>
                </a:solidFill>
                <a:latin typeface="Arial"/>
                <a:cs typeface="Arial"/>
              </a:rPr>
              <a:t>bore  </a:t>
            </a:r>
            <a:r>
              <a:rPr sz="1800" spc="-100" dirty="0">
                <a:solidFill>
                  <a:srgbClr val="009999"/>
                </a:solidFill>
                <a:latin typeface="Arial"/>
                <a:cs typeface="Arial"/>
              </a:rPr>
              <a:t>Copper </a:t>
            </a:r>
            <a:r>
              <a:rPr sz="1800" spc="-145" dirty="0">
                <a:solidFill>
                  <a:srgbClr val="009999"/>
                </a:solidFill>
                <a:latin typeface="Arial"/>
                <a:cs typeface="Arial"/>
              </a:rPr>
              <a:t>Tube  </a:t>
            </a:r>
            <a:r>
              <a:rPr sz="1800" spc="-80" dirty="0">
                <a:solidFill>
                  <a:srgbClr val="009999"/>
                </a:solidFill>
                <a:latin typeface="Arial"/>
                <a:cs typeface="Arial"/>
              </a:rPr>
              <a:t>10mm </a:t>
            </a:r>
            <a:r>
              <a:rPr sz="1800" spc="-45" dirty="0">
                <a:solidFill>
                  <a:srgbClr val="009999"/>
                </a:solidFill>
                <a:latin typeface="Verdana"/>
                <a:cs typeface="Verdana"/>
              </a:rPr>
              <a:t>×</a:t>
            </a:r>
            <a:r>
              <a:rPr sz="1800" spc="-33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9999"/>
                </a:solidFill>
                <a:latin typeface="Arial"/>
                <a:cs typeface="Arial"/>
              </a:rPr>
              <a:t>25m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1052" y="2610103"/>
            <a:ext cx="132143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ts val="2115"/>
              </a:lnSpc>
              <a:spcBef>
                <a:spcPts val="100"/>
              </a:spcBef>
            </a:pPr>
            <a:r>
              <a:rPr sz="1800" spc="-100" dirty="0">
                <a:solidFill>
                  <a:srgbClr val="009999"/>
                </a:solidFill>
                <a:latin typeface="Arial"/>
                <a:cs typeface="Arial"/>
              </a:rPr>
              <a:t>Copper</a:t>
            </a:r>
            <a:r>
              <a:rPr sz="1800" spc="-1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009999"/>
                </a:solidFill>
                <a:latin typeface="Arial"/>
                <a:cs typeface="Arial"/>
              </a:rPr>
              <a:t>Tube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15"/>
              </a:lnSpc>
            </a:pPr>
            <a:r>
              <a:rPr sz="1800" spc="-75" dirty="0">
                <a:solidFill>
                  <a:srgbClr val="009999"/>
                </a:solidFill>
                <a:latin typeface="Arial"/>
                <a:cs typeface="Arial"/>
              </a:rPr>
              <a:t>15mm </a:t>
            </a:r>
            <a:r>
              <a:rPr sz="1800" spc="-45" dirty="0">
                <a:solidFill>
                  <a:srgbClr val="009999"/>
                </a:solidFill>
                <a:latin typeface="Verdana"/>
                <a:cs typeface="Verdana"/>
              </a:rPr>
              <a:t>×</a:t>
            </a:r>
            <a:r>
              <a:rPr sz="1800" spc="-34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9999"/>
                </a:solidFill>
                <a:latin typeface="Arial"/>
                <a:cs typeface="Arial"/>
              </a:rPr>
              <a:t>20m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9469" y="2610103"/>
            <a:ext cx="1156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09999"/>
                </a:solidFill>
                <a:latin typeface="Arial"/>
                <a:cs typeface="Arial"/>
              </a:rPr>
              <a:t>Copper</a:t>
            </a:r>
            <a:r>
              <a:rPr sz="1800" spc="-19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009999"/>
                </a:solidFill>
                <a:latin typeface="Arial"/>
                <a:cs typeface="Arial"/>
              </a:rPr>
              <a:t>Pipe</a:t>
            </a:r>
            <a:endParaRPr sz="18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sz="1800" spc="-125" dirty="0">
                <a:solidFill>
                  <a:srgbClr val="009999"/>
                </a:solidFill>
                <a:latin typeface="Arial"/>
                <a:cs typeface="Arial"/>
              </a:rPr>
              <a:t>Clips</a:t>
            </a:r>
            <a:r>
              <a:rPr sz="1800" spc="-1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009999"/>
                </a:solidFill>
                <a:latin typeface="Arial"/>
                <a:cs typeface="Arial"/>
              </a:rPr>
              <a:t>22mm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2500" y="1219200"/>
            <a:ext cx="1333500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8500" y="1219200"/>
            <a:ext cx="1333500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9700" y="1219200"/>
            <a:ext cx="1333500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9500" y="1219200"/>
            <a:ext cx="1333500" cy="133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300" y="3200400"/>
            <a:ext cx="1333500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9900" y="3276600"/>
            <a:ext cx="1333500" cy="133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9700" y="3429000"/>
            <a:ext cx="1333500" cy="1333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0900" y="3200400"/>
            <a:ext cx="1333500" cy="1333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291845"/>
            <a:ext cx="4817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635" dirty="0">
                <a:latin typeface="Arial"/>
                <a:cs typeface="Arial"/>
              </a:rPr>
              <a:t>ELECTRICAL</a:t>
            </a:r>
            <a:r>
              <a:rPr sz="4400" b="0" spc="-275" dirty="0">
                <a:latin typeface="Arial"/>
                <a:cs typeface="Arial"/>
              </a:rPr>
              <a:t> </a:t>
            </a:r>
            <a:r>
              <a:rPr sz="4400" b="0" spc="-575" dirty="0">
                <a:latin typeface="Arial"/>
                <a:cs typeface="Arial"/>
              </a:rPr>
              <a:t>MOTORS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725" y="2654300"/>
            <a:ext cx="4953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0250" y="295275"/>
            <a:ext cx="3333750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3922" y="3048000"/>
            <a:ext cx="4680077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Chapter no-04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95400" y="990600"/>
            <a:ext cx="632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Understand the importance of Plumbing System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458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1.Define Plumbing System</a:t>
            </a:r>
          </a:p>
          <a:p>
            <a:r>
              <a:rPr lang="en-US" sz="2400" dirty="0" smtClean="0"/>
              <a:t>2.List the requirements of plumbing installation</a:t>
            </a:r>
          </a:p>
          <a:p>
            <a:r>
              <a:rPr lang="en-US" sz="2400" dirty="0" smtClean="0"/>
              <a:t>3.Identify with sketches the various Plumbing Fittings and Fixtures.</a:t>
            </a:r>
          </a:p>
          <a:p>
            <a:r>
              <a:rPr lang="en-US" sz="2400" dirty="0" smtClean="0"/>
              <a:t>4.Describe the uses of various plumbing fittings and fixtures.</a:t>
            </a:r>
          </a:p>
          <a:p>
            <a:r>
              <a:rPr lang="en-US" sz="2400" dirty="0" smtClean="0"/>
              <a:t>5.List the tools required for plumbing works.</a:t>
            </a:r>
          </a:p>
          <a:p>
            <a:r>
              <a:rPr lang="en-US" sz="2400" dirty="0" smtClean="0"/>
              <a:t>6. Mention the uses and maintenance of various plumbing tools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026" y="1309877"/>
            <a:ext cx="7078716" cy="11466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9747"/>
            <a:ext cx="9144000" cy="2631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endParaRPr lang="en-US" spc="-440" dirty="0" smtClean="0">
              <a:solidFill>
                <a:srgbClr val="E80969"/>
              </a:solidFill>
              <a:latin typeface="Trebuchet MS"/>
              <a:cs typeface="Trebuchet MS"/>
            </a:endParaRPr>
          </a:p>
          <a:p>
            <a:pPr algn="ctr"/>
            <a:r>
              <a:rPr lang="en-US" sz="4800" spc="-440" dirty="0" smtClean="0">
                <a:solidFill>
                  <a:srgbClr val="E80969"/>
                </a:solidFill>
                <a:latin typeface="Trebuchet MS"/>
                <a:cs typeface="Trebuchet MS"/>
              </a:rPr>
              <a:t>TYPES </a:t>
            </a:r>
            <a:r>
              <a:rPr lang="en-US" sz="4800" spc="-434" dirty="0" smtClean="0">
                <a:solidFill>
                  <a:srgbClr val="E80969"/>
                </a:solidFill>
                <a:latin typeface="Trebuchet MS"/>
                <a:cs typeface="Trebuchet MS"/>
              </a:rPr>
              <a:t>OF</a:t>
            </a:r>
            <a:r>
              <a:rPr lang="en-US" sz="4800" spc="-300" dirty="0" smtClean="0">
                <a:solidFill>
                  <a:srgbClr val="E80969"/>
                </a:solidFill>
                <a:latin typeface="Trebuchet MS"/>
                <a:cs typeface="Trebuchet MS"/>
              </a:rPr>
              <a:t> </a:t>
            </a:r>
            <a:r>
              <a:rPr lang="en-US" sz="4800" spc="-305" dirty="0" smtClean="0">
                <a:solidFill>
                  <a:srgbClr val="E80969"/>
                </a:solidFill>
                <a:latin typeface="Trebuchet MS"/>
                <a:cs typeface="Trebuchet MS"/>
              </a:rPr>
              <a:t>FITTINGS  </a:t>
            </a:r>
          </a:p>
          <a:p>
            <a:pPr algn="ctr"/>
            <a:endParaRPr lang="en-US" spc="-305" dirty="0" smtClean="0">
              <a:solidFill>
                <a:srgbClr val="E80969"/>
              </a:solidFill>
              <a:latin typeface="Trebuchet MS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5" y="4267162"/>
            <a:ext cx="4371975" cy="2313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2684" y="337184"/>
            <a:ext cx="25952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0" spc="-140" dirty="0">
                <a:latin typeface="Arial"/>
                <a:cs typeface="Arial"/>
              </a:rPr>
              <a:t>MAIN</a:t>
            </a:r>
            <a:r>
              <a:rPr sz="3200" b="0" spc="-235" dirty="0">
                <a:latin typeface="Arial"/>
                <a:cs typeface="Arial"/>
              </a:rPr>
              <a:t> </a:t>
            </a:r>
            <a:r>
              <a:rPr sz="3200" b="0" spc="-545" dirty="0">
                <a:latin typeface="Arial"/>
                <a:cs typeface="Arial"/>
              </a:rPr>
              <a:t>SOURCES  </a:t>
            </a:r>
            <a:r>
              <a:rPr sz="3200" b="0" spc="-434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b="0" spc="-480" dirty="0">
                <a:latin typeface="Arial"/>
                <a:cs typeface="Arial"/>
              </a:rPr>
              <a:t>WATER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28600"/>
            <a:ext cx="5554472" cy="416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315338"/>
            <a:ext cx="7239000" cy="5085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668" y="229311"/>
            <a:ext cx="3766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40" dirty="0">
                <a:latin typeface="Arial"/>
                <a:cs typeface="Arial"/>
              </a:rPr>
              <a:t>SANITARY</a:t>
            </a:r>
            <a:r>
              <a:rPr b="0" spc="-265" dirty="0">
                <a:latin typeface="Arial"/>
                <a:cs typeface="Arial"/>
              </a:rPr>
              <a:t> </a:t>
            </a:r>
            <a:r>
              <a:rPr b="0" spc="-610" dirty="0">
                <a:latin typeface="Arial"/>
                <a:cs typeface="Arial"/>
              </a:rPr>
              <a:t>SYSTEM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652803"/>
            <a:ext cx="833437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It is the </a:t>
            </a:r>
            <a:r>
              <a:rPr sz="2800" dirty="0">
                <a:latin typeface="Arial"/>
                <a:cs typeface="Arial"/>
              </a:rPr>
              <a:t>arrangement </a:t>
            </a:r>
            <a:r>
              <a:rPr sz="2800" spc="-5" dirty="0">
                <a:latin typeface="Arial"/>
                <a:cs typeface="Arial"/>
              </a:rPr>
              <a:t>provided in a house </a:t>
            </a:r>
            <a:r>
              <a:rPr sz="2800" dirty="0">
                <a:latin typeface="Arial"/>
                <a:cs typeface="Arial"/>
              </a:rPr>
              <a:t>or building 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collecting or conveying </a:t>
            </a:r>
            <a:r>
              <a:rPr sz="2800" spc="-5" dirty="0">
                <a:latin typeface="Arial"/>
                <a:cs typeface="Arial"/>
              </a:rPr>
              <a:t>waste water </a:t>
            </a:r>
            <a:r>
              <a:rPr sz="2800" dirty="0">
                <a:latin typeface="Arial"/>
                <a:cs typeface="Arial"/>
              </a:rPr>
              <a:t>through </a:t>
            </a:r>
            <a:r>
              <a:rPr sz="2800" spc="-5" dirty="0">
                <a:latin typeface="Arial"/>
                <a:cs typeface="Arial"/>
              </a:rPr>
              <a:t>drain  pipes, by </a:t>
            </a:r>
            <a:r>
              <a:rPr sz="2800" spc="-25" dirty="0">
                <a:latin typeface="Arial"/>
                <a:cs typeface="Arial"/>
              </a:rPr>
              <a:t>gravity, </a:t>
            </a:r>
            <a:r>
              <a:rPr sz="2800" spc="-5" dirty="0">
                <a:latin typeface="Arial"/>
                <a:cs typeface="Arial"/>
              </a:rPr>
              <a:t>to join </a:t>
            </a:r>
            <a:r>
              <a:rPr sz="2800" dirty="0">
                <a:latin typeface="Arial"/>
                <a:cs typeface="Arial"/>
              </a:rPr>
              <a:t>either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public </a:t>
            </a:r>
            <a:r>
              <a:rPr sz="2800" spc="-5" dirty="0">
                <a:latin typeface="Arial"/>
                <a:cs typeface="Arial"/>
              </a:rPr>
              <a:t>sewer or a  </a:t>
            </a:r>
            <a:r>
              <a:rPr sz="2800" dirty="0">
                <a:latin typeface="Arial"/>
                <a:cs typeface="Arial"/>
              </a:rPr>
              <a:t>domestic septic </a:t>
            </a:r>
            <a:r>
              <a:rPr sz="2800" spc="-5" dirty="0">
                <a:latin typeface="Arial"/>
                <a:cs typeface="Arial"/>
              </a:rPr>
              <a:t>tank is termed </a:t>
            </a:r>
            <a:r>
              <a:rPr sz="2800" dirty="0">
                <a:latin typeface="Arial"/>
                <a:cs typeface="Arial"/>
              </a:rPr>
              <a:t>as house drainage </a:t>
            </a:r>
            <a:r>
              <a:rPr sz="2800" spc="-5" dirty="0">
                <a:latin typeface="Arial"/>
                <a:cs typeface="Arial"/>
              </a:rPr>
              <a:t>or  building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drainage.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8394" y="534365"/>
            <a:ext cx="32880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20" dirty="0">
                <a:latin typeface="Arial"/>
                <a:cs typeface="Arial"/>
              </a:rPr>
              <a:t>INTRODUCTION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954" y="1209675"/>
            <a:ext cx="8570595" cy="549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668" y="229311"/>
            <a:ext cx="3766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40" dirty="0">
                <a:latin typeface="Arial"/>
                <a:cs typeface="Arial"/>
              </a:rPr>
              <a:t>SANITARY</a:t>
            </a:r>
            <a:r>
              <a:rPr b="0" spc="-265" dirty="0">
                <a:latin typeface="Arial"/>
                <a:cs typeface="Arial"/>
              </a:rPr>
              <a:t> </a:t>
            </a:r>
            <a:r>
              <a:rPr b="0" spc="-610" dirty="0">
                <a:latin typeface="Arial"/>
                <a:cs typeface="Arial"/>
              </a:rPr>
              <a:t>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540"/>
              </a:spcBef>
              <a:buFont typeface="Wingdings"/>
              <a:buChar char=""/>
              <a:tabLst>
                <a:tab pos="299720" algn="l"/>
              </a:tabLst>
            </a:pPr>
            <a:r>
              <a:rPr spc="-135" dirty="0"/>
              <a:t>To </a:t>
            </a:r>
            <a:r>
              <a:rPr spc="-5" dirty="0"/>
              <a:t>maintain healthy conditions in </a:t>
            </a:r>
            <a:r>
              <a:rPr dirty="0"/>
              <a:t>the</a:t>
            </a:r>
            <a:r>
              <a:rPr spc="170" dirty="0"/>
              <a:t> </a:t>
            </a:r>
            <a:r>
              <a:rPr spc="-5" dirty="0"/>
              <a:t>building</a:t>
            </a: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299720" algn="l"/>
              </a:tabLst>
            </a:pPr>
            <a:r>
              <a:rPr spc="-135" dirty="0"/>
              <a:t>To </a:t>
            </a:r>
            <a:r>
              <a:rPr spc="-5" dirty="0"/>
              <a:t>dispose </a:t>
            </a:r>
            <a:r>
              <a:rPr spc="-20" dirty="0"/>
              <a:t>off </a:t>
            </a:r>
            <a:r>
              <a:rPr spc="-5" dirty="0"/>
              <a:t>waste water </a:t>
            </a:r>
            <a:r>
              <a:rPr dirty="0"/>
              <a:t>as </a:t>
            </a:r>
            <a:r>
              <a:rPr spc="-5" dirty="0"/>
              <a:t>early and quickly</a:t>
            </a:r>
            <a:r>
              <a:rPr spc="215" dirty="0"/>
              <a:t> </a:t>
            </a:r>
            <a:r>
              <a:rPr dirty="0"/>
              <a:t>as</a:t>
            </a:r>
          </a:p>
          <a:p>
            <a:pPr marL="299085">
              <a:lnSpc>
                <a:spcPct val="100000"/>
              </a:lnSpc>
              <a:spcBef>
                <a:spcPts val="1440"/>
              </a:spcBef>
            </a:pPr>
            <a:r>
              <a:rPr spc="-5" dirty="0"/>
              <a:t>possible</a:t>
            </a:r>
          </a:p>
          <a:p>
            <a:pPr marL="299085" marR="5080" indent="-286385">
              <a:lnSpc>
                <a:spcPts val="4320"/>
              </a:lnSpc>
              <a:spcBef>
                <a:spcPts val="385"/>
              </a:spcBef>
              <a:buFont typeface="Wingdings"/>
              <a:buChar char=""/>
              <a:tabLst>
                <a:tab pos="299720" algn="l"/>
              </a:tabLst>
            </a:pPr>
            <a:r>
              <a:rPr spc="-135" dirty="0"/>
              <a:t>To </a:t>
            </a:r>
            <a:r>
              <a:rPr spc="-5" dirty="0"/>
              <a:t>avoid </a:t>
            </a:r>
            <a:r>
              <a:rPr dirty="0"/>
              <a:t>the entry of </a:t>
            </a:r>
            <a:r>
              <a:rPr spc="-5" dirty="0"/>
              <a:t>foul gases </a:t>
            </a:r>
            <a:r>
              <a:rPr dirty="0"/>
              <a:t>from the </a:t>
            </a:r>
            <a:r>
              <a:rPr spc="-5" dirty="0"/>
              <a:t>sewer or </a:t>
            </a:r>
            <a:r>
              <a:rPr dirty="0"/>
              <a:t>the  </a:t>
            </a:r>
            <a:r>
              <a:rPr spc="-5" dirty="0"/>
              <a:t>septic</a:t>
            </a:r>
            <a:r>
              <a:rPr spc="-15" dirty="0"/>
              <a:t> </a:t>
            </a:r>
            <a:r>
              <a:rPr dirty="0"/>
              <a:t>tank</a:t>
            </a:r>
          </a:p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/>
              <a:buChar char=""/>
              <a:tabLst>
                <a:tab pos="299720" algn="l"/>
              </a:tabLst>
            </a:pPr>
            <a:r>
              <a:rPr spc="-135" dirty="0"/>
              <a:t>To </a:t>
            </a:r>
            <a:r>
              <a:rPr spc="-5" dirty="0"/>
              <a:t>facilitate quick removal </a:t>
            </a:r>
            <a:r>
              <a:rPr dirty="0"/>
              <a:t>of </a:t>
            </a:r>
            <a:r>
              <a:rPr spc="-5" dirty="0"/>
              <a:t>foul</a:t>
            </a:r>
            <a:r>
              <a:rPr spc="140" dirty="0"/>
              <a:t> </a:t>
            </a:r>
            <a:r>
              <a:rPr dirty="0"/>
              <a:t>matter</a:t>
            </a: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299720" algn="l"/>
              </a:tabLst>
            </a:pPr>
            <a:r>
              <a:rPr spc="-135" dirty="0"/>
              <a:t>To </a:t>
            </a:r>
            <a:r>
              <a:rPr spc="-5" dirty="0"/>
              <a:t>collect and remove waste </a:t>
            </a:r>
            <a:r>
              <a:rPr dirty="0"/>
              <a:t>matters</a:t>
            </a:r>
            <a:r>
              <a:rPr spc="160" dirty="0"/>
              <a:t> </a:t>
            </a:r>
            <a:r>
              <a:rPr spc="-5" dirty="0"/>
              <a:t>systematically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8710" y="438353"/>
            <a:ext cx="4057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215" marR="5080" indent="-69215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AIMS OF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HOUSE  DRAINAGE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615" y="1295400"/>
            <a:ext cx="8556879" cy="521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668" y="229311"/>
            <a:ext cx="3766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40" dirty="0">
                <a:latin typeface="Arial"/>
                <a:cs typeface="Arial"/>
              </a:rPr>
              <a:t>SANITARY</a:t>
            </a:r>
            <a:r>
              <a:rPr b="0" spc="-265" dirty="0">
                <a:latin typeface="Arial"/>
                <a:cs typeface="Arial"/>
              </a:rPr>
              <a:t> </a:t>
            </a:r>
            <a:r>
              <a:rPr b="0" spc="-610" dirty="0">
                <a:latin typeface="Arial"/>
                <a:cs typeface="Arial"/>
              </a:rPr>
              <a:t>SYSTEM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PIPES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894" y="590219"/>
          <a:ext cx="7924798" cy="6026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6239"/>
                <a:gridCol w="3126105"/>
                <a:gridCol w="3132454"/>
              </a:tblGrid>
              <a:tr h="44005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Material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Application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Jointing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Cast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0" marR="139065" indent="-11753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 above vent and</a:t>
                      </a:r>
                      <a:r>
                        <a:rPr sz="1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discharge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stacks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142875" indent="-2743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Lead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caulking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molten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b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fibrous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lead; cold compound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caulking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Galvanised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steel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Waste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pipe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Screwed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Copper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Waste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pipes and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traps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975" marR="160655" indent="-1282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Compression, capillary,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silver</a:t>
                      </a:r>
                      <a:r>
                        <a:rPr sz="1400" b="1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solder,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bronze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weld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or push-fit rings</a:t>
                      </a:r>
                      <a:r>
                        <a:rPr sz="1400" b="1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seal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Lead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Waste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pipes and discharge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stacks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Soldered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or lead</a:t>
                      </a: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welded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943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ABS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4145" marR="109855" indent="-266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(acrylonitrile  butadiene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styrene)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Up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 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waste and vent</a:t>
                      </a:r>
                      <a:r>
                        <a:rPr sz="14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pipes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Solvent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cement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 push-fit ring</a:t>
                      </a:r>
                      <a:r>
                        <a:rPr sz="1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seal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marL="364490" marR="323850" indent="-1079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-den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y  polyeth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yl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ene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8694" marR="228600" indent="-7366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Up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 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waste and</a:t>
                      </a:r>
                      <a:r>
                        <a:rPr sz="14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ventilating  pipes and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traps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4925" marR="245745" indent="-10401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Push-fit ring seal and</a:t>
                      </a:r>
                      <a:r>
                        <a:rPr sz="1400" b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compression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fittings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Polypropylene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8694" marR="228600" indent="-7366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Up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 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waste and</a:t>
                      </a:r>
                      <a:r>
                        <a:rPr sz="14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ventilating  pipes and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traps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0945" marR="245745" indent="-9455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Push-fit ring seal and</a:t>
                      </a:r>
                      <a:r>
                        <a:rPr sz="1400" b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compression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couplings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Modified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PVC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Up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 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waste and vent</a:t>
                      </a:r>
                      <a:r>
                        <a:rPr sz="14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pipes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Solvent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cement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 push-fit ring</a:t>
                      </a:r>
                      <a:r>
                        <a:rPr sz="1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seal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Unplasticized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PVC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Over 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soil and vent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stacks;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vent pipes under 50</a:t>
                      </a:r>
                      <a:r>
                        <a:rPr sz="14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Solvent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cement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 push-fit ring</a:t>
                      </a:r>
                      <a:r>
                        <a:rPr sz="1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seal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Pitch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fibre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Over 50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discharge and</a:t>
                      </a: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vent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stacks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Driven taper or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polypropylene</a:t>
                      </a:r>
                      <a:r>
                        <a:rPr sz="1400" b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fitting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 push-fit ring</a:t>
                      </a:r>
                      <a:r>
                        <a:rPr sz="1400" b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seal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0132" y="3774946"/>
            <a:ext cx="2289048" cy="300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4476" y="147828"/>
            <a:ext cx="2878835" cy="448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493265"/>
            <a:ext cx="8371840" cy="469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  <a:tab pos="3846829" algn="l"/>
              </a:tabLst>
            </a:pPr>
            <a:r>
              <a:rPr sz="2000" b="1" spc="-5" dirty="0">
                <a:latin typeface="Arial"/>
                <a:cs typeface="Arial"/>
              </a:rPr>
              <a:t>Soil </a:t>
            </a:r>
            <a:r>
              <a:rPr sz="2000" b="1" dirty="0">
                <a:latin typeface="Arial"/>
                <a:cs typeface="Arial"/>
              </a:rPr>
              <a:t>pipe</a:t>
            </a:r>
            <a:r>
              <a:rPr sz="2000" dirty="0">
                <a:latin typeface="Arial"/>
                <a:cs typeface="Arial"/>
              </a:rPr>
              <a:t>: A soil pipe is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pipe	Through which human excreta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flows.</a:t>
            </a:r>
            <a:endParaRPr sz="2000">
              <a:latin typeface="Arial"/>
              <a:cs typeface="Arial"/>
            </a:endParaRPr>
          </a:p>
          <a:p>
            <a:pPr marL="355600" marR="193675" indent="-342900">
              <a:lnSpc>
                <a:spcPct val="150100"/>
              </a:lnSpc>
              <a:spcBef>
                <a:spcPts val="47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Water </a:t>
            </a:r>
            <a:r>
              <a:rPr sz="2000" b="1" dirty="0">
                <a:latin typeface="Arial"/>
                <a:cs typeface="Arial"/>
              </a:rPr>
              <a:t>Pipe</a:t>
            </a:r>
            <a:r>
              <a:rPr sz="2000" dirty="0">
                <a:latin typeface="Arial"/>
                <a:cs typeface="Arial"/>
              </a:rPr>
              <a:t>: it is a pipe which carries only the liquid waste. It does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  carry human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excreta.</a:t>
            </a:r>
            <a:endParaRPr sz="2000">
              <a:latin typeface="Arial"/>
              <a:cs typeface="Arial"/>
            </a:endParaRPr>
          </a:p>
          <a:p>
            <a:pPr marL="355600" marR="173355" indent="-342900">
              <a:lnSpc>
                <a:spcPct val="150000"/>
              </a:lnSpc>
              <a:spcBef>
                <a:spcPts val="4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spc="-30" dirty="0">
                <a:latin typeface="Arial"/>
                <a:cs typeface="Arial"/>
              </a:rPr>
              <a:t>Vent </a:t>
            </a:r>
            <a:r>
              <a:rPr sz="2000" b="1" dirty="0">
                <a:latin typeface="Arial"/>
                <a:cs typeface="Arial"/>
              </a:rPr>
              <a:t>pipe; </a:t>
            </a:r>
            <a:r>
              <a:rPr sz="2000" dirty="0">
                <a:latin typeface="Arial"/>
                <a:cs typeface="Arial"/>
              </a:rPr>
              <a:t>it is a pipe which is provided for the purpose of the  ventilation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system.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vent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bottom,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facilitate  </a:t>
            </a:r>
            <a:r>
              <a:rPr sz="2000" spc="-5" dirty="0">
                <a:latin typeface="Arial"/>
                <a:cs typeface="Arial"/>
              </a:rPr>
              <a:t>exit </a:t>
            </a:r>
            <a:r>
              <a:rPr sz="2000" dirty="0">
                <a:latin typeface="Arial"/>
                <a:cs typeface="Arial"/>
              </a:rPr>
              <a:t>of foul gases. It is carried at least one meter higher than the roof  level.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Rain </a:t>
            </a:r>
            <a:r>
              <a:rPr sz="2000" b="1" spc="5" dirty="0">
                <a:latin typeface="Arial"/>
                <a:cs typeface="Arial"/>
              </a:rPr>
              <a:t>water </a:t>
            </a:r>
            <a:r>
              <a:rPr sz="2000" b="1" dirty="0">
                <a:latin typeface="Arial"/>
                <a:cs typeface="Arial"/>
              </a:rPr>
              <a:t>pipe</a:t>
            </a:r>
            <a:r>
              <a:rPr sz="2000" dirty="0">
                <a:latin typeface="Arial"/>
                <a:cs typeface="Arial"/>
              </a:rPr>
              <a:t>: it is a pipe which carries only the rain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Anti-siphonage pipe</a:t>
            </a:r>
            <a:r>
              <a:rPr sz="2000" dirty="0">
                <a:latin typeface="Arial"/>
                <a:cs typeface="Arial"/>
              </a:rPr>
              <a:t>: it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pipe which is installed in the house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drainage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to preserve the water seal of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traps.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5428" y="476453"/>
            <a:ext cx="152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PIPES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96102" y="1087272"/>
            <a:ext cx="152844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100mm  </a:t>
            </a:r>
            <a:r>
              <a:rPr sz="2800" dirty="0">
                <a:latin typeface="Arial"/>
                <a:cs typeface="Arial"/>
              </a:rPr>
              <a:t>30</a:t>
            </a:r>
            <a:r>
              <a:rPr sz="2800" spc="-5" dirty="0">
                <a:latin typeface="Arial"/>
                <a:cs typeface="Arial"/>
              </a:rPr>
              <a:t>-5</a:t>
            </a:r>
            <a:r>
              <a:rPr sz="280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mm</a:t>
            </a:r>
            <a:endParaRPr sz="2800">
              <a:latin typeface="Arial"/>
              <a:cs typeface="Arial"/>
            </a:endParaRPr>
          </a:p>
          <a:p>
            <a:pPr marL="12700" marR="422275" indent="97155" algn="just">
              <a:lnSpc>
                <a:spcPct val="150000"/>
              </a:lnSpc>
            </a:pPr>
            <a:r>
              <a:rPr sz="2800" spc="-5" dirty="0">
                <a:latin typeface="Arial"/>
                <a:cs typeface="Arial"/>
              </a:rPr>
              <a:t>7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5" dirty="0">
                <a:latin typeface="Arial"/>
                <a:cs typeface="Arial"/>
              </a:rPr>
              <a:t>mm  75mm  50mm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143" y="1087272"/>
            <a:ext cx="4386580" cy="51473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672465" indent="-659765">
              <a:lnSpc>
                <a:spcPct val="100000"/>
              </a:lnSpc>
              <a:spcBef>
                <a:spcPts val="17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5" dirty="0">
                <a:latin typeface="Arial"/>
                <a:cs typeface="Arial"/>
              </a:rPr>
              <a:t>Soil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pipe: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25" dirty="0">
                <a:latin typeface="Arial"/>
                <a:cs typeface="Arial"/>
              </a:rPr>
              <a:t>Waste </a:t>
            </a:r>
            <a:r>
              <a:rPr sz="2800" dirty="0">
                <a:latin typeface="Arial"/>
                <a:cs typeface="Arial"/>
              </a:rPr>
              <a:t>pipe: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horizontal: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25" dirty="0">
                <a:latin typeface="Arial"/>
                <a:cs typeface="Arial"/>
              </a:rPr>
              <a:t>Waste </a:t>
            </a:r>
            <a:r>
              <a:rPr sz="2800" dirty="0">
                <a:latin typeface="Arial"/>
                <a:cs typeface="Arial"/>
              </a:rPr>
              <a:t>pipe: vertical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5" dirty="0">
                <a:latin typeface="Arial"/>
                <a:cs typeface="Arial"/>
              </a:rPr>
              <a:t>Rainwater pipe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5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45" dirty="0">
                <a:latin typeface="Arial"/>
                <a:cs typeface="Arial"/>
              </a:rPr>
              <a:t>Vent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pipe: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5" dirty="0">
                <a:latin typeface="Arial"/>
                <a:cs typeface="Arial"/>
              </a:rPr>
              <a:t>Anti siphoange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pipe: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5" dirty="0">
                <a:latin typeface="Arial"/>
                <a:cs typeface="Arial"/>
              </a:rPr>
              <a:t>Connecting </a:t>
            </a:r>
            <a:r>
              <a:rPr sz="2800" dirty="0">
                <a:latin typeface="Arial"/>
                <a:cs typeface="Arial"/>
              </a:rPr>
              <a:t>soil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pipe:</a:t>
            </a:r>
            <a:endParaRPr sz="2800">
              <a:latin typeface="Arial"/>
              <a:cs typeface="Arial"/>
            </a:endParaRPr>
          </a:p>
          <a:p>
            <a:pPr marL="672465" indent="-659765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672465" algn="l"/>
                <a:tab pos="673100" algn="l"/>
              </a:tabLst>
            </a:pPr>
            <a:r>
              <a:rPr sz="2800" spc="-5" dirty="0">
                <a:latin typeface="Arial"/>
                <a:cs typeface="Arial"/>
              </a:rPr>
              <a:t>Connecting waste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pipe: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6102" y="4928819"/>
            <a:ext cx="11106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mm  40mm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5082" y="247853"/>
            <a:ext cx="3972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SIZES OF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PIPES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7717" y="246329"/>
            <a:ext cx="1922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TRAPS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014729"/>
            <a:ext cx="719709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trap is </a:t>
            </a:r>
            <a:r>
              <a:rPr sz="2800" spc="-5" dirty="0">
                <a:latin typeface="Arial"/>
                <a:cs typeface="Arial"/>
              </a:rPr>
              <a:t>depressed or </a:t>
            </a:r>
            <a:r>
              <a:rPr sz="2800" dirty="0">
                <a:latin typeface="Arial"/>
                <a:cs typeface="Arial"/>
              </a:rPr>
              <a:t>bent fitting </a:t>
            </a:r>
            <a:r>
              <a:rPr sz="2800" spc="-5" dirty="0">
                <a:latin typeface="Arial"/>
                <a:cs typeface="Arial"/>
              </a:rPr>
              <a:t>that, when  provided in a drainage system, always  remains full of </a:t>
            </a:r>
            <a:r>
              <a:rPr sz="2800" spc="-30" dirty="0">
                <a:latin typeface="Arial"/>
                <a:cs typeface="Arial"/>
              </a:rPr>
              <a:t>water, </a:t>
            </a:r>
            <a:r>
              <a:rPr sz="2800" dirty="0">
                <a:latin typeface="Arial"/>
                <a:cs typeface="Arial"/>
              </a:rPr>
              <a:t>thus </a:t>
            </a:r>
            <a:r>
              <a:rPr sz="2800" spc="-5" dirty="0">
                <a:latin typeface="Arial"/>
                <a:cs typeface="Arial"/>
              </a:rPr>
              <a:t>maintaining water  </a:t>
            </a:r>
            <a:r>
              <a:rPr sz="2800" dirty="0">
                <a:latin typeface="Arial"/>
                <a:cs typeface="Arial"/>
              </a:rPr>
              <a:t>seal. </a:t>
            </a:r>
            <a:r>
              <a:rPr sz="2800" spc="-5" dirty="0">
                <a:latin typeface="Arial"/>
                <a:cs typeface="Arial"/>
              </a:rPr>
              <a:t>It prevents the passage of </a:t>
            </a:r>
            <a:r>
              <a:rPr sz="2800" dirty="0">
                <a:latin typeface="Arial"/>
                <a:cs typeface="Arial"/>
              </a:rPr>
              <a:t>foul </a:t>
            </a:r>
            <a:r>
              <a:rPr sz="2800" spc="-5" dirty="0">
                <a:latin typeface="Arial"/>
                <a:cs typeface="Arial"/>
              </a:rPr>
              <a:t>air or  gas through </a:t>
            </a:r>
            <a:r>
              <a:rPr sz="2800" dirty="0">
                <a:latin typeface="Arial"/>
                <a:cs typeface="Arial"/>
              </a:rPr>
              <a:t>it, </a:t>
            </a:r>
            <a:r>
              <a:rPr sz="2800" spc="-5" dirty="0">
                <a:latin typeface="Arial"/>
                <a:cs typeface="Arial"/>
              </a:rPr>
              <a:t>though it allows the sewage or  waste water </a:t>
            </a:r>
            <a:r>
              <a:rPr sz="2800" dirty="0">
                <a:latin typeface="Arial"/>
                <a:cs typeface="Arial"/>
              </a:rPr>
              <a:t>to flow through it. </a:t>
            </a:r>
            <a:r>
              <a:rPr sz="2800" spc="-5" dirty="0">
                <a:latin typeface="Arial"/>
                <a:cs typeface="Arial"/>
              </a:rPr>
              <a:t>The depth of  water </a:t>
            </a:r>
            <a:r>
              <a:rPr sz="2800" dirty="0">
                <a:latin typeface="Arial"/>
                <a:cs typeface="Arial"/>
              </a:rPr>
              <a:t>seal </a:t>
            </a:r>
            <a:r>
              <a:rPr sz="2800" spc="-5" dirty="0">
                <a:latin typeface="Arial"/>
                <a:cs typeface="Arial"/>
              </a:rPr>
              <a:t>is the </a:t>
            </a:r>
            <a:r>
              <a:rPr sz="2800" dirty="0">
                <a:latin typeface="Arial"/>
                <a:cs typeface="Arial"/>
              </a:rPr>
              <a:t>vertical distance between  </a:t>
            </a:r>
            <a:r>
              <a:rPr sz="2800" spc="-5" dirty="0">
                <a:latin typeface="Arial"/>
                <a:cs typeface="Arial"/>
              </a:rPr>
              <a:t>the crown and </a:t>
            </a:r>
            <a:r>
              <a:rPr sz="2800" dirty="0">
                <a:latin typeface="Arial"/>
                <a:cs typeface="Arial"/>
              </a:rPr>
              <a:t>dip </a:t>
            </a:r>
            <a:r>
              <a:rPr sz="2800" spc="-5" dirty="0">
                <a:latin typeface="Arial"/>
                <a:cs typeface="Arial"/>
              </a:rPr>
              <a:t>of a </a:t>
            </a:r>
            <a:r>
              <a:rPr sz="2800" dirty="0">
                <a:latin typeface="Arial"/>
                <a:cs typeface="Arial"/>
              </a:rPr>
              <a:t>trap. </a:t>
            </a:r>
            <a:r>
              <a:rPr sz="2800" spc="-5" dirty="0">
                <a:latin typeface="Arial"/>
                <a:cs typeface="Arial"/>
              </a:rPr>
              <a:t>The depth of  water seal represents </a:t>
            </a:r>
            <a:r>
              <a:rPr sz="2800" dirty="0">
                <a:latin typeface="Arial"/>
                <a:cs typeface="Arial"/>
              </a:rPr>
              <a:t>its </a:t>
            </a:r>
            <a:r>
              <a:rPr sz="2800" spc="-5" dirty="0">
                <a:latin typeface="Arial"/>
                <a:cs typeface="Arial"/>
              </a:rPr>
              <a:t>strength or  effectiveness. Greater the depth of water </a:t>
            </a:r>
            <a:r>
              <a:rPr sz="2800" dirty="0">
                <a:latin typeface="Arial"/>
                <a:cs typeface="Arial"/>
              </a:rPr>
              <a:t>seal  </a:t>
            </a:r>
            <a:r>
              <a:rPr sz="2800" spc="-5" dirty="0">
                <a:latin typeface="Arial"/>
                <a:cs typeface="Arial"/>
              </a:rPr>
              <a:t>more effective is the </a:t>
            </a:r>
            <a:r>
              <a:rPr sz="2800" dirty="0">
                <a:latin typeface="Arial"/>
                <a:cs typeface="Arial"/>
              </a:rPr>
              <a:t>trap. </a:t>
            </a:r>
            <a:r>
              <a:rPr sz="2800" spc="-5" dirty="0">
                <a:latin typeface="Arial"/>
                <a:cs typeface="Arial"/>
              </a:rPr>
              <a:t>The depth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water  seal </a:t>
            </a:r>
            <a:r>
              <a:rPr sz="2800" dirty="0">
                <a:latin typeface="Arial"/>
                <a:cs typeface="Arial"/>
              </a:rPr>
              <a:t>varies </a:t>
            </a:r>
            <a:r>
              <a:rPr sz="2800" spc="-5" dirty="0">
                <a:latin typeface="Arial"/>
                <a:cs typeface="Arial"/>
              </a:rPr>
              <a:t>from 25mm to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75mm.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341" y="0"/>
            <a:ext cx="5847080" cy="13925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059305">
              <a:lnSpc>
                <a:spcPct val="100000"/>
              </a:lnSpc>
              <a:spcBef>
                <a:spcPts val="1400"/>
              </a:spcBef>
            </a:pPr>
            <a:r>
              <a:rPr sz="4400" spc="-350" dirty="0">
                <a:latin typeface="Trebuchet MS"/>
                <a:cs typeface="Trebuchet MS"/>
              </a:rPr>
              <a:t>TYPES </a:t>
            </a:r>
            <a:r>
              <a:rPr sz="4400" spc="-335" dirty="0">
                <a:latin typeface="Trebuchet MS"/>
                <a:cs typeface="Trebuchet MS"/>
              </a:rPr>
              <a:t>OF</a:t>
            </a:r>
            <a:r>
              <a:rPr sz="4400" spc="-409" dirty="0">
                <a:latin typeface="Trebuchet MS"/>
                <a:cs typeface="Trebuchet MS"/>
              </a:rPr>
              <a:t> </a:t>
            </a:r>
            <a:r>
              <a:rPr sz="4400" spc="-254" dirty="0">
                <a:latin typeface="Trebuchet MS"/>
                <a:cs typeface="Trebuchet MS"/>
              </a:rPr>
              <a:t>TRAPS</a:t>
            </a:r>
            <a:endParaRPr sz="4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800" b="0" spc="-360" dirty="0">
                <a:latin typeface="Arial"/>
                <a:cs typeface="Arial"/>
              </a:rPr>
              <a:t>ACCORDING </a:t>
            </a:r>
            <a:r>
              <a:rPr sz="2800" b="0" spc="-380" dirty="0">
                <a:latin typeface="Arial"/>
                <a:cs typeface="Arial"/>
              </a:rPr>
              <a:t>TO</a:t>
            </a:r>
            <a:r>
              <a:rPr sz="2800" b="0" spc="-355" dirty="0">
                <a:latin typeface="Arial"/>
                <a:cs typeface="Arial"/>
              </a:rPr>
              <a:t> </a:t>
            </a:r>
            <a:r>
              <a:rPr sz="2800" b="0" spc="-350" dirty="0">
                <a:latin typeface="Arial"/>
                <a:cs typeface="Arial"/>
              </a:rPr>
              <a:t>SHAPE: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41" y="1710586"/>
            <a:ext cx="3749675" cy="46355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80" dirty="0">
                <a:latin typeface="Arial"/>
                <a:cs typeface="Arial"/>
              </a:rPr>
              <a:t>‘P’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385" dirty="0">
                <a:latin typeface="Arial"/>
                <a:cs typeface="Arial"/>
              </a:rPr>
              <a:t>TRAP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5" dirty="0">
                <a:latin typeface="Arial"/>
                <a:cs typeface="Arial"/>
              </a:rPr>
              <a:t>‘Q’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385" dirty="0">
                <a:latin typeface="Arial"/>
                <a:cs typeface="Arial"/>
              </a:rPr>
              <a:t>TRAP</a:t>
            </a:r>
            <a:endParaRPr sz="2800">
              <a:latin typeface="Arial"/>
              <a:cs typeface="Arial"/>
            </a:endParaRPr>
          </a:p>
          <a:p>
            <a:pPr marL="12700" marR="742315">
              <a:lnSpc>
                <a:spcPct val="12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sz="2800" spc="-155" dirty="0">
                <a:latin typeface="Arial"/>
                <a:cs typeface="Arial"/>
              </a:rPr>
              <a:t>‘S’ </a:t>
            </a:r>
            <a:r>
              <a:rPr sz="2800" spc="-380" dirty="0">
                <a:latin typeface="Arial"/>
                <a:cs typeface="Arial"/>
              </a:rPr>
              <a:t>TRAP  </a:t>
            </a:r>
            <a:r>
              <a:rPr sz="2800" spc="-360" dirty="0">
                <a:latin typeface="Arial"/>
                <a:cs typeface="Arial"/>
              </a:rPr>
              <a:t>ACCORDING  </a:t>
            </a:r>
            <a:r>
              <a:rPr sz="2800" spc="-380" dirty="0">
                <a:latin typeface="Arial"/>
                <a:cs typeface="Arial"/>
              </a:rPr>
              <a:t>TO</a:t>
            </a:r>
            <a:r>
              <a:rPr sz="2800" spc="-440" dirty="0">
                <a:latin typeface="Arial"/>
                <a:cs typeface="Arial"/>
              </a:rPr>
              <a:t> </a:t>
            </a:r>
            <a:r>
              <a:rPr sz="2800" spc="-335" dirty="0">
                <a:latin typeface="Arial"/>
                <a:cs typeface="Arial"/>
              </a:rPr>
              <a:t>USE: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sz="2800" spc="-409" dirty="0">
                <a:latin typeface="Arial"/>
                <a:cs typeface="Arial"/>
              </a:rPr>
              <a:t>FLOOR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380" dirty="0">
                <a:latin typeface="Arial"/>
                <a:cs typeface="Arial"/>
              </a:rPr>
              <a:t>TRAP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430" dirty="0">
                <a:latin typeface="Arial"/>
                <a:cs typeface="Arial"/>
              </a:rPr>
              <a:t>GULLY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385" dirty="0">
                <a:latin typeface="Arial"/>
                <a:cs typeface="Arial"/>
              </a:rPr>
              <a:t>TRAP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355" dirty="0">
                <a:latin typeface="Arial"/>
                <a:cs typeface="Arial"/>
              </a:rPr>
              <a:t>INTERCEPTING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425" dirty="0">
                <a:latin typeface="Arial"/>
                <a:cs typeface="Arial"/>
              </a:rPr>
              <a:t>TRAPS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465" dirty="0">
                <a:latin typeface="Arial"/>
                <a:cs typeface="Arial"/>
              </a:rPr>
              <a:t>GREASE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425" dirty="0">
                <a:latin typeface="Arial"/>
                <a:cs typeface="Arial"/>
              </a:rPr>
              <a:t>TRAPS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217970"/>
            <a:ext cx="5600446" cy="642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621" y="693165"/>
            <a:ext cx="197231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3200" b="0" spc="-395" dirty="0">
                <a:latin typeface="Arial"/>
                <a:cs typeface="Arial"/>
              </a:rPr>
              <a:t>NATURAL  </a:t>
            </a:r>
            <a:r>
              <a:rPr sz="3200" b="0" spc="-595" dirty="0">
                <a:latin typeface="Arial"/>
                <a:cs typeface="Arial"/>
              </a:rPr>
              <a:t>R</a:t>
            </a:r>
            <a:r>
              <a:rPr sz="3200" b="0" spc="-590" dirty="0">
                <a:latin typeface="Arial"/>
                <a:cs typeface="Arial"/>
              </a:rPr>
              <a:t>E</a:t>
            </a:r>
            <a:r>
              <a:rPr sz="3200" b="0" spc="-470" dirty="0">
                <a:latin typeface="Arial"/>
                <a:cs typeface="Arial"/>
              </a:rPr>
              <a:t>SOU</a:t>
            </a:r>
            <a:r>
              <a:rPr sz="3200" b="0" spc="-490" dirty="0">
                <a:latin typeface="Arial"/>
                <a:cs typeface="Arial"/>
              </a:rPr>
              <a:t>R</a:t>
            </a:r>
            <a:r>
              <a:rPr sz="3200" b="0" spc="-615" dirty="0">
                <a:latin typeface="Arial"/>
                <a:cs typeface="Arial"/>
              </a:rPr>
              <a:t>CE</a:t>
            </a:r>
            <a:r>
              <a:rPr sz="3200" b="0" spc="-405" dirty="0">
                <a:latin typeface="Arial"/>
                <a:cs typeface="Arial"/>
              </a:rPr>
              <a:t>S  </a:t>
            </a:r>
            <a:r>
              <a:rPr sz="3200" b="0" spc="-434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3200" b="0" spc="-480" dirty="0">
                <a:latin typeface="Arial"/>
                <a:cs typeface="Arial"/>
              </a:rPr>
              <a:t>WATER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6761" y="170180"/>
            <a:ext cx="633857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1230" marR="5080" indent="-2209165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TRAPS ACCORDING</a:t>
            </a:r>
            <a:r>
              <a:rPr sz="4400" b="0" spc="-425" dirty="0">
                <a:latin typeface="Arial"/>
                <a:cs typeface="Arial"/>
              </a:rPr>
              <a:t> </a:t>
            </a:r>
            <a:r>
              <a:rPr sz="4400" b="0" spc="-45" dirty="0">
                <a:latin typeface="Arial"/>
                <a:cs typeface="Arial"/>
              </a:rPr>
              <a:t>TO  </a:t>
            </a:r>
            <a:r>
              <a:rPr sz="4400" b="0" dirty="0">
                <a:latin typeface="Arial"/>
                <a:cs typeface="Arial"/>
              </a:rPr>
              <a:t>SHAPE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606550"/>
            <a:ext cx="3124200" cy="239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1600200"/>
            <a:ext cx="3581400" cy="2427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4214748"/>
            <a:ext cx="3200400" cy="241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600" y="4214748"/>
            <a:ext cx="3657600" cy="2408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291" y="244856"/>
            <a:ext cx="1890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TRAPS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91" y="981075"/>
            <a:ext cx="158623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70"/>
              </a:lnSpc>
            </a:pPr>
            <a:r>
              <a:rPr sz="4400" dirty="0">
                <a:latin typeface="Arial"/>
                <a:cs typeface="Arial"/>
              </a:rPr>
              <a:t>EXAM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9934" y="981075"/>
            <a:ext cx="143129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70"/>
              </a:lnSpc>
            </a:pPr>
            <a:r>
              <a:rPr sz="4400" dirty="0">
                <a:latin typeface="Arial"/>
                <a:cs typeface="Arial"/>
              </a:rPr>
              <a:t>PLES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990600"/>
            <a:ext cx="38100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2971800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0" y="2971800"/>
            <a:ext cx="19050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4876800"/>
            <a:ext cx="1905000" cy="1981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400" y="4953000"/>
            <a:ext cx="1905000" cy="1904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3400" y="1524000"/>
            <a:ext cx="1905000" cy="1790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400" y="1524000"/>
            <a:ext cx="20574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3962400"/>
            <a:ext cx="1905000" cy="1790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8400" y="3962336"/>
            <a:ext cx="2133600" cy="1773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98975" y="3523615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Arial"/>
                <a:cs typeface="Arial"/>
              </a:rPr>
              <a:t>‘P’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TRAP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8828" y="5962599"/>
            <a:ext cx="80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‘S’</a:t>
            </a:r>
            <a:r>
              <a:rPr sz="1800" b="1" spc="-180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TRAP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246329"/>
            <a:ext cx="5512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/>
              <a:t>SANITARY</a:t>
            </a:r>
            <a:r>
              <a:rPr sz="4400" spc="-180" dirty="0"/>
              <a:t> </a:t>
            </a:r>
            <a:r>
              <a:rPr sz="4400" dirty="0"/>
              <a:t>FITTINGS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83540" y="1905420"/>
            <a:ext cx="4611370" cy="35375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75920" indent="-363220">
              <a:lnSpc>
                <a:spcPct val="100000"/>
              </a:lnSpc>
              <a:spcBef>
                <a:spcPts val="8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30" dirty="0">
                <a:latin typeface="Arial"/>
                <a:cs typeface="Arial"/>
              </a:rPr>
              <a:t>WASH </a:t>
            </a:r>
            <a:r>
              <a:rPr sz="3200" dirty="0">
                <a:latin typeface="Arial"/>
                <a:cs typeface="Arial"/>
              </a:rPr>
              <a:t>BASINS</a:t>
            </a:r>
            <a:endParaRPr sz="320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SINKS</a:t>
            </a:r>
            <a:endParaRPr sz="320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60" dirty="0">
                <a:latin typeface="Arial"/>
                <a:cs typeface="Arial"/>
              </a:rPr>
              <a:t>BATH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TUBS</a:t>
            </a:r>
            <a:endParaRPr sz="320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70" dirty="0">
                <a:latin typeface="Arial"/>
                <a:cs typeface="Arial"/>
              </a:rPr>
              <a:t>WATER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CLOSETS</a:t>
            </a:r>
            <a:endParaRPr sz="320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URINALS</a:t>
            </a:r>
            <a:endParaRPr sz="320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FLUSHING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CISTERNS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46329"/>
            <a:ext cx="3213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BATH</a:t>
            </a:r>
            <a:r>
              <a:rPr sz="4400" spc="-105" dirty="0"/>
              <a:t> </a:t>
            </a:r>
            <a:r>
              <a:rPr sz="4400" dirty="0"/>
              <a:t>TUBS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0800" y="1066800"/>
            <a:ext cx="2667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066800"/>
            <a:ext cx="23622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0700" y="1066800"/>
            <a:ext cx="3245738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1153" y="3584702"/>
            <a:ext cx="4101846" cy="3120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3584702"/>
            <a:ext cx="4191000" cy="3120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698500"/>
            <a:ext cx="47244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943" y="17780"/>
            <a:ext cx="3968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WASH</a:t>
            </a:r>
            <a:r>
              <a:rPr sz="4400" spc="-105" dirty="0"/>
              <a:t> </a:t>
            </a:r>
            <a:r>
              <a:rPr sz="4400" dirty="0"/>
              <a:t>BASINS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66700" y="4191000"/>
            <a:ext cx="2209800" cy="25146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600" y="4191000"/>
            <a:ext cx="2514600" cy="25146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2000" y="1600200"/>
            <a:ext cx="3098800" cy="51054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200" y="3581400"/>
            <a:ext cx="27432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700" y="3346322"/>
            <a:ext cx="2933700" cy="3029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3581400"/>
            <a:ext cx="3009900" cy="28194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440" y="246329"/>
            <a:ext cx="3970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/>
              <a:t>WASH</a:t>
            </a:r>
            <a:r>
              <a:rPr sz="4400" spc="-90" dirty="0"/>
              <a:t> </a:t>
            </a:r>
            <a:r>
              <a:rPr sz="4400" dirty="0"/>
              <a:t>BASINS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304800" y="990600"/>
            <a:ext cx="2971800" cy="269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4700" y="990600"/>
            <a:ext cx="2933700" cy="2667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3800" y="990600"/>
            <a:ext cx="2667000" cy="2583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385" y="297307"/>
            <a:ext cx="1330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SINK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734" y="1033526"/>
            <a:ext cx="37338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70"/>
              </a:lnSpc>
            </a:pPr>
            <a:r>
              <a:rPr sz="4400" dirty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19200"/>
            <a:ext cx="2552700" cy="170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476" y="684276"/>
            <a:ext cx="5337048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876" y="3122676"/>
            <a:ext cx="7851648" cy="3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0"/>
            <a:ext cx="2449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URINALS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671448"/>
            <a:ext cx="1905000" cy="254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671448"/>
            <a:ext cx="2971800" cy="2581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671448"/>
            <a:ext cx="272415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3795712"/>
            <a:ext cx="3886200" cy="243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3795711"/>
            <a:ext cx="2438400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5229" y="6419799"/>
            <a:ext cx="150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Trebuchet MS"/>
                <a:cs typeface="Trebuchet MS"/>
              </a:rPr>
              <a:t>PUBLIC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150" dirty="0">
                <a:latin typeface="Trebuchet MS"/>
                <a:cs typeface="Trebuchet MS"/>
              </a:rPr>
              <a:t>TOILETS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994" y="6419799"/>
            <a:ext cx="148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LADIES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150" dirty="0">
                <a:latin typeface="Trebuchet MS"/>
                <a:cs typeface="Trebuchet MS"/>
              </a:rPr>
              <a:t>TOILETS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7794" y="3356864"/>
            <a:ext cx="1451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latin typeface="Trebuchet MS"/>
                <a:cs typeface="Trebuchet MS"/>
              </a:rPr>
              <a:t>GENTS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150" dirty="0">
                <a:latin typeface="Trebuchet MS"/>
                <a:cs typeface="Trebuchet MS"/>
              </a:rPr>
              <a:t>TOILETS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3228" y="3356864"/>
            <a:ext cx="159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Trebuchet MS"/>
                <a:cs typeface="Trebuchet MS"/>
              </a:rPr>
              <a:t>STREET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URINALS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0372" y="477977"/>
            <a:ext cx="4320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0" marR="5080" indent="-990600">
              <a:lnSpc>
                <a:spcPct val="100000"/>
              </a:lnSpc>
              <a:spcBef>
                <a:spcPts val="100"/>
              </a:spcBef>
            </a:pPr>
            <a:r>
              <a:rPr sz="3600" b="0" spc="-80" dirty="0">
                <a:latin typeface="Arial"/>
                <a:cs typeface="Arial"/>
              </a:rPr>
              <a:t>WATER </a:t>
            </a:r>
            <a:r>
              <a:rPr sz="3600" b="0" dirty="0">
                <a:latin typeface="Arial"/>
                <a:cs typeface="Arial"/>
              </a:rPr>
              <a:t>CLOSETS</a:t>
            </a:r>
            <a:r>
              <a:rPr sz="3600" b="0" spc="-1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&amp;  CISTERNS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1676400"/>
            <a:ext cx="2205101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76400"/>
            <a:ext cx="2127250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1676400"/>
            <a:ext cx="29718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3575" y="6342075"/>
            <a:ext cx="1205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latin typeface="Trebuchet MS"/>
                <a:cs typeface="Trebuchet MS"/>
              </a:rPr>
              <a:t>EUROPEAN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398729"/>
            <a:ext cx="263652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spc="-100" dirty="0">
                <a:latin typeface="Arial"/>
                <a:cs typeface="Arial"/>
              </a:rPr>
              <a:t>WATER  </a:t>
            </a:r>
            <a:r>
              <a:rPr sz="4400" b="0" dirty="0">
                <a:latin typeface="Arial"/>
                <a:cs typeface="Arial"/>
              </a:rPr>
              <a:t>CLOSETS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1955800"/>
            <a:ext cx="23622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00" y="1955800"/>
            <a:ext cx="2209800" cy="419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1955800"/>
            <a:ext cx="2971800" cy="419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4394" y="6316776"/>
            <a:ext cx="812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Trebuchet MS"/>
                <a:cs typeface="Trebuchet MS"/>
              </a:rPr>
              <a:t>INDI</a:t>
            </a:r>
            <a:r>
              <a:rPr sz="2000" b="1" spc="-35" dirty="0">
                <a:latin typeface="Trebuchet MS"/>
                <a:cs typeface="Trebuchet MS"/>
              </a:rPr>
              <a:t>AN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0828" y="6240576"/>
            <a:ext cx="1649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latin typeface="Trebuchet MS"/>
                <a:cs typeface="Trebuchet MS"/>
              </a:rPr>
              <a:t>AN</a:t>
            </a:r>
            <a:r>
              <a:rPr sz="2000" b="1" spc="-60" dirty="0">
                <a:latin typeface="Trebuchet MS"/>
                <a:cs typeface="Trebuchet MS"/>
              </a:rPr>
              <a:t>G</a:t>
            </a:r>
            <a:r>
              <a:rPr sz="2000" b="1" spc="-295" dirty="0">
                <a:latin typeface="Trebuchet MS"/>
                <a:cs typeface="Trebuchet MS"/>
              </a:rPr>
              <a:t>L</a:t>
            </a:r>
            <a:r>
              <a:rPr sz="2000" b="1" spc="-55" dirty="0">
                <a:latin typeface="Trebuchet MS"/>
                <a:cs typeface="Trebuchet MS"/>
              </a:rPr>
              <a:t>O</a:t>
            </a:r>
            <a:r>
              <a:rPr sz="2000" b="1" spc="-130" dirty="0">
                <a:latin typeface="Trebuchet MS"/>
                <a:cs typeface="Trebuchet MS"/>
              </a:rPr>
              <a:t>-</a:t>
            </a:r>
            <a:r>
              <a:rPr sz="2000" b="1" spc="-25" dirty="0">
                <a:latin typeface="Trebuchet MS"/>
                <a:cs typeface="Trebuchet MS"/>
              </a:rPr>
              <a:t>INDI</a:t>
            </a:r>
            <a:r>
              <a:rPr sz="2000" b="1" spc="-35" dirty="0">
                <a:latin typeface="Trebuchet MS"/>
                <a:cs typeface="Trebuchet MS"/>
              </a:rPr>
              <a:t>AN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096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159" y="693165"/>
            <a:ext cx="218249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0" spc="-530" dirty="0">
                <a:latin typeface="Arial"/>
                <a:cs typeface="Arial"/>
              </a:rPr>
              <a:t>PE</a:t>
            </a:r>
            <a:r>
              <a:rPr sz="3200" b="0" spc="-600" dirty="0">
                <a:latin typeface="Arial"/>
                <a:cs typeface="Arial"/>
              </a:rPr>
              <a:t>R</a:t>
            </a:r>
            <a:r>
              <a:rPr sz="3200" b="0" spc="-475" dirty="0">
                <a:latin typeface="Arial"/>
                <a:cs typeface="Arial"/>
              </a:rPr>
              <a:t>CE</a:t>
            </a:r>
            <a:r>
              <a:rPr sz="3200" b="0" spc="-500" dirty="0">
                <a:latin typeface="Arial"/>
                <a:cs typeface="Arial"/>
              </a:rPr>
              <a:t>N</a:t>
            </a:r>
            <a:r>
              <a:rPr sz="3200" b="0" spc="-650" dirty="0">
                <a:latin typeface="Arial"/>
                <a:cs typeface="Arial"/>
              </a:rPr>
              <a:t>T</a:t>
            </a:r>
            <a:r>
              <a:rPr sz="3200" b="0" spc="-320" dirty="0">
                <a:latin typeface="Arial"/>
                <a:cs typeface="Arial"/>
              </a:rPr>
              <a:t>A</a:t>
            </a:r>
            <a:r>
              <a:rPr sz="3200" b="0" spc="-360" dirty="0">
                <a:latin typeface="Arial"/>
                <a:cs typeface="Arial"/>
              </a:rPr>
              <a:t>GE  </a:t>
            </a:r>
            <a:r>
              <a:rPr sz="3200" b="0" spc="-430" dirty="0">
                <a:latin typeface="Arial"/>
                <a:cs typeface="Arial"/>
              </a:rPr>
              <a:t>OF </a:t>
            </a:r>
            <a:r>
              <a:rPr sz="3200" b="0" spc="-480" dirty="0">
                <a:latin typeface="Arial"/>
                <a:cs typeface="Arial"/>
              </a:rPr>
              <a:t>WATER  </a:t>
            </a:r>
            <a:r>
              <a:rPr sz="3200" b="0" spc="-459" dirty="0">
                <a:latin typeface="Arial"/>
                <a:cs typeface="Arial"/>
              </a:rPr>
              <a:t>USED</a:t>
            </a:r>
            <a:r>
              <a:rPr sz="3200" b="0" spc="-204" dirty="0">
                <a:latin typeface="Arial"/>
                <a:cs typeface="Arial"/>
              </a:rPr>
              <a:t> </a:t>
            </a:r>
            <a:r>
              <a:rPr sz="3200" b="0" spc="-409" dirty="0">
                <a:latin typeface="Arial"/>
                <a:cs typeface="Arial"/>
              </a:rPr>
              <a:t>DAILY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3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Chapter No-05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Understand the water supply system with specific reference to Rural &amp; City in Bangladesh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3200400"/>
            <a:ext cx="8153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 Give instruction to alternative  technologies in problem areas   of Bangladesh : 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 Shallow shrouded Tube well ,very Shallow shrouded Tube </a:t>
            </a:r>
            <a:r>
              <a:rPr lang="en-US" sz="2400" dirty="0" err="1" smtClean="0"/>
              <a:t>Well,Pond</a:t>
            </a:r>
            <a:r>
              <a:rPr lang="en-US" sz="2400" dirty="0" smtClean="0"/>
              <a:t> sand </a:t>
            </a:r>
            <a:r>
              <a:rPr lang="en-US" sz="2400" dirty="0" err="1" smtClean="0"/>
              <a:t>filter,Infiltration</a:t>
            </a:r>
            <a:r>
              <a:rPr lang="en-US" sz="2400" dirty="0" smtClean="0"/>
              <a:t> </a:t>
            </a:r>
            <a:r>
              <a:rPr lang="en-US" sz="2400" dirty="0" err="1" smtClean="0"/>
              <a:t>galleries,Iron</a:t>
            </a:r>
            <a:r>
              <a:rPr lang="en-US" sz="2400" dirty="0" smtClean="0"/>
              <a:t> Removal unit and deep set technologies.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640" y="617982"/>
            <a:ext cx="7028180" cy="550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3743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PLUMBING  SYSTEMS</a:t>
            </a:r>
            <a:endParaRPr sz="3200">
              <a:latin typeface="Arial"/>
              <a:cs typeface="Arial"/>
            </a:endParaRPr>
          </a:p>
          <a:p>
            <a:pPr marL="469900" indent="-342900">
              <a:lnSpc>
                <a:spcPts val="3575"/>
              </a:lnSpc>
              <a:buSzPct val="96875"/>
              <a:buFont typeface="Wingdings"/>
              <a:buChar char=""/>
              <a:tabLst>
                <a:tab pos="490855" algn="l"/>
              </a:tabLst>
            </a:pPr>
            <a:r>
              <a:rPr sz="3200" dirty="0">
                <a:latin typeface="Arial"/>
                <a:cs typeface="Arial"/>
              </a:rPr>
              <a:t>SINGLE </a:t>
            </a:r>
            <a:r>
              <a:rPr sz="3200" spc="-50" dirty="0">
                <a:latin typeface="Arial"/>
                <a:cs typeface="Arial"/>
              </a:rPr>
              <a:t>STACK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469900" marR="1278255" indent="-342900">
              <a:lnSpc>
                <a:spcPct val="150100"/>
              </a:lnSpc>
              <a:spcBef>
                <a:spcPts val="760"/>
              </a:spcBef>
              <a:buSzPct val="96875"/>
              <a:buFont typeface="Wingdings"/>
              <a:buChar char=""/>
              <a:tabLst>
                <a:tab pos="490855" algn="l"/>
              </a:tabLst>
            </a:pPr>
            <a:r>
              <a:rPr sz="3200" spc="-50" dirty="0">
                <a:latin typeface="Arial"/>
                <a:cs typeface="Arial"/>
              </a:rPr>
              <a:t>FULLY </a:t>
            </a:r>
            <a:r>
              <a:rPr sz="3200" spc="-25" dirty="0">
                <a:latin typeface="Arial"/>
                <a:cs typeface="Arial"/>
              </a:rPr>
              <a:t>VENTILATED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STACK  </a:t>
            </a:r>
            <a:r>
              <a:rPr sz="3200" spc="-5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2690"/>
              </a:spcBef>
              <a:buSzPct val="96875"/>
              <a:buFont typeface="Wingdings"/>
              <a:buChar char=""/>
              <a:tabLst>
                <a:tab pos="490855" algn="l"/>
              </a:tabLst>
            </a:pPr>
            <a:r>
              <a:rPr sz="3200" dirty="0">
                <a:latin typeface="Arial"/>
                <a:cs typeface="Arial"/>
              </a:rPr>
              <a:t>ONE PIPE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2690"/>
              </a:spcBef>
              <a:buSzPct val="96875"/>
              <a:buFont typeface="Wingdings"/>
              <a:buChar char=""/>
              <a:tabLst>
                <a:tab pos="490855" algn="l"/>
              </a:tabLst>
            </a:pPr>
            <a:r>
              <a:rPr sz="3200" dirty="0">
                <a:latin typeface="Arial"/>
                <a:cs typeface="Arial"/>
              </a:rPr>
              <a:t>DUAL PIPE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600710" indent="-473709">
              <a:lnSpc>
                <a:spcPct val="100000"/>
              </a:lnSpc>
              <a:spcBef>
                <a:spcPts val="2690"/>
              </a:spcBef>
              <a:buSzPct val="96875"/>
              <a:buFont typeface="Wingdings"/>
              <a:buChar char=""/>
              <a:tabLst>
                <a:tab pos="601345" algn="l"/>
              </a:tabLst>
            </a:pPr>
            <a:r>
              <a:rPr sz="3200" dirty="0">
                <a:latin typeface="Arial"/>
                <a:cs typeface="Arial"/>
              </a:rPr>
              <a:t>MODIFIED SINGLE PIPE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152398"/>
            <a:ext cx="3388359" cy="662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624586"/>
            <a:ext cx="3701415" cy="565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ONE PIPE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In the system all </a:t>
            </a:r>
            <a:r>
              <a:rPr sz="2800" dirty="0">
                <a:latin typeface="Arial"/>
                <a:cs typeface="Arial"/>
              </a:rPr>
              <a:t>soil  </a:t>
            </a:r>
            <a:r>
              <a:rPr sz="2800" spc="-5" dirty="0">
                <a:latin typeface="Arial"/>
                <a:cs typeface="Arial"/>
              </a:rPr>
              <a:t>and waste water  </a:t>
            </a:r>
            <a:r>
              <a:rPr sz="2800" dirty="0">
                <a:latin typeface="Arial"/>
                <a:cs typeface="Arial"/>
              </a:rPr>
              <a:t>discharge </a:t>
            </a:r>
            <a:r>
              <a:rPr sz="2800" spc="-5" dirty="0">
                <a:latin typeface="Arial"/>
                <a:cs typeface="Arial"/>
              </a:rPr>
              <a:t>into </a:t>
            </a:r>
            <a:r>
              <a:rPr sz="2800" dirty="0">
                <a:latin typeface="Arial"/>
                <a:cs typeface="Arial"/>
              </a:rPr>
              <a:t>one  </a:t>
            </a:r>
            <a:r>
              <a:rPr sz="2800" spc="-5" dirty="0">
                <a:latin typeface="Arial"/>
                <a:cs typeface="Arial"/>
              </a:rPr>
              <a:t>common </a:t>
            </a:r>
            <a:r>
              <a:rPr sz="2800" dirty="0">
                <a:latin typeface="Arial"/>
                <a:cs typeface="Arial"/>
              </a:rPr>
              <a:t>pipe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all  </a:t>
            </a:r>
            <a:r>
              <a:rPr sz="2800" spc="-5" dirty="0">
                <a:latin typeface="Arial"/>
                <a:cs typeface="Arial"/>
              </a:rPr>
              <a:t>branch ventilating  pipes into </a:t>
            </a:r>
            <a:r>
              <a:rPr sz="2800" dirty="0">
                <a:latin typeface="Arial"/>
                <a:cs typeface="Arial"/>
              </a:rPr>
              <a:t>one </a:t>
            </a:r>
            <a:r>
              <a:rPr sz="2800" spc="-5" dirty="0">
                <a:latin typeface="Arial"/>
                <a:cs typeface="Arial"/>
              </a:rPr>
              <a:t>main  ventilating pipe. This  </a:t>
            </a:r>
            <a:r>
              <a:rPr sz="2800" dirty="0">
                <a:latin typeface="Arial"/>
                <a:cs typeface="Arial"/>
              </a:rPr>
              <a:t>system largely  </a:t>
            </a:r>
            <a:r>
              <a:rPr sz="2800" spc="-5" dirty="0">
                <a:latin typeface="Arial"/>
                <a:cs typeface="Arial"/>
              </a:rPr>
              <a:t>replaces the two pipe  system and </a:t>
            </a:r>
            <a:r>
              <a:rPr sz="2800" dirty="0">
                <a:latin typeface="Arial"/>
                <a:cs typeface="Arial"/>
              </a:rPr>
              <a:t>lent itself  </a:t>
            </a:r>
            <a:r>
              <a:rPr sz="2800" spc="-5" dirty="0">
                <a:latin typeface="Arial"/>
                <a:cs typeface="Arial"/>
              </a:rPr>
              <a:t>very well to use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multi  storey </a:t>
            </a:r>
            <a:r>
              <a:rPr sz="2800" dirty="0">
                <a:latin typeface="Arial"/>
                <a:cs typeface="Arial"/>
              </a:rPr>
              <a:t>developments.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  is far more </a:t>
            </a:r>
            <a:r>
              <a:rPr sz="2800" dirty="0">
                <a:latin typeface="Arial"/>
                <a:cs typeface="Arial"/>
              </a:rPr>
              <a:t>economical  than </a:t>
            </a:r>
            <a:r>
              <a:rPr sz="2800" spc="-5" dirty="0">
                <a:latin typeface="Arial"/>
                <a:cs typeface="Arial"/>
              </a:rPr>
              <a:t>the two pipe  system.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714502"/>
            <a:ext cx="5062855" cy="48545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dirty="0">
                <a:latin typeface="Arial"/>
                <a:cs typeface="Arial"/>
              </a:rPr>
              <a:t>TWO PIPE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55600" marR="38735" indent="-342900">
              <a:lnSpc>
                <a:spcPct val="90000"/>
              </a:lnSpc>
              <a:spcBef>
                <a:spcPts val="5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waste </a:t>
            </a:r>
            <a:r>
              <a:rPr sz="2400" dirty="0">
                <a:latin typeface="Arial"/>
                <a:cs typeface="Arial"/>
              </a:rPr>
              <a:t>stack </a:t>
            </a:r>
            <a:r>
              <a:rPr sz="2400" spc="-5" dirty="0">
                <a:latin typeface="Arial"/>
                <a:cs typeface="Arial"/>
              </a:rPr>
              <a:t>received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discharge ablutionary </a:t>
            </a:r>
            <a:r>
              <a:rPr sz="2400" dirty="0">
                <a:latin typeface="Arial"/>
                <a:cs typeface="Arial"/>
              </a:rPr>
              <a:t>fitments </a:t>
            </a:r>
            <a:r>
              <a:rPr sz="2400" spc="-5" dirty="0">
                <a:latin typeface="Arial"/>
                <a:cs typeface="Arial"/>
              </a:rPr>
              <a:t>and  conveyed </a:t>
            </a:r>
            <a:r>
              <a:rPr sz="2400" dirty="0">
                <a:latin typeface="Arial"/>
                <a:cs typeface="Arial"/>
              </a:rPr>
              <a:t>this to the </a:t>
            </a:r>
            <a:r>
              <a:rPr sz="2400" spc="-5" dirty="0">
                <a:latin typeface="Arial"/>
                <a:cs typeface="Arial"/>
              </a:rPr>
              <a:t>ground level  where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was delivered above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water seal in a trapped gully  connected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drainage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8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soil </a:t>
            </a:r>
            <a:r>
              <a:rPr sz="2400" dirty="0">
                <a:latin typeface="Arial"/>
                <a:cs typeface="Arial"/>
              </a:rPr>
              <a:t>stack </a:t>
            </a:r>
            <a:r>
              <a:rPr sz="2400" spc="-5" dirty="0">
                <a:latin typeface="Arial"/>
                <a:cs typeface="Arial"/>
              </a:rPr>
              <a:t>receives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discharge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soil appliances and  delivered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direct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underground drainage </a:t>
            </a:r>
            <a:r>
              <a:rPr sz="2400" dirty="0">
                <a:latin typeface="Arial"/>
                <a:cs typeface="Arial"/>
              </a:rPr>
              <a:t>system.  </a:t>
            </a:r>
            <a:r>
              <a:rPr sz="2400" spc="-5" dirty="0">
                <a:latin typeface="Arial"/>
                <a:cs typeface="Arial"/>
              </a:rPr>
              <a:t>The waste and soil water did </a:t>
            </a:r>
            <a:r>
              <a:rPr sz="2400" dirty="0">
                <a:latin typeface="Arial"/>
                <a:cs typeface="Arial"/>
              </a:rPr>
              <a:t>not  </a:t>
            </a:r>
            <a:r>
              <a:rPr sz="2400" spc="-5" dirty="0">
                <a:latin typeface="Arial"/>
                <a:cs typeface="Arial"/>
              </a:rPr>
              <a:t>combine until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reached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below ground drainage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52400"/>
            <a:ext cx="3203829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240" y="254000"/>
            <a:ext cx="3887470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2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-50" dirty="0">
                <a:latin typeface="Arial"/>
                <a:cs typeface="Arial"/>
              </a:rPr>
              <a:t>FULLY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VENTILATED  </a:t>
            </a:r>
            <a:r>
              <a:rPr sz="2400" b="1" spc="-5" dirty="0">
                <a:latin typeface="Arial"/>
                <a:cs typeface="Arial"/>
              </a:rPr>
              <a:t>ONE-PIPE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2700" marR="31051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large number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sanitary  appliances 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ranges.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101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trap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an anti-  </a:t>
            </a:r>
            <a:r>
              <a:rPr sz="2400" spc="-5" dirty="0">
                <a:latin typeface="Arial"/>
                <a:cs typeface="Arial"/>
              </a:rPr>
              <a:t>siphon or vent pipe  connected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discharge  pipe in direction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flow 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water </a:t>
            </a:r>
            <a:r>
              <a:rPr sz="2400" dirty="0">
                <a:latin typeface="Arial"/>
                <a:cs typeface="Arial"/>
              </a:rPr>
              <a:t>at a </a:t>
            </a:r>
            <a:r>
              <a:rPr sz="2400" spc="-5" dirty="0">
                <a:latin typeface="Arial"/>
                <a:cs typeface="Arial"/>
              </a:rPr>
              <a:t>point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between  75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450 </a:t>
            </a:r>
            <a:r>
              <a:rPr sz="2400" dirty="0">
                <a:latin typeface="Arial"/>
                <a:cs typeface="Arial"/>
              </a:rPr>
              <a:t>mm from trap  </a:t>
            </a:r>
            <a:r>
              <a:rPr sz="2400" spc="-5" dirty="0">
                <a:latin typeface="Arial"/>
                <a:cs typeface="Arial"/>
              </a:rPr>
              <a:t>crown.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40" dirty="0">
                <a:latin typeface="Arial"/>
                <a:cs typeface="Arial"/>
              </a:rPr>
              <a:t>Vent </a:t>
            </a:r>
            <a:r>
              <a:rPr sz="2400" dirty="0">
                <a:latin typeface="Arial"/>
                <a:cs typeface="Arial"/>
              </a:rPr>
              <a:t>stack </a:t>
            </a:r>
            <a:r>
              <a:rPr sz="2400" spc="-5" dirty="0">
                <a:latin typeface="Arial"/>
                <a:cs typeface="Arial"/>
              </a:rPr>
              <a:t>connected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discharge </a:t>
            </a:r>
            <a:r>
              <a:rPr sz="2400" dirty="0">
                <a:latin typeface="Arial"/>
                <a:cs typeface="Arial"/>
              </a:rPr>
              <a:t>stack </a:t>
            </a:r>
            <a:r>
              <a:rPr sz="2400" spc="-5" dirty="0">
                <a:latin typeface="Arial"/>
                <a:cs typeface="Arial"/>
              </a:rPr>
              <a:t>near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bend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remove compressed  air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7030" y="182243"/>
            <a:ext cx="3739769" cy="6599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406400"/>
            <a:ext cx="4030979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The single stack </a:t>
            </a:r>
            <a:r>
              <a:rPr sz="2000" b="1" spc="-5" dirty="0">
                <a:latin typeface="Arial"/>
                <a:cs typeface="Arial"/>
              </a:rPr>
              <a:t>system  </a:t>
            </a:r>
            <a:r>
              <a:rPr sz="2000" dirty="0">
                <a:latin typeface="Arial"/>
                <a:cs typeface="Arial"/>
              </a:rPr>
              <a:t>Reduces the cost of soil and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waste  systems.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Branch vent pipes are not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prevent loss of trap water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seals:-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032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trap water seals on the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waste  traps must be 76 mm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deep.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30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slopes of the branch pipes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are:  sink and bath, 18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19 mm/m;  basin 20-120 mm/m; WC 18 mm/m  (min.).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9535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Vertical </a:t>
            </a:r>
            <a:r>
              <a:rPr sz="2000" dirty="0">
                <a:latin typeface="Arial"/>
                <a:cs typeface="Arial"/>
              </a:rPr>
              <a:t>stack at 200 </a:t>
            </a:r>
            <a:r>
              <a:rPr sz="2000" spc="5" dirty="0">
                <a:latin typeface="Arial"/>
                <a:cs typeface="Arial"/>
              </a:rPr>
              <a:t>mm </a:t>
            </a:r>
            <a:r>
              <a:rPr sz="2000" dirty="0">
                <a:latin typeface="Arial"/>
                <a:cs typeface="Arial"/>
              </a:rPr>
              <a:t>below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centre of the WC branch  connection.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3320" y="228600"/>
            <a:ext cx="3484879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252475"/>
            <a:ext cx="36233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Modified single stack  </a:t>
            </a:r>
            <a:r>
              <a:rPr sz="2800" spc="-10" dirty="0"/>
              <a:t>system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50240" y="1535938"/>
            <a:ext cx="383159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Close grouping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sanitary  appliances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install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branch  </a:t>
            </a:r>
            <a:r>
              <a:rPr sz="1800" spc="-10" dirty="0">
                <a:latin typeface="Arial"/>
                <a:cs typeface="Arial"/>
              </a:rPr>
              <a:t>waste and </a:t>
            </a:r>
            <a:r>
              <a:rPr sz="1800" spc="-5" dirty="0">
                <a:latin typeface="Arial"/>
                <a:cs typeface="Arial"/>
              </a:rPr>
              <a:t>soil </a:t>
            </a:r>
            <a:r>
              <a:rPr sz="1800" spc="-10" dirty="0">
                <a:latin typeface="Arial"/>
                <a:cs typeface="Arial"/>
              </a:rPr>
              <a:t>pipes without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need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individual branch ventilating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pipes.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65785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prevent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loss of </a:t>
            </a:r>
            <a:r>
              <a:rPr sz="1800" dirty="0">
                <a:latin typeface="Arial"/>
                <a:cs typeface="Arial"/>
              </a:rPr>
              <a:t>trap </a:t>
            </a:r>
            <a:r>
              <a:rPr sz="1800" spc="-15" dirty="0">
                <a:latin typeface="Arial"/>
                <a:cs typeface="Arial"/>
              </a:rPr>
              <a:t>water  </a:t>
            </a:r>
            <a:r>
              <a:rPr sz="1800" spc="-5" dirty="0">
                <a:latin typeface="Arial"/>
                <a:cs typeface="Arial"/>
              </a:rPr>
              <a:t>seals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WC </a:t>
            </a:r>
            <a:r>
              <a:rPr sz="1800" spc="-5" dirty="0">
                <a:latin typeface="Arial"/>
                <a:cs typeface="Arial"/>
              </a:rPr>
              <a:t>branch pipe min. 100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latin typeface="Arial"/>
                <a:cs typeface="Arial"/>
              </a:rPr>
              <a:t>bore and the angle </a:t>
            </a:r>
            <a:r>
              <a:rPr sz="1800" i="1" dirty="0">
                <a:latin typeface="Arial"/>
                <a:cs typeface="Arial"/>
              </a:rPr>
              <a:t>θ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90.5</a:t>
            </a:r>
            <a:r>
              <a:rPr sz="1800" spc="-5" dirty="0">
                <a:latin typeface="Arial Black"/>
                <a:cs typeface="Arial Black"/>
              </a:rPr>
              <a:t>°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</a:t>
            </a:r>
            <a:r>
              <a:rPr sz="1800" spc="-10" dirty="0">
                <a:latin typeface="Arial Black"/>
                <a:cs typeface="Arial Black"/>
              </a:rPr>
              <a:t>°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65785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prevent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loss of </a:t>
            </a:r>
            <a:r>
              <a:rPr sz="1800" dirty="0">
                <a:latin typeface="Arial"/>
                <a:cs typeface="Arial"/>
              </a:rPr>
              <a:t>trap </a:t>
            </a:r>
            <a:r>
              <a:rPr sz="1800" spc="-15" dirty="0">
                <a:latin typeface="Arial"/>
                <a:cs typeface="Arial"/>
              </a:rPr>
              <a:t>water  </a:t>
            </a:r>
            <a:r>
              <a:rPr sz="1800" spc="-5" dirty="0">
                <a:latin typeface="Arial"/>
                <a:cs typeface="Arial"/>
              </a:rPr>
              <a:t>seals</a:t>
            </a:r>
            <a:endParaRPr sz="1800">
              <a:latin typeface="Arial"/>
              <a:cs typeface="Arial"/>
            </a:endParaRPr>
          </a:p>
          <a:p>
            <a:pPr marL="12700" marR="7620">
              <a:lnSpc>
                <a:spcPts val="2140"/>
              </a:lnSpc>
              <a:spcBef>
                <a:spcPts val="9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basin main </a:t>
            </a:r>
            <a:r>
              <a:rPr sz="1800" spc="-10" dirty="0">
                <a:latin typeface="Arial"/>
                <a:cs typeface="Arial"/>
              </a:rPr>
              <a:t>waste </a:t>
            </a:r>
            <a:r>
              <a:rPr sz="1800" spc="-5" dirty="0">
                <a:latin typeface="Arial"/>
                <a:cs typeface="Arial"/>
              </a:rPr>
              <a:t>pipe min. 50 </a:t>
            </a:r>
            <a:r>
              <a:rPr sz="1800" dirty="0">
                <a:latin typeface="Arial"/>
                <a:cs typeface="Arial"/>
              </a:rPr>
              <a:t>mm  </a:t>
            </a:r>
            <a:r>
              <a:rPr sz="1800" spc="-5" dirty="0">
                <a:latin typeface="Arial"/>
                <a:cs typeface="Arial"/>
              </a:rPr>
              <a:t>bore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angle </a:t>
            </a:r>
            <a:r>
              <a:rPr sz="1800" i="1" dirty="0">
                <a:latin typeface="Arial"/>
                <a:cs typeface="Arial"/>
              </a:rPr>
              <a:t>θ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10" dirty="0">
                <a:latin typeface="Arial"/>
                <a:cs typeface="Arial"/>
              </a:rPr>
              <a:t>91</a:t>
            </a:r>
            <a:r>
              <a:rPr sz="1800" spc="-10" dirty="0">
                <a:latin typeface="Arial Black"/>
                <a:cs typeface="Arial Black"/>
              </a:rPr>
              <a:t>°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92.5</a:t>
            </a:r>
            <a:r>
              <a:rPr sz="1800" spc="-5" dirty="0">
                <a:latin typeface="Arial Black"/>
                <a:cs typeface="Arial Black"/>
              </a:rPr>
              <a:t>°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133350">
              <a:lnSpc>
                <a:spcPct val="100000"/>
              </a:lnSpc>
              <a:spcBef>
                <a:spcPts val="2115"/>
              </a:spcBef>
            </a:pPr>
            <a:r>
              <a:rPr sz="1800" spc="-5" dirty="0">
                <a:latin typeface="Arial"/>
                <a:cs typeface="Arial"/>
              </a:rPr>
              <a:t>Five basins or more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length </a:t>
            </a:r>
            <a:r>
              <a:rPr sz="1800" dirty="0">
                <a:latin typeface="Arial"/>
                <a:cs typeface="Arial"/>
              </a:rPr>
              <a:t>of the  </a:t>
            </a:r>
            <a:r>
              <a:rPr sz="1800" spc="-5" dirty="0">
                <a:latin typeface="Arial"/>
                <a:cs typeface="Arial"/>
              </a:rPr>
              <a:t>main </a:t>
            </a:r>
            <a:r>
              <a:rPr sz="1800" spc="-10" dirty="0">
                <a:latin typeface="Arial"/>
                <a:cs typeface="Arial"/>
              </a:rPr>
              <a:t>waste </a:t>
            </a:r>
            <a:r>
              <a:rPr sz="1800" spc="-5" dirty="0">
                <a:latin typeface="Arial"/>
                <a:cs typeface="Arial"/>
              </a:rPr>
              <a:t>pipe exceeds </a:t>
            </a:r>
            <a:r>
              <a:rPr sz="1800" dirty="0">
                <a:latin typeface="Arial"/>
                <a:cs typeface="Arial"/>
              </a:rPr>
              <a:t>4.5 m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  25 </a:t>
            </a:r>
            <a:r>
              <a:rPr sz="1800" dirty="0">
                <a:latin typeface="Arial"/>
                <a:cs typeface="Arial"/>
              </a:rPr>
              <a:t>mm </a:t>
            </a:r>
            <a:r>
              <a:rPr sz="1800" spc="-5" dirty="0">
                <a:latin typeface="Arial"/>
                <a:cs typeface="Arial"/>
              </a:rPr>
              <a:t>bore vent pipe connected to  main </a:t>
            </a:r>
            <a:r>
              <a:rPr sz="1800" spc="-10" dirty="0">
                <a:latin typeface="Arial"/>
                <a:cs typeface="Arial"/>
              </a:rPr>
              <a:t>waste </a:t>
            </a:r>
            <a:r>
              <a:rPr sz="1800" spc="-5" dirty="0">
                <a:latin typeface="Arial"/>
                <a:cs typeface="Arial"/>
              </a:rPr>
              <a:t>pipe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a point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between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52400"/>
            <a:ext cx="4318000" cy="647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3400"/>
            <a:ext cx="358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Chapter No-02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Understand the various aspects of consumption of water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2895600"/>
            <a:ext cx="7924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1.Explain the influence of the factor which affects per capita consumption of water:</a:t>
            </a:r>
          </a:p>
          <a:p>
            <a:r>
              <a:rPr lang="en-US" sz="2400" dirty="0" smtClean="0"/>
              <a:t>a. Size of City</a:t>
            </a:r>
          </a:p>
          <a:p>
            <a:r>
              <a:rPr lang="en-US" sz="2400" dirty="0" smtClean="0"/>
              <a:t>B . Characteristics of population</a:t>
            </a:r>
          </a:p>
          <a:p>
            <a:r>
              <a:rPr lang="en-US" sz="2400" dirty="0" smtClean="0"/>
              <a:t>c. Industries and commercial organization</a:t>
            </a:r>
          </a:p>
          <a:p>
            <a:r>
              <a:rPr lang="en-US" sz="2400" dirty="0" smtClean="0"/>
              <a:t>d. Climate Condition</a:t>
            </a:r>
          </a:p>
          <a:p>
            <a:r>
              <a:rPr lang="en-US" sz="2400" dirty="0" smtClean="0"/>
              <a:t>e. Metering of water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858075"/>
            <a:ext cx="7010400" cy="578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521" y="118617"/>
            <a:ext cx="630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605" dirty="0">
                <a:latin typeface="Arial"/>
                <a:cs typeface="Arial"/>
              </a:rPr>
              <a:t>WATER </a:t>
            </a:r>
            <a:r>
              <a:rPr b="0" spc="-409" dirty="0">
                <a:latin typeface="Arial"/>
                <a:cs typeface="Arial"/>
              </a:rPr>
              <a:t>DISTRIBUTION</a:t>
            </a:r>
            <a:r>
              <a:rPr b="0" spc="-350" dirty="0">
                <a:latin typeface="Arial"/>
                <a:cs typeface="Arial"/>
              </a:rPr>
              <a:t> </a:t>
            </a:r>
            <a:r>
              <a:rPr b="0" spc="-610" dirty="0">
                <a:latin typeface="Arial"/>
                <a:cs typeface="Arial"/>
              </a:rPr>
              <a:t>SYSTEM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575" y="533393"/>
            <a:ext cx="8988425" cy="6284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462" y="72644"/>
            <a:ext cx="58883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0" dirty="0">
                <a:latin typeface="Arial"/>
                <a:cs typeface="Arial"/>
              </a:rPr>
              <a:t>Water </a:t>
            </a:r>
            <a:r>
              <a:rPr sz="4400" b="0" spc="-45" dirty="0">
                <a:latin typeface="Arial"/>
                <a:cs typeface="Arial"/>
              </a:rPr>
              <a:t>distribution</a:t>
            </a:r>
            <a:r>
              <a:rPr sz="4400" b="0" spc="-400" dirty="0">
                <a:latin typeface="Arial"/>
                <a:cs typeface="Arial"/>
              </a:rPr>
              <a:t> </a:t>
            </a:r>
            <a:r>
              <a:rPr sz="4400" b="0" spc="-254" dirty="0">
                <a:latin typeface="Arial"/>
                <a:cs typeface="Arial"/>
              </a:rPr>
              <a:t>system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066825"/>
            <a:ext cx="6686550" cy="5597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923" y="271094"/>
            <a:ext cx="6936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65" dirty="0">
                <a:latin typeface="Arial"/>
                <a:cs typeface="Arial"/>
              </a:rPr>
              <a:t>WATER </a:t>
            </a:r>
            <a:r>
              <a:rPr sz="4400" b="0" spc="-450" dirty="0">
                <a:latin typeface="Arial"/>
                <a:cs typeface="Arial"/>
              </a:rPr>
              <a:t>DISTRIBUTION</a:t>
            </a:r>
            <a:r>
              <a:rPr sz="4400" b="0" spc="-420" dirty="0">
                <a:latin typeface="Arial"/>
                <a:cs typeface="Arial"/>
              </a:rPr>
              <a:t> </a:t>
            </a:r>
            <a:r>
              <a:rPr sz="4400" b="0" spc="-660" dirty="0">
                <a:latin typeface="Arial"/>
                <a:cs typeface="Arial"/>
              </a:rPr>
              <a:t>SYSTEM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1391</Words>
  <Application>Microsoft Office PowerPoint</Application>
  <PresentationFormat>On-screen Show (4:3)</PresentationFormat>
  <Paragraphs>251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MAIN SOURCES  OF WATER</vt:lpstr>
      <vt:lpstr>NATURAL  RESOURCES  OF WATER</vt:lpstr>
      <vt:lpstr>PERCENTAGE  OF WATER  USED DAILY</vt:lpstr>
      <vt:lpstr>PowerPoint Presentation</vt:lpstr>
      <vt:lpstr>WATER DISTRIBUTION SYSTEM</vt:lpstr>
      <vt:lpstr>Water distribution system</vt:lpstr>
      <vt:lpstr>WATER DISTRIBUTION SYSTEM</vt:lpstr>
      <vt:lpstr>INDIRECT WATER SUPPLY</vt:lpstr>
      <vt:lpstr>PowerPoint Presentation</vt:lpstr>
      <vt:lpstr>HOLLOW PIPES</vt:lpstr>
      <vt:lpstr>GALVANISED IRON (G. I . PIPES)</vt:lpstr>
      <vt:lpstr>LEAD  P I PES</vt:lpstr>
      <vt:lpstr>PVC PIPES</vt:lpstr>
      <vt:lpstr>JOINTS</vt:lpstr>
      <vt:lpstr>JOINTS</vt:lpstr>
      <vt:lpstr>GATE VALVE</vt:lpstr>
      <vt:lpstr>GLOBE VALVE</vt:lpstr>
      <vt:lpstr>RELIEF AND FLOAT VALVE</vt:lpstr>
      <vt:lpstr>TAP OR BIB COCK</vt:lpstr>
      <vt:lpstr>STOP COCK</vt:lpstr>
      <vt:lpstr>VARIOUS FITTINGS –GLOBE VALVE</vt:lpstr>
      <vt:lpstr>STOP TAP</vt:lpstr>
      <vt:lpstr>VARIOUS VALVES , TUBES AND PIPES</vt:lpstr>
      <vt:lpstr>ELECTRICAL MOTORS</vt:lpstr>
      <vt:lpstr>PowerPoint Presentation</vt:lpstr>
      <vt:lpstr>PowerPoint Presentation</vt:lpstr>
      <vt:lpstr>PowerPoint Presentation</vt:lpstr>
      <vt:lpstr>SANITARY SYSTEM</vt:lpstr>
      <vt:lpstr>INTRODUCTION</vt:lpstr>
      <vt:lpstr>SANITARY SYSTEM</vt:lpstr>
      <vt:lpstr>AIMS OF HOUSE  DRAINAGE</vt:lpstr>
      <vt:lpstr>SANITARY SYSTEM</vt:lpstr>
      <vt:lpstr>PIPES</vt:lpstr>
      <vt:lpstr>PIPES</vt:lpstr>
      <vt:lpstr>SIZES OF PIPES</vt:lpstr>
      <vt:lpstr>TRAPS</vt:lpstr>
      <vt:lpstr>TYPES OF TRAPS ACCORDING TO SHAPE:</vt:lpstr>
      <vt:lpstr>TRAPS ACCORDING TO  SHAPE</vt:lpstr>
      <vt:lpstr>TRAPS</vt:lpstr>
      <vt:lpstr>SANITARY FITTINGS</vt:lpstr>
      <vt:lpstr>BATH TUBS</vt:lpstr>
      <vt:lpstr>WASH BASINS</vt:lpstr>
      <vt:lpstr>WASH BASINS</vt:lpstr>
      <vt:lpstr>SINK</vt:lpstr>
      <vt:lpstr>URINALS</vt:lpstr>
      <vt:lpstr>WATER CLOSETS &amp;  CISTERNS</vt:lpstr>
      <vt:lpstr>WATER  CLOSETS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Modified single stack  system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mamun rashid</dc:creator>
  <cp:lastModifiedBy>SPI</cp:lastModifiedBy>
  <cp:revision>30</cp:revision>
  <dcterms:created xsi:type="dcterms:W3CDTF">2019-09-25T07:24:30Z</dcterms:created>
  <dcterms:modified xsi:type="dcterms:W3CDTF">2024-01-13T17:05:31Z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2019-09-25T00:00:00Z</vt:filetime>
  </property>
</Properties>
</file>