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9"/>
  </p:handout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0" r:id="rId18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4147DA-FF20-4F70-B88E-9D1539539025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4A231-002B-4906-922A-95866A2D02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456E8C5-CFCB-4F9D-A768-770EA2705C2E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06708B4-2326-4A85-848A-0D14B3B04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fl.gov.bd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groups/ministryoffisheriesandlivestock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09600" y="914400"/>
            <a:ext cx="7924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মৎস্য ও প্রাণিসম্পদ মন্ত্রণালয়ের আইসিটিবিষয়ক কার্যক্রমের </a:t>
            </a:r>
            <a:endParaRPr kumimoji="0" lang="bn-BD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বর্তমান অবস্থা ও করণীয়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53340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n-I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মৎস্য ও প্রাণিসম্পদ মন্ত্রণালয়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Nikosh2" pitchFamily="2" charset="0"/>
                <a:cs typeface="Nikosh2" pitchFamily="2" charset="0"/>
              </a:rPr>
              <a:t>২</a:t>
            </a:r>
            <a:r>
              <a:rPr lang="bn-BD" sz="2400" b="1" dirty="0" smtClean="0">
                <a:latin typeface="Nikosh2" pitchFamily="2" charset="0"/>
                <a:cs typeface="Nikosh2" pitchFamily="2" charset="0"/>
              </a:rPr>
              <a:t>৫</a:t>
            </a:r>
            <a:r>
              <a:rPr lang="en-US" sz="24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400" b="1" dirty="0" err="1" smtClean="0">
                <a:latin typeface="Nikosh2" pitchFamily="2" charset="0"/>
                <a:cs typeface="Nikosh2" pitchFamily="2" charset="0"/>
              </a:rPr>
              <a:t>অক্টোবর</a:t>
            </a:r>
            <a:r>
              <a:rPr lang="en-US" sz="2400" b="1" dirty="0" smtClean="0">
                <a:latin typeface="Nikosh2" pitchFamily="2" charset="0"/>
                <a:cs typeface="Nikosh2" pitchFamily="2" charset="0"/>
              </a:rPr>
              <a:t>, ২০১৫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3505200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0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bn-BD" sz="2000" b="1" dirty="0" smtClean="0">
                <a:latin typeface="Nikosh2" pitchFamily="2" charset="0"/>
                <a:cs typeface="Nikosh2" pitchFamily="2" charset="0"/>
              </a:rPr>
              <a:t>      উপস্থাপনায়: 	মো: সফিকুল ইসলম</a:t>
            </a:r>
          </a:p>
          <a:p>
            <a:r>
              <a:rPr lang="bn-BD" sz="2000" b="1" dirty="0" smtClean="0">
                <a:latin typeface="Nikosh2" pitchFamily="2" charset="0"/>
                <a:cs typeface="Nikosh2" pitchFamily="2" charset="0"/>
              </a:rPr>
              <a:t>		উপ সচিব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685800"/>
          </a:xfrm>
        </p:spPr>
        <p:txBody>
          <a:bodyPr>
            <a:normAutofit/>
          </a:bodyPr>
          <a:lstStyle/>
          <a:p>
            <a:pPr algn="ctr"/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. </a:t>
            </a:r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 বিষয়ক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চলমান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…)</a:t>
            </a:r>
            <a:endParaRPr lang="en-US" sz="3000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533400" y="1752600"/>
            <a:ext cx="8001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২.৪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ডোমেইনসহ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ইমেইল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ব্যবস্থা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lvl="0" indent="-45720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কর্মকর্তাদের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ব্যবহারের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কোন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সরকারি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ইমেইল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নেই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মৎস্য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ও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প্রাণিসম্পদ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ডোমেইনসহ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ইমেইল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যেমন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sec_mofl@mofl.gov.bd)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সরবরাহ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বাংলাদেশ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কাউন্সিল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বরাবর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পত্র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দেয়া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জরুরী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ভিত্তিতে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ইমেইল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সরবরাহ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নির্বাহী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পরিচালক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বিসিসি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ফোনেও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অনুরোধ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জানানো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r>
              <a:rPr kumimoji="0" lang="bn-BD" sz="2000" b="0" i="0" u="none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তিনি জানিয়েছেন যে, খুব শীঘ্রই ইমেইল প্রেরণ করা হবে।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685800"/>
          </a:xfrm>
        </p:spPr>
        <p:txBody>
          <a:bodyPr>
            <a:normAutofit/>
          </a:bodyPr>
          <a:lstStyle/>
          <a:p>
            <a:pPr algn="ctr"/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. </a:t>
            </a:r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 বিষয়ক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চলমান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…)</a:t>
            </a:r>
            <a:endParaRPr lang="en-US" sz="3000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533400" y="1752600"/>
            <a:ext cx="81534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২.৫ ই-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ফাইলিং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ব্যবস্থা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চালু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lvl="0" indent="-45720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ই-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ফাইলিং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ব্যবস্থা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চালু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জন্যে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নির্দেশনা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রয়েছে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ফাইলিং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ব্যবস্থা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চালু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জন্যে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অভ্যন্তরীণ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প্রশিক্ষণ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বাবদ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মন্ত্রিপরিষদ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বিভাগ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থেকে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ইতোমধ্যে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১,</a:t>
            </a:r>
            <a:r>
              <a:rPr kumimoji="0" lang="bn-B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৭১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</a:t>
            </a:r>
            <a:r>
              <a:rPr kumimoji="0" lang="bn-B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৬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০০/-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টাকা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পাওয়া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এটুআই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প্রকল্প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থেকে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জানানো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৫/৬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কর্মকর্তাকে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ট্রেনিং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দেয়ার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অভ্যন্তরীণ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প্রশিক্ষণ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ই-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ফাইলিং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ব্যবস্থা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চালু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গ্রহণ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করতে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হবে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এখনও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এটুআই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প্রকল্প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কর্তৃক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ট্রেনিং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প্রদান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হয়নি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883920"/>
          </a:xfrm>
        </p:spPr>
        <p:txBody>
          <a:bodyPr>
            <a:normAutofit/>
          </a:bodyPr>
          <a:lstStyle/>
          <a:p>
            <a:pPr algn="ctr"/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. </a:t>
            </a:r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 বিষয়ক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চলমান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…)</a:t>
            </a:r>
            <a:endParaRPr lang="en-US" sz="3000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3400" y="1676400"/>
            <a:ext cx="80772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২.৬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ল্যাব</a:t>
            </a:r>
            <a:r>
              <a:rPr lang="en-US" sz="24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/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4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প্রশিক্ষণ</a:t>
            </a:r>
            <a:r>
              <a:rPr lang="en-US" sz="24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4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কক্ষ</a:t>
            </a:r>
            <a:r>
              <a:rPr lang="en-US" sz="24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স্থাপন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অভ্যন্তরীণ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প্রশিক্ষণ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পরিচালনার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কোন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ল্যাব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ট্রেনিং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রুমের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ব্যবস্থা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অভ্যন্তরীণ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প্রশিক্ষণ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পরিচালনার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প্রিন্টার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ল্যাপটপ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প্রোজেক্টর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ইত্যাদি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সরঞ্জামাদিসহ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ল্যাব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/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প্রশিক্ষণ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কক্ষ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স্থাপন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প্রয়োজন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</a:p>
          <a:p>
            <a:pPr algn="just"/>
            <a:endParaRPr lang="en-US" sz="1200" dirty="0" smtClean="0">
              <a:latin typeface="Nikosh2" pitchFamily="2" charset="0"/>
              <a:cs typeface="Nikosh2" pitchFamily="2" charset="0"/>
            </a:endParaRPr>
          </a:p>
          <a:p>
            <a:pPr algn="just"/>
            <a:r>
              <a:rPr lang="bn-BD" sz="2400" b="1" dirty="0" smtClean="0">
                <a:latin typeface="Nikosh2" pitchFamily="2" charset="0"/>
                <a:cs typeface="Nikosh2" pitchFamily="2" charset="0"/>
              </a:rPr>
              <a:t>২.</a:t>
            </a:r>
            <a:r>
              <a:rPr lang="en-US" sz="2400" b="1" dirty="0" smtClean="0">
                <a:latin typeface="Nikosh2" pitchFamily="2" charset="0"/>
                <a:cs typeface="Nikosh2" pitchFamily="2" charset="0"/>
              </a:rPr>
              <a:t>৭</a:t>
            </a:r>
            <a:r>
              <a:rPr lang="bn-BD" sz="2400" b="1" dirty="0" smtClean="0">
                <a:latin typeface="Nikosh2" pitchFamily="2" charset="0"/>
                <a:cs typeface="Nikosh2" pitchFamily="2" charset="0"/>
              </a:rPr>
              <a:t> ই-টেন্ডারিং চালুকরণ</a:t>
            </a:r>
            <a:endParaRPr lang="en-US" sz="2400" b="1" dirty="0" smtClean="0">
              <a:latin typeface="Nikosh2" pitchFamily="2" charset="0"/>
              <a:cs typeface="Nikosh2" pitchFamily="2" charset="0"/>
            </a:endParaRPr>
          </a:p>
          <a:p>
            <a:pPr algn="just"/>
            <a:endParaRPr lang="en-US" sz="2400" dirty="0" smtClean="0">
              <a:latin typeface="Nikosh2" pitchFamily="2" charset="0"/>
              <a:cs typeface="Nikosh2" pitchFamily="2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bn-BD" sz="2000" dirty="0" smtClean="0">
                <a:latin typeface="Nikosh2" pitchFamily="2" charset="0"/>
                <a:cs typeface="Nikosh2" pitchFamily="2" charset="0"/>
              </a:rPr>
              <a:t>মন্ত্রণালয়ের অধীনস্থ সংস্থাসমূহে টেন্ডারিং এর ক্ষেত্রে সীমিত আকারে ই-টেন্ডারিং ব্যবস্থা প্রবর্তন করা যেতে পারে।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62000"/>
          </a:xfrm>
        </p:spPr>
        <p:txBody>
          <a:bodyPr>
            <a:normAutofit/>
          </a:bodyPr>
          <a:lstStyle/>
          <a:p>
            <a:pPr algn="ctr"/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. </a:t>
            </a:r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 বিষয়ক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চলমান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…)</a:t>
            </a:r>
            <a:endParaRPr lang="en-US" sz="3000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57200" y="1371600"/>
            <a:ext cx="8305800" cy="506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২.৮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ন্যাশনাল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ডাটা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সেন্টারে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স্থাপন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বর্তমানে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অধীনস্থ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সংস্থা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তাদের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নিজেদের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দপ্তরে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রুম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ডাটা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সেন্টার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স্থাপন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পরিচালনা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রুম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ডাটা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সেন্টার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পরিচালনা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নিরাপত্তা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ঝুকি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কমানোর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লক্ষ্যে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সরকার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কর্তৃক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বিসিসি-তে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ন্যাশনাল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ডাটা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সেন্টার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স্থাপন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ইতোমধ্যে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বহু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ডাটা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সেন্টারে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স্থাপন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মৎস্য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প্রাণিসম্পদ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অধীনস্থ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সংস্থার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আইসিটি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পরিচালনার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সমন্বিত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উদ্যোগ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গ্রহণ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করতে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পারে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এলক্ষ্যে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মৎস্য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প্রাণিসম্পদ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ডাটা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সেন্টার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হিসেবে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ন্যাশনাল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ডাটা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সেন্টারে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স্থানান্তর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/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স্থাপনের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ব্যবস্থা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গ্রহণ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যেতে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পারে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মাধ্যমে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অধীনস্থ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সংস্থার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আইসিটি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পরিচালনা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প্রদান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নিশ্চিত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যেতে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পারে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</p:spPr>
        <p:txBody>
          <a:bodyPr>
            <a:normAutofit/>
          </a:bodyPr>
          <a:lstStyle/>
          <a:p>
            <a:pPr algn="ctr"/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. </a:t>
            </a:r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 বিষয়ক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চলমান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…)</a:t>
            </a:r>
            <a:endParaRPr lang="en-US" sz="3000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457200" y="1752600"/>
            <a:ext cx="81534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২.</a:t>
            </a:r>
            <a:r>
              <a:rPr kumimoji="0" lang="bn-B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৯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অধীন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সেবাসমূহের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তালিকা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প্রস্তুতকরণ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এবং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অধীনস্থ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সংস্থাসমূহে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প্রদান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তা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চিহ্নিত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করতঃ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সেবাসমূহের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তালিকা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প্রস্তুত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খুবই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জরুরী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বার্ষিক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কর্মসম্পাদন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চুক্তিতে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/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অধিদপ্তর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/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সংস্থাসমূহে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কমপক্ষে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অনলাইন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চালু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এবং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কমপক্ষে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প্রক্রিয়া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সহজীকরণ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বাধ্যতামূলক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চিহ্নিত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করতঃ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গুরুত্ব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অনলাইনে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রুপান্তরের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জটিলতা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বিবেচনায়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অগ্রাধিকার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ভিত্তিতে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স্বল্প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মেয়াদি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/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মধ্য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মেয়াদি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/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দীর্ঘ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মেয়াদী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তালিকা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প্রস্তুত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যেতে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পারে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</p:spPr>
        <p:txBody>
          <a:bodyPr>
            <a:normAutofit/>
          </a:bodyPr>
          <a:lstStyle/>
          <a:p>
            <a:pPr algn="ctr"/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. </a:t>
            </a:r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 বিষয়ক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চলমান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…)</a:t>
            </a:r>
            <a:endParaRPr lang="en-US" sz="3000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57200" y="1600200"/>
            <a:ext cx="82296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২.</a:t>
            </a:r>
            <a:r>
              <a:rPr kumimoji="0" lang="bn-B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১০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মন্ত্রনালয়ের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আইসিটি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বিষয়ক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কর্ম-পরিকল্পনা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প্রণয়ন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আইসিটি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কোন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কর্ম-পরিকল্পনা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lvl="0" indent="-45720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জাতীয়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নীতিমালায়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মৎস্য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প্রাণিসম্পদ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বিষয়াবলী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নির্ধারণ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হয়েছে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এবং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ত্রৈয়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মাসিক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ভিত্তিতে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বাস্তবায়ন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অগ্রগতির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প্রতিবেদন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bn-BD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প্রেরণ করার নির্দেশনা রয়েছে।</a:t>
            </a:r>
            <a:endParaRPr lang="en-US" sz="2000" dirty="0" smtClean="0"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আইসিটি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নীতিমালায়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মৎস্য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প্রাণিসম্পদ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বিষয়াবলী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উপরে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বর্ণিত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কার্যক্রমসমূহ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সমন্বয়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বিষয়ক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কর্ম-পরিকল্পনা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প্রণয়ন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যেতে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পারে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endParaRPr lang="bn-BD" sz="2000" dirty="0" smtClean="0">
              <a:latin typeface="Nikosh2" pitchFamily="2" charset="0"/>
              <a:ea typeface="Calibri" pitchFamily="34" charset="0"/>
              <a:cs typeface="Nikosh2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</p:spPr>
        <p:txBody>
          <a:bodyPr>
            <a:normAutofit/>
          </a:bodyPr>
          <a:lstStyle/>
          <a:p>
            <a:pPr algn="ctr"/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. </a:t>
            </a:r>
            <a:r>
              <a:rPr lang="bn-IN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 বিষয়ক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lang="en-US" sz="30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চলমান</a:t>
            </a:r>
            <a:r>
              <a:rPr lang="en-US" sz="30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…)</a:t>
            </a:r>
            <a:endParaRPr lang="en-US" sz="3000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57200" y="1600200"/>
            <a:ext cx="82296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২.</a:t>
            </a:r>
            <a:r>
              <a:rPr kumimoji="0" lang="bn-BD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১১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আইসিটি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বিষয়ক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কর্ম-পরিকল্পনা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bn-BD" sz="24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বাস্তবায়ন কৌশল নির্ধারণ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lvl="0" indent="-45720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bn-BD" sz="2000" dirty="0" smtClean="0">
                <a:latin typeface="Nikosh2" pitchFamily="2" charset="0"/>
                <a:cs typeface="Nikosh2" pitchFamily="2" charset="0"/>
              </a:rPr>
              <a:t>কর্ম-পরিকল্পনা অনুযায়ী কার্যক্রমসমূহ বাস্তবায়ন করা সবচেয়ে গুরুত্ত্বপূর্ণ বিষয়।</a:t>
            </a:r>
          </a:p>
          <a:p>
            <a:pPr marL="457200" lvl="0" indent="-45720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bn-BD" sz="2000" dirty="0" smtClean="0">
                <a:latin typeface="Nikosh2" pitchFamily="2" charset="0"/>
                <a:cs typeface="Nikosh2" pitchFamily="2" charset="0"/>
              </a:rPr>
              <a:t>কর্ম-পরিকল্পনা অনুযায়ী কার্যক্রমসমূহ বাস্তবায়নের কার্যকরী পদক্ষেপ গ্রহণ করা যেতে পারে।</a:t>
            </a:r>
            <a:endParaRPr lang="en-US" sz="2000" dirty="0" smtClean="0">
              <a:latin typeface="Nikosh2" pitchFamily="2" charset="0"/>
              <a:cs typeface="Nikosh2" pitchFamily="2" charset="0"/>
            </a:endParaRPr>
          </a:p>
          <a:p>
            <a:pPr marL="457200" lvl="0" indent="-45720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bn-BD" sz="2000" smtClean="0">
                <a:latin typeface="Nikosh2" pitchFamily="2" charset="0"/>
                <a:cs typeface="Nikosh2" pitchFamily="2" charset="0"/>
              </a:rPr>
              <a:t>কর্ম-পরিকল্পনা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অনুযায়ী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পর্যায়ক্রমে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সেবা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দ্রুত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অনলাইন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সেবায়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রুপান্তরের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জন্য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কর্তৃক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জরুরী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ভিত্তিতে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প্রকল্প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/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কর্মসূচি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গ্রহণ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যেতে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পারে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endParaRPr lang="bn-BD" sz="2000" dirty="0" smtClean="0"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lvl="0" indent="-45720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bn-BD" sz="2000" dirty="0" smtClean="0">
                <a:latin typeface="Nikosh2" pitchFamily="2" charset="0"/>
                <a:cs typeface="Nikosh2" pitchFamily="2" charset="0"/>
              </a:rPr>
              <a:t>বাস্তবায়ন কৌশল নির্ধারণের জন্য অন্য কোন কার্যক্রম হাতে নেয়া যায় কিনা সে বিষয়ে আলোচনা করে ব্যবস্থা নেয়া যেতে পারে।</a:t>
            </a:r>
            <a:endParaRPr lang="en-US" sz="2000" dirty="0" smtClean="0">
              <a:latin typeface="Nikosh2" pitchFamily="2" charset="0"/>
              <a:cs typeface="Nikosh2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7496" y="3244334"/>
            <a:ext cx="2759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800" dirty="0" smtClean="0">
                <a:latin typeface="Nikosh2" pitchFamily="2" charset="0"/>
                <a:cs typeface="Nikosh2" pitchFamily="2" charset="0"/>
              </a:rPr>
              <a:t>ধন্যবাদ</a:t>
            </a:r>
            <a:endParaRPr lang="en-US" sz="4800" dirty="0">
              <a:latin typeface="Nikosh2" pitchFamily="2" charset="0"/>
              <a:cs typeface="Nikosh2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১.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আইসিটি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বিষয়ক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বিদ্যমান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সুবিধাদি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(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চলমান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…)</a:t>
            </a:r>
            <a:endParaRPr lang="en-US" sz="3200" b="1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685800" y="1828800"/>
            <a:ext cx="77724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১.১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নেটওয়ার্ক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ইন্টারনেট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সুবিধা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lvl="0" indent="-457200" algn="just" fontAlgn="base">
              <a:spcAft>
                <a:spcPts val="1200"/>
              </a:spcAft>
              <a:buFont typeface="Wingdings" pitchFamily="2" charset="2"/>
              <a:buChar char="q"/>
            </a:pPr>
            <a:r>
              <a:rPr lang="bn-BD" sz="2000" dirty="0">
                <a:latin typeface="Nikosh2" pitchFamily="2" charset="0"/>
                <a:cs typeface="Nikosh2" pitchFamily="2" charset="0"/>
              </a:rPr>
              <a:t>ইন্টারনেট ব্যবহারের জন্য 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এ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মন্ত্রণালয়ে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bn-BD" sz="2000" dirty="0" smtClean="0">
                <a:latin typeface="Nikosh2" pitchFamily="2" charset="0"/>
                <a:cs typeface="Nikosh2" pitchFamily="2" charset="0"/>
              </a:rPr>
              <a:t>একটি </a:t>
            </a:r>
            <a:r>
              <a:rPr lang="bn-BD" sz="2000" dirty="0">
                <a:latin typeface="Nikosh2" pitchFamily="2" charset="0"/>
                <a:cs typeface="Nikosh2" pitchFamily="2" charset="0"/>
              </a:rPr>
              <a:t>কম্পিউটার নেটওয়ার্ক রয়েছে। </a:t>
            </a:r>
            <a:endParaRPr lang="en-US" sz="2000" dirty="0" smtClean="0">
              <a:latin typeface="Nikosh2" pitchFamily="2" charset="0"/>
              <a:cs typeface="Nikosh2" pitchFamily="2" charset="0"/>
            </a:endParaRPr>
          </a:p>
          <a:p>
            <a:pPr marL="457200" indent="-457200" algn="just" fontAlgn="base">
              <a:spcAft>
                <a:spcPts val="1200"/>
              </a:spcAft>
              <a:buFont typeface="Wingdings" pitchFamily="2" charset="2"/>
              <a:buChar char="q"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নেটওয়ার্কটি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ব্যবহারকারীর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সংখ্যা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প্রায়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১০০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বিটিসিএল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থেকে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১০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এমবিপিএস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ব্যান্ডউইথ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এই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নেটওয়ার্কে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ব্যবহৃত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১৫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তলার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রুমে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অবস্থিত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রাউটারের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মাধ্যমে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কর্মকর্তা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কর্মচারীদের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মধ্যে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ইন্টারনেট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প্রদান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762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১.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আইসিটি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বিষয়ক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বিদ্যমান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সুবিধাদি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(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চলমান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…)</a:t>
            </a:r>
            <a:endParaRPr lang="en-US" sz="3200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609600" y="1447800"/>
            <a:ext cx="8001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১.২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ওয়াইফাই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ইন্টারনেট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সুবিধা</a:t>
            </a:r>
            <a:endParaRPr lang="bn-BD" sz="2400" b="1" dirty="0" smtClean="0"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বাংলাদেশ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কাউন্সিলের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বাংলা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গভনেট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ইনফো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সরকার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প্রকল্প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কর্তৃক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বাস্তবায়িত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নেটওয়ার্ক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নেটওয়ার্কটি</a:t>
            </a:r>
            <a:r>
              <a:rPr lang="en-US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ন্যাশনাল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ব্যাকবোন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নেটওয়ার্কের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সাথে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যুক্ত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নেটওয়ার্কের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মাধ্যমে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কর্মকর্তা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কর্মচারীগণ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ওয়াইফাই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ইন্টারনেট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ব্যবহার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সুবিধা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পেয়ে</a:t>
            </a:r>
            <a:r>
              <a:rPr lang="en-US" sz="2000" dirty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থাকেন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ল্যাপটপ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/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ট্যাব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/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মোবাইল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এর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মাধ্যমে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এ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সুবিধা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পেতে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পাসওয়ার্ড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ব্যবহার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করার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প্রয়োজন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হয়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।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2000" dirty="0" smtClean="0">
                <a:latin typeface="Nikosh2" pitchFamily="2" charset="0"/>
                <a:cs typeface="Nikosh2" pitchFamily="2" charset="0"/>
              </a:rPr>
              <a:t>এ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মন্ত্রণালয়ে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৪টি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আইপি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ফোন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রয়েছে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যার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মাধ্যমে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উপজেলা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পর্যন্ত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কর্মকর্তাদের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সাথে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সরাসরি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কথা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বলা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যাবে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১.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আইসিটি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বিষয়ক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বিদ্যমান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সুবিধাদি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(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চলমান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…)</a:t>
            </a:r>
            <a:endParaRPr lang="en-US" sz="3200" b="1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685800" y="1524000"/>
            <a:ext cx="7772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১.৩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ভিডিও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কন্ফারেন্সিং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lvl="0" indent="-457200" algn="just" fontAlgn="base"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বাংলাদেশ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কম্পিউটার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কাউন্সিল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এর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ইন্ফো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সরকার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প্রকল্পের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আওতায়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এ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মন্ত্রণালয়ের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সভা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কক্ষে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একটি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ভিডিও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কন্ফারেন্সিং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সিস্টেম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স্থাপন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করা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হয়েছে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। </a:t>
            </a:r>
          </a:p>
          <a:p>
            <a:pPr marL="457200" indent="-457200" algn="just" fontAlgn="base"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এই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সিস্টেমের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মাধ্যমে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বিভিন্ন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মন্ত্রণালয়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/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বিভাগ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,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অধিদপ্তর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/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সংস্থা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,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বিভাগীয়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অফিস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,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জেলা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ও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উপজেলা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পর্যন্ত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কর্মকর্তাদের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সাথে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ভিডিও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কন্ফারেন্সিং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করা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সম্ভব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হবে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cs typeface="Nikosh2" pitchFamily="2" charset="0"/>
            </a:endParaRPr>
          </a:p>
          <a:p>
            <a:pPr marL="457200" lvl="0" indent="-457200" algn="just" eaLnBrk="0" fontAlgn="base" hangingPunct="0">
              <a:lnSpc>
                <a:spcPct val="120000"/>
              </a:lnSpc>
              <a:spcAft>
                <a:spcPts val="1200"/>
              </a:spcAft>
              <a:buFont typeface="Wingdings" pitchFamily="2" charset="2"/>
              <a:buChar char="q"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বর্তমানে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এই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সিস্টেমের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মাধ্যমে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কেবলমাত্র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/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বিভাগ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এর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সাথে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ভিডিও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কন্ফারেন্সিং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করা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যায়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।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প্রকল্প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অফিস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থেকে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জানা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যায়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যে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,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প্রয়োজনীয়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যন্ত্রপাতি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স্থাপন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করা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হলেও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অধিদপ্তর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/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সংস্থা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,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বিভাগীয়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অফিস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,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জেলা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ও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উপজেলা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পর্যায়ে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এখনও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ভিডিও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কন্ফারেন্সিং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সুবিধা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চালু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করা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হয়নি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১.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আইসিটি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বিষয়ক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বিদ্যমান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সুবিধাদি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(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চলমান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…)</a:t>
            </a:r>
            <a:endParaRPr lang="en-US" sz="3200" dirty="0"/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762000" y="1828800"/>
            <a:ext cx="76962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১.৪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ওয়েবসাইট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ওয়েবসাইট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ওয়েবসাইটটি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ন্যাশনাল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ওয়েব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পোর্টাল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সংগে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সংযুক্ত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ওয়েবসাইটি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বাংলা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ইংরেজী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উভয়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ভার্সনে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প্রস্তুত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ওয়েবসাইটটির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এড্রেস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হচ্ছে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  <a:hlinkClick r:id="rId2"/>
              </a:rPr>
              <a:t>www.mofl.gov.bd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ওয়েবসাইটটি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মাস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তিনেক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আগে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প্রস্তুত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নিয়মিত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আপডেট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হচ্ছে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05800" cy="88392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১.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আইসিটি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বিষয়ক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বিদ্যমান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সুবিধাদি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(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চলমান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…)</a:t>
            </a:r>
            <a:endParaRPr lang="en-US" sz="3200" dirty="0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533400" y="1600200"/>
            <a:ext cx="81534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১.৫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ফেইসবুক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গ্রুপ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প্রায়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bn-BD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মাস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আগে</a:t>
            </a:r>
            <a:r>
              <a:rPr lang="en-US" sz="2000" dirty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ফেইসবুক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গ্রুপ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খোলা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ফেইসবুক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গ্রুপের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নাম</a:t>
            </a:r>
            <a:r>
              <a:rPr lang="en-US" sz="2000" dirty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“Ministry of Fisheries and Livestock”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এড্রেস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  <a:hlinkClick r:id="rId2"/>
              </a:rPr>
              <a:t>www.facebook.com/groups/ministryoffisheriesandlivestock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বর্তমানে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ফেইসবুক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গ্রুপটির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সদস্য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সংখ্যা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১,৬০০ জ</a:t>
            </a:r>
            <a:r>
              <a:rPr kumimoji="0" lang="bn-B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নের</a:t>
            </a:r>
            <a:r>
              <a:rPr kumimoji="0" lang="bn-BD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অধিক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মৎস্য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প্রাণিসম্পদ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সেক্টরের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কর্মকর্তা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যুক্ত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হলে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ফেইসবুক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গ্রুপের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সদস্য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সংখ্যা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৩,০০০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বেশী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হবে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ফেইসবুক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গ্রুপে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যুক্ত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কর্মকর্তাগণ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তাদের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দৈনন্দিন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কর্মকান্ড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অভিজ্ঞতা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সমস্যাবলী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ফেইসবুকে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প্রকাশ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করছেন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এবং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পরস্পরের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সাথে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দৈনন্দিন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যোগাযোগ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রক্ষার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মাধ্যমে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নাগরিক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সেবা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প্রদান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সমস্যা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সমাধান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এবং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উদ্ভাবন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গুরুত্বপূর্ণ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ভূমিকা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পালন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করছেন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cs typeface="Nikosh2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52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১.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আইসিটি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বিষয়ক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বিদ্যমান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সুবিধাদি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 (</a:t>
            </a:r>
            <a:r>
              <a:rPr lang="en-US" sz="3200" b="1" dirty="0" err="1" smtClean="0">
                <a:latin typeface="Nikosh2" pitchFamily="2" charset="0"/>
                <a:cs typeface="Nikosh2" pitchFamily="2" charset="0"/>
              </a:rPr>
              <a:t>চলমান</a:t>
            </a:r>
            <a:r>
              <a:rPr lang="en-US" sz="3200" b="1" dirty="0" smtClean="0">
                <a:latin typeface="Nikosh2" pitchFamily="2" charset="0"/>
                <a:cs typeface="Nikosh2" pitchFamily="2" charset="0"/>
              </a:rPr>
              <a:t>…)</a:t>
            </a:r>
            <a:endParaRPr lang="en-US" sz="3200" dirty="0"/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09600" y="2057400"/>
            <a:ext cx="80010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১.৬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হার্ডওয়ার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bn-BD" sz="24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ও অন্যান্য সরঞ্জামাদি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মন্ত্রণালয়ের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কর্মকর্তা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কর্মচারিদের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ব্যবহারের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জন্য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প্রয়োজনীয়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সংখ্যক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bn-B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</a:t>
            </a:r>
            <a:r>
              <a:rPr kumimoji="0" lang="bn-BD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অন্যান্য আনুষঙ্গিক যন্ত্রপাতির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সুবিধা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রয়েছে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</a:p>
          <a:p>
            <a:pPr marL="457200" lvl="0" indent="-45720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বর্তমানে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মন্ত্রণালয়ে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bn-BD" sz="2000" dirty="0" smtClean="0">
                <a:latin typeface="Nikosh2" pitchFamily="2" charset="0"/>
                <a:cs typeface="Nikosh2" pitchFamily="2" charset="0"/>
              </a:rPr>
              <a:t>৭১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bn-BD" sz="2000" dirty="0" smtClean="0">
                <a:latin typeface="Nikosh2" pitchFamily="2" charset="0"/>
                <a:cs typeface="Nikosh2" pitchFamily="2" charset="0"/>
              </a:rPr>
              <a:t>সেট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কম্পিউটার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, </a:t>
            </a:r>
            <a:r>
              <a:rPr lang="bn-BD" sz="2000" dirty="0" smtClean="0">
                <a:latin typeface="Nikosh2" pitchFamily="2" charset="0"/>
                <a:cs typeface="Nikosh2" pitchFamily="2" charset="0"/>
              </a:rPr>
              <a:t>১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টি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bn-BD" sz="2000" dirty="0" smtClean="0">
                <a:latin typeface="Nikosh2" pitchFamily="2" charset="0"/>
                <a:cs typeface="Nikosh2" pitchFamily="2" charset="0"/>
              </a:rPr>
              <a:t>প্রোজেক্টর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, </a:t>
            </a:r>
            <a:r>
              <a:rPr lang="bn-BD" sz="2000" dirty="0" smtClean="0">
                <a:latin typeface="Nikosh2" pitchFamily="2" charset="0"/>
                <a:cs typeface="Nikosh2" pitchFamily="2" charset="0"/>
              </a:rPr>
              <a:t>৫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টি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ফটোকপিয়ার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, </a:t>
            </a:r>
            <a:r>
              <a:rPr lang="bn-BD" sz="2000" dirty="0" smtClean="0">
                <a:latin typeface="Nikosh2" pitchFamily="2" charset="0"/>
                <a:cs typeface="Nikosh2" pitchFamily="2" charset="0"/>
              </a:rPr>
              <a:t>৩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টি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ফ্যাক্স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মেশিনসহ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bn-BD" sz="2000" dirty="0" smtClean="0">
                <a:latin typeface="Nikosh2" pitchFamily="2" charset="0"/>
                <a:cs typeface="Nikosh2" pitchFamily="2" charset="0"/>
              </a:rPr>
              <a:t>অন্যান্য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আনুষঙ্গিক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সরঞ্জামাদি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 </a:t>
            </a:r>
            <a:r>
              <a:rPr lang="en-US" sz="2000" dirty="0" err="1" smtClean="0">
                <a:latin typeface="Nikosh2" pitchFamily="2" charset="0"/>
                <a:cs typeface="Nikosh2" pitchFamily="2" charset="0"/>
              </a:rPr>
              <a:t>রয়েছে</a:t>
            </a:r>
            <a:r>
              <a:rPr lang="en-US" sz="2000" dirty="0" smtClean="0">
                <a:latin typeface="Nikosh2" pitchFamily="2" charset="0"/>
                <a:cs typeface="Nikosh2" pitchFamily="2" charset="0"/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18872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32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/>
            </a:r>
            <a:br>
              <a:rPr lang="en-US" sz="32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</a:br>
            <a:r>
              <a:rPr lang="bn-IN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২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. </a:t>
            </a:r>
            <a:r>
              <a:rPr lang="bn-IN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 বিষয়ক 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চলমান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…)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300" dirty="0" smtClean="0">
                <a:latin typeface="Arial" pitchFamily="34" charset="0"/>
                <a:cs typeface="Arial" pitchFamily="34" charset="0"/>
              </a:rPr>
            </a:br>
            <a:endParaRPr lang="en-US" sz="3300" dirty="0">
              <a:latin typeface="Nikosh2" pitchFamily="2" charset="0"/>
              <a:cs typeface="Nikosh2" pitchFamily="2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609600" y="1371600"/>
            <a:ext cx="79248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২.১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আইসিটি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বিষয়ক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bn-BD" sz="24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জনবলের পদ সৃজন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n-BD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bn-BD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বর্তমানে মৎস্য ও প্রাণিসম্পদ মন্ত্রণালয়ে কোন আইসিটি জনবল নেই।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bn-B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জনপ্রশাসন</a:t>
            </a:r>
            <a:r>
              <a:rPr kumimoji="0" lang="bn-BD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মন্ত্রণালয়ের আইসিটি জনবলের পদ সৃজন সম্পর্কিত প্রজ্ঞাপন অনুযায়ী এ মন্ত্রণালয়ের জন্য ১ জন সিস্টেম এনালিস্ট, ১ জন প্রোগ্রামার, ১ জন সহকারী প্রোগ্রামার ও ১ জন মেইনটেন্যান্স ইঞ্জিনিয়ার এর পদ রয়েছে।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bn-BD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উক্ত পদসমূহ সৃজনে জনপ্রশাসন মন্ত্রণালয়ের সম্মতি পাওয়া গেছে।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bn-B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বিষয়টি</a:t>
            </a:r>
            <a:r>
              <a:rPr kumimoji="0" lang="bn-BD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বর্তমানে অর্থ বিভাগের সম্মতি ও স্কেল ভেটিং এর অপেক্ষায় রয়েছে।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bn-BD" sz="2000" baseline="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অর্থ</a:t>
            </a:r>
            <a:r>
              <a:rPr lang="bn-BD" sz="2000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বিভাগের সম্মতি প্রাপ্তির পর জনবল নিয়োগের ব্যবস্থা গ্রহণ করা হবে।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algn="just"/>
            <a:endParaRPr lang="en-US" sz="1200" dirty="0" smtClean="0">
              <a:latin typeface="Nikosh2" pitchFamily="2" charset="0"/>
              <a:cs typeface="Nikosh2" pitchFamily="2" charset="0"/>
            </a:endParaRPr>
          </a:p>
          <a:p>
            <a:pPr algn="just"/>
            <a:r>
              <a:rPr lang="bn-BD" sz="2400" b="1" dirty="0" smtClean="0">
                <a:latin typeface="Nikosh2" pitchFamily="2" charset="0"/>
                <a:cs typeface="Nikosh2" pitchFamily="2" charset="0"/>
              </a:rPr>
              <a:t>২.</a:t>
            </a:r>
            <a:r>
              <a:rPr lang="en-US" sz="2400" b="1" dirty="0" smtClean="0">
                <a:latin typeface="Nikosh2" pitchFamily="2" charset="0"/>
                <a:cs typeface="Nikosh2" pitchFamily="2" charset="0"/>
              </a:rPr>
              <a:t>২</a:t>
            </a:r>
            <a:r>
              <a:rPr lang="bn-BD" sz="2400" b="1" dirty="0" smtClean="0">
                <a:latin typeface="Nikosh2" pitchFamily="2" charset="0"/>
                <a:cs typeface="Nikosh2" pitchFamily="2" charset="0"/>
              </a:rPr>
              <a:t> লাইব্ররী স্থাপন</a:t>
            </a:r>
            <a:endParaRPr lang="en-US" sz="2400" b="1" dirty="0" smtClean="0">
              <a:latin typeface="Nikosh2" pitchFamily="2" charset="0"/>
              <a:cs typeface="Nikosh2" pitchFamily="2" charset="0"/>
            </a:endParaRPr>
          </a:p>
          <a:p>
            <a:pPr algn="just"/>
            <a:endParaRPr lang="en-US" sz="2000" dirty="0" smtClean="0">
              <a:latin typeface="Nikosh2" pitchFamily="2" charset="0"/>
              <a:cs typeface="Nikosh2" pitchFamily="2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bn-BD" sz="2000" dirty="0" smtClean="0">
                <a:latin typeface="Nikosh2" pitchFamily="2" charset="0"/>
                <a:cs typeface="Nikosh2" pitchFamily="2" charset="0"/>
              </a:rPr>
              <a:t>মন্ত্রণালয়ে বর্তমানে কোন লাইব্রেরী নেই। একটি লাইব্রেরী স্থাপনের ব্যবস্থা গ্রহণ করা যেতে পারে।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609600"/>
          </a:xfrm>
        </p:spPr>
        <p:txBody>
          <a:bodyPr>
            <a:normAutofit fontScale="90000"/>
          </a:bodyPr>
          <a:lstStyle/>
          <a:p>
            <a:pPr lvl="0" algn="just"/>
            <a:r>
              <a:rPr lang="en-US" sz="48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/>
            </a:r>
            <a:br>
              <a:rPr lang="en-US" sz="48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</a:br>
            <a:r>
              <a:rPr lang="en-US" sz="48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/>
            </a:r>
            <a:br>
              <a:rPr lang="en-US" sz="48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</a:br>
            <a:r>
              <a:rPr lang="bn-IN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২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. </a:t>
            </a:r>
            <a:r>
              <a:rPr lang="bn-IN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আইসিটি বিষয়ক 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যে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সকল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কার্যক্রম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করণীয়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 (</a:t>
            </a:r>
            <a:r>
              <a:rPr lang="en-US" sz="3300" b="1" dirty="0" err="1" smtClean="0">
                <a:latin typeface="Nikosh2" pitchFamily="2" charset="0"/>
                <a:ea typeface="Calibri" pitchFamily="34" charset="0"/>
                <a:cs typeface="Nikosh2" pitchFamily="2" charset="0"/>
              </a:rPr>
              <a:t>চলমান</a:t>
            </a:r>
            <a:r>
              <a:rPr lang="en-US" sz="3300" b="1" dirty="0" smtClean="0">
                <a:latin typeface="Nikosh2" pitchFamily="2" charset="0"/>
                <a:ea typeface="Calibri" pitchFamily="34" charset="0"/>
                <a:cs typeface="Nikosh2" pitchFamily="2" charset="0"/>
              </a:rPr>
              <a:t>…)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800" dirty="0" smtClean="0">
                <a:latin typeface="Arial" pitchFamily="34" charset="0"/>
                <a:cs typeface="Arial" pitchFamily="34" charset="0"/>
              </a:rPr>
            </a:br>
            <a:r>
              <a:rPr lang="en-US" sz="4800" dirty="0" smtClean="0">
                <a:latin typeface="Nikosh2" pitchFamily="2" charset="0"/>
                <a:cs typeface="Nikosh2" pitchFamily="2" charset="0"/>
              </a:rPr>
              <a:t/>
            </a:r>
            <a:br>
              <a:rPr lang="en-US" sz="4800" dirty="0" smtClean="0">
                <a:latin typeface="Nikosh2" pitchFamily="2" charset="0"/>
                <a:cs typeface="Nikosh2" pitchFamily="2" charset="0"/>
              </a:rPr>
            </a:b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457200" y="1600200"/>
            <a:ext cx="82296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২.৩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কক্ষের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সংস্কার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ও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স্থাপন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১৫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তলায়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একটি কক্ষে সার্ভার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রাউটার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সুইচসহ একটি সার্ভার র‌্যাক রয়েছে।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নেটওয়ার্কে সার্ভারের কোন কার্যক্রম নেই।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রাউটারের মাধ্যমে মন্ত্রণালয়ের ইন্টানেট সুবিধা প্রদান করা হচ্ছে। </a:t>
            </a:r>
            <a:endParaRPr lang="en-US" sz="2000" dirty="0"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বহু পুরানো ও অকেজো কম্পিউটার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প্রিন্টার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টেবিল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, </a:t>
            </a: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চেয়ার ও অন্যান্য মালপত্র স্তুপাকারে পড়ে থাকায়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কক্ষটি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</a:t>
            </a: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ব্যবহা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রের</a:t>
            </a: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 অনুপযোগী হয়ে পড়েছে।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Nikosh2" pitchFamily="2" charset="0"/>
              <a:ea typeface="Calibri" pitchFamily="34" charset="0"/>
              <a:cs typeface="Nikosh2" pitchFamily="2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সার্ভার কক্ষ হিসেবে ব্যবহার করতে হলে কক্ষটি অবিলম্বে সংস্কার করা প্রয়োজন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।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b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ikosh2" pitchFamily="2" charset="0"/>
                <a:ea typeface="Calibri" pitchFamily="34" charset="0"/>
                <a:cs typeface="Nikosh2" pitchFamily="2" charset="0"/>
              </a:rPr>
              <a:t>কম্পিউটার নেটওয়ার্কের পূর্ণাংগ সুবিধা পেতে হলে নেটওয়ার্কের সাথে একটি সার্ভার স্থাপন করা দরকার।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811</TotalTime>
  <Words>1273</Words>
  <Application>Microsoft Office PowerPoint</Application>
  <PresentationFormat>On-screen Show (4:3)</PresentationFormat>
  <Paragraphs>122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Technic</vt:lpstr>
      <vt:lpstr>Slide 1</vt:lpstr>
      <vt:lpstr>১. আইসিটি বিষয়ক বিদ্যমান সুবিধাদি (চলমান…)</vt:lpstr>
      <vt:lpstr>১. আইসিটি বিষয়ক বিদ্যমান সুবিধাদি (চলমান…)</vt:lpstr>
      <vt:lpstr>১. আইসিটি বিষয়ক বিদ্যমান সুবিধাদি (চলমান…)</vt:lpstr>
      <vt:lpstr>১. আইসিটি বিষয়ক বিদ্যমান সুবিধাদি (চলমান…)</vt:lpstr>
      <vt:lpstr>১. আইসিটি বিষয়ক বিদ্যমান সুবিধাদি (চলমান…)</vt:lpstr>
      <vt:lpstr>১. আইসিটি বিষয়ক বিদ্যমান সুবিধাদি (চলমান…)</vt:lpstr>
      <vt:lpstr> ২. আইসিটি বিষয়ক যে সকল কার্যক্রম করণীয় (চলমান…) </vt:lpstr>
      <vt:lpstr>  ২. আইসিটি বিষয়ক যে সকল কার্যক্রম করণীয় (চলমান…)  </vt:lpstr>
      <vt:lpstr>২. আইসিটি বিষয়ক যে সকল কার্যক্রম করণীয় (চলমান…)</vt:lpstr>
      <vt:lpstr>২. আইসিটি বিষয়ক যে সকল কার্যক্রম করণীয় (চলমান…)</vt:lpstr>
      <vt:lpstr>২. আইসিটি বিষয়ক যে সকল কার্যক্রম করণীয় (চলমান…)</vt:lpstr>
      <vt:lpstr>২. আইসিটি বিষয়ক যে সকল কার্যক্রম করণীয় (চলমান…)</vt:lpstr>
      <vt:lpstr>২. আইসিটি বিষয়ক যে সকল কার্যক্রম করণীয় (চলমান…)</vt:lpstr>
      <vt:lpstr>২. আইসিটি বিষয়ক যে সকল কার্যক্রম করণীয় (চলমান…)</vt:lpstr>
      <vt:lpstr>২. আইসিটি বিষয়ক যে সকল কার্যক্রম করণীয় (চলমান…)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usser</dc:creator>
  <cp:lastModifiedBy>Faiz</cp:lastModifiedBy>
  <cp:revision>78</cp:revision>
  <dcterms:created xsi:type="dcterms:W3CDTF">2015-10-19T14:15:55Z</dcterms:created>
  <dcterms:modified xsi:type="dcterms:W3CDTF">2015-10-28T08:54:40Z</dcterms:modified>
</cp:coreProperties>
</file>