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61" r:id="rId6"/>
    <p:sldId id="263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7207-3B1C-4E7F-9510-1378E685EC4C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083F-53F2-427E-B77C-1214B19F9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396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7207-3B1C-4E7F-9510-1378E685EC4C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083F-53F2-427E-B77C-1214B19F9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884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7207-3B1C-4E7F-9510-1378E685EC4C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083F-53F2-427E-B77C-1214B19F9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113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7207-3B1C-4E7F-9510-1378E685EC4C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083F-53F2-427E-B77C-1214B19F9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72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7207-3B1C-4E7F-9510-1378E685EC4C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083F-53F2-427E-B77C-1214B19F9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222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7207-3B1C-4E7F-9510-1378E685EC4C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083F-53F2-427E-B77C-1214B19F9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869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7207-3B1C-4E7F-9510-1378E685EC4C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083F-53F2-427E-B77C-1214B19F9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993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7207-3B1C-4E7F-9510-1378E685EC4C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083F-53F2-427E-B77C-1214B19F9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24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7207-3B1C-4E7F-9510-1378E685EC4C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083F-53F2-427E-B77C-1214B19F9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10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7207-3B1C-4E7F-9510-1378E685EC4C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083F-53F2-427E-B77C-1214B19F9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1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7207-3B1C-4E7F-9510-1378E685EC4C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083F-53F2-427E-B77C-1214B19F9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398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77207-3B1C-4E7F-9510-1378E685EC4C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3083F-53F2-427E-B77C-1214B19F9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206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tannica.com/dictionary/discrete" TargetMode="External"/><Relationship Id="rId2" Type="http://schemas.openxmlformats.org/officeDocument/2006/relationships/hyperlink" Target="https://www.britannica.com/science/quantum-mechanics-physics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hyperlink" Target="https://www.britannica.com/science/Pauli-exclusion-principl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hyperphysics.phy-astr.gsu.edu/hbase/Solids/fermi.html#c1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6252" y="770709"/>
            <a:ext cx="9144000" cy="1733414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Electrical Properties of Materials</a:t>
            </a:r>
            <a:b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100" dirty="0" err="1" smtClean="0">
                <a:solidFill>
                  <a:schemeClr val="accent2">
                    <a:lumMod val="75000"/>
                  </a:schemeClr>
                </a:solidFill>
              </a:rPr>
              <a:t>EEE</a:t>
            </a:r>
            <a:r>
              <a:rPr lang="en-US" sz="3100" dirty="0" smtClean="0">
                <a:solidFill>
                  <a:schemeClr val="accent2">
                    <a:lumMod val="75000"/>
                  </a:schemeClr>
                </a:solidFill>
              </a:rPr>
              <a:t>-1203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en-US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5806" y="2700700"/>
            <a:ext cx="9144000" cy="2903265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Band Theory Of Solids</a:t>
            </a:r>
          </a:p>
          <a:p>
            <a:endParaRPr lang="en-US" dirty="0"/>
          </a:p>
          <a:p>
            <a:r>
              <a:rPr lang="en-US" dirty="0" smtClean="0"/>
              <a:t>                                                                                          </a:t>
            </a:r>
          </a:p>
          <a:p>
            <a:r>
              <a:rPr lang="en-US" dirty="0" smtClean="0"/>
              <a:t>                                                                                         Ref Book: S O </a:t>
            </a:r>
            <a:r>
              <a:rPr lang="en-US" dirty="0" err="1" smtClean="0"/>
              <a:t>Kasap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367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109" y="692331"/>
            <a:ext cx="9091747" cy="5408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243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68974" y="527259"/>
            <a:ext cx="52066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Maxwell-Boltzmann Statistics</a:t>
            </a:r>
            <a:endParaRPr lang="en-US" sz="3200" dirty="0"/>
          </a:p>
        </p:txBody>
      </p:sp>
      <p:sp>
        <p:nvSpPr>
          <p:cNvPr id="3" name="Right Arrow 2"/>
          <p:cNvSpPr/>
          <p:nvPr/>
        </p:nvSpPr>
        <p:spPr>
          <a:xfrm>
            <a:off x="1005840" y="2947741"/>
            <a:ext cx="783771" cy="2220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112465" y="2846644"/>
            <a:ext cx="88783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In statistical mechanics, Maxwell–Boltzmann statistics describes the distribution of classical material particles over various energy states in thermal equilibrium.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12465" y="1944132"/>
            <a:ext cx="2913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What is It </a:t>
            </a:r>
            <a:r>
              <a:rPr lang="en-US" sz="2400" dirty="0" smtClean="0"/>
              <a:t>??</a:t>
            </a:r>
            <a:endParaRPr lang="en-US" sz="2400" dirty="0"/>
          </a:p>
        </p:txBody>
      </p:sp>
      <p:sp>
        <p:nvSpPr>
          <p:cNvPr id="6" name="5-Point Star 5"/>
          <p:cNvSpPr/>
          <p:nvPr/>
        </p:nvSpPr>
        <p:spPr>
          <a:xfrm>
            <a:off x="1201782" y="1946363"/>
            <a:ext cx="391886" cy="36576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1005839" y="3975353"/>
            <a:ext cx="783771" cy="2220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112465" y="3817241"/>
            <a:ext cx="85518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It is applicable when the temperature is high enough or the particle density is low enough to keep quantum effects negligible.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063" y="5034297"/>
            <a:ext cx="8490857" cy="1405691"/>
          </a:xfrm>
          <a:prstGeom prst="rect">
            <a:avLst/>
          </a:prstGeom>
        </p:spPr>
      </p:pic>
      <p:sp>
        <p:nvSpPr>
          <p:cNvPr id="12" name="Right Arrow 11"/>
          <p:cNvSpPr/>
          <p:nvPr/>
        </p:nvSpPr>
        <p:spPr>
          <a:xfrm>
            <a:off x="1005838" y="5034297"/>
            <a:ext cx="783771" cy="2220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606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72623" y="657887"/>
            <a:ext cx="43524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var(--font-family-serif)"/>
              </a:rPr>
              <a:t>Fermi-Dirac statistics</a:t>
            </a:r>
            <a:endParaRPr lang="en-US" sz="3200" b="1" i="0" dirty="0">
              <a:solidFill>
                <a:schemeClr val="accent6">
                  <a:lumMod val="75000"/>
                </a:schemeClr>
              </a:solidFill>
              <a:effectLst/>
              <a:latin typeface="var(--font-family-serif)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1703" y="1856661"/>
            <a:ext cx="483326" cy="195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284973" y="1743260"/>
            <a:ext cx="99277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i="0" dirty="0" smtClean="0">
                <a:solidFill>
                  <a:srgbClr val="1A1A1A"/>
                </a:solidFill>
                <a:effectLst/>
                <a:latin typeface="Georgia" panose="02040502050405020303" pitchFamily="18" charset="0"/>
              </a:rPr>
              <a:t>Fermi-Dirac statistics</a:t>
            </a:r>
            <a:r>
              <a:rPr lang="en-US" b="0" i="0" dirty="0" smtClean="0">
                <a:solidFill>
                  <a:srgbClr val="1A1A1A"/>
                </a:solidFill>
                <a:effectLst/>
                <a:latin typeface="Georgia" panose="02040502050405020303" pitchFamily="18" charset="0"/>
              </a:rPr>
              <a:t>, in </a:t>
            </a:r>
            <a:r>
              <a:rPr lang="en-US" b="0" i="0" u="sng" dirty="0" smtClean="0">
                <a:effectLst/>
                <a:latin typeface="Georgia" panose="02040502050405020303" pitchFamily="18" charset="0"/>
                <a:hlinkClick r:id="rId2"/>
              </a:rPr>
              <a:t>quantum mechanics</a:t>
            </a:r>
            <a:r>
              <a:rPr lang="en-US" b="0" i="0" dirty="0" smtClean="0">
                <a:solidFill>
                  <a:srgbClr val="1A1A1A"/>
                </a:solidFill>
                <a:effectLst/>
                <a:latin typeface="Georgia" panose="02040502050405020303" pitchFamily="18" charset="0"/>
              </a:rPr>
              <a:t>, a way in which a system of indistinguishable particles can be distributed among a set of energy states: each of the available </a:t>
            </a:r>
            <a:r>
              <a:rPr lang="en-US" b="0" i="0" u="sng" dirty="0" smtClean="0">
                <a:effectLst/>
                <a:latin typeface="Georgia" panose="02040502050405020303" pitchFamily="18" charset="0"/>
                <a:hlinkClick r:id="rId3"/>
              </a:rPr>
              <a:t>discrete</a:t>
            </a:r>
            <a:r>
              <a:rPr lang="en-US" b="0" i="0" dirty="0" smtClean="0">
                <a:solidFill>
                  <a:srgbClr val="1A1A1A"/>
                </a:solidFill>
                <a:effectLst/>
                <a:latin typeface="Georgia" panose="02040502050405020303" pitchFamily="18" charset="0"/>
              </a:rPr>
              <a:t> states can be occupied by only one particle.</a:t>
            </a:r>
          </a:p>
        </p:txBody>
      </p:sp>
      <p:sp>
        <p:nvSpPr>
          <p:cNvPr id="5" name="Rectangle 4"/>
          <p:cNvSpPr/>
          <p:nvPr/>
        </p:nvSpPr>
        <p:spPr>
          <a:xfrm>
            <a:off x="561703" y="3294412"/>
            <a:ext cx="483326" cy="195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84973" y="3167189"/>
            <a:ext cx="99277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 smtClean="0">
                <a:solidFill>
                  <a:srgbClr val="1A1A1A"/>
                </a:solidFill>
                <a:effectLst/>
                <a:latin typeface="Georgia" panose="02040502050405020303" pitchFamily="18" charset="0"/>
              </a:rPr>
              <a:t>The Fermi-Dirac statistics apply only to those types of particles that obey the restriction known   as the </a:t>
            </a:r>
            <a:r>
              <a:rPr lang="en-US" b="0" i="0" u="sng" dirty="0" smtClean="0">
                <a:effectLst/>
                <a:latin typeface="Georgia" panose="02040502050405020303" pitchFamily="18" charset="0"/>
                <a:hlinkClick r:id="rId4"/>
              </a:rPr>
              <a:t>Pauli exclusion principle.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8931" y="4597376"/>
            <a:ext cx="4035983" cy="1280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752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8984" y="1597433"/>
            <a:ext cx="3575191" cy="487160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069" y="1635538"/>
            <a:ext cx="1729247" cy="483032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93074" y="409432"/>
            <a:ext cx="62486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</a:rPr>
              <a:t>Comparrison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 Between Two Statistics</a:t>
            </a:r>
            <a:endParaRPr lang="en-US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414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165" y="326571"/>
            <a:ext cx="9183189" cy="653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025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98037" y="840769"/>
            <a:ext cx="23166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Fermi Level</a:t>
            </a:r>
            <a:endParaRPr lang="en-US" sz="3200" b="1" i="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80902" y="1819144"/>
            <a:ext cx="87608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Fermi level" is the term used to describe the top of the collection of electron energy levels at absolute zero temperature.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36469" y="1946367"/>
            <a:ext cx="365758" cy="326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10342" y="2712721"/>
            <a:ext cx="391885" cy="3178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780901" y="2712721"/>
            <a:ext cx="51337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At absolute zero electrons pack into the lowest available energy states and build up a "Fermi sea" of electron energy states. The Fermi level is the surface of that sea at absolute zero where no electrons will have enough energy to rise above the surface.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6457" y="2564895"/>
            <a:ext cx="3196381" cy="3979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516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32500" y="801579"/>
            <a:ext cx="47954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i="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Fermi Energies for Metals</a:t>
            </a:r>
            <a:endParaRPr lang="en-US" sz="3200" b="1" i="0" dirty="0">
              <a:solidFill>
                <a:srgbClr val="C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2960" y="1869724"/>
            <a:ext cx="483326" cy="128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728650" y="1731556"/>
            <a:ext cx="899595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 </a:t>
            </a:r>
            <a:r>
              <a:rPr lang="en-US" b="0" i="0" dirty="0" smtClean="0">
                <a:effectLst/>
                <a:latin typeface="Times New Roman" panose="02020603050405020304" pitchFamily="18" charset="0"/>
                <a:hlinkClick r:id="rId2"/>
              </a:rPr>
              <a:t>Fermi energy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is the maximum energy occupied by an electron at </a:t>
            </a:r>
            <a:r>
              <a:rPr lang="en-US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0K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By the Pauli exclusion  principle, we know that the electrons will fill all available energy levels, and the top of that "Fermi sea" of electrons is called the Fermi energy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337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171</Words>
  <Application>Microsoft Office PowerPoint</Application>
  <PresentationFormat>Widescreen</PresentationFormat>
  <Paragraphs>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Georgia</vt:lpstr>
      <vt:lpstr>Times New Roman</vt:lpstr>
      <vt:lpstr>var(--font-family-serif)</vt:lpstr>
      <vt:lpstr>Office Theme</vt:lpstr>
      <vt:lpstr>Electrical Properties of Materials EEE-1203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Electrical Properties of Materials EEE-1203 </dc:title>
  <dc:creator>Sushanta</dc:creator>
  <cp:lastModifiedBy>Sushanta</cp:lastModifiedBy>
  <cp:revision>11</cp:revision>
  <dcterms:created xsi:type="dcterms:W3CDTF">2024-10-01T17:17:44Z</dcterms:created>
  <dcterms:modified xsi:type="dcterms:W3CDTF">2024-10-01T20:16:19Z</dcterms:modified>
</cp:coreProperties>
</file>