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3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98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06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6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2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8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5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1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5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1C0DA-3CC8-4DE4-8819-186DC5B6718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29801-E85B-4BD9-848C-92E1EA60C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6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quora.com/What-is-Brillounin-zones?no_redirect=1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quora.com/What-is-the-physical-significance-of-a-Brillouin-zone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spmuranchi.ac.in/pdf/Blog/Effective%20mass%20of%20Electrons.pdf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538" y="1371313"/>
            <a:ext cx="9547044" cy="501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50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11" y="653144"/>
            <a:ext cx="10838830" cy="550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19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7028" y="574154"/>
            <a:ext cx="92310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u="none" strike="noStrike" dirty="0" smtClean="0">
                <a:solidFill>
                  <a:srgbClr val="282829"/>
                </a:solidFill>
                <a:effectLst/>
                <a:latin typeface="-apple-system"/>
                <a:hlinkClick r:id="rId2"/>
              </a:rPr>
              <a:t>What is </a:t>
            </a:r>
            <a:r>
              <a:rPr lang="en-US" b="1" i="0" u="none" strike="noStrike" dirty="0" err="1" smtClean="0">
                <a:solidFill>
                  <a:srgbClr val="282829"/>
                </a:solidFill>
                <a:effectLst/>
                <a:latin typeface="-apple-system"/>
                <a:hlinkClick r:id="rId2"/>
              </a:rPr>
              <a:t>Brillounin</a:t>
            </a:r>
            <a:r>
              <a:rPr lang="en-US" b="1" i="0" u="none" strike="noStrike" dirty="0" smtClean="0">
                <a:solidFill>
                  <a:srgbClr val="282829"/>
                </a:solidFill>
                <a:effectLst/>
                <a:latin typeface="-apple-system"/>
                <a:hlinkClick r:id="rId2"/>
              </a:rPr>
              <a:t> zones?</a:t>
            </a:r>
          </a:p>
          <a:p>
            <a:endParaRPr lang="en-US" b="1" i="0" u="none" strike="noStrike" dirty="0" smtClean="0">
              <a:solidFill>
                <a:srgbClr val="282829"/>
              </a:solidFill>
              <a:effectLst/>
              <a:latin typeface="-apple-system"/>
              <a:hlinkClick r:id="rId2"/>
            </a:endParaRPr>
          </a:p>
          <a:p>
            <a:pPr algn="just"/>
            <a:r>
              <a:rPr lang="en-US" b="0" i="0" dirty="0" smtClean="0">
                <a:solidFill>
                  <a:srgbClr val="282829"/>
                </a:solidFill>
                <a:effectLst/>
                <a:latin typeface="-apple-system"/>
              </a:rPr>
              <a:t>          </a:t>
            </a:r>
            <a:r>
              <a:rPr lang="en-US" b="0" i="0" dirty="0" err="1" smtClean="0">
                <a:solidFill>
                  <a:srgbClr val="282829"/>
                </a:solidFill>
                <a:effectLst/>
                <a:latin typeface="-apple-system"/>
              </a:rPr>
              <a:t>Brillounin</a:t>
            </a:r>
            <a:r>
              <a:rPr lang="en-US" b="0" i="0" dirty="0" smtClean="0">
                <a:solidFill>
                  <a:srgbClr val="282829"/>
                </a:solidFill>
                <a:effectLst/>
                <a:latin typeface="-apple-system"/>
              </a:rPr>
              <a:t> zone is defined as the set of points close to the origin than any other       reciprocal lattice point. </a:t>
            </a:r>
            <a:endParaRPr lang="en-US" sz="2000" b="0" i="0" dirty="0">
              <a:solidFill>
                <a:srgbClr val="282829"/>
              </a:solidFill>
              <a:effectLst/>
              <a:latin typeface="-apple-system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437" y="1892049"/>
            <a:ext cx="4445000" cy="3226527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1807028" y="5839099"/>
            <a:ext cx="600891" cy="222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12423" y="5765467"/>
            <a:ext cx="85256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t is classified as first Brillouin zone, second Brillouin zone and third Brillouin zone.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807027" y="1174318"/>
            <a:ext cx="600891" cy="222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9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005840" y="1201784"/>
            <a:ext cx="600891" cy="222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721932" y="1128152"/>
            <a:ext cx="6865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u="sng" dirty="0" smtClean="0">
                <a:effectLst/>
                <a:latin typeface="Arial" panose="020B0604020202020204" pitchFamily="34" charset="0"/>
                <a:hlinkClick r:id="rId2"/>
              </a:rPr>
              <a:t>What is the physical significance / importance of a Brillouin zone?</a:t>
            </a:r>
            <a:endParaRPr lang="en-US" b="0" i="0" u="sng" dirty="0">
              <a:effectLst/>
              <a:latin typeface="Arial" panose="020B0604020202020204" pitchFamily="34" charset="0"/>
              <a:hlinkClick r:id="rId2"/>
            </a:endParaRPr>
          </a:p>
        </p:txBody>
      </p:sp>
      <p:sp>
        <p:nvSpPr>
          <p:cNvPr id="8" name="Oval 7"/>
          <p:cNvSpPr/>
          <p:nvPr/>
        </p:nvSpPr>
        <p:spPr>
          <a:xfrm flipH="1">
            <a:off x="1606731" y="2024743"/>
            <a:ext cx="169817" cy="1828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63782" y="1884457"/>
            <a:ext cx="86955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5F6368"/>
                </a:solidFill>
                <a:latin typeface="Arial" panose="020B0604020202020204" pitchFamily="34" charset="0"/>
              </a:rPr>
              <a:t>T</a:t>
            </a:r>
            <a:r>
              <a:rPr lang="en-US" b="1" i="0" dirty="0" smtClean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o describe and analyze the electron energy in the band energy structure of crystals</a:t>
            </a:r>
            <a:endParaRPr lang="en-US" b="1" dirty="0"/>
          </a:p>
        </p:txBody>
      </p:sp>
      <p:sp>
        <p:nvSpPr>
          <p:cNvPr id="11" name="Oval 10"/>
          <p:cNvSpPr/>
          <p:nvPr/>
        </p:nvSpPr>
        <p:spPr>
          <a:xfrm flipH="1">
            <a:off x="1606731" y="2795842"/>
            <a:ext cx="169817" cy="1828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963782" y="2655556"/>
            <a:ext cx="85518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82829"/>
                </a:solidFill>
                <a:latin typeface="-apple-system"/>
              </a:rPr>
              <a:t>T</a:t>
            </a:r>
            <a:r>
              <a:rPr lang="en-US" b="1" i="0" dirty="0" smtClean="0">
                <a:solidFill>
                  <a:srgbClr val="282829"/>
                </a:solidFill>
                <a:effectLst/>
                <a:latin typeface="-apple-system"/>
              </a:rPr>
              <a:t>o determine the excitation of photons, phonons and </a:t>
            </a:r>
            <a:r>
              <a:rPr lang="en-US" b="1" i="0" dirty="0" err="1" smtClean="0">
                <a:solidFill>
                  <a:srgbClr val="282829"/>
                </a:solidFill>
                <a:effectLst/>
                <a:latin typeface="-apple-system"/>
              </a:rPr>
              <a:t>Magnon</a:t>
            </a:r>
            <a:r>
              <a:rPr lang="en-US" b="0" i="0" dirty="0" smtClean="0">
                <a:solidFill>
                  <a:srgbClr val="282829"/>
                </a:solidFill>
                <a:effectLst/>
                <a:latin typeface="-apple-system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61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0166" y="736266"/>
            <a:ext cx="31407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0" i="0" u="sng" dirty="0" smtClean="0">
                <a:effectLst/>
                <a:latin typeface="Arial" panose="020B0604020202020204" pitchFamily="34" charset="0"/>
                <a:hlinkClick r:id="rId2"/>
              </a:rPr>
              <a:t>Effective mass of Electron</a:t>
            </a:r>
            <a:endParaRPr lang="en-US" sz="2000" b="0" i="0" u="sng" dirty="0">
              <a:effectLst/>
              <a:latin typeface="Arial" panose="020B0604020202020204" pitchFamily="34" charset="0"/>
              <a:hlinkClick r:id="rId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1541417"/>
            <a:ext cx="27432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37656" y="1355411"/>
            <a:ext cx="90612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1F1F1F"/>
                </a:solidFill>
                <a:effectLst/>
                <a:latin typeface="Google Sans"/>
              </a:rPr>
              <a:t>A Electron effective mass (often denoted m*) is the mass that it seems to have when responding to forces.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251" y="2416629"/>
            <a:ext cx="7824652" cy="317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72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94857" y="849087"/>
            <a:ext cx="8408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smtClean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The effective mass of electrons is not a fixed value</a:t>
            </a:r>
            <a:r>
              <a:rPr lang="en-US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and can vary depending on the specific material and its crystal structure</a:t>
            </a:r>
            <a:endParaRPr lang="en-US" dirty="0"/>
          </a:p>
        </p:txBody>
      </p:sp>
      <p:sp>
        <p:nvSpPr>
          <p:cNvPr id="6" name="5-Point Star 5"/>
          <p:cNvSpPr/>
          <p:nvPr/>
        </p:nvSpPr>
        <p:spPr>
          <a:xfrm>
            <a:off x="1240971" y="849087"/>
            <a:ext cx="718457" cy="60089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858" y="2416629"/>
            <a:ext cx="6971212" cy="138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03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115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-apple-system</vt:lpstr>
      <vt:lpstr>Arial</vt:lpstr>
      <vt:lpstr>Calibri</vt:lpstr>
      <vt:lpstr>Calibri Light</vt:lpstr>
      <vt:lpstr>Google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Sushanta</dc:creator>
  <cp:lastModifiedBy>Sushanta</cp:lastModifiedBy>
  <cp:revision>8</cp:revision>
  <dcterms:created xsi:type="dcterms:W3CDTF">2024-09-24T17:35:50Z</dcterms:created>
  <dcterms:modified xsi:type="dcterms:W3CDTF">2024-09-24T18:39:25Z</dcterms:modified>
</cp:coreProperties>
</file>