
<file path=[Content_Types].xml><?xml version="1.0" encoding="utf-8"?>
<Types xmlns="http://schemas.openxmlformats.org/package/2006/content-types">
  <Default ContentType="image/jpeg" Extension="jpg"/>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21" roundtripDataSignature="AMtx7mhd61DxSJo6/LQqACIwdPsyuxhkx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11" Type="http://schemas.openxmlformats.org/officeDocument/2006/relationships/slide" Target="slides/slide7.xml"/><Relationship Id="rId10" Type="http://schemas.openxmlformats.org/officeDocument/2006/relationships/slide" Target="slides/slide6.xml"/><Relationship Id="rId21" Type="http://customschemas.google.com/relationships/presentationmetadata" Target="metadata"/><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19" Type="http://schemas.openxmlformats.org/officeDocument/2006/relationships/slide" Target="slides/slide15.xml"/><Relationship Id="rId6" Type="http://schemas.openxmlformats.org/officeDocument/2006/relationships/slide" Target="slides/slide2.xml"/><Relationship Id="rId18" Type="http://schemas.openxmlformats.org/officeDocument/2006/relationships/slide" Target="slides/slide14.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7" name="Google Shape;137;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9" name="Google Shape;149;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5" name="Google Shape;155;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1" name="Google Shape;161;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7" name="Google Shape;167;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3" name="Google Shape;173;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9" name="Google Shape;89;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5" name="Google Shape;95;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1" name="Google Shape;101;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9" name="Google Shape;119;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5" name="Google Shape;125;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1" name="Google Shape;131;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1" name="Shape 11"/>
        <p:cNvGrpSpPr/>
        <p:nvPr/>
      </p:nvGrpSpPr>
      <p:grpSpPr>
        <a:xfrm>
          <a:off x="0" y="0"/>
          <a:ext cx="0" cy="0"/>
          <a:chOff x="0" y="0"/>
          <a:chExt cx="0" cy="0"/>
        </a:xfrm>
      </p:grpSpPr>
      <p:sp>
        <p:nvSpPr>
          <p:cNvPr id="12" name="Google Shape;12;p1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18"/>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 name="Google Shape;14;p1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1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1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bn-BD"/>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2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27"/>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2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2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2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bn-BD"/>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28"/>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28"/>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2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2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2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bn-BD"/>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7" name="Shape 17"/>
        <p:cNvGrpSpPr/>
        <p:nvPr/>
      </p:nvGrpSpPr>
      <p:grpSpPr>
        <a:xfrm>
          <a:off x="0" y="0"/>
          <a:ext cx="0" cy="0"/>
          <a:chOff x="0" y="0"/>
          <a:chExt cx="0" cy="0"/>
        </a:xfrm>
      </p:grpSpPr>
      <p:sp>
        <p:nvSpPr>
          <p:cNvPr id="18" name="Google Shape;18;p19"/>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19"/>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20" name="Google Shape;20;p1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1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1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bn-BD"/>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20"/>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20"/>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26" name="Google Shape;26;p2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2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2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bn-BD"/>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2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21"/>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2" name="Google Shape;32;p21"/>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2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2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2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bn-BD"/>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22"/>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22"/>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22"/>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22"/>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22"/>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2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2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2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bn-BD"/>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2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2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2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2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bn-BD"/>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2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2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2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bn-BD"/>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25"/>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25"/>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25"/>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2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2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2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bn-BD"/>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26"/>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26"/>
          <p:cNvSpPr/>
          <p:nvPr>
            <p:ph idx="2" type="pic"/>
          </p:nvPr>
        </p:nvSpPr>
        <p:spPr>
          <a:xfrm>
            <a:off x="5183188" y="987425"/>
            <a:ext cx="6172200" cy="4873625"/>
          </a:xfrm>
          <a:prstGeom prst="rect">
            <a:avLst/>
          </a:prstGeom>
          <a:noFill/>
          <a:ln>
            <a:noFill/>
          </a:ln>
        </p:spPr>
      </p:sp>
      <p:sp>
        <p:nvSpPr>
          <p:cNvPr id="64" name="Google Shape;64;p26"/>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2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2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2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bn-BD"/>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7"/>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1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bn-BD"/>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hyperlink" Target="https://www.livescience.com/51975-vitamin-a.html"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1.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 Id="rId3" Type="http://schemas.openxmlformats.org/officeDocument/2006/relationships/hyperlink" Target="https://ods.od.nih.gov/factsheets/VitaminD-HealthProfessional/"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2.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hyperlink" Target="https://pustibari.com/%e0%a6%96%e0%a6%be%e0%a6%a6%e0%a7%8d%e0%a6%af-%e0%a6%aa%e0%a7%8d%e0%a6%b0%e0%a6%af%e0%a7%81%e0%a6%95%e0%a7%8d%e0%a6%a4%e0%a6%bf/"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3.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p:nvPr/>
        </p:nvSpPr>
        <p:spPr>
          <a:xfrm>
            <a:off x="3001811" y="1304119"/>
            <a:ext cx="6188400" cy="21237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bn-BD" sz="4400">
                <a:solidFill>
                  <a:srgbClr val="00B050"/>
                </a:solidFill>
                <a:latin typeface="Arial"/>
                <a:ea typeface="Arial"/>
                <a:cs typeface="Arial"/>
                <a:sym typeface="Arial"/>
              </a:rPr>
              <a:t>বিষয়: ফুড সাইন্স অ্যান্ড নিউট্রিশন</a:t>
            </a:r>
            <a:endParaRPr b="1" sz="4400">
              <a:solidFill>
                <a:srgbClr val="00B050"/>
              </a:solidFill>
              <a:latin typeface="Arial"/>
              <a:ea typeface="Arial"/>
              <a:cs typeface="Arial"/>
              <a:sym typeface="Arial"/>
            </a:endParaRPr>
          </a:p>
          <a:p>
            <a:pPr indent="0" lvl="0" marL="0" marR="0" rtl="0" algn="ctr">
              <a:spcBef>
                <a:spcPts val="0"/>
              </a:spcBef>
              <a:spcAft>
                <a:spcPts val="0"/>
              </a:spcAft>
              <a:buNone/>
            </a:pPr>
            <a:r>
              <a:rPr b="1" lang="bn-BD" sz="4400">
                <a:solidFill>
                  <a:srgbClr val="00B050"/>
                </a:solidFill>
                <a:latin typeface="Arial"/>
                <a:ea typeface="Arial"/>
                <a:cs typeface="Arial"/>
                <a:sym typeface="Arial"/>
              </a:rPr>
              <a:t>বিষয় কোড:</a:t>
            </a:r>
            <a:r>
              <a:rPr b="1" lang="bn-BD" sz="4000">
                <a:solidFill>
                  <a:srgbClr val="00B050"/>
                </a:solidFill>
                <a:latin typeface="Arial"/>
                <a:ea typeface="Arial"/>
                <a:cs typeface="Arial"/>
                <a:sym typeface="Arial"/>
              </a:rPr>
              <a:t> </a:t>
            </a:r>
            <a:r>
              <a:rPr b="1" lang="bn-BD" sz="4000">
                <a:solidFill>
                  <a:srgbClr val="00B050"/>
                </a:solidFill>
                <a:latin typeface="Calibri"/>
                <a:ea typeface="Calibri"/>
                <a:cs typeface="Calibri"/>
                <a:sym typeface="Calibri"/>
              </a:rPr>
              <a:t>66932</a:t>
            </a:r>
            <a:endParaRPr/>
          </a:p>
          <a:p>
            <a:pPr indent="0" lvl="0" marL="0" marR="0" rtl="0" algn="l">
              <a:spcBef>
                <a:spcPts val="0"/>
              </a:spcBef>
              <a:spcAft>
                <a:spcPts val="0"/>
              </a:spcAft>
              <a:buNone/>
            </a:pPr>
            <a:r>
              <a:t/>
            </a:r>
            <a:endParaRPr b="1" sz="4400">
              <a:solidFill>
                <a:srgbClr val="00B050"/>
              </a:solidFill>
              <a:latin typeface="Arial"/>
              <a:ea typeface="Arial"/>
              <a:cs typeface="Arial"/>
              <a:sym typeface="Arial"/>
            </a:endParaRPr>
          </a:p>
        </p:txBody>
      </p:sp>
      <p:sp>
        <p:nvSpPr>
          <p:cNvPr id="85" name="Google Shape;85;p1"/>
          <p:cNvSpPr txBox="1"/>
          <p:nvPr/>
        </p:nvSpPr>
        <p:spPr>
          <a:xfrm flipH="1" rot="-1891172">
            <a:off x="975639" y="-8991332"/>
            <a:ext cx="2880128" cy="804248"/>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bn-BD" sz="2800">
                <a:solidFill>
                  <a:schemeClr val="accent2"/>
                </a:solidFill>
                <a:latin typeface="Calibri"/>
                <a:ea typeface="Calibri"/>
                <a:cs typeface="Calibri"/>
                <a:sym typeface="Calibri"/>
              </a:rPr>
              <a:t>র্পব:তৃতীয়</a:t>
            </a:r>
            <a:endParaRPr sz="2800">
              <a:solidFill>
                <a:schemeClr val="accent2"/>
              </a:solidFill>
              <a:latin typeface="Calibri"/>
              <a:ea typeface="Calibri"/>
              <a:cs typeface="Calibri"/>
              <a:sym typeface="Calibri"/>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6" name="Google Shape;86;p1"/>
          <p:cNvSpPr txBox="1"/>
          <p:nvPr/>
        </p:nvSpPr>
        <p:spPr>
          <a:xfrm flipH="1" rot="10800000">
            <a:off x="9150" y="4980735"/>
            <a:ext cx="12192000" cy="617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bn-BD" sz="2800">
                <a:solidFill>
                  <a:schemeClr val="dk1"/>
                </a:solidFill>
                <a:latin typeface="Calibri"/>
                <a:ea typeface="Calibri"/>
                <a:cs typeface="Calibri"/>
                <a:sym typeface="Calibri"/>
              </a:rPr>
              <a:t>মাহবুব হাসান, চিফ ইন্সট্রাক্টর(টেক) ফুড,কিশোরগঞ্জ পলিটে</a:t>
            </a:r>
            <a:endParaRPr sz="2800">
              <a:solidFill>
                <a:schemeClr val="dk1"/>
              </a:solidFill>
              <a:latin typeface="Calibri"/>
              <a:ea typeface="Calibri"/>
              <a:cs typeface="Calibri"/>
              <a:sym typeface="Calibri"/>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1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0070C0"/>
              </a:buClr>
              <a:buSzPts val="4400"/>
              <a:buFont typeface="Arial"/>
              <a:buNone/>
            </a:pPr>
            <a:r>
              <a:rPr b="1" lang="bn-BD">
                <a:solidFill>
                  <a:srgbClr val="0070C0"/>
                </a:solidFill>
                <a:latin typeface="Arial"/>
                <a:ea typeface="Arial"/>
                <a:cs typeface="Arial"/>
                <a:sym typeface="Arial"/>
              </a:rPr>
              <a:t>ভিটামিন</a:t>
            </a:r>
            <a:r>
              <a:rPr lang="bn-BD">
                <a:solidFill>
                  <a:srgbClr val="0070C0"/>
                </a:solidFill>
                <a:latin typeface="Arial"/>
                <a:ea typeface="Arial"/>
                <a:cs typeface="Arial"/>
                <a:sym typeface="Arial"/>
              </a:rPr>
              <a:t> </a:t>
            </a:r>
            <a:r>
              <a:rPr b="1" lang="bn-BD">
                <a:solidFill>
                  <a:srgbClr val="0070C0"/>
                </a:solidFill>
                <a:latin typeface="Arial"/>
                <a:ea typeface="Arial"/>
                <a:cs typeface="Arial"/>
                <a:sym typeface="Arial"/>
              </a:rPr>
              <a:t>এ</a:t>
            </a:r>
            <a:r>
              <a:rPr lang="bn-BD">
                <a:solidFill>
                  <a:srgbClr val="0070C0"/>
                </a:solidFill>
                <a:latin typeface="Arial"/>
                <a:ea typeface="Arial"/>
                <a:cs typeface="Arial"/>
                <a:sym typeface="Arial"/>
              </a:rPr>
              <a:t> </a:t>
            </a:r>
            <a:r>
              <a:rPr b="1" lang="bn-BD">
                <a:solidFill>
                  <a:srgbClr val="0070C0"/>
                </a:solidFill>
                <a:latin typeface="Arial"/>
                <a:ea typeface="Arial"/>
                <a:cs typeface="Arial"/>
                <a:sym typeface="Arial"/>
              </a:rPr>
              <a:t>এর</a:t>
            </a:r>
            <a:r>
              <a:rPr lang="bn-BD">
                <a:solidFill>
                  <a:srgbClr val="0070C0"/>
                </a:solidFill>
                <a:latin typeface="Arial"/>
                <a:ea typeface="Arial"/>
                <a:cs typeface="Arial"/>
                <a:sym typeface="Arial"/>
              </a:rPr>
              <a:t> </a:t>
            </a:r>
            <a:r>
              <a:rPr b="1" lang="bn-BD">
                <a:solidFill>
                  <a:srgbClr val="0070C0"/>
                </a:solidFill>
                <a:latin typeface="Arial"/>
                <a:ea typeface="Arial"/>
                <a:cs typeface="Arial"/>
                <a:sym typeface="Arial"/>
              </a:rPr>
              <a:t>অভাবজনিত</a:t>
            </a:r>
            <a:r>
              <a:rPr lang="bn-BD">
                <a:solidFill>
                  <a:srgbClr val="0070C0"/>
                </a:solidFill>
                <a:latin typeface="Arial"/>
                <a:ea typeface="Arial"/>
                <a:cs typeface="Arial"/>
                <a:sym typeface="Arial"/>
              </a:rPr>
              <a:t> </a:t>
            </a:r>
            <a:r>
              <a:rPr b="1" lang="bn-BD">
                <a:solidFill>
                  <a:srgbClr val="0070C0"/>
                </a:solidFill>
                <a:latin typeface="Arial"/>
                <a:ea typeface="Arial"/>
                <a:cs typeface="Arial"/>
                <a:sym typeface="Arial"/>
              </a:rPr>
              <a:t>লক্ষণ</a:t>
            </a:r>
            <a:br>
              <a:rPr lang="bn-BD">
                <a:solidFill>
                  <a:srgbClr val="0070C0"/>
                </a:solidFill>
                <a:latin typeface="Arial"/>
                <a:ea typeface="Arial"/>
                <a:cs typeface="Arial"/>
                <a:sym typeface="Arial"/>
              </a:rPr>
            </a:br>
            <a:endParaRPr/>
          </a:p>
        </p:txBody>
      </p:sp>
      <p:sp>
        <p:nvSpPr>
          <p:cNvPr id="140" name="Google Shape;140;p10"/>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lnSpcReduction="10000"/>
          </a:bodyPr>
          <a:lstStyle/>
          <a:p>
            <a:pPr indent="-228600" lvl="0" marL="228600" rtl="0" algn="l">
              <a:lnSpc>
                <a:spcPct val="150000"/>
              </a:lnSpc>
              <a:spcBef>
                <a:spcPts val="0"/>
              </a:spcBef>
              <a:spcAft>
                <a:spcPts val="0"/>
              </a:spcAft>
              <a:buClr>
                <a:srgbClr val="0070C0"/>
              </a:buClr>
              <a:buSzPts val="2800"/>
              <a:buFont typeface="Noto Sans Symbols"/>
              <a:buChar char="⮚"/>
            </a:pPr>
            <a:r>
              <a:rPr lang="bn-BD">
                <a:solidFill>
                  <a:srgbClr val="0070C0"/>
                </a:solidFill>
                <a:latin typeface="Arial"/>
                <a:ea typeface="Arial"/>
                <a:cs typeface="Arial"/>
                <a:sym typeface="Arial"/>
              </a:rPr>
              <a:t>রাতকানা রোগ হয়।</a:t>
            </a:r>
            <a:endParaRPr>
              <a:solidFill>
                <a:srgbClr val="0070C0"/>
              </a:solidFill>
              <a:latin typeface="Arial"/>
              <a:ea typeface="Arial"/>
              <a:cs typeface="Arial"/>
              <a:sym typeface="Arial"/>
            </a:endParaRPr>
          </a:p>
          <a:p>
            <a:pPr indent="-228600" lvl="0" marL="228600" rtl="0" algn="l">
              <a:lnSpc>
                <a:spcPct val="150000"/>
              </a:lnSpc>
              <a:spcBef>
                <a:spcPts val="1000"/>
              </a:spcBef>
              <a:spcAft>
                <a:spcPts val="0"/>
              </a:spcAft>
              <a:buClr>
                <a:srgbClr val="0070C0"/>
              </a:buClr>
              <a:buSzPts val="2800"/>
              <a:buFont typeface="Noto Sans Symbols"/>
              <a:buChar char="⮚"/>
            </a:pPr>
            <a:r>
              <a:rPr lang="bn-BD">
                <a:solidFill>
                  <a:srgbClr val="0070C0"/>
                </a:solidFill>
                <a:latin typeface="Arial"/>
                <a:ea typeface="Arial"/>
                <a:cs typeface="Arial"/>
                <a:sym typeface="Arial"/>
              </a:rPr>
              <a:t>চোখের কর্নিয়া নষ্ট হয়ে যায়।</a:t>
            </a:r>
            <a:endParaRPr>
              <a:solidFill>
                <a:srgbClr val="0070C0"/>
              </a:solidFill>
              <a:latin typeface="Arial"/>
              <a:ea typeface="Arial"/>
              <a:cs typeface="Arial"/>
              <a:sym typeface="Arial"/>
            </a:endParaRPr>
          </a:p>
          <a:p>
            <a:pPr indent="-228600" lvl="0" marL="228600" rtl="0" algn="l">
              <a:lnSpc>
                <a:spcPct val="150000"/>
              </a:lnSpc>
              <a:spcBef>
                <a:spcPts val="1000"/>
              </a:spcBef>
              <a:spcAft>
                <a:spcPts val="0"/>
              </a:spcAft>
              <a:buClr>
                <a:srgbClr val="0070C0"/>
              </a:buClr>
              <a:buSzPts val="2800"/>
              <a:buFont typeface="Noto Sans Symbols"/>
              <a:buChar char="⮚"/>
            </a:pPr>
            <a:r>
              <a:rPr lang="bn-BD">
                <a:solidFill>
                  <a:srgbClr val="0070C0"/>
                </a:solidFill>
                <a:latin typeface="Arial"/>
                <a:ea typeface="Arial"/>
                <a:cs typeface="Arial"/>
                <a:sym typeface="Arial"/>
              </a:rPr>
              <a:t>চুল রুক্ষ হয়ে যায়।</a:t>
            </a:r>
            <a:endParaRPr>
              <a:solidFill>
                <a:srgbClr val="0070C0"/>
              </a:solidFill>
              <a:latin typeface="Arial"/>
              <a:ea typeface="Arial"/>
              <a:cs typeface="Arial"/>
              <a:sym typeface="Arial"/>
            </a:endParaRPr>
          </a:p>
          <a:p>
            <a:pPr indent="-228600" lvl="0" marL="228600" rtl="0" algn="l">
              <a:lnSpc>
                <a:spcPct val="150000"/>
              </a:lnSpc>
              <a:spcBef>
                <a:spcPts val="1000"/>
              </a:spcBef>
              <a:spcAft>
                <a:spcPts val="0"/>
              </a:spcAft>
              <a:buClr>
                <a:srgbClr val="0070C0"/>
              </a:buClr>
              <a:buSzPts val="2800"/>
              <a:buFont typeface="Noto Sans Symbols"/>
              <a:buChar char="⮚"/>
            </a:pPr>
            <a:r>
              <a:rPr lang="bn-BD">
                <a:solidFill>
                  <a:srgbClr val="0070C0"/>
                </a:solidFill>
                <a:latin typeface="Arial"/>
                <a:ea typeface="Arial"/>
                <a:cs typeface="Arial"/>
                <a:sym typeface="Arial"/>
              </a:rPr>
              <a:t>চামড়া শুষ্ক হয়ে যায়,ত্বকে সমস্যা দেখা দেয়।</a:t>
            </a:r>
            <a:endParaRPr>
              <a:solidFill>
                <a:srgbClr val="0070C0"/>
              </a:solidFill>
              <a:latin typeface="Arial"/>
              <a:ea typeface="Arial"/>
              <a:cs typeface="Arial"/>
              <a:sym typeface="Arial"/>
            </a:endParaRPr>
          </a:p>
          <a:p>
            <a:pPr indent="-228600" lvl="0" marL="228600" rtl="0" algn="l">
              <a:lnSpc>
                <a:spcPct val="150000"/>
              </a:lnSpc>
              <a:spcBef>
                <a:spcPts val="1000"/>
              </a:spcBef>
              <a:spcAft>
                <a:spcPts val="0"/>
              </a:spcAft>
              <a:buClr>
                <a:srgbClr val="0070C0"/>
              </a:buClr>
              <a:buSzPts val="2800"/>
              <a:buFont typeface="Noto Sans Symbols"/>
              <a:buChar char="⮚"/>
            </a:pPr>
            <a:r>
              <a:rPr lang="bn-BD">
                <a:solidFill>
                  <a:srgbClr val="0070C0"/>
                </a:solidFill>
                <a:latin typeface="Arial"/>
                <a:ea typeface="Arial"/>
                <a:cs typeface="Arial"/>
                <a:sym typeface="Arial"/>
              </a:rPr>
              <a:t>আঙ্গুলের নখ ভেঙে যায়।</a:t>
            </a:r>
            <a:endParaRPr>
              <a:solidFill>
                <a:srgbClr val="0070C0"/>
              </a:solidFill>
              <a:latin typeface="Arial"/>
              <a:ea typeface="Arial"/>
              <a:cs typeface="Arial"/>
              <a:sym typeface="Arial"/>
            </a:endParaRPr>
          </a:p>
          <a:p>
            <a:pPr indent="-228600" lvl="0" marL="228600" rtl="0" algn="l">
              <a:lnSpc>
                <a:spcPct val="150000"/>
              </a:lnSpc>
              <a:spcBef>
                <a:spcPts val="1000"/>
              </a:spcBef>
              <a:spcAft>
                <a:spcPts val="0"/>
              </a:spcAft>
              <a:buClr>
                <a:srgbClr val="0070C0"/>
              </a:buClr>
              <a:buSzPts val="2800"/>
              <a:buFont typeface="Noto Sans Symbols"/>
              <a:buChar char="⮚"/>
            </a:pPr>
            <a:r>
              <a:rPr lang="bn-BD">
                <a:solidFill>
                  <a:srgbClr val="0070C0"/>
                </a:solidFill>
                <a:latin typeface="Arial"/>
                <a:ea typeface="Arial"/>
                <a:cs typeface="Arial"/>
                <a:sym typeface="Arial"/>
              </a:rPr>
              <a:t>শ্বাসনালী ও পরিপাকতন্ত্রে প্রদাহ হয়।</a:t>
            </a:r>
            <a:endParaRPr>
              <a:solidFill>
                <a:srgbClr val="0070C0"/>
              </a:solidFill>
              <a:latin typeface="Arial"/>
              <a:ea typeface="Arial"/>
              <a:cs typeface="Arial"/>
              <a:sym typeface="Arial"/>
            </a:endParaRPr>
          </a:p>
          <a:p>
            <a:pPr indent="-50800" lvl="0" marL="228600" rtl="0" algn="l">
              <a:lnSpc>
                <a:spcPct val="150000"/>
              </a:lnSpc>
              <a:spcBef>
                <a:spcPts val="1000"/>
              </a:spcBef>
              <a:spcAft>
                <a:spcPts val="0"/>
              </a:spcAft>
              <a:buClr>
                <a:schemeClr val="dk1"/>
              </a:buClr>
              <a:buSzPts val="2800"/>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00B050"/>
              </a:buClr>
              <a:buSzPts val="4400"/>
              <a:buFont typeface="Calibri"/>
              <a:buNone/>
            </a:pPr>
            <a:r>
              <a:rPr b="1" lang="bn-BD">
                <a:solidFill>
                  <a:srgbClr val="00B050"/>
                </a:solidFill>
              </a:rPr>
              <a:t>অভাবজনিত</a:t>
            </a:r>
            <a:r>
              <a:rPr lang="bn-BD">
                <a:solidFill>
                  <a:srgbClr val="00B050"/>
                </a:solidFill>
              </a:rPr>
              <a:t> </a:t>
            </a:r>
            <a:r>
              <a:rPr b="1" lang="bn-BD">
                <a:solidFill>
                  <a:srgbClr val="00B050"/>
                </a:solidFill>
              </a:rPr>
              <a:t>রোগ</a:t>
            </a:r>
            <a:br>
              <a:rPr lang="bn-BD">
                <a:solidFill>
                  <a:srgbClr val="00B050"/>
                </a:solidFill>
              </a:rPr>
            </a:br>
            <a:endParaRPr>
              <a:solidFill>
                <a:srgbClr val="00B050"/>
              </a:solidFill>
            </a:endParaRPr>
          </a:p>
        </p:txBody>
      </p:sp>
      <p:sp>
        <p:nvSpPr>
          <p:cNvPr id="146" name="Google Shape;146;p11"/>
          <p:cNvSpPr txBox="1"/>
          <p:nvPr>
            <p:ph idx="1" type="body"/>
          </p:nvPr>
        </p:nvSpPr>
        <p:spPr>
          <a:xfrm>
            <a:off x="398205" y="1002890"/>
            <a:ext cx="11459497" cy="5855110"/>
          </a:xfrm>
          <a:prstGeom prst="rect">
            <a:avLst/>
          </a:prstGeom>
          <a:noFill/>
          <a:ln>
            <a:noFill/>
          </a:ln>
        </p:spPr>
        <p:txBody>
          <a:bodyPr anchorCtr="0" anchor="t" bIns="45700" lIns="91425" spcFirstLastPara="1" rIns="91425" wrap="square" tIns="45700">
            <a:noAutofit/>
          </a:bodyPr>
          <a:lstStyle/>
          <a:p>
            <a:pPr indent="0" lvl="0" marL="0" rtl="0" algn="l">
              <a:lnSpc>
                <a:spcPct val="150000"/>
              </a:lnSpc>
              <a:spcBef>
                <a:spcPts val="0"/>
              </a:spcBef>
              <a:spcAft>
                <a:spcPts val="0"/>
              </a:spcAft>
              <a:buClr>
                <a:srgbClr val="0070C0"/>
              </a:buClr>
              <a:buSzPts val="2800"/>
              <a:buNone/>
            </a:pPr>
            <a:r>
              <a:rPr b="1" lang="bn-BD">
                <a:solidFill>
                  <a:srgbClr val="0070C0"/>
                </a:solidFill>
                <a:latin typeface="Arial"/>
                <a:ea typeface="Arial"/>
                <a:cs typeface="Arial"/>
                <a:sym typeface="Arial"/>
              </a:rPr>
              <a:t>১. রাতকানাঃ</a:t>
            </a:r>
            <a:r>
              <a:rPr lang="bn-BD">
                <a:solidFill>
                  <a:srgbClr val="0070C0"/>
                </a:solidFill>
                <a:latin typeface="Arial"/>
                <a:ea typeface="Arial"/>
                <a:cs typeface="Arial"/>
                <a:sym typeface="Arial"/>
              </a:rPr>
              <a:t> এ রোগের লক্ষণ স্বল্প আলোতে বিশেষ করে রাতে আবছা আলোতে দেখতে না পাওয়া। শিশুরা এ রোগে বেশি আক্রান্ত হয়। দীর্ঘদিন ধরে এ অবস্থা চলতে থাকলে চোখ সম্পূর্ণরূপে অন্ধ হয়ে যেতে পারে। এ রোগে আক্রান্ত শিশুকে সবুজ শাকসবজি ও রঙিন ফলমূল খাওয়ানো উচিত। ভিটামিন ‘এ’ ক্যাপসুল রাতকানা রোগ প্রতিরোধে সাহায্য করে। আমাদের দেশে টিকা দিবসে বিভিন্ন টিকা কেন্দ্রে শিশুকে ভিটামিন ‘এ’ ক্যাপসুল খাওয়ানো হয়।</a:t>
            </a:r>
            <a:endParaRPr>
              <a:solidFill>
                <a:srgbClr val="0070C0"/>
              </a:solidFill>
              <a:latin typeface="Arial"/>
              <a:ea typeface="Arial"/>
              <a:cs typeface="Arial"/>
              <a:sym typeface="Arial"/>
            </a:endParaRPr>
          </a:p>
          <a:p>
            <a:pPr indent="0" lvl="0" marL="0" rtl="0" algn="l">
              <a:lnSpc>
                <a:spcPct val="150000"/>
              </a:lnSpc>
              <a:spcBef>
                <a:spcPts val="1000"/>
              </a:spcBef>
              <a:spcAft>
                <a:spcPts val="0"/>
              </a:spcAft>
              <a:buClr>
                <a:srgbClr val="0070C0"/>
              </a:buClr>
              <a:buSzPts val="2800"/>
              <a:buNone/>
            </a:pPr>
            <a:r>
              <a:rPr b="1" lang="bn-BD">
                <a:solidFill>
                  <a:srgbClr val="0070C0"/>
                </a:solidFill>
                <a:latin typeface="Arial"/>
                <a:ea typeface="Arial"/>
                <a:cs typeface="Arial"/>
                <a:sym typeface="Arial"/>
              </a:rPr>
              <a:t>২. জেরপথালমিয়াঃ</a:t>
            </a:r>
            <a:r>
              <a:rPr lang="bn-BD">
                <a:solidFill>
                  <a:srgbClr val="0070C0"/>
                </a:solidFill>
                <a:latin typeface="Arial"/>
                <a:ea typeface="Arial"/>
                <a:cs typeface="Arial"/>
                <a:sym typeface="Arial"/>
              </a:rPr>
              <a:t> ভিটামিন ‘এ’ এর অভাব ঘটলে চোখের কর্নিয়ার আচ্ছাদন ক্ষতিগ্রস্ত হয়। কর্নিয়ার উপর শুষ্ক স্তর পড়ে। তখন চোখ শুকিয়ে যায় এবং পানি পড়া বন্ধ হয়ে যায়। চোখে আলো সহ্য হয় না, চোখে পুঁজ জমে এবং </a:t>
            </a:r>
            <a:r>
              <a:rPr lang="bn-BD" u="sng">
                <a:solidFill>
                  <a:srgbClr val="0070C0"/>
                </a:solidFill>
                <a:latin typeface="Arial"/>
                <a:ea typeface="Arial"/>
                <a:cs typeface="Arial"/>
                <a:sym typeface="Arial"/>
                <a:hlinkClick r:id="rId3">
                  <a:extLst>
                    <a:ext uri="{A12FA001-AC4F-418D-AE19-62706E023703}">
                      <ahyp:hlinkClr val="tx"/>
                    </a:ext>
                  </a:extLst>
                </a:hlinkClick>
              </a:rPr>
              <a:t>চোখের</a:t>
            </a:r>
            <a:r>
              <a:rPr lang="bn-BD">
                <a:solidFill>
                  <a:srgbClr val="0070C0"/>
                </a:solidFill>
                <a:latin typeface="Arial"/>
                <a:ea typeface="Arial"/>
                <a:cs typeface="Arial"/>
                <a:sym typeface="Arial"/>
              </a:rPr>
              <a:t> পাতা ফুলে যায়। এ অবস্থায় উপযুক্ত চিকিৎসা করালে এ রোগ থেকে উপশম পাওয়া যেতে পারে। তবে সময় মতো চিকিৎসা না হলে শিশু অন্ধ হয়ে যেতে পারে।এ ছাড়া ভিটামিন ‘এ’ এর অভাব ঘটলে দেহের স্বাভাবিক বৃদ্ধি ব্যাহত হয়। সর্দি, কাশি, ইনফ্লুয়েঞ্জা ইত্যাদি রোগ হতে পারে।</a:t>
            </a:r>
            <a:endParaRPr>
              <a:solidFill>
                <a:srgbClr val="0070C0"/>
              </a:solidFill>
              <a:latin typeface="Arial"/>
              <a:ea typeface="Arial"/>
              <a:cs typeface="Arial"/>
              <a:sym typeface="Arial"/>
            </a:endParaRPr>
          </a:p>
          <a:p>
            <a:pPr indent="-228600" lvl="0" marL="228600" rtl="0" algn="l">
              <a:lnSpc>
                <a:spcPct val="90000"/>
              </a:lnSpc>
              <a:spcBef>
                <a:spcPts val="1000"/>
              </a:spcBef>
              <a:spcAft>
                <a:spcPts val="0"/>
              </a:spcAft>
              <a:buClr>
                <a:schemeClr val="dk1"/>
              </a:buClr>
              <a:buSzPts val="2800"/>
              <a:buChar char="•"/>
            </a:pPr>
            <a:r>
              <a:rPr lang="bn-BD"/>
              <a:t> </a:t>
            </a:r>
            <a:endParaRPr/>
          </a:p>
          <a:p>
            <a:pPr indent="0" lvl="0" marL="0" rtl="0" algn="l">
              <a:lnSpc>
                <a:spcPct val="150000"/>
              </a:lnSpc>
              <a:spcBef>
                <a:spcPts val="1000"/>
              </a:spcBef>
              <a:spcAft>
                <a:spcPts val="0"/>
              </a:spcAft>
              <a:buClr>
                <a:schemeClr val="dk1"/>
              </a:buClr>
              <a:buSzPts val="2800"/>
              <a:buNone/>
            </a:pPr>
            <a:r>
              <a:t/>
            </a:r>
            <a:endParaRPr>
              <a:solidFill>
                <a:srgbClr val="0070C0"/>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1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00B0F0"/>
              </a:buClr>
              <a:buSzPts val="4400"/>
              <a:buFont typeface="Arial"/>
              <a:buNone/>
            </a:pPr>
            <a:r>
              <a:rPr lang="bn-BD">
                <a:solidFill>
                  <a:srgbClr val="00B0F0"/>
                </a:solidFill>
                <a:latin typeface="Arial"/>
                <a:ea typeface="Arial"/>
                <a:cs typeface="Arial"/>
                <a:sym typeface="Arial"/>
              </a:rPr>
              <a:t>ভিটামিন ডি এর কাজ, উৎস এবং অভাবজনিত রোগ</a:t>
            </a:r>
            <a:br>
              <a:rPr b="1" lang="bn-BD">
                <a:solidFill>
                  <a:srgbClr val="00B0F0"/>
                </a:solidFill>
                <a:latin typeface="Arial"/>
                <a:ea typeface="Arial"/>
                <a:cs typeface="Arial"/>
                <a:sym typeface="Arial"/>
              </a:rPr>
            </a:br>
            <a:endParaRPr>
              <a:solidFill>
                <a:srgbClr val="00B0F0"/>
              </a:solidFill>
              <a:latin typeface="Arial"/>
              <a:ea typeface="Arial"/>
              <a:cs typeface="Arial"/>
              <a:sym typeface="Arial"/>
            </a:endParaRPr>
          </a:p>
        </p:txBody>
      </p:sp>
      <p:sp>
        <p:nvSpPr>
          <p:cNvPr id="152" name="Google Shape;152;p1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lnSpcReduction="10000"/>
          </a:bodyPr>
          <a:lstStyle/>
          <a:p>
            <a:pPr indent="0" lvl="0" marL="0" rtl="0" algn="l">
              <a:lnSpc>
                <a:spcPct val="150000"/>
              </a:lnSpc>
              <a:spcBef>
                <a:spcPts val="0"/>
              </a:spcBef>
              <a:spcAft>
                <a:spcPts val="0"/>
              </a:spcAft>
              <a:buClr>
                <a:srgbClr val="0070C0"/>
              </a:buClr>
              <a:buSzPts val="3200"/>
              <a:buNone/>
            </a:pPr>
            <a:r>
              <a:rPr lang="bn-BD" sz="3200">
                <a:solidFill>
                  <a:srgbClr val="0070C0"/>
                </a:solidFill>
                <a:latin typeface="Arial"/>
                <a:ea typeface="Arial"/>
                <a:cs typeface="Arial"/>
                <a:sym typeface="Arial"/>
              </a:rPr>
              <a:t>আমাদের শরীরের অত্যন্ত প্রয়োজনীয় পুষ্টিকর উপাদানের মধ্যে একটি হলো ভিটামিন ডি। ভিটামিন ডি একটি ফ্যাট সলিউবল সিকুস্টারয়েড। যার কাজ হচ্ছে ইনটিসটাইন থেকে ক্যালসিয়ামকে শোষণ করা। পাশাপাশি এটি আয়রন, ম্যাগনেসিয়াম এবং ফসফরাসকেও দ্রবীভূত করে। ভিটামিন  ডি-এর অভাব হলে শিশুদের রিক্যাডস হয় অর্থাৎ দেহের হাড়গুলো ঠিক মতো বৃদ্ধি পায় না, নরম হয়ে যায়</a:t>
            </a:r>
            <a:r>
              <a:rPr lang="bn-BD">
                <a:solidFill>
                  <a:srgbClr val="0070C0"/>
                </a:solidFill>
                <a:latin typeface="Arial"/>
                <a:ea typeface="Arial"/>
                <a:cs typeface="Arial"/>
                <a:sym typeface="Arial"/>
              </a:rPr>
              <a:t>।</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1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00B0F0"/>
              </a:buClr>
              <a:buSzPts val="4400"/>
              <a:buFont typeface="Arial"/>
              <a:buNone/>
            </a:pPr>
            <a:r>
              <a:rPr lang="bn-BD">
                <a:solidFill>
                  <a:srgbClr val="00B0F0"/>
                </a:solidFill>
                <a:latin typeface="Arial"/>
                <a:ea typeface="Arial"/>
                <a:cs typeface="Arial"/>
                <a:sym typeface="Arial"/>
              </a:rPr>
              <a:t>ভিটামিন ডি</a:t>
            </a:r>
            <a:endParaRPr/>
          </a:p>
        </p:txBody>
      </p:sp>
      <p:pic>
        <p:nvPicPr>
          <p:cNvPr descr="ভিটামিন ডি" id="158" name="Google Shape;158;p13"/>
          <p:cNvPicPr preferRelativeResize="0"/>
          <p:nvPr>
            <p:ph idx="1" type="body"/>
          </p:nvPr>
        </p:nvPicPr>
        <p:blipFill rotWithShape="1">
          <a:blip r:embed="rId3">
            <a:alphaModFix/>
          </a:blip>
          <a:srcRect b="0" l="0" r="0" t="0"/>
          <a:stretch/>
        </p:blipFill>
        <p:spPr>
          <a:xfrm>
            <a:off x="2405062" y="1858169"/>
            <a:ext cx="7381875" cy="4286250"/>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p1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00B0F0"/>
              </a:buClr>
              <a:buSzPts val="4400"/>
              <a:buFont typeface="Arial"/>
              <a:buNone/>
            </a:pPr>
            <a:r>
              <a:rPr lang="bn-BD">
                <a:solidFill>
                  <a:srgbClr val="00B0F0"/>
                </a:solidFill>
                <a:latin typeface="Arial"/>
                <a:ea typeface="Arial"/>
                <a:cs typeface="Arial"/>
                <a:sym typeface="Arial"/>
              </a:rPr>
              <a:t>ভিটামিন ডি</a:t>
            </a:r>
            <a:endParaRPr/>
          </a:p>
        </p:txBody>
      </p:sp>
      <p:sp>
        <p:nvSpPr>
          <p:cNvPr id="164" name="Google Shape;164;p14"/>
          <p:cNvSpPr txBox="1"/>
          <p:nvPr>
            <p:ph idx="1" type="body"/>
          </p:nvPr>
        </p:nvSpPr>
        <p:spPr>
          <a:xfrm>
            <a:off x="838200" y="1869870"/>
            <a:ext cx="10515600" cy="4351338"/>
          </a:xfrm>
          <a:prstGeom prst="rect">
            <a:avLst/>
          </a:prstGeom>
          <a:noFill/>
          <a:ln>
            <a:noFill/>
          </a:ln>
        </p:spPr>
        <p:txBody>
          <a:bodyPr anchorCtr="0" anchor="t" bIns="45700" lIns="91425" spcFirstLastPara="1" rIns="91425" wrap="square" tIns="45700">
            <a:normAutofit fontScale="92500" lnSpcReduction="10000"/>
          </a:bodyPr>
          <a:lstStyle/>
          <a:p>
            <a:pPr indent="0" lvl="0" marL="0" rtl="0" algn="l">
              <a:lnSpc>
                <a:spcPct val="90000"/>
              </a:lnSpc>
              <a:spcBef>
                <a:spcPts val="0"/>
              </a:spcBef>
              <a:spcAft>
                <a:spcPts val="0"/>
              </a:spcAft>
              <a:buClr>
                <a:srgbClr val="0070C0"/>
              </a:buClr>
              <a:buSzPct val="100000"/>
              <a:buNone/>
            </a:pPr>
            <a:r>
              <a:rPr lang="bn-BD">
                <a:solidFill>
                  <a:srgbClr val="0070C0"/>
                </a:solidFill>
                <a:latin typeface="Arial"/>
                <a:ea typeface="Arial"/>
                <a:cs typeface="Arial"/>
                <a:sym typeface="Arial"/>
              </a:rPr>
              <a:t>শিশুর বৃদ্ধি হয় না, হাড় বাঁকা হয়ে যায়। আর এর অভাবে বয়স্ক লোকদের হাড় নরম হয়ে যায়।</a:t>
            </a:r>
            <a:endParaRPr>
              <a:solidFill>
                <a:srgbClr val="0070C0"/>
              </a:solidFill>
              <a:latin typeface="Arial"/>
              <a:ea typeface="Arial"/>
              <a:cs typeface="Arial"/>
              <a:sym typeface="Arial"/>
            </a:endParaRPr>
          </a:p>
          <a:p>
            <a:pPr indent="0" lvl="0" marL="0" rtl="0" algn="l">
              <a:lnSpc>
                <a:spcPct val="90000"/>
              </a:lnSpc>
              <a:spcBef>
                <a:spcPts val="1000"/>
              </a:spcBef>
              <a:spcAft>
                <a:spcPts val="0"/>
              </a:spcAft>
              <a:buClr>
                <a:srgbClr val="0070C0"/>
              </a:buClr>
              <a:buSzPct val="100000"/>
              <a:buNone/>
            </a:pPr>
            <a:r>
              <a:rPr lang="bn-BD">
                <a:solidFill>
                  <a:srgbClr val="0070C0"/>
                </a:solidFill>
                <a:latin typeface="Arial"/>
                <a:ea typeface="Arial"/>
                <a:cs typeface="Arial"/>
                <a:sym typeface="Arial"/>
              </a:rPr>
              <a:t> </a:t>
            </a:r>
            <a:endParaRPr/>
          </a:p>
          <a:p>
            <a:pPr indent="0" lvl="0" marL="0" rtl="0" algn="l">
              <a:lnSpc>
                <a:spcPct val="90000"/>
              </a:lnSpc>
              <a:spcBef>
                <a:spcPts val="1000"/>
              </a:spcBef>
              <a:spcAft>
                <a:spcPts val="0"/>
              </a:spcAft>
              <a:buClr>
                <a:srgbClr val="7030A0"/>
              </a:buClr>
              <a:buSzPct val="100000"/>
              <a:buNone/>
            </a:pPr>
            <a:r>
              <a:rPr b="1" lang="bn-BD">
                <a:solidFill>
                  <a:srgbClr val="7030A0"/>
                </a:solidFill>
                <a:latin typeface="Arial"/>
                <a:ea typeface="Arial"/>
                <a:cs typeface="Arial"/>
                <a:sym typeface="Arial"/>
              </a:rPr>
              <a:t>উৎসঃ</a:t>
            </a:r>
            <a:r>
              <a:rPr lang="bn-BD">
                <a:solidFill>
                  <a:srgbClr val="0070C0"/>
                </a:solidFill>
                <a:latin typeface="Arial"/>
                <a:ea typeface="Arial"/>
                <a:cs typeface="Arial"/>
                <a:sym typeface="Arial"/>
              </a:rPr>
              <a:t> ভোজ্য তেল, দুগ্ধ ও দুগ্ধ জাতীয় খাদ্য, বিভিন্ন মাছের তেল, ডিমের কুসুম, মাখন, ঘি, চর্বি এবং ইলিশ মাছে পর্যাপ্ত পরিমাণ ভিটামিন ‘ডি’ পাওয়া যায়। তাছাড়া ভিটামিন ডি সূর্যের আলোক রশ্মির উপস্থিতিতে মানবদেহের চর্মে উৎপন্ন হয়।</a:t>
            </a:r>
            <a:endParaRPr>
              <a:solidFill>
                <a:srgbClr val="0070C0"/>
              </a:solidFill>
              <a:latin typeface="Arial"/>
              <a:ea typeface="Arial"/>
              <a:cs typeface="Arial"/>
              <a:sym typeface="Arial"/>
            </a:endParaRPr>
          </a:p>
          <a:p>
            <a:pPr indent="0" lvl="0" marL="0" rtl="0" algn="l">
              <a:lnSpc>
                <a:spcPct val="90000"/>
              </a:lnSpc>
              <a:spcBef>
                <a:spcPts val="1000"/>
              </a:spcBef>
              <a:spcAft>
                <a:spcPts val="0"/>
              </a:spcAft>
              <a:buClr>
                <a:srgbClr val="7030A0"/>
              </a:buClr>
              <a:buSzPct val="100000"/>
              <a:buNone/>
            </a:pPr>
            <a:r>
              <a:rPr b="1" lang="bn-BD">
                <a:solidFill>
                  <a:srgbClr val="7030A0"/>
                </a:solidFill>
                <a:latin typeface="Arial"/>
                <a:ea typeface="Arial"/>
                <a:cs typeface="Arial"/>
                <a:sym typeface="Arial"/>
              </a:rPr>
              <a:t>কাজ</a:t>
            </a:r>
            <a:endParaRPr>
              <a:solidFill>
                <a:srgbClr val="7030A0"/>
              </a:solidFill>
              <a:latin typeface="Arial"/>
              <a:ea typeface="Arial"/>
              <a:cs typeface="Arial"/>
              <a:sym typeface="Arial"/>
            </a:endParaRPr>
          </a:p>
          <a:p>
            <a:pPr indent="0" lvl="0" marL="0" rtl="0" algn="l">
              <a:lnSpc>
                <a:spcPct val="90000"/>
              </a:lnSpc>
              <a:spcBef>
                <a:spcPts val="1000"/>
              </a:spcBef>
              <a:spcAft>
                <a:spcPts val="0"/>
              </a:spcAft>
              <a:buClr>
                <a:srgbClr val="0070C0"/>
              </a:buClr>
              <a:buSzPct val="100000"/>
              <a:buNone/>
            </a:pPr>
            <a:r>
              <a:rPr lang="bn-BD">
                <a:solidFill>
                  <a:srgbClr val="0070C0"/>
                </a:solidFill>
                <a:latin typeface="Arial"/>
                <a:ea typeface="Arial"/>
                <a:cs typeface="Arial"/>
                <a:sym typeface="Arial"/>
              </a:rPr>
              <a:t>অস্থি ও দাঁতের কাঠামো গঠন।</a:t>
            </a:r>
            <a:endParaRPr>
              <a:solidFill>
                <a:srgbClr val="0070C0"/>
              </a:solidFill>
              <a:latin typeface="Arial"/>
              <a:ea typeface="Arial"/>
              <a:cs typeface="Arial"/>
              <a:sym typeface="Arial"/>
            </a:endParaRPr>
          </a:p>
          <a:p>
            <a:pPr indent="0" lvl="0" marL="0" rtl="0" algn="l">
              <a:lnSpc>
                <a:spcPct val="90000"/>
              </a:lnSpc>
              <a:spcBef>
                <a:spcPts val="1000"/>
              </a:spcBef>
              <a:spcAft>
                <a:spcPts val="0"/>
              </a:spcAft>
              <a:buClr>
                <a:srgbClr val="0070C0"/>
              </a:buClr>
              <a:buSzPct val="100000"/>
              <a:buNone/>
            </a:pPr>
            <a:r>
              <a:rPr lang="bn-BD">
                <a:solidFill>
                  <a:srgbClr val="0070C0"/>
                </a:solidFill>
                <a:latin typeface="Arial"/>
                <a:ea typeface="Arial"/>
                <a:cs typeface="Arial"/>
                <a:sym typeface="Arial"/>
              </a:rPr>
              <a:t>অন্ত্রে ক্যালসিয়াম বিশোষণ বাড়ায়।</a:t>
            </a:r>
            <a:endParaRPr>
              <a:solidFill>
                <a:srgbClr val="0070C0"/>
              </a:solidFill>
              <a:latin typeface="Arial"/>
              <a:ea typeface="Arial"/>
              <a:cs typeface="Arial"/>
              <a:sym typeface="Arial"/>
            </a:endParaRPr>
          </a:p>
          <a:p>
            <a:pPr indent="0" lvl="0" marL="0" rtl="0" algn="l">
              <a:lnSpc>
                <a:spcPct val="90000"/>
              </a:lnSpc>
              <a:spcBef>
                <a:spcPts val="1000"/>
              </a:spcBef>
              <a:spcAft>
                <a:spcPts val="0"/>
              </a:spcAft>
              <a:buClr>
                <a:srgbClr val="0070C0"/>
              </a:buClr>
              <a:buSzPct val="100000"/>
              <a:buNone/>
            </a:pPr>
            <a:r>
              <a:rPr lang="bn-BD">
                <a:solidFill>
                  <a:srgbClr val="0070C0"/>
                </a:solidFill>
                <a:latin typeface="Arial"/>
                <a:ea typeface="Arial"/>
                <a:cs typeface="Arial"/>
                <a:sym typeface="Arial"/>
              </a:rPr>
              <a:t>রক্ত প্রবাহে ক্যালসিয়াম ও ফসফরাসের </a:t>
            </a:r>
            <a:r>
              <a:rPr lang="bn-BD" u="sng">
                <a:solidFill>
                  <a:srgbClr val="0070C0"/>
                </a:solidFill>
                <a:latin typeface="Arial"/>
                <a:ea typeface="Arial"/>
                <a:cs typeface="Arial"/>
                <a:sym typeface="Arial"/>
                <a:hlinkClick r:id="rId3">
                  <a:extLst>
                    <a:ext uri="{A12FA001-AC4F-418D-AE19-62706E023703}">
                      <ahyp:hlinkClr val="tx"/>
                    </a:ext>
                  </a:extLst>
                </a:hlinkClick>
              </a:rPr>
              <a:t>মাত্রা</a:t>
            </a:r>
            <a:r>
              <a:rPr lang="bn-BD">
                <a:solidFill>
                  <a:srgbClr val="0070C0"/>
                </a:solidFill>
                <a:latin typeface="Arial"/>
                <a:ea typeface="Arial"/>
                <a:cs typeface="Arial"/>
                <a:sym typeface="Arial"/>
              </a:rPr>
              <a:t> নিয়ন্ত্রণ করে।</a:t>
            </a:r>
            <a:endParaRPr>
              <a:solidFill>
                <a:srgbClr val="0070C0"/>
              </a:solidFill>
              <a:latin typeface="Arial"/>
              <a:ea typeface="Arial"/>
              <a:cs typeface="Arial"/>
              <a:sym typeface="Arial"/>
            </a:endParaRPr>
          </a:p>
          <a:p>
            <a:pPr indent="0" lvl="0" marL="0" rtl="0" algn="l">
              <a:lnSpc>
                <a:spcPct val="90000"/>
              </a:lnSpc>
              <a:spcBef>
                <a:spcPts val="1000"/>
              </a:spcBef>
              <a:spcAft>
                <a:spcPts val="0"/>
              </a:spcAft>
              <a:buClr>
                <a:srgbClr val="0070C0"/>
              </a:buClr>
              <a:buSzPct val="100000"/>
              <a:buNone/>
            </a:pPr>
            <a:r>
              <a:rPr lang="bn-BD">
                <a:solidFill>
                  <a:srgbClr val="0070C0"/>
                </a:solidFill>
                <a:latin typeface="Arial"/>
                <a:ea typeface="Arial"/>
                <a:cs typeface="Arial"/>
                <a:sym typeface="Arial"/>
              </a:rPr>
              <a:t>ভিটামিন ডি আগামী প্রজন্মের (শিশুদের) ভ্রুণ থেকে ১৮ মাস পর্যন্ত অত্যন্ত গুরুত্বপূর্ণ ভূমিকা পালন করে।</a:t>
            </a:r>
            <a:endParaRPr>
              <a:solidFill>
                <a:srgbClr val="0070C0"/>
              </a:solidFill>
              <a:latin typeface="Arial"/>
              <a:ea typeface="Arial"/>
              <a:cs typeface="Arial"/>
              <a:sym typeface="Arial"/>
            </a:endParaRPr>
          </a:p>
          <a:p>
            <a:pPr indent="-64135" lvl="0" marL="228600" rtl="0" algn="l">
              <a:lnSpc>
                <a:spcPct val="90000"/>
              </a:lnSpc>
              <a:spcBef>
                <a:spcPts val="1000"/>
              </a:spcBef>
              <a:spcAft>
                <a:spcPts val="0"/>
              </a:spcAft>
              <a:buClr>
                <a:schemeClr val="dk1"/>
              </a:buClr>
              <a:buSzPct val="100000"/>
              <a:buNone/>
            </a:pPr>
            <a:r>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p1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00B0F0"/>
              </a:buClr>
              <a:buSzPts val="4400"/>
              <a:buFont typeface="Arial"/>
              <a:buNone/>
            </a:pPr>
            <a:r>
              <a:rPr lang="bn-BD">
                <a:solidFill>
                  <a:srgbClr val="00B0F0"/>
                </a:solidFill>
                <a:latin typeface="Arial"/>
                <a:ea typeface="Arial"/>
                <a:cs typeface="Arial"/>
                <a:sym typeface="Arial"/>
              </a:rPr>
              <a:t>অভাবজনিত রোগ</a:t>
            </a:r>
            <a:br>
              <a:rPr b="1" lang="bn-BD">
                <a:solidFill>
                  <a:srgbClr val="00B0F0"/>
                </a:solidFill>
                <a:latin typeface="Arial"/>
                <a:ea typeface="Arial"/>
                <a:cs typeface="Arial"/>
                <a:sym typeface="Arial"/>
              </a:rPr>
            </a:br>
            <a:endParaRPr/>
          </a:p>
        </p:txBody>
      </p:sp>
      <p:sp>
        <p:nvSpPr>
          <p:cNvPr id="170" name="Google Shape;170;p15"/>
          <p:cNvSpPr txBox="1"/>
          <p:nvPr>
            <p:ph idx="1" type="body"/>
          </p:nvPr>
        </p:nvSpPr>
        <p:spPr>
          <a:xfrm>
            <a:off x="250723" y="1268361"/>
            <a:ext cx="11680722" cy="4908602"/>
          </a:xfrm>
          <a:prstGeom prst="rect">
            <a:avLst/>
          </a:prstGeom>
          <a:noFill/>
          <a:ln>
            <a:noFill/>
          </a:ln>
        </p:spPr>
        <p:txBody>
          <a:bodyPr anchorCtr="0" anchor="t" bIns="45700" lIns="91425" spcFirstLastPara="1" rIns="91425" wrap="square" tIns="45700">
            <a:noAutofit/>
          </a:bodyPr>
          <a:lstStyle/>
          <a:p>
            <a:pPr indent="-514350" lvl="0" marL="514350" rtl="0" algn="l">
              <a:lnSpc>
                <a:spcPct val="100000"/>
              </a:lnSpc>
              <a:spcBef>
                <a:spcPts val="0"/>
              </a:spcBef>
              <a:spcAft>
                <a:spcPts val="0"/>
              </a:spcAft>
              <a:buClr>
                <a:srgbClr val="7030A0"/>
              </a:buClr>
              <a:buSzPts val="2800"/>
              <a:buFont typeface="Calibri"/>
              <a:buAutoNum type="arabicPeriod"/>
            </a:pPr>
            <a:r>
              <a:rPr b="1" lang="bn-BD">
                <a:solidFill>
                  <a:srgbClr val="7030A0"/>
                </a:solidFill>
                <a:latin typeface="Arial"/>
                <a:ea typeface="Arial"/>
                <a:cs typeface="Arial"/>
                <a:sym typeface="Arial"/>
              </a:rPr>
              <a:t>রিকেটস</a:t>
            </a:r>
            <a:endParaRPr>
              <a:solidFill>
                <a:srgbClr val="7030A0"/>
              </a:solidFill>
              <a:latin typeface="Arial"/>
              <a:ea typeface="Arial"/>
              <a:cs typeface="Arial"/>
              <a:sym typeface="Arial"/>
            </a:endParaRPr>
          </a:p>
          <a:p>
            <a:pPr indent="-514350" lvl="0" marL="514350" rtl="0" algn="l">
              <a:lnSpc>
                <a:spcPct val="100000"/>
              </a:lnSpc>
              <a:spcBef>
                <a:spcPts val="1000"/>
              </a:spcBef>
              <a:spcAft>
                <a:spcPts val="0"/>
              </a:spcAft>
              <a:buClr>
                <a:srgbClr val="7030A0"/>
              </a:buClr>
              <a:buSzPts val="2800"/>
              <a:buFont typeface="Calibri"/>
              <a:buAutoNum type="arabicPeriod"/>
            </a:pPr>
            <a:r>
              <a:rPr b="1" lang="bn-BD">
                <a:solidFill>
                  <a:srgbClr val="7030A0"/>
                </a:solidFill>
                <a:latin typeface="Arial"/>
                <a:ea typeface="Arial"/>
                <a:cs typeface="Arial"/>
                <a:sym typeface="Arial"/>
              </a:rPr>
              <a:t>অস্টম্যালেশিয়া</a:t>
            </a:r>
            <a:endParaRPr b="1">
              <a:solidFill>
                <a:srgbClr val="7030A0"/>
              </a:solidFill>
              <a:latin typeface="Arial"/>
              <a:ea typeface="Arial"/>
              <a:cs typeface="Arial"/>
              <a:sym typeface="Arial"/>
            </a:endParaRPr>
          </a:p>
          <a:p>
            <a:pPr indent="0" lvl="0" marL="0" rtl="0" algn="l">
              <a:lnSpc>
                <a:spcPct val="150000"/>
              </a:lnSpc>
              <a:spcBef>
                <a:spcPts val="1000"/>
              </a:spcBef>
              <a:spcAft>
                <a:spcPts val="0"/>
              </a:spcAft>
              <a:buClr>
                <a:srgbClr val="FF0000"/>
              </a:buClr>
              <a:buSzPts val="2800"/>
              <a:buNone/>
            </a:pPr>
            <a:r>
              <a:rPr b="1" lang="bn-BD">
                <a:solidFill>
                  <a:srgbClr val="FF0000"/>
                </a:solidFill>
                <a:latin typeface="Arial"/>
                <a:ea typeface="Arial"/>
                <a:cs typeface="Arial"/>
                <a:sym typeface="Arial"/>
              </a:rPr>
              <a:t>প্রতিরোধ</a:t>
            </a:r>
            <a:br>
              <a:rPr b="1" lang="bn-BD">
                <a:solidFill>
                  <a:srgbClr val="7030A0"/>
                </a:solidFill>
                <a:latin typeface="Arial"/>
                <a:ea typeface="Arial"/>
                <a:cs typeface="Arial"/>
                <a:sym typeface="Arial"/>
              </a:rPr>
            </a:br>
            <a:r>
              <a:rPr lang="bn-BD">
                <a:solidFill>
                  <a:srgbClr val="7030A0"/>
                </a:solidFill>
                <a:latin typeface="Arial"/>
                <a:ea typeface="Arial"/>
                <a:cs typeface="Arial"/>
                <a:sym typeface="Arial"/>
              </a:rPr>
              <a:t>ভিটামিন ডি-এর অভাব প্রতিরোধ করতে শিশুকে প্রতিদিন ভিটামিন ডি সমৃদ্ধ খাবার দিতে হবে। পাশাপাশি শিশুকে কিছুক্ষণের জন্য সূর্যের নরম আলোয় বিশেষ করে সকাল ও বিকাল বেলা খেলাধুলা করতে দিতে হবে। এছাড়া শিশুদের পাশাপাশি বড়দের সূর্যের আলোয় প্রতিদিন কমপক্ষে ১৫-২০ মিনিট থাকতে হবে ও ভিটামিন ডি সমৃদ্ধ খাবার গ্রহণ করতে হবে। উপরোক্ত কোনো লক্ষণ দেখা গেলে বিশেষজ্ঞ চিকিৎসকের পরামর্শ নিতে হবে।</a:t>
            </a:r>
            <a:endParaRPr>
              <a:solidFill>
                <a:srgbClr val="7030A0"/>
              </a:solidFill>
              <a:latin typeface="Arial"/>
              <a:ea typeface="Arial"/>
              <a:cs typeface="Arial"/>
              <a:sym typeface="Arial"/>
            </a:endParaRPr>
          </a:p>
          <a:p>
            <a:pPr indent="0" lvl="0" marL="0" rtl="0" algn="l">
              <a:lnSpc>
                <a:spcPct val="90000"/>
              </a:lnSpc>
              <a:spcBef>
                <a:spcPts val="1000"/>
              </a:spcBef>
              <a:spcAft>
                <a:spcPts val="0"/>
              </a:spcAft>
              <a:buClr>
                <a:schemeClr val="dk1"/>
              </a:buClr>
              <a:buSzPts val="2800"/>
              <a:buNone/>
            </a:pPr>
            <a:r>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1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176" name="Google Shape;176;p16"/>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50800" lvl="0" marL="228600" rtl="0" algn="l">
              <a:lnSpc>
                <a:spcPct val="90000"/>
              </a:lnSpc>
              <a:spcBef>
                <a:spcPts val="0"/>
              </a:spcBef>
              <a:spcAft>
                <a:spcPts val="0"/>
              </a:spcAft>
              <a:buClr>
                <a:schemeClr val="dk1"/>
              </a:buClr>
              <a:buSzPts val="2800"/>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2"/>
          <p:cNvSpPr txBox="1"/>
          <p:nvPr>
            <p:ph type="ctrTitle"/>
          </p:nvPr>
        </p:nvSpPr>
        <p:spPr>
          <a:xfrm>
            <a:off x="250723" y="309716"/>
            <a:ext cx="11665974" cy="1179871"/>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rgbClr val="00B050"/>
              </a:buClr>
              <a:buSzPts val="6000"/>
              <a:buFont typeface="Calibri"/>
              <a:buNone/>
            </a:pPr>
            <a:r>
              <a:rPr b="1" lang="bn-BD">
                <a:solidFill>
                  <a:srgbClr val="00B050"/>
                </a:solidFill>
              </a:rPr>
              <a:t>ভিটামিন</a:t>
            </a:r>
            <a:r>
              <a:rPr lang="bn-BD">
                <a:solidFill>
                  <a:srgbClr val="00B050"/>
                </a:solidFill>
                <a:latin typeface="Arial"/>
                <a:ea typeface="Arial"/>
                <a:cs typeface="Arial"/>
                <a:sym typeface="Arial"/>
              </a:rPr>
              <a:t>                             </a:t>
            </a:r>
            <a:r>
              <a:rPr b="1" lang="bn-BD">
                <a:solidFill>
                  <a:srgbClr val="00B050"/>
                </a:solidFill>
                <a:latin typeface="Arial"/>
                <a:ea typeface="Arial"/>
                <a:cs typeface="Arial"/>
                <a:sym typeface="Arial"/>
              </a:rPr>
              <a:t>অধ্যায়-05</a:t>
            </a:r>
            <a:endParaRPr b="1"/>
          </a:p>
        </p:txBody>
      </p:sp>
      <p:sp>
        <p:nvSpPr>
          <p:cNvPr id="92" name="Google Shape;92;p2"/>
          <p:cNvSpPr txBox="1"/>
          <p:nvPr>
            <p:ph idx="1" type="subTitle"/>
          </p:nvPr>
        </p:nvSpPr>
        <p:spPr>
          <a:xfrm>
            <a:off x="560439" y="1666568"/>
            <a:ext cx="11046542" cy="454250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l">
              <a:lnSpc>
                <a:spcPct val="150000"/>
              </a:lnSpc>
              <a:spcBef>
                <a:spcPts val="0"/>
              </a:spcBef>
              <a:spcAft>
                <a:spcPts val="0"/>
              </a:spcAft>
              <a:buClr>
                <a:srgbClr val="0070C0"/>
              </a:buClr>
              <a:buSzPct val="100000"/>
              <a:buNone/>
            </a:pPr>
            <a:r>
              <a:rPr lang="bn-BD" sz="3200">
                <a:solidFill>
                  <a:srgbClr val="0070C0"/>
                </a:solidFill>
                <a:latin typeface="Arial"/>
                <a:ea typeface="Arial"/>
                <a:cs typeface="Arial"/>
                <a:sym typeface="Arial"/>
              </a:rPr>
              <a:t>যে বিশেষ জৈব পরিপোষক সাধারণ খাদ্যে অতি অল্প পরিমাণে থেকে দেহের স্বাভাবিক পুষ্টি ও বৃদ্ধিতে সহায়তা করে এবং রোগপ্রতিরোধ শক্তি বৃদ্ধি করে, তাকে ভিটামিন বলে। খাদ্যে শর্করা, আমিষ, স্নহ পদার্থ, খনিজ লবণ ছাড়াও আরও কতগুলো সূক্ষ্ম উপাদান রয়েছে। এর অভাবে শরীর নানা রোগে (যেমন- রাতকানা, বেরিবেরি, স্কার্ভি ইত্যাদি) আক্রান্ত হয়। ভিটামিন বলতে আমরা খাদ্যের ঐ সব জৈব রাসায়নিক পদার্থকে বুঝি যা খাদ্যে অত্যন্ত সামান্য পরিমাণে উপস্থিত থাকে। ভিটামিনসমূহ প্রত্যক্ষভাবে দেহ গঠনে অংশগ্রহণ না করলেও এদের অভাবে দেহের ক্ষয়পূরণ, বৃদ্ধিসাধন বা তাপশক্তি উৎপাদন ইত্যাদি বিভিন্ন ক্রিয়াগুলো সুসম্পন্ন হতে পারে না।</a:t>
            </a:r>
            <a:endParaRPr sz="3200">
              <a:solidFill>
                <a:srgbClr val="0070C0"/>
              </a:solidFill>
              <a:latin typeface="Arial"/>
              <a:ea typeface="Arial"/>
              <a:cs typeface="Arial"/>
              <a:sym typeface="Arial"/>
            </a:endParaRPr>
          </a:p>
          <a:p>
            <a:pPr indent="0" lvl="0" marL="0" rtl="0" algn="ctr">
              <a:lnSpc>
                <a:spcPct val="90000"/>
              </a:lnSpc>
              <a:spcBef>
                <a:spcPts val="1000"/>
              </a:spcBef>
              <a:spcAft>
                <a:spcPts val="0"/>
              </a:spcAft>
              <a:buClr>
                <a:schemeClr val="dk1"/>
              </a:buClr>
              <a:buSzPct val="100000"/>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00B050"/>
              </a:buClr>
              <a:buSzPts val="4400"/>
              <a:buFont typeface="Calibri"/>
              <a:buNone/>
            </a:pPr>
            <a:r>
              <a:rPr b="1" lang="bn-BD">
                <a:solidFill>
                  <a:srgbClr val="00B050"/>
                </a:solidFill>
              </a:rPr>
              <a:t>ভিটামিন</a:t>
            </a:r>
            <a:endParaRPr b="1"/>
          </a:p>
        </p:txBody>
      </p:sp>
      <p:pic>
        <p:nvPicPr>
          <p:cNvPr id="98" name="Google Shape;98;p3"/>
          <p:cNvPicPr preferRelativeResize="0"/>
          <p:nvPr>
            <p:ph idx="1" type="body"/>
          </p:nvPr>
        </p:nvPicPr>
        <p:blipFill rotWithShape="1">
          <a:blip r:embed="rId3">
            <a:alphaModFix/>
          </a:blip>
          <a:srcRect b="0" l="0" r="0" t="0"/>
          <a:stretch/>
        </p:blipFill>
        <p:spPr>
          <a:xfrm>
            <a:off x="1209368" y="1825624"/>
            <a:ext cx="9409471" cy="4722659"/>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00B050"/>
              </a:buClr>
              <a:buSzPts val="4400"/>
              <a:buFont typeface="Calibri"/>
              <a:buNone/>
            </a:pPr>
            <a:r>
              <a:rPr b="1" lang="bn-BD">
                <a:solidFill>
                  <a:srgbClr val="00B050"/>
                </a:solidFill>
              </a:rPr>
              <a:t>ভিটামিনের প্রকারভেদঃ</a:t>
            </a:r>
            <a:endParaRPr>
              <a:solidFill>
                <a:srgbClr val="00B050"/>
              </a:solidFill>
            </a:endParaRPr>
          </a:p>
        </p:txBody>
      </p:sp>
      <p:sp>
        <p:nvSpPr>
          <p:cNvPr id="104" name="Google Shape;104;p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None/>
            </a:pPr>
            <a:r>
              <a:rPr b="1" lang="bn-BD"/>
              <a:t> </a:t>
            </a:r>
            <a:endParaRPr b="1"/>
          </a:p>
          <a:p>
            <a:pPr indent="0" lvl="0" marL="0" rtl="0" algn="l">
              <a:lnSpc>
                <a:spcPct val="90000"/>
              </a:lnSpc>
              <a:spcBef>
                <a:spcPts val="1000"/>
              </a:spcBef>
              <a:spcAft>
                <a:spcPts val="0"/>
              </a:spcAft>
              <a:buClr>
                <a:srgbClr val="0070C0"/>
              </a:buClr>
              <a:buSzPts val="2800"/>
              <a:buNone/>
            </a:pPr>
            <a:r>
              <a:rPr lang="bn-BD">
                <a:solidFill>
                  <a:srgbClr val="0070C0"/>
                </a:solidFill>
              </a:rPr>
              <a:t>দ্রবণীয়তার গুণ অনুসারে ভিটামিনকে দুই ভাগে ভাগ করা যায়। যথা-</a:t>
            </a:r>
            <a:endParaRPr>
              <a:solidFill>
                <a:srgbClr val="0070C0"/>
              </a:solidFill>
            </a:endParaRPr>
          </a:p>
          <a:p>
            <a:pPr indent="0" lvl="0" marL="0" rtl="0" algn="l">
              <a:lnSpc>
                <a:spcPct val="90000"/>
              </a:lnSpc>
              <a:spcBef>
                <a:spcPts val="1000"/>
              </a:spcBef>
              <a:spcAft>
                <a:spcPts val="0"/>
              </a:spcAft>
              <a:buClr>
                <a:srgbClr val="0070C0"/>
              </a:buClr>
              <a:buSzPts val="2800"/>
              <a:buNone/>
            </a:pPr>
            <a:br>
              <a:rPr lang="bn-BD">
                <a:solidFill>
                  <a:srgbClr val="0070C0"/>
                </a:solidFill>
              </a:rPr>
            </a:br>
            <a:r>
              <a:rPr lang="bn-BD">
                <a:solidFill>
                  <a:srgbClr val="0070C0"/>
                </a:solidFill>
              </a:rPr>
              <a:t>১. তেল বা স্নেহ জাতীয় পদার্থে দ্রবণীয় ভিটামিন, </a:t>
            </a:r>
            <a:endParaRPr>
              <a:solidFill>
                <a:srgbClr val="0070C0"/>
              </a:solidFill>
            </a:endParaRPr>
          </a:p>
          <a:p>
            <a:pPr indent="0" lvl="0" marL="0" rtl="0" algn="l">
              <a:lnSpc>
                <a:spcPct val="90000"/>
              </a:lnSpc>
              <a:spcBef>
                <a:spcPts val="1000"/>
              </a:spcBef>
              <a:spcAft>
                <a:spcPts val="0"/>
              </a:spcAft>
              <a:buClr>
                <a:srgbClr val="0070C0"/>
              </a:buClr>
              <a:buSzPts val="2800"/>
              <a:buNone/>
            </a:pPr>
            <a:r>
              <a:rPr lang="bn-BD">
                <a:solidFill>
                  <a:srgbClr val="0070C0"/>
                </a:solidFill>
              </a:rPr>
              <a:t>যেমন- এ, ডি, ই, এবং কে।</a:t>
            </a:r>
            <a:endParaRPr>
              <a:solidFill>
                <a:srgbClr val="0070C0"/>
              </a:solidFill>
            </a:endParaRPr>
          </a:p>
          <a:p>
            <a:pPr indent="0" lvl="0" marL="0" rtl="0" algn="l">
              <a:lnSpc>
                <a:spcPct val="90000"/>
              </a:lnSpc>
              <a:spcBef>
                <a:spcPts val="1000"/>
              </a:spcBef>
              <a:spcAft>
                <a:spcPts val="0"/>
              </a:spcAft>
              <a:buClr>
                <a:srgbClr val="0070C0"/>
              </a:buClr>
              <a:buSzPts val="2800"/>
              <a:buNone/>
            </a:pPr>
            <a:br>
              <a:rPr lang="bn-BD">
                <a:solidFill>
                  <a:srgbClr val="0070C0"/>
                </a:solidFill>
              </a:rPr>
            </a:br>
            <a:r>
              <a:rPr lang="bn-BD">
                <a:solidFill>
                  <a:srgbClr val="0070C0"/>
                </a:solidFill>
              </a:rPr>
              <a:t>২. পানিতে দ্রবণীয় ভিটামিন,</a:t>
            </a:r>
            <a:endParaRPr/>
          </a:p>
          <a:p>
            <a:pPr indent="0" lvl="0" marL="0" rtl="0" algn="l">
              <a:lnSpc>
                <a:spcPct val="90000"/>
              </a:lnSpc>
              <a:spcBef>
                <a:spcPts val="1000"/>
              </a:spcBef>
              <a:spcAft>
                <a:spcPts val="0"/>
              </a:spcAft>
              <a:buClr>
                <a:srgbClr val="0070C0"/>
              </a:buClr>
              <a:buSzPts val="2800"/>
              <a:buNone/>
            </a:pPr>
            <a:r>
              <a:rPr lang="bn-BD">
                <a:solidFill>
                  <a:srgbClr val="0070C0"/>
                </a:solidFill>
              </a:rPr>
              <a:t> যেমন- ভিটামিন বি-কমপে- ক্স এবং সি।</a:t>
            </a:r>
            <a:endParaRPr>
              <a:solidFill>
                <a:srgbClr val="0070C0"/>
              </a:solidFill>
            </a:endParaRPr>
          </a:p>
          <a:p>
            <a:pPr indent="-50800" lvl="0" marL="228600" rtl="0" algn="l">
              <a:lnSpc>
                <a:spcPct val="90000"/>
              </a:lnSpc>
              <a:spcBef>
                <a:spcPts val="1000"/>
              </a:spcBef>
              <a:spcAft>
                <a:spcPts val="0"/>
              </a:spcAft>
              <a:buClr>
                <a:schemeClr val="dk1"/>
              </a:buClr>
              <a:buSzPts val="2800"/>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accent6"/>
              </a:buClr>
              <a:buSzPts val="4400"/>
              <a:buFont typeface="Calibri"/>
              <a:buNone/>
            </a:pPr>
            <a:r>
              <a:rPr lang="bn-BD">
                <a:solidFill>
                  <a:schemeClr val="accent6"/>
                </a:solidFill>
              </a:rPr>
              <a:t>ভিটামিনের উৎস</a:t>
            </a:r>
            <a:br>
              <a:rPr lang="bn-BD"/>
            </a:br>
            <a:endParaRPr/>
          </a:p>
        </p:txBody>
      </p:sp>
      <p:sp>
        <p:nvSpPr>
          <p:cNvPr id="110" name="Google Shape;110;p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150000"/>
              </a:lnSpc>
              <a:spcBef>
                <a:spcPts val="0"/>
              </a:spcBef>
              <a:spcAft>
                <a:spcPts val="0"/>
              </a:spcAft>
              <a:buClr>
                <a:srgbClr val="2F5496"/>
              </a:buClr>
              <a:buSzPts val="3200"/>
              <a:buNone/>
            </a:pPr>
            <a:r>
              <a:rPr lang="bn-BD" sz="3200">
                <a:solidFill>
                  <a:srgbClr val="2F5496"/>
                </a:solidFill>
                <a:latin typeface="Arial"/>
                <a:ea typeface="Arial"/>
                <a:cs typeface="Arial"/>
                <a:sym typeface="Arial"/>
              </a:rPr>
              <a:t>সবুজ শাক সবজি, কচি ডগা, রঙ্গিন সবজি, ফল ও বীজ ইত্যাদিতে ভিটামিন থাকে। তাছাড়া দুধ, ডিম, মাছ, মাংস, প্রানীদের যকৃৎ, মাছের যকৃৎ নিঃসৃত তেল, মাখন, উদ্ভিজ্জ তেল, বাদাম, ঢেঁকিছাটা চাল, লাল আটা, ছোলা, মুগ, বীট, গাজর, মটরশুঁটি, পালংশাক, টমেটো, বাঁধাকপি, ফুলকপি, লেবু, আম, আমলকি, আপেল ইত্যাদিতে বেশি ভিটামিন পাওয়া যায়।</a:t>
            </a:r>
            <a:endParaRPr sz="3200">
              <a:solidFill>
                <a:srgbClr val="2F5496"/>
              </a:solidFill>
              <a:latin typeface="Arial"/>
              <a:ea typeface="Arial"/>
              <a:cs typeface="Arial"/>
              <a:sym typeface="Arial"/>
            </a:endParaRPr>
          </a:p>
          <a:p>
            <a:pPr indent="0" lvl="0" marL="0" rtl="0" algn="l">
              <a:lnSpc>
                <a:spcPct val="150000"/>
              </a:lnSpc>
              <a:spcBef>
                <a:spcPts val="1000"/>
              </a:spcBef>
              <a:spcAft>
                <a:spcPts val="0"/>
              </a:spcAft>
              <a:buClr>
                <a:schemeClr val="dk1"/>
              </a:buClr>
              <a:buSzPts val="3200"/>
              <a:buNone/>
            </a:pPr>
            <a:r>
              <a:t/>
            </a:r>
            <a:endParaRPr sz="3200">
              <a:solidFill>
                <a:srgbClr val="2F5496"/>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accent6"/>
              </a:buClr>
              <a:buSzPts val="4400"/>
              <a:buFont typeface="Calibri"/>
              <a:buNone/>
            </a:pPr>
            <a:r>
              <a:rPr b="1" lang="bn-BD">
                <a:solidFill>
                  <a:schemeClr val="accent6"/>
                </a:solidFill>
              </a:rPr>
              <a:t>অভাবজনিত রোগ</a:t>
            </a:r>
            <a:br>
              <a:rPr lang="bn-BD">
                <a:solidFill>
                  <a:schemeClr val="accent6"/>
                </a:solidFill>
              </a:rPr>
            </a:br>
            <a:endParaRPr>
              <a:solidFill>
                <a:schemeClr val="accent6"/>
              </a:solidFill>
            </a:endParaRPr>
          </a:p>
        </p:txBody>
      </p:sp>
      <p:sp>
        <p:nvSpPr>
          <p:cNvPr id="116" name="Google Shape;116;p6"/>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lnSpcReduction="10000"/>
          </a:bodyPr>
          <a:lstStyle/>
          <a:p>
            <a:pPr indent="0" lvl="0" marL="0" rtl="0" algn="l">
              <a:lnSpc>
                <a:spcPct val="150000"/>
              </a:lnSpc>
              <a:spcBef>
                <a:spcPts val="0"/>
              </a:spcBef>
              <a:spcAft>
                <a:spcPts val="0"/>
              </a:spcAft>
              <a:buClr>
                <a:srgbClr val="00B0F0"/>
              </a:buClr>
              <a:buSzPts val="2800"/>
              <a:buNone/>
            </a:pPr>
            <a:r>
              <a:rPr lang="bn-BD">
                <a:solidFill>
                  <a:srgbClr val="00B0F0"/>
                </a:solidFill>
                <a:latin typeface="Arial"/>
                <a:ea typeface="Arial"/>
                <a:cs typeface="Arial"/>
                <a:sym typeface="Arial"/>
              </a:rPr>
              <a:t>ভিটামিনের অভাবে নানা ধরনের রোগ হয়। যেমন ভিটামিন এ –র অভাবে রাতকানা, ত্বক খসখসে হওয়া(টোডস্কিন) প্রভৃতি রোগ লক্ষণ প্রকাশ পায়। ভিটামিন বি-কমপ্লেক্সের অভাবে বেরিবেরি, রক্তিল্পতা, মুখে ঘা, পেলেগ্রা, স্নায়ু-দৌর্বল্য ইত্যাদি রোগ  লক্ষণ প্রকাশ পায়। ভিটামিন-C এর অভাবে স্কার্ভি রোগ লক্ষণ প্রকাশ পায়। ভিটামিন-D এর অভাবে শিশুদের রিকেট ও বড়োদের অস্টিওম্যালেসিয়া রোগ লক্ষণ প্রকাশ পায়। ভিটামিন-E এর অভাবে বন্ধ্যাত্ব, স্তনদুগ্ধ ক্ষরণ হ্রাস পাওয়া ইত্যাদি লক্ষণ প্রকাশ পায়। এবং ভিটামিন-K এর অভাবে রক্ত তঞ্চন ব্যাহত হয়, এর ফলে রক্ত ক্ষরণ বৃদ্ধি পায়। </a:t>
            </a:r>
            <a:endParaRPr>
              <a:solidFill>
                <a:srgbClr val="00B0F0"/>
              </a:solidFill>
              <a:latin typeface="Arial"/>
              <a:ea typeface="Arial"/>
              <a:cs typeface="Arial"/>
              <a:sym typeface="Arial"/>
            </a:endParaRPr>
          </a:p>
          <a:p>
            <a:pPr indent="0" lvl="0" marL="0" rtl="0" algn="l">
              <a:lnSpc>
                <a:spcPct val="150000"/>
              </a:lnSpc>
              <a:spcBef>
                <a:spcPts val="1000"/>
              </a:spcBef>
              <a:spcAft>
                <a:spcPts val="0"/>
              </a:spcAft>
              <a:buClr>
                <a:schemeClr val="dk1"/>
              </a:buClr>
              <a:buSzPts val="2800"/>
              <a:buNone/>
            </a:pPr>
            <a:r>
              <a:t/>
            </a:r>
            <a:endParaRPr>
              <a:solidFill>
                <a:srgbClr val="00B0F0"/>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00B050"/>
              </a:buClr>
              <a:buSzPts val="4400"/>
              <a:buFont typeface="Arial"/>
              <a:buNone/>
            </a:pPr>
            <a:r>
              <a:rPr lang="bn-BD">
                <a:solidFill>
                  <a:srgbClr val="00B050"/>
                </a:solidFill>
                <a:latin typeface="Arial"/>
                <a:ea typeface="Arial"/>
                <a:cs typeface="Arial"/>
                <a:sym typeface="Arial"/>
              </a:rPr>
              <a:t>ভিটামিন এ এর কাজ, উৎস এবং অভাবজনিত রোগ</a:t>
            </a:r>
            <a:br>
              <a:rPr lang="bn-BD">
                <a:solidFill>
                  <a:srgbClr val="00B050"/>
                </a:solidFill>
                <a:latin typeface="Arial"/>
                <a:ea typeface="Arial"/>
                <a:cs typeface="Arial"/>
                <a:sym typeface="Arial"/>
              </a:rPr>
            </a:br>
            <a:endParaRPr>
              <a:solidFill>
                <a:srgbClr val="00B050"/>
              </a:solidFill>
              <a:latin typeface="Arial"/>
              <a:ea typeface="Arial"/>
              <a:cs typeface="Arial"/>
              <a:sym typeface="Arial"/>
            </a:endParaRPr>
          </a:p>
        </p:txBody>
      </p:sp>
      <p:sp>
        <p:nvSpPr>
          <p:cNvPr id="122" name="Google Shape;122;p7"/>
          <p:cNvSpPr txBox="1"/>
          <p:nvPr>
            <p:ph idx="1" type="body"/>
          </p:nvPr>
        </p:nvSpPr>
        <p:spPr>
          <a:xfrm>
            <a:off x="838199" y="1091381"/>
            <a:ext cx="10916265" cy="5279922"/>
          </a:xfrm>
          <a:prstGeom prst="rect">
            <a:avLst/>
          </a:prstGeom>
          <a:noFill/>
          <a:ln>
            <a:noFill/>
          </a:ln>
        </p:spPr>
        <p:txBody>
          <a:bodyPr anchorCtr="0" anchor="t" bIns="45700" lIns="91425" spcFirstLastPara="1" rIns="91425" wrap="square" tIns="45700">
            <a:normAutofit lnSpcReduction="10000"/>
          </a:bodyPr>
          <a:lstStyle/>
          <a:p>
            <a:pPr indent="0" lvl="0" marL="0" rtl="0" algn="l">
              <a:lnSpc>
                <a:spcPct val="150000"/>
              </a:lnSpc>
              <a:spcBef>
                <a:spcPts val="0"/>
              </a:spcBef>
              <a:spcAft>
                <a:spcPts val="0"/>
              </a:spcAft>
              <a:buClr>
                <a:srgbClr val="0070C0"/>
              </a:buClr>
              <a:buSzPts val="2800"/>
              <a:buNone/>
            </a:pPr>
            <a:r>
              <a:rPr lang="bn-BD">
                <a:solidFill>
                  <a:srgbClr val="0070C0"/>
                </a:solidFill>
                <a:latin typeface="Arial"/>
                <a:ea typeface="Arial"/>
                <a:cs typeface="Arial"/>
                <a:sym typeface="Arial"/>
              </a:rPr>
              <a:t>ভিটামিন এ আমাদের শরীরের জন্য একটি গুরুত্বপূর্ণ ভিটামিন। দেহে ভিটামিন -এ এর কাজ হলো দৃষ্টিশক্তি স্বাভাবিক রাখা, ত্বক ও শরীর কে সুস্থ রাখা এবং দেহকে বিভিন্ন সংক্রামক রোগের হাত থেকে রক্ষা করা। তাছাড়া খাদ্যদ্রব্য পরিপাক, রক্তে স্বাভাবিক অবস্থা বজায় রাখা  ও দেহের পুষ্টি ও বৃদ্ধিতেও ভিটামিন এ সহায়তা করে।</a:t>
            </a:r>
            <a:endParaRPr>
              <a:solidFill>
                <a:srgbClr val="0070C0"/>
              </a:solidFill>
              <a:latin typeface="Arial"/>
              <a:ea typeface="Arial"/>
              <a:cs typeface="Arial"/>
              <a:sym typeface="Arial"/>
            </a:endParaRPr>
          </a:p>
          <a:p>
            <a:pPr indent="0" lvl="0" marL="0" rtl="0" algn="l">
              <a:lnSpc>
                <a:spcPct val="150000"/>
              </a:lnSpc>
              <a:spcBef>
                <a:spcPts val="1000"/>
              </a:spcBef>
              <a:spcAft>
                <a:spcPts val="0"/>
              </a:spcAft>
              <a:buClr>
                <a:srgbClr val="7030A0"/>
              </a:buClr>
              <a:buSzPts val="2800"/>
              <a:buNone/>
            </a:pPr>
            <a:r>
              <a:rPr b="1" lang="bn-BD">
                <a:solidFill>
                  <a:srgbClr val="7030A0"/>
                </a:solidFill>
                <a:latin typeface="Arial"/>
                <a:ea typeface="Arial"/>
                <a:cs typeface="Arial"/>
                <a:sym typeface="Arial"/>
              </a:rPr>
              <a:t>উৎসঃ</a:t>
            </a:r>
            <a:r>
              <a:rPr lang="bn-BD">
                <a:solidFill>
                  <a:srgbClr val="0070C0"/>
                </a:solidFill>
                <a:latin typeface="Arial"/>
                <a:ea typeface="Arial"/>
                <a:cs typeface="Arial"/>
                <a:sym typeface="Arial"/>
              </a:rPr>
              <a:t> গাজর, পাকা আম, পাকা বেল, পাকা কাঁঠাল, পাকা পেঁপে, কমলা, পাকা টমেটো, কলা, জাম, মিষ্টিকুমড়া, পালংশাক, লালশাক, লাউ, বাঁধাকপি এবং গাঢ় সবুজ শাক-সবজিতে </a:t>
            </a:r>
            <a:r>
              <a:rPr lang="bn-BD" u="sng">
                <a:solidFill>
                  <a:srgbClr val="0070C0"/>
                </a:solidFill>
                <a:latin typeface="Arial"/>
                <a:ea typeface="Arial"/>
                <a:cs typeface="Arial"/>
                <a:sym typeface="Arial"/>
                <a:hlinkClick r:id="rId3">
                  <a:extLst>
                    <a:ext uri="{A12FA001-AC4F-418D-AE19-62706E023703}">
                      <ahyp:hlinkClr val="tx"/>
                    </a:ext>
                  </a:extLst>
                </a:hlinkClick>
              </a:rPr>
              <a:t>প্রচুর</a:t>
            </a:r>
            <a:r>
              <a:rPr lang="bn-BD">
                <a:solidFill>
                  <a:srgbClr val="0070C0"/>
                </a:solidFill>
                <a:latin typeface="Arial"/>
                <a:ea typeface="Arial"/>
                <a:cs typeface="Arial"/>
                <a:sym typeface="Arial"/>
              </a:rPr>
              <a:t> পরিমাণে ভিটামিন এ আছে৷ এছাড়াও গরুর কলিজা, মুরগির কলিজা, মাছ, দুধ ও দুগ্ধজাত খাবার, দই, ডিম, বড় বড় মাছের তেল এবং ছোট মাছ যেমন মলা ও ঢেলা মাছে প্রচুর পরিমাণে ভিটামিন ‘এ’ থাকে।</a:t>
            </a:r>
            <a:endParaRPr>
              <a:solidFill>
                <a:srgbClr val="0070C0"/>
              </a:solidFill>
              <a:latin typeface="Arial"/>
              <a:ea typeface="Arial"/>
              <a:cs typeface="Arial"/>
              <a:sym typeface="Arial"/>
            </a:endParaRPr>
          </a:p>
          <a:p>
            <a:pPr indent="0" lvl="0" marL="0" rtl="0" algn="l">
              <a:lnSpc>
                <a:spcPct val="90000"/>
              </a:lnSpc>
              <a:spcBef>
                <a:spcPts val="1000"/>
              </a:spcBef>
              <a:spcAft>
                <a:spcPts val="0"/>
              </a:spcAft>
              <a:buClr>
                <a:schemeClr val="dk1"/>
              </a:buClr>
              <a:buSzPts val="2800"/>
              <a:buNone/>
            </a:pPr>
            <a:r>
              <a:t/>
            </a:r>
            <a:endParaRPr>
              <a:solidFill>
                <a:srgbClr val="0070C0"/>
              </a:solidFill>
              <a:latin typeface="Arial"/>
              <a:ea typeface="Arial"/>
              <a:cs typeface="Arial"/>
              <a:sym typeface="Arial"/>
            </a:endParaRPr>
          </a:p>
          <a:p>
            <a:pPr indent="0" lvl="0" marL="0" rtl="0" algn="l">
              <a:lnSpc>
                <a:spcPct val="90000"/>
              </a:lnSpc>
              <a:spcBef>
                <a:spcPts val="1000"/>
              </a:spcBef>
              <a:spcAft>
                <a:spcPts val="0"/>
              </a:spcAft>
              <a:buClr>
                <a:schemeClr val="dk1"/>
              </a:buClr>
              <a:buSzPts val="2800"/>
              <a:buNone/>
            </a:pPr>
            <a:r>
              <a:t/>
            </a:r>
            <a:endParaRPr>
              <a:solidFill>
                <a:srgbClr val="0070C0"/>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pic>
        <p:nvPicPr>
          <p:cNvPr descr="ভিটামিন এ" id="128" name="Google Shape;128;p8"/>
          <p:cNvPicPr preferRelativeResize="0"/>
          <p:nvPr>
            <p:ph idx="1" type="body"/>
          </p:nvPr>
        </p:nvPicPr>
        <p:blipFill rotWithShape="1">
          <a:blip r:embed="rId3">
            <a:alphaModFix/>
          </a:blip>
          <a:srcRect b="0" l="0" r="0" t="0"/>
          <a:stretch/>
        </p:blipFill>
        <p:spPr>
          <a:xfrm>
            <a:off x="2346966" y="1869869"/>
            <a:ext cx="7498068" cy="4351338"/>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0070C0"/>
              </a:buClr>
              <a:buSzPts val="4400"/>
              <a:buFont typeface="Arial"/>
              <a:buNone/>
            </a:pPr>
            <a:r>
              <a:rPr b="1" lang="bn-BD">
                <a:solidFill>
                  <a:srgbClr val="0070C0"/>
                </a:solidFill>
                <a:latin typeface="Arial"/>
                <a:ea typeface="Arial"/>
                <a:cs typeface="Arial"/>
                <a:sym typeface="Arial"/>
              </a:rPr>
              <a:t>কাজ বা গুরুত্ব</a:t>
            </a:r>
            <a:br>
              <a:rPr lang="bn-BD">
                <a:solidFill>
                  <a:srgbClr val="0070C0"/>
                </a:solidFill>
                <a:latin typeface="Arial"/>
                <a:ea typeface="Arial"/>
                <a:cs typeface="Arial"/>
                <a:sym typeface="Arial"/>
              </a:rPr>
            </a:br>
            <a:endParaRPr/>
          </a:p>
        </p:txBody>
      </p:sp>
      <p:sp>
        <p:nvSpPr>
          <p:cNvPr id="134" name="Google Shape;134;p9"/>
          <p:cNvSpPr txBox="1"/>
          <p:nvPr>
            <p:ph idx="1" type="body"/>
          </p:nvPr>
        </p:nvSpPr>
        <p:spPr>
          <a:xfrm>
            <a:off x="589935" y="1690688"/>
            <a:ext cx="10763865" cy="5005080"/>
          </a:xfrm>
          <a:prstGeom prst="rect">
            <a:avLst/>
          </a:prstGeom>
          <a:noFill/>
          <a:ln>
            <a:noFill/>
          </a:ln>
        </p:spPr>
        <p:txBody>
          <a:bodyPr anchorCtr="0" anchor="t" bIns="45700" lIns="91425" spcFirstLastPara="1" rIns="91425" wrap="square" tIns="45700">
            <a:normAutofit fontScale="92500" lnSpcReduction="10000"/>
          </a:bodyPr>
          <a:lstStyle/>
          <a:p>
            <a:pPr indent="-228600" lvl="0" marL="228600" rtl="0" algn="l">
              <a:lnSpc>
                <a:spcPct val="150000"/>
              </a:lnSpc>
              <a:spcBef>
                <a:spcPts val="0"/>
              </a:spcBef>
              <a:spcAft>
                <a:spcPts val="0"/>
              </a:spcAft>
              <a:buClr>
                <a:srgbClr val="0070C0"/>
              </a:buClr>
              <a:buSzPct val="100000"/>
              <a:buFont typeface="Noto Sans Symbols"/>
              <a:buChar char="⮚"/>
            </a:pPr>
            <a:r>
              <a:rPr lang="bn-BD" sz="3000">
                <a:solidFill>
                  <a:srgbClr val="0070C0"/>
                </a:solidFill>
                <a:latin typeface="Arial"/>
                <a:ea typeface="Arial"/>
                <a:cs typeface="Arial"/>
                <a:sym typeface="Arial"/>
              </a:rPr>
              <a:t>চোখের স্বাভাবিক দৃষ্টিশক্তি জায় রাখে</a:t>
            </a:r>
            <a:endParaRPr sz="3000">
              <a:solidFill>
                <a:srgbClr val="0070C0"/>
              </a:solidFill>
              <a:latin typeface="Arial"/>
              <a:ea typeface="Arial"/>
              <a:cs typeface="Arial"/>
              <a:sym typeface="Arial"/>
            </a:endParaRPr>
          </a:p>
          <a:p>
            <a:pPr indent="-228600" lvl="0" marL="228600" rtl="0" algn="l">
              <a:lnSpc>
                <a:spcPct val="150000"/>
              </a:lnSpc>
              <a:spcBef>
                <a:spcPts val="1000"/>
              </a:spcBef>
              <a:spcAft>
                <a:spcPts val="0"/>
              </a:spcAft>
              <a:buClr>
                <a:srgbClr val="0070C0"/>
              </a:buClr>
              <a:buSzPct val="100000"/>
              <a:buFont typeface="Noto Sans Symbols"/>
              <a:buChar char="⮚"/>
            </a:pPr>
            <a:r>
              <a:rPr lang="bn-BD" sz="3000">
                <a:solidFill>
                  <a:srgbClr val="0070C0"/>
                </a:solidFill>
                <a:latin typeface="Arial"/>
                <a:ea typeface="Arial"/>
                <a:cs typeface="Arial"/>
                <a:sym typeface="Arial"/>
              </a:rPr>
              <a:t>ত্বকের কোষকে ভালো রাখে ফলে ত্বক মসৃণ থাকে</a:t>
            </a:r>
            <a:endParaRPr sz="3000">
              <a:solidFill>
                <a:srgbClr val="0070C0"/>
              </a:solidFill>
              <a:latin typeface="Arial"/>
              <a:ea typeface="Arial"/>
              <a:cs typeface="Arial"/>
              <a:sym typeface="Arial"/>
            </a:endParaRPr>
          </a:p>
          <a:p>
            <a:pPr indent="-228600" lvl="0" marL="228600" rtl="0" algn="l">
              <a:lnSpc>
                <a:spcPct val="150000"/>
              </a:lnSpc>
              <a:spcBef>
                <a:spcPts val="1000"/>
              </a:spcBef>
              <a:spcAft>
                <a:spcPts val="0"/>
              </a:spcAft>
              <a:buClr>
                <a:srgbClr val="0070C0"/>
              </a:buClr>
              <a:buSzPct val="100000"/>
              <a:buFont typeface="Noto Sans Symbols"/>
              <a:buChar char="⮚"/>
            </a:pPr>
            <a:r>
              <a:rPr lang="bn-BD" sz="3000">
                <a:solidFill>
                  <a:srgbClr val="0070C0"/>
                </a:solidFill>
                <a:latin typeface="Arial"/>
                <a:ea typeface="Arial"/>
                <a:cs typeface="Arial"/>
                <a:sym typeface="Arial"/>
              </a:rPr>
              <a:t>শরীর গঠন এবং বৃদ্ধিতে সহায়তা করে</a:t>
            </a:r>
            <a:endParaRPr sz="3000">
              <a:solidFill>
                <a:srgbClr val="0070C0"/>
              </a:solidFill>
              <a:latin typeface="Arial"/>
              <a:ea typeface="Arial"/>
              <a:cs typeface="Arial"/>
              <a:sym typeface="Arial"/>
            </a:endParaRPr>
          </a:p>
          <a:p>
            <a:pPr indent="-228600" lvl="0" marL="228600" rtl="0" algn="l">
              <a:lnSpc>
                <a:spcPct val="150000"/>
              </a:lnSpc>
              <a:spcBef>
                <a:spcPts val="1000"/>
              </a:spcBef>
              <a:spcAft>
                <a:spcPts val="0"/>
              </a:spcAft>
              <a:buClr>
                <a:srgbClr val="0070C0"/>
              </a:buClr>
              <a:buSzPct val="100000"/>
              <a:buFont typeface="Noto Sans Symbols"/>
              <a:buChar char="⮚"/>
            </a:pPr>
            <a:r>
              <a:rPr lang="bn-BD" sz="3000">
                <a:solidFill>
                  <a:srgbClr val="0070C0"/>
                </a:solidFill>
                <a:latin typeface="Arial"/>
                <a:ea typeface="Arial"/>
                <a:cs typeface="Arial"/>
                <a:sym typeface="Arial"/>
              </a:rPr>
              <a:t>হাঁড় ও দাঁত তৈরীতে সহায়তা করে</a:t>
            </a:r>
            <a:endParaRPr sz="3000">
              <a:solidFill>
                <a:srgbClr val="0070C0"/>
              </a:solidFill>
              <a:latin typeface="Arial"/>
              <a:ea typeface="Arial"/>
              <a:cs typeface="Arial"/>
              <a:sym typeface="Arial"/>
            </a:endParaRPr>
          </a:p>
          <a:p>
            <a:pPr indent="-228600" lvl="0" marL="228600" rtl="0" algn="l">
              <a:lnSpc>
                <a:spcPct val="150000"/>
              </a:lnSpc>
              <a:spcBef>
                <a:spcPts val="1000"/>
              </a:spcBef>
              <a:spcAft>
                <a:spcPts val="0"/>
              </a:spcAft>
              <a:buClr>
                <a:srgbClr val="0070C0"/>
              </a:buClr>
              <a:buSzPct val="100000"/>
              <a:buFont typeface="Noto Sans Symbols"/>
              <a:buChar char="⮚"/>
            </a:pPr>
            <a:r>
              <a:rPr lang="bn-BD" sz="3000">
                <a:solidFill>
                  <a:srgbClr val="0070C0"/>
                </a:solidFill>
                <a:latin typeface="Arial"/>
                <a:ea typeface="Arial"/>
                <a:cs typeface="Arial"/>
                <a:sym typeface="Arial"/>
              </a:rPr>
              <a:t>সংক্রামক রোগ প্রতিরোধ ক্ষমতা বৃদ্ধি করে</a:t>
            </a:r>
            <a:endParaRPr sz="3000">
              <a:solidFill>
                <a:srgbClr val="0070C0"/>
              </a:solidFill>
              <a:latin typeface="Arial"/>
              <a:ea typeface="Arial"/>
              <a:cs typeface="Arial"/>
              <a:sym typeface="Arial"/>
            </a:endParaRPr>
          </a:p>
          <a:p>
            <a:pPr indent="-228600" lvl="0" marL="228600" rtl="0" algn="l">
              <a:lnSpc>
                <a:spcPct val="150000"/>
              </a:lnSpc>
              <a:spcBef>
                <a:spcPts val="1000"/>
              </a:spcBef>
              <a:spcAft>
                <a:spcPts val="0"/>
              </a:spcAft>
              <a:buClr>
                <a:srgbClr val="0070C0"/>
              </a:buClr>
              <a:buSzPct val="100000"/>
              <a:buFont typeface="Noto Sans Symbols"/>
              <a:buChar char="⮚"/>
            </a:pPr>
            <a:r>
              <a:rPr lang="bn-BD" sz="3000">
                <a:solidFill>
                  <a:srgbClr val="0070C0"/>
                </a:solidFill>
                <a:latin typeface="Arial"/>
                <a:ea typeface="Arial"/>
                <a:cs typeface="Arial"/>
                <a:sym typeface="Arial"/>
              </a:rPr>
              <a:t>প্রজনন ক্ষমতা অক্ষুন্ন রাখতে সাহায্য করে</a:t>
            </a:r>
            <a:br>
              <a:rPr lang="bn-BD">
                <a:solidFill>
                  <a:srgbClr val="0070C0"/>
                </a:solidFill>
                <a:latin typeface="Arial"/>
                <a:ea typeface="Arial"/>
                <a:cs typeface="Arial"/>
                <a:sym typeface="Arial"/>
              </a:rPr>
            </a:br>
            <a:endParaRPr>
              <a:solidFill>
                <a:srgbClr val="0070C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2019-11-05T07:19:20Z</dcterms:created>
  <dc:creator>MRK</dc:creator>
</cp:coreProperties>
</file>