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92" autoAdjust="0"/>
    <p:restoredTop sz="94660"/>
  </p:normalViewPr>
  <p:slideViewPr>
    <p:cSldViewPr snapToGrid="0">
      <p:cViewPr varScale="1">
        <p:scale>
          <a:sx n="62" d="100"/>
          <a:sy n="62" d="100"/>
        </p:scale>
        <p:origin x="4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2490968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54A3C-1880-4E06-B16B-B25033D43DF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424066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391270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91700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81406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419939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12282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1098230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349270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75890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94407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54A3C-1880-4E06-B16B-B25033D43DF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140954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B54A3C-1880-4E06-B16B-B25033D43DF8}"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236213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231456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3094947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BB54A3C-1880-4E06-B16B-B25033D43DF8}" type="datetimeFigureOut">
              <a:rPr lang="en-US" smtClean="0"/>
              <a:t>1/15/2024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178990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B54A3C-1880-4E06-B16B-B25033D43DF8}"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72D38-39FE-4F60-AE25-37BE6DE82AA9}" type="slidenum">
              <a:rPr lang="en-US" smtClean="0"/>
              <a:t>‹#›</a:t>
            </a:fld>
            <a:endParaRPr lang="en-US"/>
          </a:p>
        </p:txBody>
      </p:sp>
    </p:spTree>
    <p:extLst>
      <p:ext uri="{BB962C8B-B14F-4D97-AF65-F5344CB8AC3E}">
        <p14:creationId xmlns:p14="http://schemas.microsoft.com/office/powerpoint/2010/main" val="297193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BB54A3C-1880-4E06-B16B-B25033D43DF8}" type="datetimeFigureOut">
              <a:rPr lang="en-US" smtClean="0"/>
              <a:t>1/15/2024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A72D38-39FE-4F60-AE25-37BE6DE82AA9}" type="slidenum">
              <a:rPr lang="en-US" smtClean="0"/>
              <a:t>‹#›</a:t>
            </a:fld>
            <a:endParaRPr lang="en-US"/>
          </a:p>
        </p:txBody>
      </p:sp>
    </p:spTree>
    <p:extLst>
      <p:ext uri="{BB962C8B-B14F-4D97-AF65-F5344CB8AC3E}">
        <p14:creationId xmlns:p14="http://schemas.microsoft.com/office/powerpoint/2010/main" val="35119109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1906291" y="1898140"/>
            <a:ext cx="8897598" cy="3416320"/>
          </a:xfrm>
          <a:prstGeom prst="rect">
            <a:avLst/>
          </a:prstGeom>
          <a:noFill/>
        </p:spPr>
        <p:txBody>
          <a:bodyPr wrap="square">
            <a:spAutoFit/>
          </a:bodyPr>
          <a:lstStyle/>
          <a:p>
            <a:pPr algn="ctr"/>
            <a:r>
              <a:rPr lang="en-US" sz="7200" dirty="0">
                <a:latin typeface="Times New Roman" panose="02020603050405020304" pitchFamily="18" charset="0"/>
                <a:cs typeface="Times New Roman" panose="02020603050405020304" pitchFamily="18" charset="0"/>
              </a:rPr>
              <a:t>SHAMIM AHMED</a:t>
            </a:r>
          </a:p>
          <a:p>
            <a:pPr algn="ctr"/>
            <a:r>
              <a:rPr lang="en-US" sz="4800" dirty="0">
                <a:latin typeface="Times New Roman" panose="02020603050405020304" pitchFamily="18" charset="0"/>
                <a:cs typeface="Times New Roman" panose="02020603050405020304" pitchFamily="18" charset="0"/>
              </a:rPr>
              <a:t>Guest Teacher</a:t>
            </a:r>
          </a:p>
          <a:p>
            <a:pPr algn="ctr"/>
            <a:r>
              <a:rPr lang="en-US" sz="4800" dirty="0" err="1">
                <a:latin typeface="Times New Roman" panose="02020603050405020304" pitchFamily="18" charset="0"/>
                <a:cs typeface="Times New Roman" panose="02020603050405020304" pitchFamily="18" charset="0"/>
              </a:rPr>
              <a:t>Feni</a:t>
            </a:r>
            <a:r>
              <a:rPr lang="en-US" sz="4800" dirty="0">
                <a:latin typeface="Times New Roman" panose="02020603050405020304" pitchFamily="18" charset="0"/>
                <a:cs typeface="Times New Roman" panose="02020603050405020304" pitchFamily="18" charset="0"/>
              </a:rPr>
              <a:t> Polytechnic </a:t>
            </a:r>
            <a:r>
              <a:rPr lang="en-US" sz="4800" dirty="0" err="1">
                <a:latin typeface="Times New Roman" panose="02020603050405020304" pitchFamily="18" charset="0"/>
                <a:cs typeface="Times New Roman" panose="02020603050405020304" pitchFamily="18" charset="0"/>
              </a:rPr>
              <a:t>Institute,Feni</a:t>
            </a:r>
            <a:r>
              <a:rPr lang="en-US" sz="4800" dirty="0">
                <a:latin typeface="Times New Roman" panose="02020603050405020304" pitchFamily="18" charset="0"/>
                <a:cs typeface="Times New Roman" panose="02020603050405020304" pitchFamily="18" charset="0"/>
              </a:rPr>
              <a:t>. </a:t>
            </a:r>
          </a:p>
          <a:p>
            <a:pPr algn="ctr"/>
            <a:r>
              <a:rPr lang="en-US" sz="4800" dirty="0" err="1">
                <a:latin typeface="Times New Roman" panose="02020603050405020304" pitchFamily="18" charset="0"/>
                <a:cs typeface="Times New Roman" panose="02020603050405020304" pitchFamily="18" charset="0"/>
              </a:rPr>
              <a:t>B.Sc</a:t>
            </a:r>
            <a:r>
              <a:rPr lang="en-US" sz="4800" dirty="0">
                <a:latin typeface="Times New Roman" panose="02020603050405020304" pitchFamily="18" charset="0"/>
                <a:cs typeface="Times New Roman" panose="02020603050405020304" pitchFamily="18" charset="0"/>
              </a:rPr>
              <a:t> in CSE (FU)</a:t>
            </a:r>
          </a:p>
        </p:txBody>
      </p:sp>
      <p:sp>
        <p:nvSpPr>
          <p:cNvPr id="2" name="Rectangle 1">
            <a:extLst>
              <a:ext uri="{FF2B5EF4-FFF2-40B4-BE49-F238E27FC236}">
                <a16:creationId xmlns:a16="http://schemas.microsoft.com/office/drawing/2014/main" id="{FFD718A6-C690-D25C-3876-187173C93AD1}"/>
              </a:ext>
            </a:extLst>
          </p:cNvPr>
          <p:cNvSpPr/>
          <p:nvPr/>
        </p:nvSpPr>
        <p:spPr>
          <a:xfrm>
            <a:off x="449451" y="457060"/>
            <a:ext cx="1968285" cy="182092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54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as-IN" sz="4800" b="1" i="0" dirty="0">
                <a:effectLst/>
                <a:latin typeface="Google Sans"/>
              </a:rPr>
              <a:t>ডাটাবেসের জন্য </a:t>
            </a:r>
            <a:r>
              <a:rPr lang="en-US" sz="4800" b="1" i="0" dirty="0">
                <a:effectLst/>
                <a:latin typeface="Google Sans"/>
              </a:rPr>
              <a:t>DML </a:t>
            </a:r>
            <a:r>
              <a:rPr lang="as-IN" sz="4800" b="1" i="0" dirty="0">
                <a:effectLst/>
                <a:latin typeface="Google Sans"/>
              </a:rPr>
              <a:t>ও </a:t>
            </a:r>
            <a:r>
              <a:rPr lang="en-US" sz="4800" b="1" i="0" dirty="0">
                <a:effectLst/>
                <a:latin typeface="Google Sans"/>
              </a:rPr>
              <a:t>DDL </a:t>
            </a:r>
            <a:r>
              <a:rPr lang="as-IN" sz="4800" b="1" i="0" dirty="0">
                <a:effectLst/>
                <a:latin typeface="Google Sans"/>
              </a:rPr>
              <a:t>ব্যাখ্যা কর।</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1496767"/>
            <a:ext cx="11375756" cy="3416320"/>
          </a:xfrm>
          <a:prstGeom prst="rect">
            <a:avLst/>
          </a:prstGeom>
          <a:noFill/>
        </p:spPr>
        <p:txBody>
          <a:bodyPr wrap="square">
            <a:spAutoFit/>
          </a:bodyPr>
          <a:lstStyle/>
          <a:p>
            <a:pPr algn="just">
              <a:buFont typeface="Arial" panose="020B0604020202020204" pitchFamily="34" charset="0"/>
              <a:buChar char="•"/>
            </a:pPr>
            <a:r>
              <a:rPr lang="en-US" sz="3600" b="0" i="0" dirty="0">
                <a:effectLst/>
                <a:latin typeface="Google Sans"/>
              </a:rPr>
              <a:t>DDL </a:t>
            </a:r>
            <a:r>
              <a:rPr lang="as-IN" sz="3600" b="0" i="0" dirty="0">
                <a:effectLst/>
                <a:latin typeface="Google Sans"/>
              </a:rPr>
              <a:t>স্টেটমেন্টগুলি সাধারণত ডাটাবেস প্রশাসক বা ডেভেলপার দ্বারা কার্যকর করা হয় যা ডাটাবেস কাঠামো পরিবর্তন করার জন্য উপযুক্ত সুবিধা এবং অনুমতি সহ। </a:t>
            </a:r>
            <a:r>
              <a:rPr lang="en-US" sz="3600" b="0" i="0" dirty="0">
                <a:effectLst/>
                <a:latin typeface="Google Sans"/>
              </a:rPr>
              <a:t>DML </a:t>
            </a:r>
            <a:r>
              <a:rPr lang="as-IN" sz="3600" b="0" i="0" dirty="0">
                <a:effectLst/>
                <a:latin typeface="Google Sans"/>
              </a:rPr>
              <a:t>একটি ডাটাবেসের মধ্যে ডেটা ম্যানিপুলেট করতে ব্যবহৃত হয়। </a:t>
            </a:r>
            <a:r>
              <a:rPr lang="en-US" sz="3600" b="0" i="0" dirty="0">
                <a:effectLst/>
                <a:latin typeface="Google Sans"/>
              </a:rPr>
              <a:t>DML </a:t>
            </a:r>
            <a:r>
              <a:rPr lang="as-IN" sz="3600" b="0" i="0" dirty="0">
                <a:effectLst/>
                <a:latin typeface="Google Sans"/>
              </a:rPr>
              <a:t>বিবৃতি একটি ডাটাবেসে ডেটা সন্নিবেশ, আপডেট এবং মুছে ফেলার জন্য ব্যবহৃত হয়।</a:t>
            </a:r>
            <a:endParaRPr lang="en-US" sz="3600" b="0" i="0" dirty="0">
              <a:effectLst/>
              <a:latin typeface="Google Sans"/>
            </a:endParaRPr>
          </a:p>
        </p:txBody>
      </p:sp>
    </p:spTree>
    <p:extLst>
      <p:ext uri="{BB962C8B-B14F-4D97-AF65-F5344CB8AC3E}">
        <p14:creationId xmlns:p14="http://schemas.microsoft.com/office/powerpoint/2010/main" val="71429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as-IN" sz="4800" b="1" i="0" dirty="0">
                <a:effectLst/>
                <a:latin typeface="Google Sans"/>
              </a:rPr>
              <a:t>স্টেট কন্টেন্ট ম্যানেজমেন্ট সিস্টেম (সিএমএস)</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1496767"/>
            <a:ext cx="11375756" cy="3970318"/>
          </a:xfrm>
          <a:prstGeom prst="rect">
            <a:avLst/>
          </a:prstGeom>
          <a:noFill/>
        </p:spPr>
        <p:txBody>
          <a:bodyPr wrap="square">
            <a:spAutoFit/>
          </a:bodyPr>
          <a:lstStyle/>
          <a:p>
            <a:pPr algn="just">
              <a:buFont typeface="Arial" panose="020B0604020202020204" pitchFamily="34" charset="0"/>
              <a:buChar char="•"/>
            </a:pPr>
            <a:r>
              <a:rPr lang="as-IN" sz="3600" b="0" i="0" dirty="0">
                <a:effectLst/>
                <a:latin typeface="Google Sans"/>
              </a:rPr>
              <a:t>কন্টেন্ট ম্যানেজমেন্ট সিস্টেম (সিএমএস) হলো একটি কম্পিটার প্রোগ্রাম (ওয়েব) যার মাধ্যমে একটি ওয়েবসাইটের বিভিন্ন কন্টেন্ট (লেখা, ছবি, অডিও, ভিডিও ইত্যাদি) সম্পাদনা, প্রকাশ ও পরিবর্তন করা হয়। এই ধরনের সিস্টেমে সাধারণত আগেই কিছু প্রোসিডিওর বা ফাংশন লেখা থাকে যেগুলো পরিবর্তন করে কোনো ওয়েবসাইট তৈরি করা যায়।</a:t>
            </a:r>
            <a:endParaRPr lang="en-US" sz="3600" b="0" i="0" dirty="0">
              <a:effectLst/>
              <a:latin typeface="Google Sans"/>
            </a:endParaRPr>
          </a:p>
        </p:txBody>
      </p:sp>
    </p:spTree>
    <p:extLst>
      <p:ext uri="{BB962C8B-B14F-4D97-AF65-F5344CB8AC3E}">
        <p14:creationId xmlns:p14="http://schemas.microsoft.com/office/powerpoint/2010/main" val="259375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421419"/>
            <a:ext cx="11375756" cy="830997"/>
          </a:xfrm>
          <a:prstGeom prst="rect">
            <a:avLst/>
          </a:prstGeom>
          <a:noFill/>
        </p:spPr>
        <p:txBody>
          <a:bodyPr wrap="square">
            <a:spAutoFit/>
          </a:bodyPr>
          <a:lstStyle/>
          <a:p>
            <a:pPr algn="ctr" fontAlgn="base"/>
            <a:r>
              <a:rPr lang="en-US" sz="4800" b="0" i="0" dirty="0">
                <a:effectLst/>
                <a:latin typeface="Merriweather" panose="020F0502020204030204" pitchFamily="2" charset="0"/>
              </a:rPr>
              <a:t>CMS </a:t>
            </a:r>
            <a:r>
              <a:rPr lang="as-IN" sz="4800" b="0" i="0" dirty="0">
                <a:effectLst/>
                <a:latin typeface="Merriweather" panose="020F0502020204030204" pitchFamily="2" charset="0"/>
              </a:rPr>
              <a:t>কি?</a:t>
            </a: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1496767"/>
            <a:ext cx="11375756" cy="4524315"/>
          </a:xfrm>
          <a:prstGeom prst="rect">
            <a:avLst/>
          </a:prstGeom>
          <a:noFill/>
        </p:spPr>
        <p:txBody>
          <a:bodyPr wrap="square">
            <a:spAutoFit/>
          </a:bodyPr>
          <a:lstStyle/>
          <a:p>
            <a:pPr algn="l" fontAlgn="base"/>
            <a:r>
              <a:rPr lang="as-IN" sz="3200" b="0" i="0" dirty="0">
                <a:effectLst/>
                <a:latin typeface="Raleway" panose="020F0502020204030204" pitchFamily="2" charset="0"/>
              </a:rPr>
              <a:t>কয়েক দশক আগেও ব্যবসায়ীগন নিজেদের প্রতিষ্ঠানের জন্য ওয়েবসাইট তৈরিতে আগ্রহী ছিলেন না। তাদের অনাগ্রহের পেছনে একাধিক কারণ রয়েছে। তবে প্রধান দুটি কারণ হলো ওয়েবসাইট তৈরির মাত্রাতিরিক্ত খরচ এবং তা পরিচালনার জন্য পর্যাপ্ত প্রযুক্তিজ্ঞানের অভাব। </a:t>
            </a:r>
          </a:p>
          <a:p>
            <a:pPr algn="l" fontAlgn="base"/>
            <a:r>
              <a:rPr lang="as-IN" sz="3200" b="0" i="0" dirty="0">
                <a:effectLst/>
                <a:latin typeface="Raleway" panose="020F0502020204030204" pitchFamily="2" charset="0"/>
              </a:rPr>
              <a:t>এই সমস্যা সমাধানে এবং বিপুল চাহিদার প্রেক্ষিতে ১৯৮২ সালে প্রথম </a:t>
            </a:r>
            <a:r>
              <a:rPr lang="en-US" sz="3200" b="0" i="0" dirty="0">
                <a:effectLst/>
                <a:latin typeface="Raleway" panose="020F0502020204030204" pitchFamily="2" charset="0"/>
              </a:rPr>
              <a:t>CMS </a:t>
            </a:r>
            <a:r>
              <a:rPr lang="as-IN" sz="3200" b="0" i="0" dirty="0">
                <a:effectLst/>
                <a:latin typeface="Raleway" panose="020F0502020204030204" pitchFamily="2" charset="0"/>
              </a:rPr>
              <a:t>হিসেবে আত্মপ্রকাশ করে </a:t>
            </a:r>
            <a:r>
              <a:rPr lang="en-US" sz="3200" b="0" i="0" dirty="0">
                <a:effectLst/>
                <a:latin typeface="Raleway" panose="020F0502020204030204" pitchFamily="2" charset="0"/>
              </a:rPr>
              <a:t>FileNet। </a:t>
            </a:r>
            <a:r>
              <a:rPr lang="as-IN" sz="3200" b="0" i="0" dirty="0">
                <a:effectLst/>
                <a:latin typeface="Raleway" panose="020F0502020204030204" pitchFamily="2" charset="0"/>
              </a:rPr>
              <a:t>মাত্র কয়েক মাসেই ওয়েবসাইট তৈরি এবং ব্যবহারের ধারণায় ব্যাপক পরিবর্তন আসে। আজকের আর্টিকেলে আমরা জানবো বহুল ব্যবহৃত কিছু সিএমএসের পরিচয়, এগুলোর কার্যপ্রণালী এবং জনপ্রিয়তার কারণ। </a:t>
            </a:r>
          </a:p>
        </p:txBody>
      </p:sp>
    </p:spTree>
    <p:extLst>
      <p:ext uri="{BB962C8B-B14F-4D97-AF65-F5344CB8AC3E}">
        <p14:creationId xmlns:p14="http://schemas.microsoft.com/office/powerpoint/2010/main" val="231278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421419"/>
            <a:ext cx="11375756" cy="830997"/>
          </a:xfrm>
          <a:prstGeom prst="rect">
            <a:avLst/>
          </a:prstGeom>
          <a:noFill/>
        </p:spPr>
        <p:txBody>
          <a:bodyPr wrap="square">
            <a:spAutoFit/>
          </a:bodyPr>
          <a:lstStyle/>
          <a:p>
            <a:pPr algn="ctr" fontAlgn="base"/>
            <a:r>
              <a:rPr lang="en-US" sz="4800" b="0" i="0" dirty="0">
                <a:effectLst/>
                <a:latin typeface="Merriweather" panose="020F0502020204030204" pitchFamily="2" charset="0"/>
              </a:rPr>
              <a:t>CMS </a:t>
            </a:r>
            <a:r>
              <a:rPr lang="as-IN" sz="4800" b="0" i="0" dirty="0">
                <a:effectLst/>
                <a:latin typeface="Merriweather" panose="020F0502020204030204" pitchFamily="2" charset="0"/>
              </a:rPr>
              <a:t>কি?</a:t>
            </a: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1496767"/>
            <a:ext cx="11375756" cy="4524315"/>
          </a:xfrm>
          <a:prstGeom prst="rect">
            <a:avLst/>
          </a:prstGeom>
          <a:noFill/>
        </p:spPr>
        <p:txBody>
          <a:bodyPr wrap="square">
            <a:spAutoFit/>
          </a:bodyPr>
          <a:lstStyle/>
          <a:p>
            <a:pPr algn="l" fontAlgn="base"/>
            <a:r>
              <a:rPr lang="as-IN" sz="3200" b="0" i="0" dirty="0">
                <a:effectLst/>
                <a:latin typeface="Raleway" panose="020F0502020204030204" pitchFamily="2" charset="0"/>
              </a:rPr>
              <a:t>কয়েক দশক আগেও ব্যবসায়ীগন নিজেদের প্রতিষ্ঠানের জন্য ওয়েবসাইট তৈরিতে আগ্রহী ছিলেন না। তাদের অনাগ্রহের পেছনে একাধিক কারণ রয়েছে। তবে প্রধান দুটি কারণ হলো ওয়েবসাইট তৈরির মাত্রাতিরিক্ত খরচ এবং তা পরিচালনার জন্য পর্যাপ্ত প্রযুক্তিজ্ঞানের অভাব। </a:t>
            </a:r>
          </a:p>
          <a:p>
            <a:pPr algn="l" fontAlgn="base"/>
            <a:r>
              <a:rPr lang="as-IN" sz="3200" b="0" i="0" dirty="0">
                <a:effectLst/>
                <a:latin typeface="Raleway" panose="020F0502020204030204" pitchFamily="2" charset="0"/>
              </a:rPr>
              <a:t>এই সমস্যা সমাধানে এবং বিপুল চাহিদার প্রেক্ষিতে ১৯৮২ সালে প্রথম </a:t>
            </a:r>
            <a:r>
              <a:rPr lang="en-US" sz="3200" b="0" i="0" dirty="0">
                <a:effectLst/>
                <a:latin typeface="Raleway" panose="020F0502020204030204" pitchFamily="2" charset="0"/>
              </a:rPr>
              <a:t>CMS </a:t>
            </a:r>
            <a:r>
              <a:rPr lang="as-IN" sz="3200" b="0" i="0" dirty="0">
                <a:effectLst/>
                <a:latin typeface="Raleway" panose="020F0502020204030204" pitchFamily="2" charset="0"/>
              </a:rPr>
              <a:t>হিসেবে আত্মপ্রকাশ করে </a:t>
            </a:r>
            <a:r>
              <a:rPr lang="en-US" sz="3200" b="0" i="0" dirty="0">
                <a:effectLst/>
                <a:latin typeface="Raleway" panose="020F0502020204030204" pitchFamily="2" charset="0"/>
              </a:rPr>
              <a:t>FileNet। </a:t>
            </a:r>
            <a:r>
              <a:rPr lang="as-IN" sz="3200" b="0" i="0" dirty="0">
                <a:effectLst/>
                <a:latin typeface="Raleway" panose="020F0502020204030204" pitchFamily="2" charset="0"/>
              </a:rPr>
              <a:t>মাত্র কয়েক মাসেই ওয়েবসাইট তৈরি এবং ব্যবহারের ধারণায় ব্যাপক পরিবর্তন আসে। আজকের আর্টিকেলে আমরা জানবো বহুল ব্যবহৃত কিছু সিএমএসের পরিচয়, এগুলোর কার্যপ্রণালী এবং জনপ্রিয়তার কারণ। </a:t>
            </a:r>
          </a:p>
        </p:txBody>
      </p:sp>
    </p:spTree>
    <p:extLst>
      <p:ext uri="{BB962C8B-B14F-4D97-AF65-F5344CB8AC3E}">
        <p14:creationId xmlns:p14="http://schemas.microsoft.com/office/powerpoint/2010/main" val="152532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11453"/>
            <a:ext cx="11375756" cy="830997"/>
          </a:xfrm>
          <a:prstGeom prst="rect">
            <a:avLst/>
          </a:prstGeom>
          <a:noFill/>
        </p:spPr>
        <p:txBody>
          <a:bodyPr wrap="square">
            <a:spAutoFit/>
          </a:bodyPr>
          <a:lstStyle/>
          <a:p>
            <a:pPr algn="l" fontAlgn="base"/>
            <a:r>
              <a:rPr lang="as-IN" sz="4800" b="1" i="0" dirty="0">
                <a:effectLst/>
                <a:latin typeface="Merriweather" panose="00000500000000000000" pitchFamily="2" charset="0"/>
              </a:rPr>
              <a:t>বিশ্বব্যাপী জনপ্রিয় কিছু </a:t>
            </a:r>
            <a:r>
              <a:rPr lang="en-US" sz="4800" b="1" i="0" dirty="0">
                <a:effectLst/>
                <a:latin typeface="Merriweather" panose="00000500000000000000" pitchFamily="2" charset="0"/>
              </a:rPr>
              <a:t>CMS </a:t>
            </a:r>
            <a:r>
              <a:rPr lang="as-IN" sz="4800" b="1" i="0" dirty="0">
                <a:effectLst/>
                <a:latin typeface="Merriweather" panose="00000500000000000000" pitchFamily="2" charset="0"/>
              </a:rPr>
              <a:t>এর পরিচয়</a:t>
            </a: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856357"/>
            <a:ext cx="11375756" cy="6001643"/>
          </a:xfrm>
          <a:prstGeom prst="rect">
            <a:avLst/>
          </a:prstGeom>
          <a:noFill/>
        </p:spPr>
        <p:txBody>
          <a:bodyPr wrap="square">
            <a:spAutoFit/>
          </a:bodyPr>
          <a:lstStyle/>
          <a:p>
            <a:pPr algn="l" fontAlgn="base"/>
            <a:r>
              <a:rPr lang="as-IN" sz="2400" b="0" i="0" dirty="0">
                <a:effectLst/>
                <a:latin typeface="Raleway" pitchFamily="2" charset="0"/>
              </a:rPr>
              <a:t>বিভিন্ন ধরণের সুবিধাযুক্ত ছোট-বড় সিএমএস প্ল্যাটফর্মগুলো এই ইন্ডাস্ট্রির বিকাশে ভূমিকা পালন করছে। এরকম কিছু </a:t>
            </a:r>
            <a:r>
              <a:rPr lang="en-US" sz="2400" b="0" i="0" dirty="0">
                <a:effectLst/>
                <a:latin typeface="Raleway" pitchFamily="2" charset="0"/>
              </a:rPr>
              <a:t>CMS </a:t>
            </a:r>
            <a:r>
              <a:rPr lang="as-IN" sz="2400" b="0" i="0" dirty="0">
                <a:effectLst/>
                <a:latin typeface="Raleway" pitchFamily="2" charset="0"/>
              </a:rPr>
              <a:t>এর তালিকা নিচে দেয়া হলোঃ</a:t>
            </a:r>
          </a:p>
          <a:p>
            <a:pPr algn="l" fontAlgn="base"/>
            <a:r>
              <a:rPr lang="as-IN" sz="2400" b="1" i="0" dirty="0">
                <a:effectLst/>
                <a:latin typeface="Raleway" pitchFamily="2" charset="0"/>
              </a:rPr>
              <a:t>ওয়ার্ডপ্রেসঃ</a:t>
            </a:r>
            <a:r>
              <a:rPr lang="as-IN" sz="2400" b="0" i="0" dirty="0">
                <a:effectLst/>
                <a:latin typeface="Raleway" pitchFamily="2" charset="0"/>
              </a:rPr>
              <a:t> বিশ্বের সর্বাধিক ব্যবহৃত </a:t>
            </a:r>
            <a:r>
              <a:rPr lang="en-US" sz="2400" b="0" i="0" dirty="0">
                <a:effectLst/>
                <a:latin typeface="Raleway" pitchFamily="2" charset="0"/>
              </a:rPr>
              <a:t>CMS </a:t>
            </a:r>
            <a:r>
              <a:rPr lang="as-IN" sz="2400" b="0" i="0" dirty="0">
                <a:effectLst/>
                <a:latin typeface="Raleway" pitchFamily="2" charset="0"/>
              </a:rPr>
              <a:t>এটি যার বর্তমান মার্কেটশেয়ার প্রায় ৬৪.১%। ওয়ার্ডপ্রেসে প্রচুর ফিচার এবং প্লাগ-ইন রয়েছে যেগুলো ব্যবহার করে সবধরণের ওয়েবসাইট বানানো সম্ভব। এটি একটি ওপেন সোর্স প্ল্যাটফর্ম যা প্রতিষ্ঠানটি গ্রাহকদের বিনামূল্যে ব্যবহারের সুযোগ দিয়েছে। </a:t>
            </a:r>
          </a:p>
          <a:p>
            <a:pPr algn="l" fontAlgn="base"/>
            <a:r>
              <a:rPr lang="as-IN" sz="2400" b="1" i="0" dirty="0">
                <a:effectLst/>
                <a:latin typeface="Raleway" pitchFamily="2" charset="0"/>
              </a:rPr>
              <a:t>শপিফাইঃ</a:t>
            </a:r>
            <a:r>
              <a:rPr lang="as-IN" sz="2400" b="0" i="0" dirty="0">
                <a:effectLst/>
                <a:latin typeface="Raleway" pitchFamily="2" charset="0"/>
              </a:rPr>
              <a:t> এটি ই-কমার্স ওয়েবসাইট তৈরিতে বিশেষ একটি </a:t>
            </a:r>
            <a:r>
              <a:rPr lang="en-US" sz="2400" b="0" i="0" dirty="0">
                <a:effectLst/>
                <a:latin typeface="Raleway" pitchFamily="2" charset="0"/>
              </a:rPr>
              <a:t>CMS </a:t>
            </a:r>
            <a:r>
              <a:rPr lang="as-IN" sz="2400" b="0" i="0" dirty="0">
                <a:effectLst/>
                <a:latin typeface="Raleway" pitchFamily="2" charset="0"/>
              </a:rPr>
              <a:t>যার বর্তমান মার্কেটশেয়ার প্রায় ৫.৪%।</a:t>
            </a:r>
          </a:p>
          <a:p>
            <a:pPr algn="l" fontAlgn="base"/>
            <a:r>
              <a:rPr lang="as-IN" sz="2400" b="1" i="0" dirty="0">
                <a:effectLst/>
                <a:latin typeface="Raleway" pitchFamily="2" charset="0"/>
              </a:rPr>
              <a:t>জুমলাঃ</a:t>
            </a:r>
            <a:r>
              <a:rPr lang="as-IN" sz="2400" b="0" i="0" dirty="0">
                <a:effectLst/>
                <a:latin typeface="Raleway" pitchFamily="2" charset="0"/>
              </a:rPr>
              <a:t> জুমলা একটি অসাধরণ </a:t>
            </a:r>
            <a:r>
              <a:rPr lang="en-US" sz="2400" b="0" i="0" dirty="0">
                <a:effectLst/>
                <a:latin typeface="Raleway" pitchFamily="2" charset="0"/>
              </a:rPr>
              <a:t>CMS </a:t>
            </a:r>
            <a:r>
              <a:rPr lang="as-IN" sz="2400" b="0" i="0" dirty="0">
                <a:effectLst/>
                <a:latin typeface="Raleway" pitchFamily="2" charset="0"/>
              </a:rPr>
              <a:t>যার বিশাল ডেভেলপার গোষ্ঠী রয়েছে। জুমলার বর্তমান মার্কেটশেয়ার প্রায় ৩.৩% এবং প্ল্যাটফর্মটি বিনামূল্যে ব্যবহারযোগ্য। </a:t>
            </a:r>
          </a:p>
          <a:p>
            <a:pPr algn="l" fontAlgn="base"/>
            <a:r>
              <a:rPr lang="as-IN" sz="2400" b="1" i="0" dirty="0">
                <a:effectLst/>
                <a:latin typeface="Raleway" pitchFamily="2" charset="0"/>
              </a:rPr>
              <a:t>উইক্সঃ</a:t>
            </a:r>
            <a:r>
              <a:rPr lang="as-IN" sz="2400" b="0" i="0" dirty="0">
                <a:effectLst/>
                <a:latin typeface="Raleway" pitchFamily="2" charset="0"/>
              </a:rPr>
              <a:t> চমৎকার থিম এবং ডিজাইন সুবিধার জন্য উইক্স একটি জনপ্রিয় </a:t>
            </a:r>
            <a:r>
              <a:rPr lang="en-US" sz="2400" b="0" i="0" dirty="0">
                <a:effectLst/>
                <a:latin typeface="Raleway" pitchFamily="2" charset="0"/>
              </a:rPr>
              <a:t>CMS। </a:t>
            </a:r>
            <a:r>
              <a:rPr lang="as-IN" sz="2400" b="0" i="0" dirty="0">
                <a:effectLst/>
                <a:latin typeface="Raleway" pitchFamily="2" charset="0"/>
              </a:rPr>
              <a:t>ব্লগারদের মধ্যে এটি বিশেষভাবে জনপ্রিয়। </a:t>
            </a:r>
            <a:r>
              <a:rPr lang="en-US" sz="2400" b="0" i="0" dirty="0">
                <a:effectLst/>
                <a:latin typeface="Raleway" pitchFamily="2" charset="0"/>
              </a:rPr>
              <a:t>CMS </a:t>
            </a:r>
            <a:r>
              <a:rPr lang="as-IN" sz="2400" b="0" i="0" dirty="0">
                <a:effectLst/>
                <a:latin typeface="Raleway" pitchFamily="2" charset="0"/>
              </a:rPr>
              <a:t>ব্যবহারকারীদের মোট ২.৪% উইক্স ব্যবহার করে থাকেন।</a:t>
            </a:r>
          </a:p>
          <a:p>
            <a:pPr algn="l" fontAlgn="base"/>
            <a:r>
              <a:rPr lang="as-IN" sz="2400" b="1" i="0" dirty="0">
                <a:effectLst/>
                <a:latin typeface="Raleway" pitchFamily="2" charset="0"/>
              </a:rPr>
              <a:t>ব্লগারঃ</a:t>
            </a:r>
            <a:r>
              <a:rPr lang="as-IN" sz="2400" b="0" i="0" dirty="0">
                <a:effectLst/>
                <a:latin typeface="Raleway" pitchFamily="2" charset="0"/>
              </a:rPr>
              <a:t> </a:t>
            </a:r>
            <a:r>
              <a:rPr lang="en-US" sz="2400" b="0" i="0" dirty="0">
                <a:effectLst/>
                <a:latin typeface="Raleway" pitchFamily="2" charset="0"/>
              </a:rPr>
              <a:t>CMS </a:t>
            </a:r>
            <a:r>
              <a:rPr lang="as-IN" sz="2400" b="0" i="0" dirty="0">
                <a:effectLst/>
                <a:latin typeface="Raleway" pitchFamily="2" charset="0"/>
              </a:rPr>
              <a:t>ব্যবহারকারীদের মধ্যে ব্লগারের নাম শোনেননি এমন খুজে পাওয়া কষ্টকর। এটি অন্যতম পুরনো </a:t>
            </a:r>
            <a:r>
              <a:rPr lang="en-US" sz="2400" b="0" i="0" dirty="0">
                <a:effectLst/>
                <a:latin typeface="Raleway" pitchFamily="2" charset="0"/>
              </a:rPr>
              <a:t>CMS। </a:t>
            </a:r>
            <a:r>
              <a:rPr lang="as-IN" sz="2400" b="0" i="0" dirty="0">
                <a:effectLst/>
                <a:latin typeface="Raleway" pitchFamily="2" charset="0"/>
              </a:rPr>
              <a:t>তবে পর্যাপ্ত থিম এবং কাস্টমাইজেশন সুবিধা না থাকায় ব্লগার জনপ্রিয়তা হারাচ্ছে। বর্তমানে ব্লগারের মার্কেটশেয়ার প্রায় ১.৫%। </a:t>
            </a:r>
          </a:p>
        </p:txBody>
      </p:sp>
    </p:spTree>
    <p:extLst>
      <p:ext uri="{BB962C8B-B14F-4D97-AF65-F5344CB8AC3E}">
        <p14:creationId xmlns:p14="http://schemas.microsoft.com/office/powerpoint/2010/main" val="4169294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11453"/>
            <a:ext cx="11375756" cy="830997"/>
          </a:xfrm>
          <a:prstGeom prst="rect">
            <a:avLst/>
          </a:prstGeom>
          <a:noFill/>
        </p:spPr>
        <p:txBody>
          <a:bodyPr wrap="square">
            <a:spAutoFit/>
          </a:bodyPr>
          <a:lstStyle/>
          <a:p>
            <a:pPr algn="ctr" fontAlgn="base"/>
            <a:r>
              <a:rPr lang="as-IN" sz="4800" b="1" i="0" dirty="0">
                <a:effectLst/>
                <a:latin typeface="Merriweather" panose="00000500000000000000" pitchFamily="2" charset="0"/>
              </a:rPr>
              <a:t>ই-কমার্সের সংজ্ঞা দাও</a:t>
            </a:r>
          </a:p>
        </p:txBody>
      </p:sp>
      <p:sp>
        <p:nvSpPr>
          <p:cNvPr id="2" name="TextBox 1">
            <a:extLst>
              <a:ext uri="{FF2B5EF4-FFF2-40B4-BE49-F238E27FC236}">
                <a16:creationId xmlns:a16="http://schemas.microsoft.com/office/drawing/2014/main" id="{49373C6C-B8F4-559C-309A-BBB65C0925EF}"/>
              </a:ext>
            </a:extLst>
          </p:cNvPr>
          <p:cNvSpPr txBox="1"/>
          <p:nvPr/>
        </p:nvSpPr>
        <p:spPr>
          <a:xfrm>
            <a:off x="408122" y="1476290"/>
            <a:ext cx="11375756" cy="3416320"/>
          </a:xfrm>
          <a:prstGeom prst="rect">
            <a:avLst/>
          </a:prstGeom>
          <a:noFill/>
        </p:spPr>
        <p:txBody>
          <a:bodyPr wrap="square">
            <a:spAutoFit/>
          </a:bodyPr>
          <a:lstStyle/>
          <a:p>
            <a:pPr algn="just" fontAlgn="base"/>
            <a:r>
              <a:rPr lang="as-IN" sz="3600" b="0" i="0" dirty="0">
                <a:effectLst/>
                <a:latin typeface="Google Sans"/>
              </a:rPr>
              <a:t>ইলেকট্রনিক কমার্স বা ই-কমার্স বা ই-বাণিজ্য একটি বাণিজ্য ক্ষেত্র যেখানে কোনো ইলেকট্রনিক সিস্টেম (ইন্টারনেট বা অন্য কোন কম্পিউটার নেটওইয়ার্ক) এর মাধ্যমে পণ্য বা সেবা ক্রয়/ বিক্রয় হয়ে থাকে। আধুনিক ইলেকট্রনিক কমার্স সাধারণত ওয়ার্ল্ড ওয়াইড ওয়েব এর মাধ্যমে বাণিজ্য কাজ পরিচালনা করে।</a:t>
            </a:r>
            <a:endParaRPr lang="as-IN" sz="3600" b="0" i="0" dirty="0">
              <a:effectLst/>
              <a:latin typeface="Raleway" pitchFamily="2" charset="0"/>
            </a:endParaRPr>
          </a:p>
        </p:txBody>
      </p:sp>
    </p:spTree>
    <p:extLst>
      <p:ext uri="{BB962C8B-B14F-4D97-AF65-F5344CB8AC3E}">
        <p14:creationId xmlns:p14="http://schemas.microsoft.com/office/powerpoint/2010/main" val="227930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11453"/>
            <a:ext cx="11375756" cy="830997"/>
          </a:xfrm>
          <a:prstGeom prst="rect">
            <a:avLst/>
          </a:prstGeom>
          <a:noFill/>
        </p:spPr>
        <p:txBody>
          <a:bodyPr wrap="square">
            <a:spAutoFit/>
          </a:bodyPr>
          <a:lstStyle/>
          <a:p>
            <a:pPr algn="ctr" fontAlgn="base"/>
            <a:r>
              <a:rPr lang="as-IN" sz="4800" b="1" i="0">
                <a:effectLst/>
                <a:latin typeface="Merriweather" panose="00000500000000000000" pitchFamily="2" charset="0"/>
              </a:rPr>
              <a:t>ই-কমার্সের গঠন বর্ণনা কর।</a:t>
            </a:r>
            <a:endParaRPr lang="as-IN" sz="4800" b="1" i="0" dirty="0">
              <a:effectLst/>
              <a:latin typeface="Merriweather" panose="00000500000000000000" pitchFamily="2"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408122" y="1476290"/>
            <a:ext cx="11375756" cy="3416320"/>
          </a:xfrm>
          <a:prstGeom prst="rect">
            <a:avLst/>
          </a:prstGeom>
          <a:noFill/>
        </p:spPr>
        <p:txBody>
          <a:bodyPr wrap="square">
            <a:spAutoFit/>
          </a:bodyPr>
          <a:lstStyle/>
          <a:p>
            <a:pPr algn="just" fontAlgn="base"/>
            <a:r>
              <a:rPr lang="as-IN" sz="3600" b="0" i="0" dirty="0">
                <a:effectLst/>
                <a:latin typeface="Google Sans"/>
              </a:rPr>
              <a:t>এটি আরও বলে, "একটি ই-কমার্স টিম গঠনের সবচেয়ে সহজ উপায় হল একটি ই-কমার্স সাইটের ব্যবসার চালকদের পরিপ্রেক্ষিতে চিন্তা করা।" এটি ই-কমার্স ব্যবসার ছয়টি চালকের তালিকা করে: 1) পণ্য; 2) ব্র্যান্ড এবং বিষয়বস্তু; 3) বিপণন; 4) ট্রেডিং এবং রূপান্তর; 5) অপারেশন; এবং 6) পূর্ণতা ।</a:t>
            </a:r>
            <a:endParaRPr lang="as-IN" sz="3600" b="0" i="0" dirty="0">
              <a:effectLst/>
              <a:latin typeface="Raleway" pitchFamily="2" charset="0"/>
            </a:endParaRPr>
          </a:p>
        </p:txBody>
      </p:sp>
    </p:spTree>
    <p:extLst>
      <p:ext uri="{BB962C8B-B14F-4D97-AF65-F5344CB8AC3E}">
        <p14:creationId xmlns:p14="http://schemas.microsoft.com/office/powerpoint/2010/main" val="372079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418454" y="1386696"/>
            <a:ext cx="11375756" cy="2554545"/>
          </a:xfrm>
          <a:prstGeom prst="rect">
            <a:avLst/>
          </a:prstGeom>
          <a:noFill/>
        </p:spPr>
        <p:txBody>
          <a:bodyPr wrap="square">
            <a:spAutoFit/>
          </a:bodyPr>
          <a:lstStyle/>
          <a:p>
            <a:r>
              <a:rPr lang="en-US" sz="4400" dirty="0">
                <a:latin typeface="Times New Roman" panose="02020603050405020304" pitchFamily="18" charset="0"/>
                <a:cs typeface="Times New Roman" panose="02020603050405020304" pitchFamily="18" charset="0"/>
              </a:rPr>
              <a:t>Subject Name:-Web Design &amp; Development-II</a:t>
            </a:r>
          </a:p>
          <a:p>
            <a:endParaRPr lang="en-US" sz="4400"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Subject Code:-</a:t>
            </a:r>
            <a:r>
              <a:rPr lang="en-US" sz="4400" b="1" i="0" u="none" strike="noStrike" baseline="0" dirty="0">
                <a:latin typeface="Times New Roman" panose="02020603050405020304" pitchFamily="18" charset="0"/>
                <a:cs typeface="Times New Roman" panose="02020603050405020304" pitchFamily="18" charset="0"/>
              </a:rPr>
              <a:t>28552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71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113655" y="741569"/>
            <a:ext cx="11375756" cy="923330"/>
          </a:xfrm>
          <a:prstGeom prst="rect">
            <a:avLst/>
          </a:prstGeom>
          <a:noFill/>
        </p:spPr>
        <p:txBody>
          <a:bodyPr wrap="square">
            <a:spAutoFit/>
          </a:bodyPr>
          <a:lstStyle/>
          <a:p>
            <a:pPr algn="ctr"/>
            <a:r>
              <a:rPr lang="en-US" sz="5400" dirty="0">
                <a:latin typeface="Times New Roman" panose="02020603050405020304" pitchFamily="18" charset="0"/>
                <a:cs typeface="Times New Roman" panose="02020603050405020304" pitchFamily="18" charset="0"/>
              </a:rPr>
              <a:t>DOM </a:t>
            </a:r>
            <a:r>
              <a:rPr lang="as-IN" sz="5400" dirty="0">
                <a:latin typeface="Times New Roman" panose="02020603050405020304" pitchFamily="18" charset="0"/>
                <a:cs typeface="Times New Roman" panose="02020603050405020304" pitchFamily="18" charset="0"/>
              </a:rPr>
              <a:t>কি?</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7EE2B69-C2D4-200D-2154-2CBD55A2A1DD}"/>
              </a:ext>
            </a:extLst>
          </p:cNvPr>
          <p:cNvSpPr txBox="1"/>
          <p:nvPr/>
        </p:nvSpPr>
        <p:spPr>
          <a:xfrm>
            <a:off x="377126" y="2146113"/>
            <a:ext cx="11375756" cy="3046988"/>
          </a:xfrm>
          <a:prstGeom prst="rect">
            <a:avLst/>
          </a:prstGeom>
          <a:noFill/>
        </p:spPr>
        <p:txBody>
          <a:bodyPr wrap="square">
            <a:spAutoFit/>
          </a:bodyPr>
          <a:lstStyle/>
          <a:p>
            <a:pPr algn="just"/>
            <a:r>
              <a:rPr lang="as-IN" sz="3200" dirty="0">
                <a:latin typeface="Times New Roman" panose="02020603050405020304" pitchFamily="18" charset="0"/>
                <a:cs typeface="Times New Roman" panose="02020603050405020304" pitchFamily="18" charset="0"/>
              </a:rPr>
              <a:t>ডকুমেন্ট অবজেক্ট মডেল (</a:t>
            </a:r>
            <a:r>
              <a:rPr lang="en-US" sz="3200" dirty="0">
                <a:latin typeface="Times New Roman" panose="02020603050405020304" pitchFamily="18" charset="0"/>
                <a:cs typeface="Times New Roman" panose="02020603050405020304" pitchFamily="18" charset="0"/>
              </a:rPr>
              <a:t>DOM) </a:t>
            </a:r>
            <a:r>
              <a:rPr lang="as-IN" sz="3200" dirty="0">
                <a:latin typeface="Times New Roman" panose="02020603050405020304" pitchFamily="18" charset="0"/>
                <a:cs typeface="Times New Roman" panose="02020603050405020304" pitchFamily="18" charset="0"/>
              </a:rPr>
              <a:t>হল সেই বস্তুগুলির ডেটা উপস্থাপনা যা ওয়েবে একটি নথির গঠন এবং বিষয়বস্তুকে অন্তর্ভুক্ত করে। এই নির্দেশিকাটি </a:t>
            </a:r>
            <a:r>
              <a:rPr lang="en-US" sz="3200" dirty="0">
                <a:latin typeface="Times New Roman" panose="02020603050405020304" pitchFamily="18" charset="0"/>
                <a:cs typeface="Times New Roman" panose="02020603050405020304" pitchFamily="18" charset="0"/>
              </a:rPr>
              <a:t>DOM-</a:t>
            </a:r>
            <a:r>
              <a:rPr lang="as-IN" sz="3200" dirty="0">
                <a:latin typeface="Times New Roman" panose="02020603050405020304" pitchFamily="18" charset="0"/>
                <a:cs typeface="Times New Roman" panose="02020603050405020304" pitchFamily="18" charset="0"/>
              </a:rPr>
              <a:t>এর সাথে পরিচয় করিয়ে দেবে, কিভাবে </a:t>
            </a:r>
            <a:r>
              <a:rPr lang="en-US" sz="3200" dirty="0">
                <a:latin typeface="Times New Roman" panose="02020603050405020304" pitchFamily="18" charset="0"/>
                <a:cs typeface="Times New Roman" panose="02020603050405020304" pitchFamily="18" charset="0"/>
              </a:rPr>
              <a:t>DOM </a:t>
            </a:r>
            <a:r>
              <a:rPr lang="as-IN" sz="3200" dirty="0">
                <a:latin typeface="Times New Roman" panose="02020603050405020304" pitchFamily="18" charset="0"/>
                <a:cs typeface="Times New Roman" panose="02020603050405020304" pitchFamily="18" charset="0"/>
              </a:rPr>
              <a:t>মেমরিতে একটি </a:t>
            </a:r>
            <a:r>
              <a:rPr lang="en-US" sz="3200" dirty="0">
                <a:latin typeface="Times New Roman" panose="02020603050405020304" pitchFamily="18" charset="0"/>
                <a:cs typeface="Times New Roman" panose="02020603050405020304" pitchFamily="18" charset="0"/>
              </a:rPr>
              <a:t>HTML </a:t>
            </a:r>
            <a:r>
              <a:rPr lang="as-IN" sz="3200" dirty="0">
                <a:latin typeface="Times New Roman" panose="02020603050405020304" pitchFamily="18" charset="0"/>
                <a:cs typeface="Times New Roman" panose="02020603050405020304" pitchFamily="18" charset="0"/>
              </a:rPr>
              <a:t>নথির প্রতিনিধিত্ব করে এবং কীভাবে ওয়েব সামগ্রী এবং অ্যাপ্লিকেশন তৈরি করতে </a:t>
            </a:r>
            <a:r>
              <a:rPr lang="en-US" sz="3200" dirty="0">
                <a:latin typeface="Times New Roman" panose="02020603050405020304" pitchFamily="18" charset="0"/>
                <a:cs typeface="Times New Roman" panose="02020603050405020304" pitchFamily="18" charset="0"/>
              </a:rPr>
              <a:t>API </a:t>
            </a:r>
            <a:r>
              <a:rPr lang="as-IN" sz="3200" dirty="0">
                <a:latin typeface="Times New Roman" panose="02020603050405020304" pitchFamily="18" charset="0"/>
                <a:cs typeface="Times New Roman" panose="02020603050405020304" pitchFamily="18" charset="0"/>
              </a:rPr>
              <a:t>ব্যবহার করতে হয় তা দেখুন।</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1557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113655" y="741569"/>
            <a:ext cx="11375756" cy="923330"/>
          </a:xfrm>
          <a:prstGeom prst="rect">
            <a:avLst/>
          </a:prstGeom>
          <a:noFill/>
        </p:spPr>
        <p:txBody>
          <a:bodyPr wrap="square">
            <a:spAutoFit/>
          </a:bodyPr>
          <a:lstStyle/>
          <a:p>
            <a:pPr algn="ctr"/>
            <a:r>
              <a:rPr lang="en-US" sz="5400" dirty="0">
                <a:latin typeface="Times New Roman" panose="02020603050405020304" pitchFamily="18" charset="0"/>
                <a:cs typeface="Times New Roman" panose="02020603050405020304" pitchFamily="18" charset="0"/>
              </a:rPr>
              <a:t>DOM </a:t>
            </a:r>
            <a:r>
              <a:rPr lang="as-IN" sz="5400" dirty="0">
                <a:latin typeface="Times New Roman" panose="02020603050405020304" pitchFamily="18" charset="0"/>
                <a:cs typeface="Times New Roman" panose="02020603050405020304" pitchFamily="18" charset="0"/>
              </a:rPr>
              <a:t>কি?</a:t>
            </a:r>
            <a:endParaRPr lang="en-US" sz="36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86803AA1-95D8-909F-E105-D8D6C9EE5D3C}"/>
              </a:ext>
            </a:extLst>
          </p:cNvPr>
          <p:cNvSpPr/>
          <p:nvPr/>
        </p:nvSpPr>
        <p:spPr>
          <a:xfrm>
            <a:off x="1671234" y="1664899"/>
            <a:ext cx="8260597" cy="462741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46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923330"/>
          </a:xfrm>
          <a:prstGeom prst="rect">
            <a:avLst/>
          </a:prstGeom>
          <a:noFill/>
        </p:spPr>
        <p:txBody>
          <a:bodyPr wrap="square">
            <a:spAutoFit/>
          </a:bodyPr>
          <a:lstStyle/>
          <a:p>
            <a:pPr algn="ctr"/>
            <a:r>
              <a:rPr lang="en-US" sz="5400" dirty="0">
                <a:latin typeface="Times New Roman" panose="02020603050405020304" pitchFamily="18" charset="0"/>
                <a:cs typeface="Times New Roman" panose="02020603050405020304" pitchFamily="18" charset="0"/>
              </a:rPr>
              <a:t>DOM </a:t>
            </a:r>
            <a:r>
              <a:rPr lang="as-IN" sz="5400" dirty="0">
                <a:latin typeface="Times New Roman" panose="02020603050405020304" pitchFamily="18" charset="0"/>
                <a:cs typeface="Times New Roman" panose="02020603050405020304" pitchFamily="18" charset="0"/>
              </a:rPr>
              <a:t>কি?</a:t>
            </a:r>
            <a:endParaRPr lang="en-US" sz="3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938828"/>
            <a:ext cx="11375756" cy="5262979"/>
          </a:xfrm>
          <a:prstGeom prst="rect">
            <a:avLst/>
          </a:prstGeom>
          <a:noFill/>
        </p:spPr>
        <p:txBody>
          <a:bodyPr wrap="square">
            <a:spAutoFit/>
          </a:bodyPr>
          <a:lstStyle/>
          <a:p>
            <a:pPr algn="just"/>
            <a:r>
              <a:rPr lang="as-IN" sz="2400" b="0" i="0" dirty="0">
                <a:effectLst/>
                <a:latin typeface="source-serif-pro"/>
              </a:rPr>
              <a:t>ডম(</a:t>
            </a:r>
            <a:r>
              <a:rPr lang="en-US" sz="2400" b="0" i="0" dirty="0">
                <a:effectLst/>
                <a:latin typeface="source-serif-pro"/>
              </a:rPr>
              <a:t>DOM) </a:t>
            </a:r>
            <a:r>
              <a:rPr lang="as-IN" sz="2400" b="0" i="0" dirty="0">
                <a:effectLst/>
                <a:latin typeface="source-serif-pro"/>
              </a:rPr>
              <a:t>বা অন্যকথায় ডকুমেন্ট অবজেক্ট মডেল(</a:t>
            </a:r>
            <a:r>
              <a:rPr lang="en-US" sz="2400" b="0" i="0" dirty="0">
                <a:effectLst/>
                <a:latin typeface="source-serif-pro"/>
              </a:rPr>
              <a:t>Document Object Model) </a:t>
            </a:r>
            <a:r>
              <a:rPr lang="as-IN" sz="2400" b="0" i="0" dirty="0">
                <a:effectLst/>
                <a:latin typeface="source-serif-pro"/>
              </a:rPr>
              <a:t>হচ্ছে </a:t>
            </a:r>
            <a:r>
              <a:rPr lang="en-US" sz="2400" b="0" i="0" dirty="0">
                <a:effectLst/>
                <a:latin typeface="source-serif-pro"/>
              </a:rPr>
              <a:t>XML </a:t>
            </a:r>
            <a:r>
              <a:rPr lang="as-IN" sz="2400" b="0" i="0" dirty="0">
                <a:effectLst/>
                <a:latin typeface="source-serif-pro"/>
              </a:rPr>
              <a:t>বা </a:t>
            </a:r>
            <a:r>
              <a:rPr lang="en-US" sz="2400" b="0" i="0" dirty="0">
                <a:effectLst/>
                <a:latin typeface="source-serif-pro"/>
              </a:rPr>
              <a:t>HTML </a:t>
            </a:r>
            <a:r>
              <a:rPr lang="as-IN" sz="2400" b="0" i="0" dirty="0">
                <a:effectLst/>
                <a:latin typeface="source-serif-pro"/>
              </a:rPr>
              <a:t>ডকুমেন্ট এর জন্যে একটা প্রোগ্রামিং ইন্টারফেস। এখান এটা কি? এটা হচ্ছে আমাদের পেজ(</a:t>
            </a:r>
            <a:r>
              <a:rPr lang="en-US" sz="2400" b="0" i="0" dirty="0">
                <a:effectLst/>
                <a:latin typeface="source-serif-pro"/>
              </a:rPr>
              <a:t>HTML </a:t>
            </a:r>
            <a:r>
              <a:rPr lang="as-IN" sz="2400" b="0" i="0" dirty="0">
                <a:effectLst/>
                <a:latin typeface="source-serif-pro"/>
              </a:rPr>
              <a:t>বা </a:t>
            </a:r>
            <a:r>
              <a:rPr lang="en-US" sz="2400" b="0" i="0" dirty="0">
                <a:effectLst/>
                <a:latin typeface="source-serif-pro"/>
              </a:rPr>
              <a:t>XML </a:t>
            </a:r>
            <a:r>
              <a:rPr lang="as-IN" sz="2400" b="0" i="0" dirty="0">
                <a:effectLst/>
                <a:latin typeface="source-serif-pro"/>
              </a:rPr>
              <a:t>পেজ) কে এমনভাবে রিপ্রেজেন্ট করে যাতে এটাকে সহজেই প্রোগ্রামিং ল্যাংগুয়েজ দিয়ে মডিফাই করা যায়। আমরা আমাদের এই লেখায় বিশেষ করে </a:t>
            </a:r>
            <a:r>
              <a:rPr lang="en-US" sz="2400" b="0" i="0" dirty="0">
                <a:effectLst/>
                <a:latin typeface="source-serif-pro"/>
              </a:rPr>
              <a:t>HTML </a:t>
            </a:r>
            <a:r>
              <a:rPr lang="as-IN" sz="2400" b="0" i="0" dirty="0">
                <a:effectLst/>
                <a:latin typeface="source-serif-pro"/>
              </a:rPr>
              <a:t>পেজের সাথে ডমে ইন্টার‍্যাকশন দেখবো।</a:t>
            </a:r>
          </a:p>
          <a:p>
            <a:pPr algn="just"/>
            <a:r>
              <a:rPr lang="as-IN" sz="2400" b="0" i="0" dirty="0">
                <a:effectLst/>
                <a:latin typeface="source-serif-pro"/>
              </a:rPr>
              <a:t>আমরা যখন একটা ওয়েবপেজ </a:t>
            </a:r>
            <a:r>
              <a:rPr lang="en-US" sz="2400" b="0" i="0" dirty="0">
                <a:effectLst/>
                <a:latin typeface="source-serif-pro"/>
              </a:rPr>
              <a:t>HTML </a:t>
            </a:r>
            <a:r>
              <a:rPr lang="as-IN" sz="2400" b="0" i="0" dirty="0">
                <a:effectLst/>
                <a:latin typeface="source-serif-pro"/>
              </a:rPr>
              <a:t>এ লিখি তখন এটা আমরা ব্রাউজার দিয়ে দেখতে পারি। আবার চাইলে পেজ সোর্স থেকে সরাসরি </a:t>
            </a:r>
            <a:r>
              <a:rPr lang="en-US" sz="2400" b="0" i="0" dirty="0">
                <a:effectLst/>
                <a:latin typeface="source-serif-pro"/>
              </a:rPr>
              <a:t>HTML </a:t>
            </a:r>
            <a:r>
              <a:rPr lang="as-IN" sz="2400" b="0" i="0" dirty="0">
                <a:effectLst/>
                <a:latin typeface="source-serif-pro"/>
              </a:rPr>
              <a:t>কোডগুলোও দেখতে পারি। মূলত আমরা ব্রাউজারে যেটা দেখি আর পেজ সোর্সে যা দেখা যায় দুইটাই এক। কিন্তু এখানে ডম ঠিক এই ডকুমেন্টটাকেই অবজেক্ট ওরিয়েন্টেডভাবে রিপ্রেজেন্ট করে যাতে আমরা ডমের সাহায্যে এই পেজের সাথে ইন্ট্যার‍্যাক্ট করতে পারি। এখন এই ইন্টার‍্যাকশানটা একটা প্রোগ্রামিং ল্যাংগুয়েজ বা জাভাস্ক্রিপ্ট দিয়েই করা হয়। এখন ডম যেহেতু অবজেক্ট রিপ্রেজেন্টশন, তো সেখানেও আমাদের জাভাস্ক্রিপ্ট এর অন্যান্য অবজেক্ট এর মতোই প্রপার্টি, মেথড থাকে। যেগুলোর সাহায্যে আমরা আমাদের পেজের সবকিছু অ্যাক্সেস করতে পারি, প্রয়োজনে মডিফাই করতে পারি সহজেই।</a:t>
            </a:r>
          </a:p>
        </p:txBody>
      </p:sp>
    </p:spTree>
    <p:extLst>
      <p:ext uri="{BB962C8B-B14F-4D97-AF65-F5344CB8AC3E}">
        <p14:creationId xmlns:p14="http://schemas.microsoft.com/office/powerpoint/2010/main" val="882532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as-IN" sz="4800" b="1" i="0" dirty="0">
                <a:effectLst/>
                <a:latin typeface="Arial" panose="020B0604020202020204" pitchFamily="34" charset="0"/>
              </a:rPr>
              <a:t>একটি ক্লায়েন্ট-সাইড ফ্রেমওয়ার্ক কি?</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938828"/>
            <a:ext cx="11375756" cy="5262979"/>
          </a:xfrm>
          <a:prstGeom prst="rect">
            <a:avLst/>
          </a:prstGeom>
          <a:noFill/>
        </p:spPr>
        <p:txBody>
          <a:bodyPr wrap="square">
            <a:spAutoFit/>
          </a:bodyPr>
          <a:lstStyle/>
          <a:p>
            <a:pPr algn="just"/>
            <a:r>
              <a:rPr lang="as-IN" sz="2400" b="0" i="0" dirty="0">
                <a:effectLst/>
                <a:latin typeface="source-serif-pro"/>
              </a:rPr>
              <a:t>একটি ক্লায়েন্ট-সাইড ফ্রেমওয়ার্ক হল একটি সফ্টওয়্যার ডেভেলপমেন্ট ফ্রেমওয়ার্ক যা অ্যাপ্লিকেশনের নিজস্ব সার্ভারের পরিবর্তে শেষ ব্যবহারকারীর ডিভাইসগুলিতে অ্যাপ্লিকেশন প্রক্রিয়া চালানোর উপর ফোকাস করে। অন্যদের মধ্যে, ক্লায়েন্ট-সাইড ফ্রেমওয়ার্কগুলির একটি প্রাথমিক সুবিধা হল ডেভেলপারদের একাধিক ডিভাইস এবং ওএস প্রকারের জন্য নেটিভ অ্যাপ্লিকেশন কোড লেখার চ্যালেঞ্জগুলি কাটিয়ে উঠতে সাহায্য করার ক্ষমতা।</a:t>
            </a:r>
            <a:endParaRPr lang="en-US" sz="2400" b="0" i="0" dirty="0">
              <a:effectLst/>
              <a:latin typeface="source-serif-pro"/>
            </a:endParaRPr>
          </a:p>
          <a:p>
            <a:pPr algn="just"/>
            <a:endParaRPr lang="en-US" sz="2400" dirty="0">
              <a:latin typeface="source-serif-pro"/>
            </a:endParaRPr>
          </a:p>
          <a:p>
            <a:pPr algn="just"/>
            <a:r>
              <a:rPr lang="as-IN" sz="2400" b="0" i="0" dirty="0">
                <a:effectLst/>
                <a:latin typeface="source-serif-pro"/>
              </a:rPr>
              <a:t>একটি সার্ভার-সাইড ফ্রেমওয়ার্কের বিপরীতে, যা সাধারণত একটি কম্পাইলার ব্যবহার করে এবং একটি ওয়েব সার্ভারে চলে, একটি ক্লায়েন্ট-সাইড ফ্রেমওয়ার্ক সাধারণত একটি জাভাস্ক্রিপ্ট লাইব্রেরি ব্যবহার করে তৈরি করা হয় এবং একটি ওয়েব ব্রাউজারে চলে, যেমন প্রতিক্রিয়া, কৌণিক বা </a:t>
            </a:r>
            <a:r>
              <a:rPr lang="en-US" sz="2400" b="0" i="0" dirty="0">
                <a:effectLst/>
                <a:latin typeface="source-serif-pro"/>
              </a:rPr>
              <a:t>Vue। </a:t>
            </a:r>
            <a:r>
              <a:rPr lang="as-IN" sz="2400" b="0" i="0" dirty="0">
                <a:effectLst/>
                <a:latin typeface="source-serif-pro"/>
              </a:rPr>
              <a:t>অনেক ওয়েব ডেভেলপার ক্লায়েন্ট-সাইড ফ্রেমওয়ার্ক লাইব্রেরির উপরে তাদের ওয়েব অ্যাপ্লিকেশন তৈরি করতে বেছে নেয় যা বিভিন্ন ওয়েব ব্রাউজারের সাথে যুক্ত অনেক স্ট্যান্ডার্ড এবং মালিকানাধীন </a:t>
            </a:r>
            <a:r>
              <a:rPr lang="en-US" sz="2400" b="0" i="0" dirty="0">
                <a:effectLst/>
                <a:latin typeface="source-serif-pro"/>
              </a:rPr>
              <a:t>API-</a:t>
            </a:r>
            <a:r>
              <a:rPr lang="as-IN" sz="2400" b="0" i="0" dirty="0">
                <a:effectLst/>
                <a:latin typeface="source-serif-pro"/>
              </a:rPr>
              <a:t>এ অ্যাক্সেস অফার করে। প্রতিটি ক্লায়েন্ট-সাইড ফ্রেমওয়ার্ক এর ব্যবহার এবং এর কার্যকারিতা অন্য থেকে আলাদা।</a:t>
            </a:r>
            <a:endParaRPr lang="en-US" sz="2400" b="0" i="0" dirty="0">
              <a:effectLst/>
              <a:latin typeface="source-serif-pro"/>
            </a:endParaRPr>
          </a:p>
          <a:p>
            <a:pPr algn="just"/>
            <a:endParaRPr lang="as-IN" sz="2400" b="0" i="0" dirty="0">
              <a:effectLst/>
              <a:latin typeface="source-serif-pro"/>
            </a:endParaRPr>
          </a:p>
        </p:txBody>
      </p:sp>
    </p:spTree>
    <p:extLst>
      <p:ext uri="{BB962C8B-B14F-4D97-AF65-F5344CB8AC3E}">
        <p14:creationId xmlns:p14="http://schemas.microsoft.com/office/powerpoint/2010/main" val="59204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as-IN" sz="4800" b="1" i="0" dirty="0">
                <a:effectLst/>
                <a:latin typeface="Arial" panose="020B0604020202020204" pitchFamily="34" charset="0"/>
              </a:rPr>
              <a:t>একটি ক্লায়েন্ট-সাইড ফ্রেমওয়ার্ক কি?</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938828"/>
            <a:ext cx="11375756" cy="5262979"/>
          </a:xfrm>
          <a:prstGeom prst="rect">
            <a:avLst/>
          </a:prstGeom>
          <a:noFill/>
        </p:spPr>
        <p:txBody>
          <a:bodyPr wrap="square">
            <a:spAutoFit/>
          </a:bodyPr>
          <a:lstStyle/>
          <a:p>
            <a:pPr algn="just"/>
            <a:r>
              <a:rPr lang="as-IN" sz="2400" b="0" i="0" dirty="0">
                <a:effectLst/>
                <a:latin typeface="source-serif-pro"/>
              </a:rPr>
              <a:t>একটি ক্লায়েন্ট-সাইড ফ্রেমওয়ার্ক হল একটি সফ্টওয়্যার ডেভেলপমেন্ট ফ্রেমওয়ার্ক যা অ্যাপ্লিকেশনের নিজস্ব সার্ভারের পরিবর্তে শেষ ব্যবহারকারীর ডিভাইসগুলিতে অ্যাপ্লিকেশন প্রক্রিয়া চালানোর উপর ফোকাস করে। অন্যদের মধ্যে, ক্লায়েন্ট-সাইড ফ্রেমওয়ার্কগুলির একটি প্রাথমিক সুবিধা হল ডেভেলপারদের একাধিক ডিভাইস এবং ওএস প্রকারের জন্য নেটিভ অ্যাপ্লিকেশন কোড লেখার চ্যালেঞ্জগুলি কাটিয়ে উঠতে সাহায্য করার ক্ষমতা।</a:t>
            </a:r>
            <a:endParaRPr lang="en-US" sz="2400" b="0" i="0" dirty="0">
              <a:effectLst/>
              <a:latin typeface="source-serif-pro"/>
            </a:endParaRPr>
          </a:p>
          <a:p>
            <a:pPr algn="just"/>
            <a:endParaRPr lang="en-US" sz="2400" dirty="0">
              <a:latin typeface="source-serif-pro"/>
            </a:endParaRPr>
          </a:p>
          <a:p>
            <a:pPr algn="just"/>
            <a:r>
              <a:rPr lang="as-IN" sz="2400" b="0" i="0" dirty="0">
                <a:effectLst/>
                <a:latin typeface="source-serif-pro"/>
              </a:rPr>
              <a:t>একটি সার্ভার-সাইড ফ্রেমওয়ার্কের বিপরীতে, যা সাধারণত একটি কম্পাইলার ব্যবহার করে এবং একটি ওয়েব সার্ভারে চলে, একটি ক্লায়েন্ট-সাইড ফ্রেমওয়ার্ক সাধারণত একটি জাভাস্ক্রিপ্ট লাইব্রেরি ব্যবহার করে তৈরি করা হয় এবং একটি ওয়েব ব্রাউজারে চলে, যেমন প্রতিক্রিয়া, কৌণিক বা </a:t>
            </a:r>
            <a:r>
              <a:rPr lang="en-US" sz="2400" b="0" i="0" dirty="0">
                <a:effectLst/>
                <a:latin typeface="source-serif-pro"/>
              </a:rPr>
              <a:t>Vue। </a:t>
            </a:r>
            <a:r>
              <a:rPr lang="as-IN" sz="2400" b="0" i="0" dirty="0">
                <a:effectLst/>
                <a:latin typeface="source-serif-pro"/>
              </a:rPr>
              <a:t>অনেক ওয়েব ডেভেলপার ক্লায়েন্ট-সাইড ফ্রেমওয়ার্ক লাইব্রেরির উপরে তাদের ওয়েব অ্যাপ্লিকেশন তৈরি করতে বেছে নেয় যা বিভিন্ন ওয়েব ব্রাউজারের সাথে যুক্ত অনেক স্ট্যান্ডার্ড এবং মালিকানাধীন </a:t>
            </a:r>
            <a:r>
              <a:rPr lang="en-US" sz="2400" b="0" i="0" dirty="0">
                <a:effectLst/>
                <a:latin typeface="source-serif-pro"/>
              </a:rPr>
              <a:t>API-</a:t>
            </a:r>
            <a:r>
              <a:rPr lang="as-IN" sz="2400" b="0" i="0" dirty="0">
                <a:effectLst/>
                <a:latin typeface="source-serif-pro"/>
              </a:rPr>
              <a:t>এ অ্যাক্সেস অফার করে। প্রতিটি ক্লায়েন্ট-সাইড ফ্রেমওয়ার্ক এর ব্যবহার এবং এর কার্যকারিতা অন্য থেকে আলাদা।</a:t>
            </a:r>
            <a:endParaRPr lang="en-US" sz="2400" b="0" i="0" dirty="0">
              <a:effectLst/>
              <a:latin typeface="source-serif-pro"/>
            </a:endParaRPr>
          </a:p>
          <a:p>
            <a:pPr algn="just"/>
            <a:endParaRPr lang="as-IN" sz="2400" b="0" i="0" dirty="0">
              <a:effectLst/>
              <a:latin typeface="source-serif-pro"/>
            </a:endParaRPr>
          </a:p>
        </p:txBody>
      </p:sp>
    </p:spTree>
    <p:extLst>
      <p:ext uri="{BB962C8B-B14F-4D97-AF65-F5344CB8AC3E}">
        <p14:creationId xmlns:p14="http://schemas.microsoft.com/office/powerpoint/2010/main" val="4053062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as-IN" sz="4800" b="1" i="0" dirty="0">
                <a:effectLst/>
                <a:latin typeface="Arial" panose="020B0604020202020204" pitchFamily="34" charset="0"/>
              </a:rPr>
              <a:t>একটি ক্লায়েন্ট-সাইড ফ্রেমওয়ার্ক কি?</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408122" y="1905506"/>
            <a:ext cx="11375756" cy="3046988"/>
          </a:xfrm>
          <a:prstGeom prst="rect">
            <a:avLst/>
          </a:prstGeom>
          <a:noFill/>
        </p:spPr>
        <p:txBody>
          <a:bodyPr wrap="square">
            <a:spAutoFit/>
          </a:bodyPr>
          <a:lstStyle/>
          <a:p>
            <a:pPr algn="just"/>
            <a:r>
              <a:rPr lang="en-US" sz="2400" b="1" i="0" dirty="0">
                <a:effectLst/>
                <a:latin typeface="Arial" panose="020B0604020202020204" pitchFamily="34" charset="0"/>
              </a:rPr>
              <a:t>Angular</a:t>
            </a:r>
          </a:p>
          <a:p>
            <a:pPr algn="just"/>
            <a:endParaRPr lang="en-US" sz="2400" b="0" i="0" dirty="0">
              <a:effectLst/>
              <a:latin typeface="source-serif-pro"/>
            </a:endParaRPr>
          </a:p>
          <a:p>
            <a:pPr algn="just"/>
            <a:r>
              <a:rPr lang="en-US" sz="2400" b="1" i="0" dirty="0">
                <a:effectLst/>
                <a:latin typeface="Arial" panose="020B0604020202020204" pitchFamily="34" charset="0"/>
              </a:rPr>
              <a:t>React</a:t>
            </a:r>
          </a:p>
          <a:p>
            <a:pPr algn="just"/>
            <a:endParaRPr lang="en-US" sz="2400" dirty="0">
              <a:latin typeface="source-serif-pro"/>
            </a:endParaRPr>
          </a:p>
          <a:p>
            <a:pPr algn="just"/>
            <a:r>
              <a:rPr lang="en-US" sz="2400" b="1" i="0" dirty="0">
                <a:effectLst/>
                <a:latin typeface="Arial" panose="020B0604020202020204" pitchFamily="34" charset="0"/>
              </a:rPr>
              <a:t>Backbone.js</a:t>
            </a:r>
          </a:p>
          <a:p>
            <a:pPr algn="just"/>
            <a:endParaRPr lang="en-US" sz="2400" b="0" i="0" dirty="0">
              <a:effectLst/>
              <a:latin typeface="source-serif-pro"/>
            </a:endParaRPr>
          </a:p>
          <a:p>
            <a:pPr algn="just"/>
            <a:r>
              <a:rPr lang="en-US" sz="2400" b="1" i="0" dirty="0">
                <a:effectLst/>
                <a:latin typeface="Arial" panose="020B0604020202020204" pitchFamily="34" charset="0"/>
              </a:rPr>
              <a:t>Bootstrap</a:t>
            </a:r>
          </a:p>
          <a:p>
            <a:pPr algn="just"/>
            <a:endParaRPr lang="as-IN" sz="2400" b="0" i="0" dirty="0">
              <a:effectLst/>
              <a:latin typeface="source-serif-pro"/>
            </a:endParaRPr>
          </a:p>
        </p:txBody>
      </p:sp>
    </p:spTree>
    <p:extLst>
      <p:ext uri="{BB962C8B-B14F-4D97-AF65-F5344CB8AC3E}">
        <p14:creationId xmlns:p14="http://schemas.microsoft.com/office/powerpoint/2010/main" val="2520866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274582-9A03-9038-D2E9-E68B97233A12}"/>
              </a:ext>
            </a:extLst>
          </p:cNvPr>
          <p:cNvSpPr txBox="1"/>
          <p:nvPr/>
        </p:nvSpPr>
        <p:spPr>
          <a:xfrm>
            <a:off x="268638" y="15498"/>
            <a:ext cx="11375756" cy="830997"/>
          </a:xfrm>
          <a:prstGeom prst="rect">
            <a:avLst/>
          </a:prstGeom>
          <a:noFill/>
        </p:spPr>
        <p:txBody>
          <a:bodyPr wrap="square">
            <a:spAutoFit/>
          </a:bodyPr>
          <a:lstStyle/>
          <a:p>
            <a:pPr algn="ctr"/>
            <a:r>
              <a:rPr lang="en-US" sz="4800" b="1" i="0" dirty="0">
                <a:effectLst/>
                <a:latin typeface="Google Sans"/>
              </a:rPr>
              <a:t>9 Types of Frameworks</a:t>
            </a:r>
            <a:endParaRPr lang="en-US" sz="4800" b="1" i="0" dirty="0">
              <a:effectLst/>
              <a:latin typeface="Arial" panose="020B0604020202020204" pitchFamily="34" charset="0"/>
            </a:endParaRPr>
          </a:p>
        </p:txBody>
      </p:sp>
      <p:sp>
        <p:nvSpPr>
          <p:cNvPr id="2" name="TextBox 1">
            <a:extLst>
              <a:ext uri="{FF2B5EF4-FFF2-40B4-BE49-F238E27FC236}">
                <a16:creationId xmlns:a16="http://schemas.microsoft.com/office/drawing/2014/main" id="{49373C6C-B8F4-559C-309A-BBB65C0925EF}"/>
              </a:ext>
            </a:extLst>
          </p:cNvPr>
          <p:cNvSpPr txBox="1"/>
          <p:nvPr/>
        </p:nvSpPr>
        <p:spPr>
          <a:xfrm>
            <a:off x="268638" y="1000821"/>
            <a:ext cx="11375756" cy="4524315"/>
          </a:xfrm>
          <a:prstGeom prst="rect">
            <a:avLst/>
          </a:prstGeom>
          <a:noFill/>
        </p:spPr>
        <p:txBody>
          <a:bodyPr wrap="square">
            <a:spAutoFit/>
          </a:bodyPr>
          <a:lstStyle/>
          <a:p>
            <a:pPr algn="l">
              <a:buFont typeface="Arial" panose="020B0604020202020204" pitchFamily="34" charset="0"/>
              <a:buChar char="•"/>
            </a:pPr>
            <a:r>
              <a:rPr lang="en-US" sz="3600" b="0" i="0" dirty="0">
                <a:effectLst/>
                <a:latin typeface="Google Sans"/>
              </a:rPr>
              <a:t>Web application frameworks. ...</a:t>
            </a:r>
          </a:p>
          <a:p>
            <a:pPr algn="l">
              <a:buFont typeface="Arial" panose="020B0604020202020204" pitchFamily="34" charset="0"/>
              <a:buChar char="•"/>
            </a:pPr>
            <a:r>
              <a:rPr lang="en-US" sz="3600" b="0" i="0" dirty="0">
                <a:effectLst/>
                <a:latin typeface="Google Sans"/>
              </a:rPr>
              <a:t>Mobile application frameworks. ...</a:t>
            </a:r>
          </a:p>
          <a:p>
            <a:pPr algn="l">
              <a:buFont typeface="Arial" panose="020B0604020202020204" pitchFamily="34" charset="0"/>
              <a:buChar char="•"/>
            </a:pPr>
            <a:r>
              <a:rPr lang="en-US" sz="3600" b="0" i="0" dirty="0">
                <a:effectLst/>
                <a:latin typeface="Google Sans"/>
              </a:rPr>
              <a:t>Front-end frameworks. ...</a:t>
            </a:r>
          </a:p>
          <a:p>
            <a:pPr algn="l">
              <a:buFont typeface="Arial" panose="020B0604020202020204" pitchFamily="34" charset="0"/>
              <a:buChar char="•"/>
            </a:pPr>
            <a:r>
              <a:rPr lang="en-US" sz="3600" b="0" i="0" dirty="0">
                <a:effectLst/>
                <a:latin typeface="Google Sans"/>
              </a:rPr>
              <a:t>Backend frameworks. ...</a:t>
            </a:r>
          </a:p>
          <a:p>
            <a:pPr algn="l">
              <a:buFont typeface="Arial" panose="020B0604020202020204" pitchFamily="34" charset="0"/>
              <a:buChar char="•"/>
            </a:pPr>
            <a:r>
              <a:rPr lang="en-US" sz="3600" b="0" i="0" dirty="0">
                <a:effectLst/>
                <a:latin typeface="Google Sans"/>
              </a:rPr>
              <a:t>Testing frameworks. ...</a:t>
            </a:r>
          </a:p>
          <a:p>
            <a:pPr algn="l">
              <a:buFont typeface="Arial" panose="020B0604020202020204" pitchFamily="34" charset="0"/>
              <a:buChar char="•"/>
            </a:pPr>
            <a:r>
              <a:rPr lang="en-US" sz="3600" b="0" i="0" dirty="0">
                <a:effectLst/>
                <a:latin typeface="Google Sans"/>
              </a:rPr>
              <a:t>Game development frameworks. ...</a:t>
            </a:r>
          </a:p>
          <a:p>
            <a:pPr algn="l">
              <a:buFont typeface="Arial" panose="020B0604020202020204" pitchFamily="34" charset="0"/>
              <a:buChar char="•"/>
            </a:pPr>
            <a:r>
              <a:rPr lang="en-US" sz="3600" b="0" i="0" dirty="0">
                <a:effectLst/>
                <a:latin typeface="Google Sans"/>
              </a:rPr>
              <a:t>Machine learning (ML) frameworks. ...</a:t>
            </a:r>
          </a:p>
          <a:p>
            <a:pPr algn="l">
              <a:buFont typeface="Arial" panose="020B0604020202020204" pitchFamily="34" charset="0"/>
              <a:buChar char="•"/>
            </a:pPr>
            <a:r>
              <a:rPr lang="en-US" sz="3600" b="0" i="0" dirty="0">
                <a:effectLst/>
                <a:latin typeface="Google Sans"/>
              </a:rPr>
              <a:t>Enterprise application frameworks.</a:t>
            </a:r>
          </a:p>
        </p:txBody>
      </p:sp>
    </p:spTree>
    <p:extLst>
      <p:ext uri="{BB962C8B-B14F-4D97-AF65-F5344CB8AC3E}">
        <p14:creationId xmlns:p14="http://schemas.microsoft.com/office/powerpoint/2010/main" val="3174122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353</TotalTime>
  <Words>1165</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Century Gothic</vt:lpstr>
      <vt:lpstr>Google Sans</vt:lpstr>
      <vt:lpstr>Merriweather</vt:lpstr>
      <vt:lpstr>Raleway</vt:lpstr>
      <vt:lpstr>source-serif-pro</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search engine use of Internet?  </dc:title>
  <dc:creator>SHAMIM AHMED</dc:creator>
  <cp:lastModifiedBy>SHAMIM AHMED</cp:lastModifiedBy>
  <cp:revision>71</cp:revision>
  <dcterms:created xsi:type="dcterms:W3CDTF">2023-10-24T18:52:18Z</dcterms:created>
  <dcterms:modified xsi:type="dcterms:W3CDTF">2024-01-14T18:56:23Z</dcterms:modified>
</cp:coreProperties>
</file>