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360" r:id="rId4"/>
    <p:sldId id="260" r:id="rId5"/>
    <p:sldId id="261" r:id="rId6"/>
    <p:sldId id="259"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258"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92" autoAdjust="0"/>
    <p:restoredTop sz="94660"/>
  </p:normalViewPr>
  <p:slideViewPr>
    <p:cSldViewPr snapToGrid="0">
      <p:cViewPr varScale="1">
        <p:scale>
          <a:sx n="62" d="100"/>
          <a:sy n="62" d="100"/>
        </p:scale>
        <p:origin x="48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B54A3C-1880-4E06-B16B-B25033D43DF8}"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72D38-39FE-4F60-AE25-37BE6DE82AA9}" type="slidenum">
              <a:rPr lang="en-US" smtClean="0"/>
              <a:t>‹#›</a:t>
            </a:fld>
            <a:endParaRPr lang="en-US"/>
          </a:p>
        </p:txBody>
      </p:sp>
    </p:spTree>
    <p:extLst>
      <p:ext uri="{BB962C8B-B14F-4D97-AF65-F5344CB8AC3E}">
        <p14:creationId xmlns:p14="http://schemas.microsoft.com/office/powerpoint/2010/main" val="2490968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B54A3C-1880-4E06-B16B-B25033D43DF8}"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A72D38-39FE-4F60-AE25-37BE6DE82AA9}" type="slidenum">
              <a:rPr lang="en-US" smtClean="0"/>
              <a:t>‹#›</a:t>
            </a:fld>
            <a:endParaRPr lang="en-US"/>
          </a:p>
        </p:txBody>
      </p:sp>
    </p:spTree>
    <p:extLst>
      <p:ext uri="{BB962C8B-B14F-4D97-AF65-F5344CB8AC3E}">
        <p14:creationId xmlns:p14="http://schemas.microsoft.com/office/powerpoint/2010/main" val="4240662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BB54A3C-1880-4E06-B16B-B25033D43DF8}"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72D38-39FE-4F60-AE25-37BE6DE82AA9}" type="slidenum">
              <a:rPr lang="en-US" smtClean="0"/>
              <a:t>‹#›</a:t>
            </a:fld>
            <a:endParaRPr lang="en-US"/>
          </a:p>
        </p:txBody>
      </p:sp>
    </p:spTree>
    <p:extLst>
      <p:ext uri="{BB962C8B-B14F-4D97-AF65-F5344CB8AC3E}">
        <p14:creationId xmlns:p14="http://schemas.microsoft.com/office/powerpoint/2010/main" val="3912700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BB54A3C-1880-4E06-B16B-B25033D43DF8}"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72D38-39FE-4F60-AE25-37BE6DE82AA9}"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591700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B54A3C-1880-4E06-B16B-B25033D43DF8}"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72D38-39FE-4F60-AE25-37BE6DE82AA9}" type="slidenum">
              <a:rPr lang="en-US" smtClean="0"/>
              <a:t>‹#›</a:t>
            </a:fld>
            <a:endParaRPr lang="en-US"/>
          </a:p>
        </p:txBody>
      </p:sp>
    </p:spTree>
    <p:extLst>
      <p:ext uri="{BB962C8B-B14F-4D97-AF65-F5344CB8AC3E}">
        <p14:creationId xmlns:p14="http://schemas.microsoft.com/office/powerpoint/2010/main" val="814063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BB54A3C-1880-4E06-B16B-B25033D43DF8}" type="datetimeFigureOut">
              <a:rPr lang="en-US" smtClean="0"/>
              <a:t>1/15/2024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72D38-39FE-4F60-AE25-37BE6DE82AA9}" type="slidenum">
              <a:rPr lang="en-US" smtClean="0"/>
              <a:t>‹#›</a:t>
            </a:fld>
            <a:endParaRPr lang="en-US"/>
          </a:p>
        </p:txBody>
      </p:sp>
    </p:spTree>
    <p:extLst>
      <p:ext uri="{BB962C8B-B14F-4D97-AF65-F5344CB8AC3E}">
        <p14:creationId xmlns:p14="http://schemas.microsoft.com/office/powerpoint/2010/main" val="4199399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BB54A3C-1880-4E06-B16B-B25033D43DF8}" type="datetimeFigureOut">
              <a:rPr lang="en-US" smtClean="0"/>
              <a:t>1/15/2024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72D38-39FE-4F60-AE25-37BE6DE82AA9}" type="slidenum">
              <a:rPr lang="en-US" smtClean="0"/>
              <a:t>‹#›</a:t>
            </a:fld>
            <a:endParaRPr lang="en-US"/>
          </a:p>
        </p:txBody>
      </p:sp>
    </p:spTree>
    <p:extLst>
      <p:ext uri="{BB962C8B-B14F-4D97-AF65-F5344CB8AC3E}">
        <p14:creationId xmlns:p14="http://schemas.microsoft.com/office/powerpoint/2010/main" val="122827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B54A3C-1880-4E06-B16B-B25033D43DF8}"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72D38-39FE-4F60-AE25-37BE6DE82AA9}" type="slidenum">
              <a:rPr lang="en-US" smtClean="0"/>
              <a:t>‹#›</a:t>
            </a:fld>
            <a:endParaRPr lang="en-US"/>
          </a:p>
        </p:txBody>
      </p:sp>
    </p:spTree>
    <p:extLst>
      <p:ext uri="{BB962C8B-B14F-4D97-AF65-F5344CB8AC3E}">
        <p14:creationId xmlns:p14="http://schemas.microsoft.com/office/powerpoint/2010/main" val="1098230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B54A3C-1880-4E06-B16B-B25033D43DF8}"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72D38-39FE-4F60-AE25-37BE6DE82AA9}" type="slidenum">
              <a:rPr lang="en-US" smtClean="0"/>
              <a:t>‹#›</a:t>
            </a:fld>
            <a:endParaRPr lang="en-US"/>
          </a:p>
        </p:txBody>
      </p:sp>
    </p:spTree>
    <p:extLst>
      <p:ext uri="{BB962C8B-B14F-4D97-AF65-F5344CB8AC3E}">
        <p14:creationId xmlns:p14="http://schemas.microsoft.com/office/powerpoint/2010/main" val="3492702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BB54A3C-1880-4E06-B16B-B25033D43DF8}"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72D38-39FE-4F60-AE25-37BE6DE82AA9}" type="slidenum">
              <a:rPr lang="en-US" smtClean="0"/>
              <a:t>‹#›</a:t>
            </a:fld>
            <a:endParaRPr lang="en-US"/>
          </a:p>
        </p:txBody>
      </p:sp>
    </p:spTree>
    <p:extLst>
      <p:ext uri="{BB962C8B-B14F-4D97-AF65-F5344CB8AC3E}">
        <p14:creationId xmlns:p14="http://schemas.microsoft.com/office/powerpoint/2010/main" val="758902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B54A3C-1880-4E06-B16B-B25033D43DF8}"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72D38-39FE-4F60-AE25-37BE6DE82AA9}" type="slidenum">
              <a:rPr lang="en-US" smtClean="0"/>
              <a:t>‹#›</a:t>
            </a:fld>
            <a:endParaRPr lang="en-US"/>
          </a:p>
        </p:txBody>
      </p:sp>
    </p:spTree>
    <p:extLst>
      <p:ext uri="{BB962C8B-B14F-4D97-AF65-F5344CB8AC3E}">
        <p14:creationId xmlns:p14="http://schemas.microsoft.com/office/powerpoint/2010/main" val="944079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B54A3C-1880-4E06-B16B-B25033D43DF8}"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A72D38-39FE-4F60-AE25-37BE6DE82AA9}" type="slidenum">
              <a:rPr lang="en-US" smtClean="0"/>
              <a:t>‹#›</a:t>
            </a:fld>
            <a:endParaRPr lang="en-US"/>
          </a:p>
        </p:txBody>
      </p:sp>
    </p:spTree>
    <p:extLst>
      <p:ext uri="{BB962C8B-B14F-4D97-AF65-F5344CB8AC3E}">
        <p14:creationId xmlns:p14="http://schemas.microsoft.com/office/powerpoint/2010/main" val="1409545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B54A3C-1880-4E06-B16B-B25033D43DF8}" type="datetimeFigureOut">
              <a:rPr lang="en-US" smtClean="0"/>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A72D38-39FE-4F60-AE25-37BE6DE82AA9}" type="slidenum">
              <a:rPr lang="en-US" smtClean="0"/>
              <a:t>‹#›</a:t>
            </a:fld>
            <a:endParaRPr lang="en-US"/>
          </a:p>
        </p:txBody>
      </p:sp>
    </p:spTree>
    <p:extLst>
      <p:ext uri="{BB962C8B-B14F-4D97-AF65-F5344CB8AC3E}">
        <p14:creationId xmlns:p14="http://schemas.microsoft.com/office/powerpoint/2010/main" val="2362135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BB54A3C-1880-4E06-B16B-B25033D43DF8}" type="datetimeFigureOut">
              <a:rPr lang="en-US" smtClean="0"/>
              <a:t>1/15/2024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89A72D38-39FE-4F60-AE25-37BE6DE82AA9}" type="slidenum">
              <a:rPr lang="en-US" smtClean="0"/>
              <a:t>‹#›</a:t>
            </a:fld>
            <a:endParaRPr lang="en-US"/>
          </a:p>
        </p:txBody>
      </p:sp>
    </p:spTree>
    <p:extLst>
      <p:ext uri="{BB962C8B-B14F-4D97-AF65-F5344CB8AC3E}">
        <p14:creationId xmlns:p14="http://schemas.microsoft.com/office/powerpoint/2010/main" val="2314565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BB54A3C-1880-4E06-B16B-B25033D43DF8}" type="datetimeFigureOut">
              <a:rPr lang="en-US" smtClean="0"/>
              <a:t>1/15/2024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89A72D38-39FE-4F60-AE25-37BE6DE82AA9}" type="slidenum">
              <a:rPr lang="en-US" smtClean="0"/>
              <a:t>‹#›</a:t>
            </a:fld>
            <a:endParaRPr lang="en-US"/>
          </a:p>
        </p:txBody>
      </p:sp>
    </p:spTree>
    <p:extLst>
      <p:ext uri="{BB962C8B-B14F-4D97-AF65-F5344CB8AC3E}">
        <p14:creationId xmlns:p14="http://schemas.microsoft.com/office/powerpoint/2010/main" val="3094947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BB54A3C-1880-4E06-B16B-B25033D43DF8}" type="datetimeFigureOut">
              <a:rPr lang="en-US" smtClean="0"/>
              <a:t>1/15/2024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89A72D38-39FE-4F60-AE25-37BE6DE82AA9}" type="slidenum">
              <a:rPr lang="en-US" smtClean="0"/>
              <a:t>‹#›</a:t>
            </a:fld>
            <a:endParaRPr lang="en-US"/>
          </a:p>
        </p:txBody>
      </p:sp>
    </p:spTree>
    <p:extLst>
      <p:ext uri="{BB962C8B-B14F-4D97-AF65-F5344CB8AC3E}">
        <p14:creationId xmlns:p14="http://schemas.microsoft.com/office/powerpoint/2010/main" val="1789908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B54A3C-1880-4E06-B16B-B25033D43DF8}"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A72D38-39FE-4F60-AE25-37BE6DE82AA9}" type="slidenum">
              <a:rPr lang="en-US" smtClean="0"/>
              <a:t>‹#›</a:t>
            </a:fld>
            <a:endParaRPr lang="en-US"/>
          </a:p>
        </p:txBody>
      </p:sp>
    </p:spTree>
    <p:extLst>
      <p:ext uri="{BB962C8B-B14F-4D97-AF65-F5344CB8AC3E}">
        <p14:creationId xmlns:p14="http://schemas.microsoft.com/office/powerpoint/2010/main" val="2971935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BB54A3C-1880-4E06-B16B-B25033D43DF8}" type="datetimeFigureOut">
              <a:rPr lang="en-US" smtClean="0"/>
              <a:t>1/15/2024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9A72D38-39FE-4F60-AE25-37BE6DE82AA9}" type="slidenum">
              <a:rPr lang="en-US" smtClean="0"/>
              <a:t>‹#›</a:t>
            </a:fld>
            <a:endParaRPr lang="en-US"/>
          </a:p>
        </p:txBody>
      </p:sp>
    </p:spTree>
    <p:extLst>
      <p:ext uri="{BB962C8B-B14F-4D97-AF65-F5344CB8AC3E}">
        <p14:creationId xmlns:p14="http://schemas.microsoft.com/office/powerpoint/2010/main" val="351191094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collinsdictionary.com/dictionary/english/diode" TargetMode="Externa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hyperlink" Target="https://surokkha.gov.bd/" TargetMode="Externa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bn.wikipedia.org/wiki/%E0%A6%B9%E0%A6%BE%E0%A6%87%E0%A6%AC%E0%A7%8D%E0%A6%B0%E0%A6%BF%E0%A6%A1_%E0%A6%95%E0%A6%AE%E0%A7%8D%E0%A6%AA%E0%A6%BF%E0%A6%89%E0%A6%9F%E0%A6%BE%E0%A6%B0"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collinsdictionary.com/dictionary/english/diode" TargetMode="Externa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techtarget.com/searchsoftwarequality/definition/debugging" TargetMode="Externa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7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hyperlink" Target="https://bn.wikipedia.org/wiki/%E0%A6%87%E0%A6%82%E0%A6%B0%E0%A7%87%E0%A6%9C%E0%A6%BF_%E0%A6%AD%E0%A6%BE%E0%A6%B7%E0%A6%BE" TargetMode="Externa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hyperlink" Target="https://bn.wikipedia.org/wiki/%E0%A6%9B%E0%A6%AC%E0%A6%BF" TargetMode="External"/><Relationship Id="rId2" Type="http://schemas.openxmlformats.org/officeDocument/2006/relationships/hyperlink" Target="https://bn.wikipedia.org/wiki/Greek_language" TargetMode="External"/><Relationship Id="rId1" Type="http://schemas.openxmlformats.org/officeDocument/2006/relationships/slideLayout" Target="../slideLayouts/slideLayout1.xml"/><Relationship Id="rId6" Type="http://schemas.openxmlformats.org/officeDocument/2006/relationships/hyperlink" Target="https://bn.wikipedia.org/wiki/%E0%A6%95%E0%A6%AE%E0%A7%8D%E0%A6%AA%E0%A6%BF%E0%A6%89%E0%A6%9F%E0%A6%BE%E0%A6%B0" TargetMode="External"/><Relationship Id="rId5" Type="http://schemas.openxmlformats.org/officeDocument/2006/relationships/hyperlink" Target="https://bn.wikipedia.org/wiki/%E0%A6%95%E0%A6%AE%E0%A7%8D%E0%A6%AA%E0%A6%BF%E0%A6%89%E0%A6%9F%E0%A6%BE%E0%A6%B0_%E0%A6%97%E0%A7%8D%E0%A6%B0%E0%A6%BE%E0%A6%AB%E0%A6%BF%E0%A6%95%E0%A7%8D%E0%A6%B8" TargetMode="External"/><Relationship Id="rId4" Type="http://schemas.openxmlformats.org/officeDocument/2006/relationships/hyperlink" Target="https://bn.wikipedia.org/wiki/%E0%A6%A8%E0%A6%95%E0%A6%B6%E0%A6%BE"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hyperlink" Target="https://en.wikipedia.org/wiki/Internet" TargetMode="External"/><Relationship Id="rId2" Type="http://schemas.openxmlformats.org/officeDocument/2006/relationships/hyperlink" Target="https://www.mytechnicalbangla.com/2021/03/what-is-computer-history-of-computer-in.html" TargetMode="External"/><Relationship Id="rId1" Type="http://schemas.openxmlformats.org/officeDocument/2006/relationships/slideLayout" Target="../slideLayouts/slideLayout1.xml"/><Relationship Id="rId4" Type="http://schemas.openxmlformats.org/officeDocument/2006/relationships/hyperlink" Target="https://www.mytechnicalbangla.com/2021/10/wifi-ki.html"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s://en.wikipedia.org/wiki/Internet" TargetMode="External"/><Relationship Id="rId2" Type="http://schemas.openxmlformats.org/officeDocument/2006/relationships/hyperlink" Target="https://www.mytechnicalbangla.com/2021/03/what-is-computer-history-of-computer-in.html" TargetMode="External"/><Relationship Id="rId1" Type="http://schemas.openxmlformats.org/officeDocument/2006/relationships/slideLayout" Target="../slideLayouts/slideLayout1.xml"/><Relationship Id="rId4" Type="http://schemas.openxmlformats.org/officeDocument/2006/relationships/hyperlink" Target="https://www.mytechnicalbangla.com/2021/10/wifi-ki.html"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hyperlink" Target="https://surokkha.gov.bd/"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274582-9A03-9038-D2E9-E68B97233A12}"/>
              </a:ext>
            </a:extLst>
          </p:cNvPr>
          <p:cNvSpPr txBox="1"/>
          <p:nvPr/>
        </p:nvSpPr>
        <p:spPr>
          <a:xfrm>
            <a:off x="477079" y="2595843"/>
            <a:ext cx="11237842" cy="3416320"/>
          </a:xfrm>
          <a:prstGeom prst="rect">
            <a:avLst/>
          </a:prstGeom>
          <a:noFill/>
        </p:spPr>
        <p:txBody>
          <a:bodyPr wrap="square">
            <a:spAutoFit/>
          </a:bodyPr>
          <a:lstStyle/>
          <a:p>
            <a:pPr algn="ctr"/>
            <a:r>
              <a:rPr lang="en-US" sz="7200" dirty="0">
                <a:latin typeface="Times New Roman" panose="02020603050405020304" pitchFamily="18" charset="0"/>
                <a:cs typeface="Times New Roman" panose="02020603050405020304" pitchFamily="18" charset="0"/>
              </a:rPr>
              <a:t>SHAMIM AHMED</a:t>
            </a:r>
          </a:p>
          <a:p>
            <a:pPr algn="ctr"/>
            <a:r>
              <a:rPr lang="en-US" sz="4800" dirty="0">
                <a:latin typeface="Times New Roman" panose="02020603050405020304" pitchFamily="18" charset="0"/>
                <a:cs typeface="Times New Roman" panose="02020603050405020304" pitchFamily="18" charset="0"/>
              </a:rPr>
              <a:t>Guest Teacher</a:t>
            </a:r>
          </a:p>
          <a:p>
            <a:pPr algn="ctr"/>
            <a:r>
              <a:rPr lang="en-US" sz="4800" dirty="0" err="1">
                <a:latin typeface="Times New Roman" panose="02020603050405020304" pitchFamily="18" charset="0"/>
                <a:cs typeface="Times New Roman" panose="02020603050405020304" pitchFamily="18" charset="0"/>
              </a:rPr>
              <a:t>Feni</a:t>
            </a:r>
            <a:r>
              <a:rPr lang="en-US" sz="4800" dirty="0">
                <a:latin typeface="Times New Roman" panose="02020603050405020304" pitchFamily="18" charset="0"/>
                <a:cs typeface="Times New Roman" panose="02020603050405020304" pitchFamily="18" charset="0"/>
              </a:rPr>
              <a:t> Polytechnic </a:t>
            </a:r>
            <a:r>
              <a:rPr lang="en-US" sz="4800" dirty="0" err="1">
                <a:latin typeface="Times New Roman" panose="02020603050405020304" pitchFamily="18" charset="0"/>
                <a:cs typeface="Times New Roman" panose="02020603050405020304" pitchFamily="18" charset="0"/>
              </a:rPr>
              <a:t>Institute,Feni</a:t>
            </a:r>
            <a:r>
              <a:rPr lang="en-US" sz="4800" dirty="0">
                <a:latin typeface="Times New Roman" panose="02020603050405020304" pitchFamily="18" charset="0"/>
                <a:cs typeface="Times New Roman" panose="02020603050405020304" pitchFamily="18" charset="0"/>
              </a:rPr>
              <a:t>. </a:t>
            </a:r>
          </a:p>
          <a:p>
            <a:pPr algn="ctr"/>
            <a:r>
              <a:rPr lang="en-US" sz="4800" dirty="0" err="1">
                <a:latin typeface="Times New Roman" panose="02020603050405020304" pitchFamily="18" charset="0"/>
                <a:cs typeface="Times New Roman" panose="02020603050405020304" pitchFamily="18" charset="0"/>
              </a:rPr>
              <a:t>B.Sc</a:t>
            </a:r>
            <a:r>
              <a:rPr lang="en-US" sz="4800" dirty="0">
                <a:latin typeface="Times New Roman" panose="02020603050405020304" pitchFamily="18" charset="0"/>
                <a:cs typeface="Times New Roman" panose="02020603050405020304" pitchFamily="18" charset="0"/>
              </a:rPr>
              <a:t> in CSE (FU)</a:t>
            </a:r>
          </a:p>
        </p:txBody>
      </p:sp>
      <p:sp>
        <p:nvSpPr>
          <p:cNvPr id="2" name="Rectangle 1">
            <a:extLst>
              <a:ext uri="{FF2B5EF4-FFF2-40B4-BE49-F238E27FC236}">
                <a16:creationId xmlns:a16="http://schemas.microsoft.com/office/drawing/2014/main" id="{FFD718A6-C690-D25C-3876-187173C93AD1}"/>
              </a:ext>
            </a:extLst>
          </p:cNvPr>
          <p:cNvSpPr/>
          <p:nvPr/>
        </p:nvSpPr>
        <p:spPr>
          <a:xfrm>
            <a:off x="883403" y="674037"/>
            <a:ext cx="1968285" cy="1820928"/>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0546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619932" y="533513"/>
            <a:ext cx="11189776"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a:ln>
                  <a:noFill/>
                </a:ln>
                <a:effectLst/>
                <a:latin typeface="Google Sans"/>
              </a:rPr>
              <a:t>Classification</a:t>
            </a:r>
            <a:r>
              <a:rPr kumimoji="0" lang="en-US" altLang="en-US" sz="5400" b="0" i="0" u="none" strike="noStrike" cap="none" normalizeH="0" baseline="0" dirty="0">
                <a:ln>
                  <a:noFill/>
                </a:ln>
                <a:effectLst/>
                <a:latin typeface="Google Sans"/>
              </a:rPr>
              <a:t> of generations of computers</a:t>
            </a:r>
            <a:endParaRPr kumimoji="0" lang="en-US" altLang="en-US" sz="5400" b="0" i="0" u="none" strike="noStrike" cap="none" normalizeH="0" baseline="0" dirty="0">
              <a:ln>
                <a:noFill/>
              </a:ln>
              <a:effectLst/>
            </a:endParaRPr>
          </a:p>
        </p:txBody>
      </p:sp>
      <p:sp>
        <p:nvSpPr>
          <p:cNvPr id="4" name="TextBox 3">
            <a:extLst>
              <a:ext uri="{FF2B5EF4-FFF2-40B4-BE49-F238E27FC236}">
                <a16:creationId xmlns:a16="http://schemas.microsoft.com/office/drawing/2014/main" id="{609B952C-2DFA-ED83-8BC8-E60B7BB489EA}"/>
              </a:ext>
            </a:extLst>
          </p:cNvPr>
          <p:cNvSpPr txBox="1"/>
          <p:nvPr/>
        </p:nvSpPr>
        <p:spPr>
          <a:xfrm>
            <a:off x="619932" y="1580827"/>
            <a:ext cx="11189776" cy="2062103"/>
          </a:xfrm>
          <a:prstGeom prst="rect">
            <a:avLst/>
          </a:prstGeom>
          <a:noFill/>
        </p:spPr>
        <p:txBody>
          <a:bodyPr wrap="square" rtlCol="0">
            <a:spAutoFit/>
          </a:bodyPr>
          <a:lstStyle/>
          <a:p>
            <a:pPr algn="ctr"/>
            <a:r>
              <a:rPr lang="en-US" sz="3200" dirty="0">
                <a:effectLst/>
              </a:rPr>
              <a:t>Integrated circuit based</a:t>
            </a:r>
          </a:p>
          <a:p>
            <a:pPr algn="just"/>
            <a:r>
              <a:rPr lang="en-US" sz="3200" b="0" i="0" dirty="0">
                <a:effectLst/>
                <a:latin typeface="Times New Roman" panose="02020603050405020304" pitchFamily="18" charset="0"/>
              </a:rPr>
              <a:t> – a small electronic circuit printed on a chip (usually made of silicon) that contains many its own circuit elements (e.g. transistors, </a:t>
            </a:r>
            <a:r>
              <a:rPr lang="en-US" sz="3200" b="0" i="0" u="sng" dirty="0">
                <a:effectLst/>
                <a:latin typeface="Times New Roman" panose="02020603050405020304" pitchFamily="18" charset="0"/>
                <a:hlinkClick r:id="rId2">
                  <a:extLst>
                    <a:ext uri="{A12FA001-AC4F-418D-AE19-62706E023703}">
                      <ahyp:hlinkClr xmlns:ahyp="http://schemas.microsoft.com/office/drawing/2018/hyperlinkcolor" val="tx"/>
                    </a:ext>
                  </a:extLst>
                </a:hlinkClick>
              </a:rPr>
              <a:t>diodes</a:t>
            </a:r>
            <a:r>
              <a:rPr lang="en-US" sz="3200" b="0" i="0" dirty="0">
                <a:effectLst/>
                <a:latin typeface="Times New Roman" panose="02020603050405020304" pitchFamily="18" charset="0"/>
              </a:rPr>
              <a:t>, resistors, etc.).</a:t>
            </a:r>
            <a:endParaRPr lang="en-US" sz="3200" dirty="0"/>
          </a:p>
        </p:txBody>
      </p:sp>
      <p:sp>
        <p:nvSpPr>
          <p:cNvPr id="5" name="Rectangle 4">
            <a:extLst>
              <a:ext uri="{FF2B5EF4-FFF2-40B4-BE49-F238E27FC236}">
                <a16:creationId xmlns:a16="http://schemas.microsoft.com/office/drawing/2014/main" id="{34D27D99-4C37-1265-B786-88575DD1419F}"/>
              </a:ext>
            </a:extLst>
          </p:cNvPr>
          <p:cNvSpPr/>
          <p:nvPr/>
        </p:nvSpPr>
        <p:spPr>
          <a:xfrm>
            <a:off x="6772759" y="4118674"/>
            <a:ext cx="3192651" cy="2316997"/>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91111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46874" y="170481"/>
            <a:ext cx="9174997" cy="923330"/>
          </a:xfrm>
          <a:prstGeom prst="rect">
            <a:avLst/>
          </a:prstGeom>
          <a:noFill/>
        </p:spPr>
        <p:txBody>
          <a:bodyPr wrap="square" rtlCol="0">
            <a:spAutoFit/>
          </a:bodyPr>
          <a:lstStyle/>
          <a:p>
            <a:pPr algn="ctr"/>
            <a:r>
              <a:rPr lang="as-IN" sz="5400" b="1" dirty="0">
                <a:latin typeface="Times New Roman" panose="02020603050405020304" pitchFamily="18" charset="0"/>
                <a:cs typeface="Times New Roman" panose="02020603050405020304" pitchFamily="18" charset="0"/>
              </a:rPr>
              <a:t>মডেমের ব্যবহার বর্ণনা কর।</a:t>
            </a:r>
            <a:endParaRPr lang="en-US" sz="5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9633912-EBBD-D2E1-B4F0-0E8E11382FA8}"/>
              </a:ext>
            </a:extLst>
          </p:cNvPr>
          <p:cNvSpPr txBox="1"/>
          <p:nvPr/>
        </p:nvSpPr>
        <p:spPr>
          <a:xfrm>
            <a:off x="1007389" y="1348800"/>
            <a:ext cx="10476854" cy="4524315"/>
          </a:xfrm>
          <a:prstGeom prst="rect">
            <a:avLst/>
          </a:prstGeom>
          <a:noFill/>
        </p:spPr>
        <p:txBody>
          <a:bodyPr wrap="square" rtlCol="0">
            <a:spAutoFit/>
          </a:bodyPr>
          <a:lstStyle/>
          <a:p>
            <a:pPr algn="l"/>
            <a:r>
              <a:rPr lang="as-IN" sz="2400" b="0" i="0" dirty="0">
                <a:effectLst/>
                <a:latin typeface="Anek Bangla"/>
              </a:rPr>
              <a:t>সার্চ ইঞ্জিন কী?</a:t>
            </a:r>
            <a:endParaRPr lang="en-US" sz="2400" b="0" i="0" dirty="0">
              <a:effectLst/>
              <a:latin typeface="Anek Bangla"/>
            </a:endParaRPr>
          </a:p>
          <a:p>
            <a:pPr algn="l"/>
            <a:endParaRPr lang="en-US" sz="2400" b="0" i="0" dirty="0">
              <a:effectLst/>
              <a:latin typeface="Anek Bangla"/>
            </a:endParaRPr>
          </a:p>
          <a:p>
            <a:pPr algn="l"/>
            <a:r>
              <a:rPr lang="as-IN" sz="2400" b="0" i="0" dirty="0">
                <a:effectLst/>
                <a:latin typeface="Anek Bangla"/>
              </a:rPr>
              <a:t>ধরো, কেউ একজন করোনা ভাইরাসের টিকা গ্রহনের জন্য রেজিষ্ট্রেশন করতে চায়, কিন্তু সে জানে না কোন ওয়েব সাইট থেকে রেজিষ্ট্রেশন করতে হবে। ইন্টারেনেট ব্যবহার করে সে কিন্তু এই তথ্যটি খুঁজে বের করতে পারে। ইন্টারনেট থেকে তথ্য খুঁজে বের করার জন্য নির্দিষ্ট কিছু ওয়েবসাইট বা সফটওয়ার আছে, এগুলোকে বলে সার্চ ইঞ্জিন। যে কোন একটি সার্চ ইঞ্জিন চালু করে সেখানে “করোনা ভাইরাসের টিকা রেজিষ্ট্রেশন” লিখে সার্চ দিলে</a:t>
            </a:r>
            <a:r>
              <a:rPr lang="as-IN" sz="2400" b="0" i="0" u="none" strike="noStrike" dirty="0">
                <a:solidFill>
                  <a:srgbClr val="58C1BA"/>
                </a:solidFill>
                <a:effectLst/>
                <a:latin typeface="Anek Bangla"/>
                <a:hlinkClick r:id="rId2">
                  <a:extLst>
                    <a:ext uri="{A12FA001-AC4F-418D-AE19-62706E023703}">
                      <ahyp:hlinkClr xmlns:ahyp="http://schemas.microsoft.com/office/drawing/2018/hyperlinkcolor" val="tx"/>
                    </a:ext>
                  </a:extLst>
                </a:hlinkClick>
              </a:rPr>
              <a:t> </a:t>
            </a:r>
            <a:r>
              <a:rPr lang="en-US" sz="2400" b="0" i="0" u="none" strike="noStrike" dirty="0">
                <a:effectLst/>
                <a:latin typeface="Anek Bangla"/>
                <a:hlinkClick r:id="rId2">
                  <a:extLst>
                    <a:ext uri="{A12FA001-AC4F-418D-AE19-62706E023703}">
                      <ahyp:hlinkClr xmlns:ahyp="http://schemas.microsoft.com/office/drawing/2018/hyperlinkcolor" val="tx"/>
                    </a:ext>
                  </a:extLst>
                </a:hlinkClick>
              </a:rPr>
              <a:t>https://surokkha.gov.bd/</a:t>
            </a:r>
            <a:r>
              <a:rPr lang="en-US" sz="2400" b="0" i="0" dirty="0">
                <a:effectLst/>
                <a:latin typeface="Anek Bangla"/>
              </a:rPr>
              <a:t> </a:t>
            </a:r>
            <a:r>
              <a:rPr lang="as-IN" sz="2400" b="0" i="0" dirty="0">
                <a:effectLst/>
                <a:latin typeface="Anek Bangla"/>
              </a:rPr>
              <a:t>এই ওয়েব সাইটের সন্ধান পাওয়া যাবে।</a:t>
            </a:r>
          </a:p>
          <a:p>
            <a:pPr algn="l"/>
            <a:r>
              <a:rPr lang="as-IN" sz="2400" b="0" i="0" dirty="0">
                <a:effectLst/>
                <a:latin typeface="Anek Bangla"/>
              </a:rPr>
              <a:t>বিভিন্ন ধরনের তথ্যের সন্ধান করার জন্য যে সফটওয়্যার বা অ্যাপ ব্যবহার করা হয় তাকে সার্চ ইঞ্জিন বলে। গুগল, ইয়াহু, বিং সার্চ বিভিন্ন সার্চ ইঞ্জিন এর উদাহরণ।</a:t>
            </a:r>
          </a:p>
          <a:p>
            <a:pPr algn="l"/>
            <a:endParaRPr lang="as-IN" sz="2400" b="1" i="0" dirty="0">
              <a:effectLst/>
              <a:latin typeface="Roboto" panose="02000000000000000000" pitchFamily="2" charset="0"/>
            </a:endParaRPr>
          </a:p>
        </p:txBody>
      </p:sp>
    </p:spTree>
    <p:extLst>
      <p:ext uri="{BB962C8B-B14F-4D97-AF65-F5344CB8AC3E}">
        <p14:creationId xmlns:p14="http://schemas.microsoft.com/office/powerpoint/2010/main" val="25102465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93369" y="480447"/>
            <a:ext cx="10037736" cy="769441"/>
          </a:xfrm>
          <a:prstGeom prst="rect">
            <a:avLst/>
          </a:prstGeom>
          <a:noFill/>
        </p:spPr>
        <p:txBody>
          <a:bodyPr wrap="square" rtlCol="0">
            <a:spAutoFit/>
          </a:bodyPr>
          <a:lstStyle/>
          <a:p>
            <a:pPr algn="ctr"/>
            <a:r>
              <a:rPr lang="as-IN" sz="4400" b="1" dirty="0">
                <a:latin typeface="Times New Roman" panose="02020603050405020304" pitchFamily="18" charset="0"/>
                <a:cs typeface="Times New Roman" panose="02020603050405020304" pitchFamily="18" charset="0"/>
              </a:rPr>
              <a:t>কম্পিউটার নেটওয়ার্কের সংজ্ঞা দাও।</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9633912-EBBD-D2E1-B4F0-0E8E11382FA8}"/>
              </a:ext>
            </a:extLst>
          </p:cNvPr>
          <p:cNvSpPr txBox="1"/>
          <p:nvPr/>
        </p:nvSpPr>
        <p:spPr>
          <a:xfrm>
            <a:off x="960895" y="1735810"/>
            <a:ext cx="10476854" cy="3046988"/>
          </a:xfrm>
          <a:prstGeom prst="rect">
            <a:avLst/>
          </a:prstGeom>
          <a:noFill/>
        </p:spPr>
        <p:txBody>
          <a:bodyPr wrap="square" rtlCol="0">
            <a:spAutoFit/>
          </a:bodyPr>
          <a:lstStyle/>
          <a:p>
            <a:pPr algn="just"/>
            <a:r>
              <a:rPr lang="as-IN" sz="3200" b="0" i="0" dirty="0">
                <a:effectLst/>
                <a:latin typeface="Google Sans"/>
              </a:rPr>
              <a:t>কম্পিউটার নেটওয়ার্ক (ইংরেজি: </a:t>
            </a:r>
            <a:r>
              <a:rPr lang="en-US" sz="3200" b="0" i="0" dirty="0">
                <a:effectLst/>
                <a:latin typeface="Google Sans"/>
              </a:rPr>
              <a:t>Computer network) </a:t>
            </a:r>
            <a:r>
              <a:rPr lang="as-IN" sz="3200" b="0" i="0" dirty="0">
                <a:effectLst/>
                <a:latin typeface="Google Sans"/>
              </a:rPr>
              <a:t>হচ্ছে এমন একটি ব্যবস্থা যাতে দুই বা ততোধিক কম্পিউটার একসাথে যুক্ত থাকে। কম্পিউটার নেটওয়ার্ক ব্যবহারকারীরা ফাইল, প্রিন্টার ও অন্যান্য সম্পদ ভাগাভাগি করে ব্যবহার করতে পারেন, একে অপরের কাছে বার্তা পাঠাতে পারেন এবং এক কম্পিউটারে বসে অন্য কম্পিউটারে প্রোগ্রাম চালাতে পারেন।</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01402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93369" y="480447"/>
            <a:ext cx="10037736" cy="769441"/>
          </a:xfrm>
          <a:prstGeom prst="rect">
            <a:avLst/>
          </a:prstGeom>
          <a:noFill/>
        </p:spPr>
        <p:txBody>
          <a:bodyPr wrap="square" rtlCol="0">
            <a:spAutoFit/>
          </a:bodyPr>
          <a:lstStyle/>
          <a:p>
            <a:pPr algn="ctr"/>
            <a:r>
              <a:rPr lang="as-IN" sz="4400" b="1" dirty="0">
                <a:latin typeface="Times New Roman" panose="02020603050405020304" pitchFamily="18" charset="0"/>
                <a:cs typeface="Times New Roman" panose="02020603050405020304" pitchFamily="18" charset="0"/>
              </a:rPr>
              <a:t>নেটওয়ার্কের প্রকারভেদ বর্ণনা কর।</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9633912-EBBD-D2E1-B4F0-0E8E11382FA8}"/>
              </a:ext>
            </a:extLst>
          </p:cNvPr>
          <p:cNvSpPr txBox="1"/>
          <p:nvPr/>
        </p:nvSpPr>
        <p:spPr>
          <a:xfrm>
            <a:off x="960895" y="1735810"/>
            <a:ext cx="10476854" cy="2554545"/>
          </a:xfrm>
          <a:prstGeom prst="rect">
            <a:avLst/>
          </a:prstGeom>
          <a:noFill/>
        </p:spPr>
        <p:txBody>
          <a:bodyPr wrap="square" rtlCol="0">
            <a:spAutoFit/>
          </a:bodyPr>
          <a:lstStyle/>
          <a:p>
            <a:pPr algn="l"/>
            <a:r>
              <a:rPr lang="as-IN" sz="3200" b="1" i="0" dirty="0">
                <a:effectLst/>
                <a:latin typeface="Google Sans"/>
              </a:rPr>
              <a:t>প্রকারভেদ</a:t>
            </a:r>
            <a:endParaRPr lang="as-IN" sz="3200" b="0" i="0" dirty="0">
              <a:effectLst/>
              <a:latin typeface="Google Sans"/>
            </a:endParaRPr>
          </a:p>
          <a:p>
            <a:pPr algn="l">
              <a:buFont typeface="Arial" panose="020B0604020202020204" pitchFamily="34" charset="0"/>
              <a:buChar char="•"/>
            </a:pPr>
            <a:r>
              <a:rPr lang="en-US" sz="3200" b="0" i="0" dirty="0">
                <a:effectLst/>
                <a:latin typeface="Google Sans"/>
              </a:rPr>
              <a:t>LAN (</a:t>
            </a:r>
            <a:r>
              <a:rPr lang="as-IN" sz="3200" b="0" i="0" dirty="0">
                <a:effectLst/>
                <a:latin typeface="Google Sans"/>
              </a:rPr>
              <a:t>লোকাল এরিয়া </a:t>
            </a:r>
            <a:r>
              <a:rPr lang="as-IN" sz="3200" b="1" i="0" dirty="0">
                <a:effectLst/>
                <a:latin typeface="Google Sans"/>
              </a:rPr>
              <a:t>নেটওয়ার্ক</a:t>
            </a:r>
            <a:r>
              <a:rPr lang="as-IN" sz="3200" b="0" i="0" dirty="0">
                <a:effectLst/>
                <a:latin typeface="Google Sans"/>
              </a:rPr>
              <a:t>)</a:t>
            </a:r>
          </a:p>
          <a:p>
            <a:pPr algn="l">
              <a:buFont typeface="Arial" panose="020B0604020202020204" pitchFamily="34" charset="0"/>
              <a:buChar char="•"/>
            </a:pPr>
            <a:r>
              <a:rPr lang="en-US" sz="3200" b="0" i="0" dirty="0">
                <a:effectLst/>
                <a:latin typeface="Google Sans"/>
              </a:rPr>
              <a:t>MAN (</a:t>
            </a:r>
            <a:r>
              <a:rPr lang="as-IN" sz="3200" b="0" i="0" dirty="0">
                <a:effectLst/>
                <a:latin typeface="Google Sans"/>
              </a:rPr>
              <a:t>মেট্রোপলিটান এরিয়া </a:t>
            </a:r>
            <a:r>
              <a:rPr lang="as-IN" sz="3200" b="1" i="0" dirty="0">
                <a:effectLst/>
                <a:latin typeface="Google Sans"/>
              </a:rPr>
              <a:t>নেটওয়ার্ক</a:t>
            </a:r>
            <a:r>
              <a:rPr lang="as-IN" sz="3200" b="0" i="0" dirty="0">
                <a:effectLst/>
                <a:latin typeface="Google Sans"/>
              </a:rPr>
              <a:t> )</a:t>
            </a:r>
          </a:p>
          <a:p>
            <a:pPr algn="l">
              <a:buFont typeface="Arial" panose="020B0604020202020204" pitchFamily="34" charset="0"/>
              <a:buChar char="•"/>
            </a:pPr>
            <a:r>
              <a:rPr lang="en-US" sz="3200" b="0" i="0" dirty="0">
                <a:effectLst/>
                <a:latin typeface="Google Sans"/>
              </a:rPr>
              <a:t>WAN (</a:t>
            </a:r>
            <a:r>
              <a:rPr lang="as-IN" sz="3200" b="0" i="0" dirty="0">
                <a:effectLst/>
                <a:latin typeface="Google Sans"/>
              </a:rPr>
              <a:t>ওয়াইড এরিয়া </a:t>
            </a:r>
            <a:r>
              <a:rPr lang="as-IN" sz="3200" b="1" i="0" dirty="0">
                <a:effectLst/>
                <a:latin typeface="Google Sans"/>
              </a:rPr>
              <a:t>নেটওয়ার্ক</a:t>
            </a:r>
            <a:r>
              <a:rPr lang="as-IN" sz="3200" b="0" i="0" dirty="0">
                <a:effectLst/>
                <a:latin typeface="Google Sans"/>
              </a:rPr>
              <a:t>)</a:t>
            </a:r>
          </a:p>
          <a:p>
            <a:pPr algn="l">
              <a:buFont typeface="Arial" panose="020B0604020202020204" pitchFamily="34" charset="0"/>
              <a:buChar char="•"/>
            </a:pPr>
            <a:r>
              <a:rPr lang="en-US" sz="3200" b="0" i="0" dirty="0">
                <a:effectLst/>
                <a:latin typeface="Google Sans"/>
              </a:rPr>
              <a:t>PAN (</a:t>
            </a:r>
            <a:r>
              <a:rPr lang="as-IN" sz="3200" b="0" i="0" dirty="0">
                <a:effectLst/>
                <a:latin typeface="Google Sans"/>
              </a:rPr>
              <a:t>ব্যাক্তিগত এরিয়া </a:t>
            </a:r>
            <a:r>
              <a:rPr lang="as-IN" sz="3200" b="1" i="0" dirty="0">
                <a:effectLst/>
                <a:latin typeface="Google Sans"/>
              </a:rPr>
              <a:t>নেটওয়ার্ক</a:t>
            </a:r>
            <a:r>
              <a:rPr lang="as-IN" sz="3200" b="0" i="0" dirty="0">
                <a:effectLst/>
                <a:latin typeface="Google Sans"/>
              </a:rPr>
              <a:t>)</a:t>
            </a:r>
          </a:p>
        </p:txBody>
      </p:sp>
    </p:spTree>
    <p:extLst>
      <p:ext uri="{BB962C8B-B14F-4D97-AF65-F5344CB8AC3E}">
        <p14:creationId xmlns:p14="http://schemas.microsoft.com/office/powerpoint/2010/main" val="36154571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93369" y="480447"/>
            <a:ext cx="10037736" cy="769441"/>
          </a:xfrm>
          <a:prstGeom prst="rect">
            <a:avLst/>
          </a:prstGeom>
          <a:noFill/>
        </p:spPr>
        <p:txBody>
          <a:bodyPr wrap="square" rtlCol="0">
            <a:spAutoFit/>
          </a:bodyPr>
          <a:lstStyle/>
          <a:p>
            <a:pPr algn="ctr"/>
            <a:r>
              <a:rPr lang="as-IN" sz="4400" b="1" dirty="0">
                <a:latin typeface="Times New Roman" panose="02020603050405020304" pitchFamily="18" charset="0"/>
                <a:cs typeface="Times New Roman" panose="02020603050405020304" pitchFamily="18" charset="0"/>
              </a:rPr>
              <a:t>নেটওয়ার্ক টপোলজি বর্ণনা কর</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9633912-EBBD-D2E1-B4F0-0E8E11382FA8}"/>
              </a:ext>
            </a:extLst>
          </p:cNvPr>
          <p:cNvSpPr txBox="1"/>
          <p:nvPr/>
        </p:nvSpPr>
        <p:spPr>
          <a:xfrm>
            <a:off x="1193369" y="2355742"/>
            <a:ext cx="10476854" cy="3046988"/>
          </a:xfrm>
          <a:prstGeom prst="rect">
            <a:avLst/>
          </a:prstGeom>
          <a:noFill/>
        </p:spPr>
        <p:txBody>
          <a:bodyPr wrap="square" rtlCol="0">
            <a:spAutoFit/>
          </a:bodyPr>
          <a:lstStyle/>
          <a:p>
            <a:pPr algn="l"/>
            <a:r>
              <a:rPr lang="as-IN" sz="3200" b="0" i="0" dirty="0">
                <a:effectLst/>
                <a:latin typeface="Google Sans"/>
              </a:rPr>
              <a:t>এ টপোলজিতে এক বা একাধিক স্তরের কম্পিউটার হোস্ট কম্পিউটারের সাথে সংযুক্ত থাকে। অর্থাৎ প্রথম স্তরের কম্পিউটারগুলো দ্বিতীয় স্তরের কম্পিউটারগুলোর হোস্ট হয়। একইভাবে দ্বিতীয় স্তরের কম্পিউটারগুলো তৃতীয় স্তরের কম্পিউটারগুলোর হোস্ট হয়। অফিস ব্যবস্থাপনার কাজে এ নেটওয়ার্ক টপোলজি খুবই উপযোগী।</a:t>
            </a:r>
          </a:p>
        </p:txBody>
      </p:sp>
    </p:spTree>
    <p:extLst>
      <p:ext uri="{BB962C8B-B14F-4D97-AF65-F5344CB8AC3E}">
        <p14:creationId xmlns:p14="http://schemas.microsoft.com/office/powerpoint/2010/main" val="39278791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93369" y="480447"/>
            <a:ext cx="10037736" cy="769441"/>
          </a:xfrm>
          <a:prstGeom prst="rect">
            <a:avLst/>
          </a:prstGeom>
          <a:noFill/>
        </p:spPr>
        <p:txBody>
          <a:bodyPr wrap="square" rtlCol="0">
            <a:spAutoFit/>
          </a:bodyPr>
          <a:lstStyle/>
          <a:p>
            <a:pPr algn="ctr"/>
            <a:r>
              <a:rPr lang="as-IN" sz="4400" b="1" dirty="0">
                <a:latin typeface="Times New Roman" panose="02020603050405020304" pitchFamily="18" charset="0"/>
                <a:cs typeface="Times New Roman" panose="02020603050405020304" pitchFamily="18" charset="0"/>
              </a:rPr>
              <a:t>নেটওয়ার্ক টপোলজি বর্ণনা কর</a:t>
            </a:r>
            <a:endParaRPr lang="en-US" sz="44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D702F89-DFD7-968C-762C-CD47EF1C4569}"/>
              </a:ext>
            </a:extLst>
          </p:cNvPr>
          <p:cNvSpPr/>
          <p:nvPr/>
        </p:nvSpPr>
        <p:spPr>
          <a:xfrm>
            <a:off x="1193369" y="2185261"/>
            <a:ext cx="10197885" cy="393657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907308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93369" y="480447"/>
            <a:ext cx="10037736" cy="769441"/>
          </a:xfrm>
          <a:prstGeom prst="rect">
            <a:avLst/>
          </a:prstGeom>
          <a:noFill/>
        </p:spPr>
        <p:txBody>
          <a:bodyPr wrap="square" rtlCol="0">
            <a:spAutoFit/>
          </a:bodyPr>
          <a:lstStyle/>
          <a:p>
            <a:pPr algn="ctr"/>
            <a:r>
              <a:rPr lang="as-IN" sz="4400" b="1" dirty="0">
                <a:latin typeface="Times New Roman" panose="02020603050405020304" pitchFamily="18" charset="0"/>
                <a:cs typeface="Times New Roman" panose="02020603050405020304" pitchFamily="18" charset="0"/>
              </a:rPr>
              <a:t>ট্রান্সমিশন মিডিয়া বর্ণনা কর।</a:t>
            </a:r>
            <a:endParaRPr lang="en-US" sz="44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BAF392D-DFBD-434E-3773-0C1AED94EAE9}"/>
              </a:ext>
            </a:extLst>
          </p:cNvPr>
          <p:cNvSpPr/>
          <p:nvPr/>
        </p:nvSpPr>
        <p:spPr>
          <a:xfrm>
            <a:off x="1627322" y="1565328"/>
            <a:ext cx="9169830" cy="461849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8177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619932" y="533513"/>
            <a:ext cx="11189776"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a:ln>
                  <a:noFill/>
                </a:ln>
                <a:effectLst/>
                <a:latin typeface="Google Sans"/>
              </a:rPr>
              <a:t>Classification</a:t>
            </a:r>
            <a:r>
              <a:rPr kumimoji="0" lang="en-US" altLang="en-US" sz="5400" b="0" i="0" u="none" strike="noStrike" cap="none" normalizeH="0" baseline="0" dirty="0">
                <a:ln>
                  <a:noFill/>
                </a:ln>
                <a:effectLst/>
                <a:latin typeface="Google Sans"/>
              </a:rPr>
              <a:t> of generations of computers</a:t>
            </a:r>
            <a:endParaRPr kumimoji="0" lang="en-US" altLang="en-US" sz="5400" b="0" i="0" u="none" strike="noStrike" cap="none" normalizeH="0" baseline="0" dirty="0">
              <a:ln>
                <a:noFill/>
              </a:ln>
              <a:effectLst/>
            </a:endParaRPr>
          </a:p>
        </p:txBody>
      </p:sp>
      <p:sp>
        <p:nvSpPr>
          <p:cNvPr id="4" name="TextBox 3">
            <a:extLst>
              <a:ext uri="{FF2B5EF4-FFF2-40B4-BE49-F238E27FC236}">
                <a16:creationId xmlns:a16="http://schemas.microsoft.com/office/drawing/2014/main" id="{609B952C-2DFA-ED83-8BC8-E60B7BB489EA}"/>
              </a:ext>
            </a:extLst>
          </p:cNvPr>
          <p:cNvSpPr txBox="1"/>
          <p:nvPr/>
        </p:nvSpPr>
        <p:spPr>
          <a:xfrm>
            <a:off x="619932" y="1580827"/>
            <a:ext cx="11189776" cy="2062103"/>
          </a:xfrm>
          <a:prstGeom prst="rect">
            <a:avLst/>
          </a:prstGeom>
          <a:noFill/>
        </p:spPr>
        <p:txBody>
          <a:bodyPr wrap="square" rtlCol="0">
            <a:spAutoFit/>
          </a:bodyPr>
          <a:lstStyle/>
          <a:p>
            <a:pPr algn="ctr"/>
            <a:r>
              <a:rPr lang="en-US" sz="3200" b="1" i="0" dirty="0">
                <a:effectLst/>
                <a:latin typeface="Times New Roman" panose="02020603050405020304" pitchFamily="18" charset="0"/>
              </a:rPr>
              <a:t>Microprocessor</a:t>
            </a:r>
          </a:p>
          <a:p>
            <a:pPr algn="just"/>
            <a:r>
              <a:rPr lang="en-US" sz="3200" b="0" i="0" dirty="0">
                <a:effectLst/>
                <a:latin typeface="Times New Roman" panose="02020603050405020304" pitchFamily="18" charset="0"/>
              </a:rPr>
              <a:t>  – an electronic component held on an integrated circuit that contains a computer’s central processing unit (CPU) and other associated circuits.</a:t>
            </a:r>
            <a:endParaRPr lang="en-US" sz="3200" dirty="0"/>
          </a:p>
        </p:txBody>
      </p:sp>
      <p:sp>
        <p:nvSpPr>
          <p:cNvPr id="5" name="Rectangle 4">
            <a:extLst>
              <a:ext uri="{FF2B5EF4-FFF2-40B4-BE49-F238E27FC236}">
                <a16:creationId xmlns:a16="http://schemas.microsoft.com/office/drawing/2014/main" id="{34D27D99-4C37-1265-B786-88575DD1419F}"/>
              </a:ext>
            </a:extLst>
          </p:cNvPr>
          <p:cNvSpPr/>
          <p:nvPr/>
        </p:nvSpPr>
        <p:spPr>
          <a:xfrm>
            <a:off x="5284922" y="3766914"/>
            <a:ext cx="3719593" cy="2592092"/>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3771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9B952C-2DFA-ED83-8BC8-E60B7BB489EA}"/>
              </a:ext>
            </a:extLst>
          </p:cNvPr>
          <p:cNvSpPr txBox="1"/>
          <p:nvPr/>
        </p:nvSpPr>
        <p:spPr>
          <a:xfrm>
            <a:off x="501112" y="588935"/>
            <a:ext cx="11189776" cy="5786199"/>
          </a:xfrm>
          <a:prstGeom prst="rect">
            <a:avLst/>
          </a:prstGeom>
          <a:noFill/>
        </p:spPr>
        <p:txBody>
          <a:bodyPr wrap="square" rtlCol="0">
            <a:spAutoFit/>
          </a:bodyPr>
          <a:lstStyle/>
          <a:p>
            <a:endParaRPr lang="en-US" sz="1800" b="0" i="0" u="none" strike="noStrike" baseline="0" dirty="0"/>
          </a:p>
          <a:p>
            <a:pPr algn="ctr"/>
            <a:r>
              <a:rPr lang="as-IN" sz="3200" b="1" i="0" u="none" strike="noStrike" baseline="0" dirty="0"/>
              <a:t>কম্পিউটারের প্রকারভেদ কর</a:t>
            </a:r>
            <a:r>
              <a:rPr lang="en-US" sz="1800" b="0" i="0" u="none" strike="noStrike" baseline="0" dirty="0"/>
              <a:t>	</a:t>
            </a:r>
          </a:p>
          <a:p>
            <a:pPr algn="l">
              <a:buFont typeface="Arial" panose="020B0604020202020204" pitchFamily="34" charset="0"/>
              <a:buChar char="•"/>
            </a:pPr>
            <a:r>
              <a:rPr lang="en-US" sz="3200" b="0" i="0" dirty="0">
                <a:effectLst/>
                <a:latin typeface="Times New Roman" panose="02020603050405020304" pitchFamily="18" charset="0"/>
              </a:rPr>
              <a:t>  </a:t>
            </a:r>
            <a:r>
              <a:rPr lang="as-IN" sz="3200" b="0" i="0" dirty="0">
                <a:effectLst/>
                <a:latin typeface="Google Sans"/>
              </a:rPr>
              <a:t>এনালগ </a:t>
            </a:r>
            <a:r>
              <a:rPr lang="as-IN" sz="3200" b="1" i="0" dirty="0">
                <a:effectLst/>
                <a:latin typeface="Google Sans"/>
              </a:rPr>
              <a:t>কম্পিউটার</a:t>
            </a:r>
            <a:r>
              <a:rPr lang="as-IN" sz="3200" b="0" i="0" dirty="0">
                <a:effectLst/>
                <a:latin typeface="Google Sans"/>
              </a:rPr>
              <a:t> যে </a:t>
            </a:r>
            <a:r>
              <a:rPr lang="as-IN" sz="3200" b="1" i="0" dirty="0">
                <a:effectLst/>
                <a:latin typeface="Google Sans"/>
              </a:rPr>
              <a:t>কম্পিউটার</a:t>
            </a:r>
            <a:r>
              <a:rPr lang="as-IN" sz="3200" b="0" i="0" dirty="0">
                <a:effectLst/>
                <a:latin typeface="Google Sans"/>
              </a:rPr>
              <a:t> একটি রাশিকে অপর একটি রাশির সাপেক্ষে পরিমাপ করতে পারে,তাই এনালগ </a:t>
            </a:r>
            <a:r>
              <a:rPr lang="as-IN" sz="3200" b="1" i="0" dirty="0">
                <a:effectLst/>
                <a:latin typeface="Google Sans"/>
              </a:rPr>
              <a:t>কম্পিউটার</a:t>
            </a:r>
            <a:r>
              <a:rPr lang="as-IN" sz="3200" b="0" i="0" dirty="0">
                <a:effectLst/>
                <a:latin typeface="Google Sans"/>
              </a:rPr>
              <a:t>। ...</a:t>
            </a:r>
          </a:p>
          <a:p>
            <a:pPr algn="l">
              <a:buFont typeface="Arial" panose="020B0604020202020204" pitchFamily="34" charset="0"/>
              <a:buChar char="•"/>
            </a:pPr>
            <a:r>
              <a:rPr lang="as-IN" sz="3200" b="0" i="0" dirty="0">
                <a:effectLst/>
                <a:latin typeface="Google Sans"/>
              </a:rPr>
              <a:t>ডিজিটাল </a:t>
            </a:r>
            <a:r>
              <a:rPr lang="as-IN" sz="3200" b="1" i="0" dirty="0">
                <a:effectLst/>
                <a:latin typeface="Google Sans"/>
              </a:rPr>
              <a:t>কম্পিউটার</a:t>
            </a:r>
            <a:r>
              <a:rPr lang="as-IN" sz="3200" b="0" i="0" dirty="0">
                <a:effectLst/>
                <a:latin typeface="Google Sans"/>
              </a:rPr>
              <a:t> ...</a:t>
            </a:r>
          </a:p>
          <a:p>
            <a:pPr algn="l">
              <a:buFont typeface="Arial" panose="020B0604020202020204" pitchFamily="34" charset="0"/>
              <a:buChar char="•"/>
            </a:pPr>
            <a:r>
              <a:rPr lang="as-IN" sz="3200" b="0" i="0" dirty="0">
                <a:effectLst/>
                <a:latin typeface="Google Sans"/>
              </a:rPr>
              <a:t>হাইব্রিড </a:t>
            </a:r>
            <a:r>
              <a:rPr lang="as-IN" sz="3200" b="1" i="0" dirty="0">
                <a:effectLst/>
                <a:latin typeface="Google Sans"/>
              </a:rPr>
              <a:t>কম্পিউটার</a:t>
            </a:r>
            <a:r>
              <a:rPr lang="as-IN" sz="3200" b="0" i="0" dirty="0">
                <a:effectLst/>
                <a:latin typeface="Google Sans"/>
              </a:rPr>
              <a:t> ...</a:t>
            </a:r>
          </a:p>
          <a:p>
            <a:pPr algn="l">
              <a:buFont typeface="Arial" panose="020B0604020202020204" pitchFamily="34" charset="0"/>
              <a:buChar char="•"/>
            </a:pPr>
            <a:r>
              <a:rPr lang="as-IN" sz="3200" b="0" i="0" dirty="0">
                <a:effectLst/>
                <a:latin typeface="Google Sans"/>
              </a:rPr>
              <a:t>মেইনফ্রেম </a:t>
            </a:r>
            <a:r>
              <a:rPr lang="as-IN" sz="3200" b="1" i="0" dirty="0">
                <a:effectLst/>
                <a:latin typeface="Google Sans"/>
              </a:rPr>
              <a:t>কম্পিউটার</a:t>
            </a:r>
            <a:r>
              <a:rPr lang="as-IN" sz="3200" b="0" i="0" dirty="0">
                <a:effectLst/>
                <a:latin typeface="Google Sans"/>
              </a:rPr>
              <a:t> ...</a:t>
            </a:r>
          </a:p>
          <a:p>
            <a:pPr algn="l">
              <a:buFont typeface="Arial" panose="020B0604020202020204" pitchFamily="34" charset="0"/>
              <a:buChar char="•"/>
            </a:pPr>
            <a:r>
              <a:rPr lang="as-IN" sz="3200" b="0" i="0" dirty="0">
                <a:effectLst/>
                <a:latin typeface="Google Sans"/>
              </a:rPr>
              <a:t>মিনি </a:t>
            </a:r>
            <a:r>
              <a:rPr lang="as-IN" sz="3200" b="1" i="0" dirty="0">
                <a:effectLst/>
                <a:latin typeface="Google Sans"/>
              </a:rPr>
              <a:t>কম্পিউটার</a:t>
            </a:r>
            <a:r>
              <a:rPr lang="as-IN" sz="3200" b="0" i="0" dirty="0">
                <a:effectLst/>
                <a:latin typeface="Google Sans"/>
              </a:rPr>
              <a:t> ...</a:t>
            </a:r>
          </a:p>
          <a:p>
            <a:pPr algn="l">
              <a:buFont typeface="Arial" panose="020B0604020202020204" pitchFamily="34" charset="0"/>
              <a:buChar char="•"/>
            </a:pPr>
            <a:r>
              <a:rPr lang="as-IN" sz="3200" b="0" i="0" dirty="0">
                <a:effectLst/>
                <a:latin typeface="Google Sans"/>
              </a:rPr>
              <a:t>মাইক্রো </a:t>
            </a:r>
            <a:r>
              <a:rPr lang="as-IN" sz="3200" b="1" i="0" dirty="0">
                <a:effectLst/>
                <a:latin typeface="Google Sans"/>
              </a:rPr>
              <a:t>কম্পিউটার</a:t>
            </a:r>
            <a:r>
              <a:rPr lang="as-IN" sz="3200" b="0" i="0" dirty="0">
                <a:effectLst/>
                <a:latin typeface="Google Sans"/>
              </a:rPr>
              <a:t> ...</a:t>
            </a:r>
          </a:p>
          <a:p>
            <a:pPr algn="l">
              <a:buFont typeface="Arial" panose="020B0604020202020204" pitchFamily="34" charset="0"/>
              <a:buChar char="•"/>
            </a:pPr>
            <a:r>
              <a:rPr lang="as-IN" sz="3200" b="0" i="0" dirty="0">
                <a:effectLst/>
                <a:latin typeface="Google Sans"/>
              </a:rPr>
              <a:t>সুপার </a:t>
            </a:r>
            <a:r>
              <a:rPr lang="as-IN" sz="3200" b="1" i="0" dirty="0">
                <a:effectLst/>
                <a:latin typeface="Google Sans"/>
              </a:rPr>
              <a:t>কম্পিউটার</a:t>
            </a:r>
            <a:r>
              <a:rPr lang="as-IN" sz="3200" b="0" i="0" dirty="0">
                <a:effectLst/>
                <a:latin typeface="Google Sans"/>
              </a:rPr>
              <a:t> ...</a:t>
            </a:r>
          </a:p>
          <a:p>
            <a:pPr algn="l">
              <a:buFont typeface="Arial" panose="020B0604020202020204" pitchFamily="34" charset="0"/>
              <a:buChar char="•"/>
            </a:pPr>
            <a:r>
              <a:rPr lang="as-IN" sz="3200" b="0" i="0" dirty="0">
                <a:effectLst/>
                <a:latin typeface="Google Sans"/>
              </a:rPr>
              <a:t>ট্যাবলেট </a:t>
            </a:r>
            <a:r>
              <a:rPr lang="as-IN" sz="3200" b="1" i="0" dirty="0">
                <a:effectLst/>
                <a:latin typeface="Google Sans"/>
              </a:rPr>
              <a:t>কম্পিউটার</a:t>
            </a:r>
            <a:endParaRPr lang="as-IN" sz="3200" b="0" i="0" dirty="0">
              <a:effectLst/>
              <a:latin typeface="Google Sans"/>
            </a:endParaRPr>
          </a:p>
          <a:p>
            <a:pPr algn="just"/>
            <a:endParaRPr lang="en-US" sz="3200" dirty="0"/>
          </a:p>
        </p:txBody>
      </p:sp>
    </p:spTree>
    <p:extLst>
      <p:ext uri="{BB962C8B-B14F-4D97-AF65-F5344CB8AC3E}">
        <p14:creationId xmlns:p14="http://schemas.microsoft.com/office/powerpoint/2010/main" val="3287136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9B952C-2DFA-ED83-8BC8-E60B7BB489EA}"/>
              </a:ext>
            </a:extLst>
          </p:cNvPr>
          <p:cNvSpPr txBox="1"/>
          <p:nvPr/>
        </p:nvSpPr>
        <p:spPr>
          <a:xfrm>
            <a:off x="501112" y="588935"/>
            <a:ext cx="11189776" cy="3816429"/>
          </a:xfrm>
          <a:prstGeom prst="rect">
            <a:avLst/>
          </a:prstGeom>
          <a:noFill/>
        </p:spPr>
        <p:txBody>
          <a:bodyPr wrap="square" rtlCol="0">
            <a:spAutoFit/>
          </a:bodyPr>
          <a:lstStyle/>
          <a:p>
            <a:endParaRPr lang="en-US" sz="1800" b="0" i="0" u="none" strike="noStrike" baseline="0" dirty="0"/>
          </a:p>
          <a:p>
            <a:pPr algn="ctr"/>
            <a:r>
              <a:rPr lang="as-IN" sz="3200" b="0" i="0" dirty="0">
                <a:effectLst/>
                <a:latin typeface="Google Sans"/>
              </a:rPr>
              <a:t>এনালগ </a:t>
            </a:r>
            <a:r>
              <a:rPr lang="as-IN" sz="3200" b="1" i="0" dirty="0">
                <a:effectLst/>
                <a:latin typeface="Google Sans"/>
              </a:rPr>
              <a:t>কম্পিউটার</a:t>
            </a:r>
            <a:r>
              <a:rPr lang="as-IN" sz="3200" b="0" i="0" dirty="0">
                <a:effectLst/>
                <a:latin typeface="Google Sans"/>
              </a:rPr>
              <a:t> </a:t>
            </a:r>
            <a:r>
              <a:rPr lang="en-US" sz="1800" b="0" i="0" u="none" strike="noStrike" baseline="0" dirty="0"/>
              <a:t>	</a:t>
            </a:r>
          </a:p>
          <a:p>
            <a:pPr algn="just"/>
            <a:r>
              <a:rPr lang="en-US" sz="3200" b="0" i="0" dirty="0">
                <a:effectLst/>
                <a:latin typeface="Times New Roman" panose="02020603050405020304" pitchFamily="18" charset="0"/>
              </a:rPr>
              <a:t>  </a:t>
            </a:r>
          </a:p>
          <a:p>
            <a:pPr algn="just"/>
            <a:r>
              <a:rPr lang="as-IN" sz="3200" b="0" i="0" dirty="0">
                <a:effectLst/>
                <a:latin typeface="Google Sans"/>
              </a:rPr>
              <a:t>যে কম্পিউটার একটি রাশিকে অপর একটি রাশির সাপেক্ষে পরিমাপ করতে পারে,তাই এনালগ কম্পিউটার। এটি উষ্ণতা বা অন্যান্য পরিমাপ যা নিয়মিত পরিবর্তিত হয় তা রেকর্ড করতে পারে। মোটর গাড়ির বেগ নির্ণায়ক যন্ত্র এনালগ কম্পিউটারের একটি উৎকৃষ্ট উদাহরণ।</a:t>
            </a:r>
            <a:endParaRPr lang="en-US" sz="3200" dirty="0"/>
          </a:p>
        </p:txBody>
      </p:sp>
      <p:sp>
        <p:nvSpPr>
          <p:cNvPr id="2" name="Rectangle 1">
            <a:extLst>
              <a:ext uri="{FF2B5EF4-FFF2-40B4-BE49-F238E27FC236}">
                <a16:creationId xmlns:a16="http://schemas.microsoft.com/office/drawing/2014/main" id="{47F069E3-02EE-5D47-6505-16066349FC1E}"/>
              </a:ext>
            </a:extLst>
          </p:cNvPr>
          <p:cNvSpPr/>
          <p:nvPr/>
        </p:nvSpPr>
        <p:spPr>
          <a:xfrm>
            <a:off x="5005953" y="4029559"/>
            <a:ext cx="3874576" cy="2526224"/>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244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9B952C-2DFA-ED83-8BC8-E60B7BB489EA}"/>
              </a:ext>
            </a:extLst>
          </p:cNvPr>
          <p:cNvSpPr txBox="1"/>
          <p:nvPr/>
        </p:nvSpPr>
        <p:spPr>
          <a:xfrm>
            <a:off x="501112" y="588935"/>
            <a:ext cx="11189776" cy="3323987"/>
          </a:xfrm>
          <a:prstGeom prst="rect">
            <a:avLst/>
          </a:prstGeom>
          <a:noFill/>
        </p:spPr>
        <p:txBody>
          <a:bodyPr wrap="square" rtlCol="0">
            <a:spAutoFit/>
          </a:bodyPr>
          <a:lstStyle/>
          <a:p>
            <a:pPr algn="just"/>
            <a:endParaRPr lang="en-US" sz="1800" b="0" i="0" u="none" strike="noStrike" baseline="0" dirty="0"/>
          </a:p>
          <a:p>
            <a:pPr algn="ctr"/>
            <a:r>
              <a:rPr lang="as-IN" sz="3200" b="0" i="0" dirty="0">
                <a:effectLst/>
                <a:latin typeface="Google Sans"/>
              </a:rPr>
              <a:t>ডিজিটাল কম্পিউটার </a:t>
            </a:r>
            <a:r>
              <a:rPr lang="en-US" sz="1800" b="0" i="0" u="none" strike="noStrike" baseline="0" dirty="0"/>
              <a:t>	</a:t>
            </a:r>
            <a:endParaRPr lang="en-US" sz="3200" b="0" i="0" dirty="0">
              <a:effectLst/>
              <a:latin typeface="Times New Roman" panose="02020603050405020304" pitchFamily="18" charset="0"/>
            </a:endParaRPr>
          </a:p>
          <a:p>
            <a:pPr algn="just"/>
            <a:r>
              <a:rPr lang="as-IN" sz="3200" b="0" i="0" dirty="0">
                <a:effectLst/>
                <a:latin typeface="Google Sans"/>
              </a:rPr>
              <a:t>কম্পিউটারের দুটি ভাগে। যে সকল কম্পিউটার বাইনারি পদ্ধতিতে অর্থাৎ ডিজিটাল পদ্ধতিতে ক্রিয়া সম্পন্ন করে, সেসব কম্পিউটারকে ডিজিটাল কম্পিউটার বলা হয়। মাইক্রোকম্পিউটার, মিনিকম্পিউটার,মেইনফ্রেমকম্পিউটার, সুপার কম্পিউটার হচ্ছে ডিজিটাল কম্পিউটারের উদাহরণ।</a:t>
            </a:r>
            <a:endParaRPr lang="en-US" sz="3200" dirty="0"/>
          </a:p>
        </p:txBody>
      </p:sp>
      <p:sp>
        <p:nvSpPr>
          <p:cNvPr id="2" name="Rectangle 1">
            <a:extLst>
              <a:ext uri="{FF2B5EF4-FFF2-40B4-BE49-F238E27FC236}">
                <a16:creationId xmlns:a16="http://schemas.microsoft.com/office/drawing/2014/main" id="{47F069E3-02EE-5D47-6505-16066349FC1E}"/>
              </a:ext>
            </a:extLst>
          </p:cNvPr>
          <p:cNvSpPr/>
          <p:nvPr/>
        </p:nvSpPr>
        <p:spPr>
          <a:xfrm>
            <a:off x="4158712" y="3912922"/>
            <a:ext cx="3874576" cy="2526224"/>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2389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9B952C-2DFA-ED83-8BC8-E60B7BB489EA}"/>
              </a:ext>
            </a:extLst>
          </p:cNvPr>
          <p:cNvSpPr txBox="1"/>
          <p:nvPr/>
        </p:nvSpPr>
        <p:spPr>
          <a:xfrm>
            <a:off x="501112" y="588935"/>
            <a:ext cx="11189776" cy="861774"/>
          </a:xfrm>
          <a:prstGeom prst="rect">
            <a:avLst/>
          </a:prstGeom>
          <a:noFill/>
        </p:spPr>
        <p:txBody>
          <a:bodyPr wrap="square" rtlCol="0">
            <a:spAutoFit/>
          </a:bodyPr>
          <a:lstStyle/>
          <a:p>
            <a:pPr algn="just"/>
            <a:endParaRPr lang="en-US" sz="1800" b="0" i="0" u="none" strike="noStrike" baseline="0" dirty="0"/>
          </a:p>
          <a:p>
            <a:pPr algn="ctr"/>
            <a:r>
              <a:rPr lang="as-IN" sz="3200" b="0" i="0" dirty="0">
                <a:effectLst/>
                <a:latin typeface="Google Sans"/>
              </a:rPr>
              <a:t>ডিজিটাল কম্পিউটার </a:t>
            </a:r>
            <a:r>
              <a:rPr lang="en-US" sz="1800" b="0" i="0" u="none" strike="noStrike" baseline="0" dirty="0"/>
              <a:t>	</a:t>
            </a:r>
            <a:endParaRPr lang="en-US" sz="3200" b="0" i="0" dirty="0">
              <a:effectLst/>
              <a:latin typeface="Times New Roman" panose="02020603050405020304" pitchFamily="18" charset="0"/>
            </a:endParaRPr>
          </a:p>
        </p:txBody>
      </p:sp>
      <p:sp>
        <p:nvSpPr>
          <p:cNvPr id="2" name="Rectangle 1">
            <a:extLst>
              <a:ext uri="{FF2B5EF4-FFF2-40B4-BE49-F238E27FC236}">
                <a16:creationId xmlns:a16="http://schemas.microsoft.com/office/drawing/2014/main" id="{47F069E3-02EE-5D47-6505-16066349FC1E}"/>
              </a:ext>
            </a:extLst>
          </p:cNvPr>
          <p:cNvSpPr/>
          <p:nvPr/>
        </p:nvSpPr>
        <p:spPr>
          <a:xfrm>
            <a:off x="1818467" y="1414220"/>
            <a:ext cx="8518902" cy="506407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5053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9B952C-2DFA-ED83-8BC8-E60B7BB489EA}"/>
              </a:ext>
            </a:extLst>
          </p:cNvPr>
          <p:cNvSpPr txBox="1"/>
          <p:nvPr/>
        </p:nvSpPr>
        <p:spPr>
          <a:xfrm>
            <a:off x="501112" y="588935"/>
            <a:ext cx="11189776" cy="861774"/>
          </a:xfrm>
          <a:prstGeom prst="rect">
            <a:avLst/>
          </a:prstGeom>
          <a:noFill/>
        </p:spPr>
        <p:txBody>
          <a:bodyPr wrap="square" rtlCol="0">
            <a:spAutoFit/>
          </a:bodyPr>
          <a:lstStyle/>
          <a:p>
            <a:pPr algn="just"/>
            <a:endParaRPr lang="en-US" sz="1800" b="0" i="0" u="none" strike="noStrike" baseline="0" dirty="0"/>
          </a:p>
          <a:p>
            <a:pPr algn="ctr"/>
            <a:r>
              <a:rPr lang="as-IN" sz="3200" b="0" i="0" dirty="0">
                <a:effectLst/>
                <a:latin typeface="Google Sans"/>
              </a:rPr>
              <a:t>ডিজিটাল কম্পিউটার </a:t>
            </a:r>
            <a:r>
              <a:rPr lang="en-US" sz="1800" b="0" i="0" u="none" strike="noStrike" baseline="0" dirty="0"/>
              <a:t>	</a:t>
            </a:r>
            <a:endParaRPr lang="en-US" sz="3200" b="0" i="0" dirty="0">
              <a:effectLst/>
              <a:latin typeface="Times New Roman" panose="02020603050405020304" pitchFamily="18" charset="0"/>
            </a:endParaRPr>
          </a:p>
        </p:txBody>
      </p:sp>
      <p:sp>
        <p:nvSpPr>
          <p:cNvPr id="2" name="Rectangle 1">
            <a:extLst>
              <a:ext uri="{FF2B5EF4-FFF2-40B4-BE49-F238E27FC236}">
                <a16:creationId xmlns:a16="http://schemas.microsoft.com/office/drawing/2014/main" id="{47F069E3-02EE-5D47-6505-16066349FC1E}"/>
              </a:ext>
            </a:extLst>
          </p:cNvPr>
          <p:cNvSpPr/>
          <p:nvPr/>
        </p:nvSpPr>
        <p:spPr>
          <a:xfrm>
            <a:off x="1818467" y="1414220"/>
            <a:ext cx="8518902" cy="506407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1121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9B952C-2DFA-ED83-8BC8-E60B7BB489EA}"/>
              </a:ext>
            </a:extLst>
          </p:cNvPr>
          <p:cNvSpPr txBox="1"/>
          <p:nvPr/>
        </p:nvSpPr>
        <p:spPr>
          <a:xfrm>
            <a:off x="501112" y="588935"/>
            <a:ext cx="11189776" cy="861774"/>
          </a:xfrm>
          <a:prstGeom prst="rect">
            <a:avLst/>
          </a:prstGeom>
          <a:noFill/>
        </p:spPr>
        <p:txBody>
          <a:bodyPr wrap="square" rtlCol="0">
            <a:spAutoFit/>
          </a:bodyPr>
          <a:lstStyle/>
          <a:p>
            <a:pPr algn="just"/>
            <a:endParaRPr lang="en-US" sz="1800" b="0" i="0" u="none" strike="noStrike" baseline="0" dirty="0"/>
          </a:p>
          <a:p>
            <a:pPr algn="ctr"/>
            <a:r>
              <a:rPr lang="as-IN" sz="3200" b="0" i="0" dirty="0">
                <a:effectLst/>
                <a:latin typeface="Google Sans"/>
              </a:rPr>
              <a:t>ডিজিটাল কম্পিউটার </a:t>
            </a:r>
            <a:r>
              <a:rPr lang="en-US" sz="1800" b="0" i="0" u="none" strike="noStrike" baseline="0" dirty="0"/>
              <a:t>	</a:t>
            </a:r>
            <a:endParaRPr lang="en-US" sz="3200" b="0" i="0" dirty="0">
              <a:effectLst/>
              <a:latin typeface="Times New Roman" panose="02020603050405020304" pitchFamily="18" charset="0"/>
            </a:endParaRPr>
          </a:p>
        </p:txBody>
      </p:sp>
      <p:sp>
        <p:nvSpPr>
          <p:cNvPr id="2" name="Rectangle 1">
            <a:extLst>
              <a:ext uri="{FF2B5EF4-FFF2-40B4-BE49-F238E27FC236}">
                <a16:creationId xmlns:a16="http://schemas.microsoft.com/office/drawing/2014/main" id="{47F069E3-02EE-5D47-6505-16066349FC1E}"/>
              </a:ext>
            </a:extLst>
          </p:cNvPr>
          <p:cNvSpPr/>
          <p:nvPr/>
        </p:nvSpPr>
        <p:spPr>
          <a:xfrm>
            <a:off x="1818467" y="1414220"/>
            <a:ext cx="8518902" cy="506407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8366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9B952C-2DFA-ED83-8BC8-E60B7BB489EA}"/>
              </a:ext>
            </a:extLst>
          </p:cNvPr>
          <p:cNvSpPr txBox="1"/>
          <p:nvPr/>
        </p:nvSpPr>
        <p:spPr>
          <a:xfrm>
            <a:off x="501112" y="588935"/>
            <a:ext cx="11189776" cy="861774"/>
          </a:xfrm>
          <a:prstGeom prst="rect">
            <a:avLst/>
          </a:prstGeom>
          <a:noFill/>
        </p:spPr>
        <p:txBody>
          <a:bodyPr wrap="square" rtlCol="0">
            <a:spAutoFit/>
          </a:bodyPr>
          <a:lstStyle/>
          <a:p>
            <a:pPr algn="just"/>
            <a:endParaRPr lang="en-US" sz="1800" b="0" i="0" u="none" strike="noStrike" baseline="0" dirty="0"/>
          </a:p>
          <a:p>
            <a:pPr algn="ctr"/>
            <a:r>
              <a:rPr lang="as-IN" sz="3200" b="0" i="0" dirty="0">
                <a:effectLst/>
                <a:latin typeface="Google Sans"/>
              </a:rPr>
              <a:t>ডিজিটাল কম্পিউটার </a:t>
            </a:r>
            <a:r>
              <a:rPr lang="en-US" sz="1800" b="0" i="0" u="none" strike="noStrike" baseline="0" dirty="0"/>
              <a:t>	</a:t>
            </a:r>
            <a:endParaRPr lang="en-US" sz="3200" b="0" i="0" dirty="0">
              <a:effectLst/>
              <a:latin typeface="Times New Roman" panose="02020603050405020304" pitchFamily="18" charset="0"/>
            </a:endParaRPr>
          </a:p>
        </p:txBody>
      </p:sp>
      <p:sp>
        <p:nvSpPr>
          <p:cNvPr id="2" name="Rectangle 1">
            <a:extLst>
              <a:ext uri="{FF2B5EF4-FFF2-40B4-BE49-F238E27FC236}">
                <a16:creationId xmlns:a16="http://schemas.microsoft.com/office/drawing/2014/main" id="{47F069E3-02EE-5D47-6505-16066349FC1E}"/>
              </a:ext>
            </a:extLst>
          </p:cNvPr>
          <p:cNvSpPr/>
          <p:nvPr/>
        </p:nvSpPr>
        <p:spPr>
          <a:xfrm>
            <a:off x="1818467" y="1414220"/>
            <a:ext cx="8518902" cy="506407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1931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9B952C-2DFA-ED83-8BC8-E60B7BB489EA}"/>
              </a:ext>
            </a:extLst>
          </p:cNvPr>
          <p:cNvSpPr txBox="1"/>
          <p:nvPr/>
        </p:nvSpPr>
        <p:spPr>
          <a:xfrm>
            <a:off x="501112" y="588935"/>
            <a:ext cx="11189776" cy="861774"/>
          </a:xfrm>
          <a:prstGeom prst="rect">
            <a:avLst/>
          </a:prstGeom>
          <a:noFill/>
        </p:spPr>
        <p:txBody>
          <a:bodyPr wrap="square" rtlCol="0">
            <a:spAutoFit/>
          </a:bodyPr>
          <a:lstStyle/>
          <a:p>
            <a:pPr algn="just"/>
            <a:endParaRPr lang="en-US" sz="1800" b="0" i="0" u="none" strike="noStrike" baseline="0" dirty="0"/>
          </a:p>
          <a:p>
            <a:pPr algn="ctr"/>
            <a:r>
              <a:rPr lang="as-IN" sz="3200" b="0" i="0" dirty="0">
                <a:effectLst/>
                <a:latin typeface="Google Sans"/>
              </a:rPr>
              <a:t>ডিজিটাল কম্পিউটার </a:t>
            </a:r>
            <a:r>
              <a:rPr lang="en-US" sz="1800" b="0" i="0" u="none" strike="noStrike" baseline="0" dirty="0"/>
              <a:t>	</a:t>
            </a:r>
            <a:endParaRPr lang="en-US" sz="3200" b="0" i="0" dirty="0">
              <a:effectLst/>
              <a:latin typeface="Times New Roman" panose="02020603050405020304" pitchFamily="18" charset="0"/>
            </a:endParaRPr>
          </a:p>
        </p:txBody>
      </p:sp>
      <p:sp>
        <p:nvSpPr>
          <p:cNvPr id="2" name="Rectangle 1">
            <a:extLst>
              <a:ext uri="{FF2B5EF4-FFF2-40B4-BE49-F238E27FC236}">
                <a16:creationId xmlns:a16="http://schemas.microsoft.com/office/drawing/2014/main" id="{47F069E3-02EE-5D47-6505-16066349FC1E}"/>
              </a:ext>
            </a:extLst>
          </p:cNvPr>
          <p:cNvSpPr/>
          <p:nvPr/>
        </p:nvSpPr>
        <p:spPr>
          <a:xfrm>
            <a:off x="1818467" y="1414220"/>
            <a:ext cx="8518902" cy="506407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44936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03BEACD-3705-9043-4F30-519309B2820C}"/>
              </a:ext>
            </a:extLst>
          </p:cNvPr>
          <p:cNvSpPr txBox="1"/>
          <p:nvPr/>
        </p:nvSpPr>
        <p:spPr>
          <a:xfrm>
            <a:off x="185979" y="2151727"/>
            <a:ext cx="11375756" cy="2554545"/>
          </a:xfrm>
          <a:prstGeom prst="rect">
            <a:avLst/>
          </a:prstGeom>
          <a:noFill/>
        </p:spPr>
        <p:txBody>
          <a:bodyPr wrap="square">
            <a:spAutoFit/>
          </a:bodyPr>
          <a:lstStyle/>
          <a:p>
            <a:pPr algn="ctr"/>
            <a:r>
              <a:rPr lang="en-US" sz="6600" b="1" dirty="0">
                <a:latin typeface="Times New Roman" panose="02020603050405020304" pitchFamily="18" charset="0"/>
                <a:cs typeface="Times New Roman" panose="02020603050405020304" pitchFamily="18" charset="0"/>
              </a:rPr>
              <a:t>Subject Name:-IT Support</a:t>
            </a:r>
          </a:p>
          <a:p>
            <a:pPr algn="ctr"/>
            <a:r>
              <a:rPr lang="en-US" sz="6600" b="1" dirty="0">
                <a:latin typeface="Times New Roman" panose="02020603050405020304" pitchFamily="18" charset="0"/>
                <a:cs typeface="Times New Roman" panose="02020603050405020304" pitchFamily="18" charset="0"/>
              </a:rPr>
              <a:t>Subject Code:-</a:t>
            </a:r>
            <a:r>
              <a:rPr lang="en-US" sz="6600" b="1" i="0" u="none" strike="noStrike" baseline="0" dirty="0">
                <a:latin typeface="Times New Roman" panose="02020603050405020304" pitchFamily="18" charset="0"/>
                <a:cs typeface="Times New Roman" panose="02020603050405020304" pitchFamily="18" charset="0"/>
              </a:rPr>
              <a:t>285</a:t>
            </a:r>
            <a:r>
              <a:rPr lang="en-US" sz="6600" b="1" dirty="0">
                <a:latin typeface="Times New Roman" panose="02020603050405020304" pitchFamily="18" charset="0"/>
                <a:cs typeface="Times New Roman" panose="02020603050405020304" pitchFamily="18" charset="0"/>
              </a:rPr>
              <a:t>33</a:t>
            </a:r>
            <a:r>
              <a:rPr lang="en-US" sz="6600" b="1" i="0" u="none" strike="noStrike" baseline="0" dirty="0">
                <a:latin typeface="Times New Roman" panose="02020603050405020304" pitchFamily="18" charset="0"/>
                <a:cs typeface="Times New Roman" panose="02020603050405020304" pitchFamily="18" charset="0"/>
              </a:rPr>
              <a:t> </a:t>
            </a:r>
            <a:r>
              <a:rPr lang="en-US" sz="4400" b="1" i="0" u="none" strike="noStrike" baseline="0" dirty="0">
                <a:latin typeface="Times New Roman" panose="02020603050405020304" pitchFamily="18" charset="0"/>
                <a:cs typeface="Times New Roman" panose="02020603050405020304" pitchFamily="18" charset="0"/>
              </a:rPr>
              <a:t>	</a:t>
            </a:r>
          </a:p>
          <a:p>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8672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9B952C-2DFA-ED83-8BC8-E60B7BB489EA}"/>
              </a:ext>
            </a:extLst>
          </p:cNvPr>
          <p:cNvSpPr txBox="1"/>
          <p:nvPr/>
        </p:nvSpPr>
        <p:spPr>
          <a:xfrm>
            <a:off x="252919" y="588935"/>
            <a:ext cx="11437969" cy="1138773"/>
          </a:xfrm>
          <a:prstGeom prst="rect">
            <a:avLst/>
          </a:prstGeom>
          <a:noFill/>
        </p:spPr>
        <p:txBody>
          <a:bodyPr wrap="square" rtlCol="0">
            <a:spAutoFit/>
          </a:bodyPr>
          <a:lstStyle/>
          <a:p>
            <a:pPr algn="just"/>
            <a:endParaRPr lang="en-US" sz="1800" b="0" i="0" u="none" strike="noStrike" baseline="0" dirty="0"/>
          </a:p>
          <a:p>
            <a:pPr algn="ctr"/>
            <a:r>
              <a:rPr lang="as-IN" sz="3200" b="1" i="0" dirty="0">
                <a:effectLst/>
                <a:latin typeface="solaimanlipi"/>
              </a:rPr>
              <a:t>হাইব্রিড কম্পিউটার কি</a:t>
            </a:r>
          </a:p>
          <a:p>
            <a:pPr algn="ctr"/>
            <a:r>
              <a:rPr lang="en-US" sz="1800" b="0" i="0" u="none" strike="noStrike" baseline="0" dirty="0"/>
              <a:t>	</a:t>
            </a:r>
            <a:endParaRPr lang="en-US" sz="3200" b="0" i="0" dirty="0">
              <a:effectLst/>
              <a:latin typeface="Times New Roman" panose="02020603050405020304" pitchFamily="18" charset="0"/>
            </a:endParaRPr>
          </a:p>
        </p:txBody>
      </p:sp>
      <p:sp>
        <p:nvSpPr>
          <p:cNvPr id="3" name="TextBox 2">
            <a:extLst>
              <a:ext uri="{FF2B5EF4-FFF2-40B4-BE49-F238E27FC236}">
                <a16:creationId xmlns:a16="http://schemas.microsoft.com/office/drawing/2014/main" id="{2DE89DA3-147D-7F98-A575-15FB64F34AFF}"/>
              </a:ext>
            </a:extLst>
          </p:cNvPr>
          <p:cNvSpPr txBox="1"/>
          <p:nvPr/>
        </p:nvSpPr>
        <p:spPr>
          <a:xfrm>
            <a:off x="501112" y="1536174"/>
            <a:ext cx="11189776" cy="4832092"/>
          </a:xfrm>
          <a:prstGeom prst="rect">
            <a:avLst/>
          </a:prstGeom>
          <a:noFill/>
        </p:spPr>
        <p:txBody>
          <a:bodyPr wrap="square" rtlCol="0">
            <a:spAutoFit/>
          </a:bodyPr>
          <a:lstStyle/>
          <a:p>
            <a:pPr algn="just"/>
            <a:r>
              <a:rPr lang="as-IN" sz="2800" b="0" i="0" u="sng" dirty="0">
                <a:effectLst/>
                <a:latin typeface="solaimanlipi"/>
                <a:hlinkClick r:id="rId2">
                  <a:extLst>
                    <a:ext uri="{A12FA001-AC4F-418D-AE19-62706E023703}">
                      <ahyp:hlinkClr xmlns:ahyp="http://schemas.microsoft.com/office/drawing/2018/hyperlinkcolor" val="tx"/>
                    </a:ext>
                  </a:extLst>
                </a:hlinkClick>
              </a:rPr>
              <a:t>হাইব্রিড কম্পিউটার</a:t>
            </a:r>
            <a:r>
              <a:rPr lang="as-IN" sz="2800" b="0" i="0" dirty="0">
                <a:effectLst/>
                <a:latin typeface="solaimanlipi"/>
              </a:rPr>
              <a:t> হলো এমন কম্পিউটার যা এনালগ কম্পিউটার এবং ডিজিটাল কম্পিউটার উভয়ের বৈশিষ্ট্য দ্বারা তৈরি। এনালগ কম্পিউটার ডেটা পরিমাপ করে এবং এটিকে পরিমাপের মান অনুসারে সরাসরি প্রক্রিয়া করে, অন্যদিকে ডিজিটাল কম্পিউটার ডেটাকে সংখ্যায় রূপান্তর করে এবং এটিকে সংখ্যাগতভাবে প্রক্রিয়া করে। হাইব্রিড কম্পিউটার উভয় কম্পিউটারের আউটপুট একত্রিত করে। যার ফলে এটি জটিল সমস্যাগুলি সমাধান করতে পারে যা একটি এনালগ কম্পিউটার বা একটি ডিজিটাল কম্পিউটার একা সমাধান করতে পারে না।</a:t>
            </a:r>
          </a:p>
          <a:p>
            <a:pPr algn="just"/>
            <a:r>
              <a:rPr lang="as-IN" sz="2800" b="0" i="0" dirty="0">
                <a:effectLst/>
                <a:latin typeface="solaimanlipi"/>
              </a:rPr>
              <a:t>হাইব্রিড কম্পিউটার সাধারণত বৈজ্ঞানিক গবেষণা, প্রকৌশল এবং শিল্পে ব্যবহৃত হয়। উদাহরণস্বরূপ, হাইব্রিড কম্পিউটার আবহাওয়ার পূর্বাভাস, মহাকাশ গবেষণা এবং চিকিৎসা গবেষণা সহ বিভিন্ন ক্ষেত্রে ব্যবহৃত হয়।</a:t>
            </a:r>
          </a:p>
        </p:txBody>
      </p:sp>
    </p:spTree>
    <p:extLst>
      <p:ext uri="{BB962C8B-B14F-4D97-AF65-F5344CB8AC3E}">
        <p14:creationId xmlns:p14="http://schemas.microsoft.com/office/powerpoint/2010/main" val="3095326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93369" y="401447"/>
            <a:ext cx="9174997" cy="1754326"/>
          </a:xfrm>
          <a:prstGeom prst="rect">
            <a:avLst/>
          </a:prstGeom>
          <a:noFill/>
        </p:spPr>
        <p:txBody>
          <a:bodyPr wrap="square" rtlCol="0">
            <a:spAutoFit/>
          </a:bodyPr>
          <a:lstStyle/>
          <a:p>
            <a:pPr algn="ctr"/>
            <a:r>
              <a:rPr lang="as-IN" sz="5400" b="1" dirty="0"/>
              <a:t>একটি ডিজিটাল কম্পিউটারের ব্লক ডায়াগ্রাম আঁক।</a:t>
            </a:r>
            <a:endParaRPr lang="en-US" sz="5400" b="1" dirty="0"/>
          </a:p>
        </p:txBody>
      </p:sp>
      <p:sp>
        <p:nvSpPr>
          <p:cNvPr id="4" name="Rectangle 3">
            <a:extLst>
              <a:ext uri="{FF2B5EF4-FFF2-40B4-BE49-F238E27FC236}">
                <a16:creationId xmlns:a16="http://schemas.microsoft.com/office/drawing/2014/main" id="{E6BDF574-46C8-9D5E-6BA6-A417A18A3775}"/>
              </a:ext>
            </a:extLst>
          </p:cNvPr>
          <p:cNvSpPr/>
          <p:nvPr/>
        </p:nvSpPr>
        <p:spPr>
          <a:xfrm>
            <a:off x="1193369" y="2278251"/>
            <a:ext cx="4711485" cy="3301139"/>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73BD5F4-7634-79EC-4CB5-C6F8D6D9B0B3}"/>
              </a:ext>
            </a:extLst>
          </p:cNvPr>
          <p:cNvSpPr/>
          <p:nvPr/>
        </p:nvSpPr>
        <p:spPr>
          <a:xfrm>
            <a:off x="6287146" y="2278250"/>
            <a:ext cx="4711485" cy="3301139"/>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943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239864" y="2551837"/>
            <a:ext cx="9174997" cy="1754326"/>
          </a:xfrm>
          <a:prstGeom prst="rect">
            <a:avLst/>
          </a:prstGeom>
          <a:noFill/>
        </p:spPr>
        <p:txBody>
          <a:bodyPr wrap="square" rtlCol="0">
            <a:spAutoFit/>
          </a:bodyPr>
          <a:lstStyle/>
          <a:p>
            <a:pPr algn="ctr"/>
            <a:r>
              <a:rPr lang="as-IN" sz="5400" b="1" dirty="0"/>
              <a:t>হার্ডওয়্যার, সফ্টওয়্যার এবং ফার্মওয়্যার শব্দটি বর্ণনা করুন</a:t>
            </a:r>
            <a:endParaRPr lang="en-US" sz="5400" b="1" dirty="0"/>
          </a:p>
        </p:txBody>
      </p:sp>
    </p:spTree>
    <p:extLst>
      <p:ext uri="{BB962C8B-B14F-4D97-AF65-F5344CB8AC3E}">
        <p14:creationId xmlns:p14="http://schemas.microsoft.com/office/powerpoint/2010/main" val="628364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508501" y="134101"/>
            <a:ext cx="9174997" cy="923330"/>
          </a:xfrm>
          <a:prstGeom prst="rect">
            <a:avLst/>
          </a:prstGeom>
          <a:noFill/>
        </p:spPr>
        <p:txBody>
          <a:bodyPr wrap="square" rtlCol="0">
            <a:spAutoFit/>
          </a:bodyPr>
          <a:lstStyle/>
          <a:p>
            <a:pPr algn="ctr"/>
            <a:r>
              <a:rPr lang="as-IN" sz="5400" b="1" i="0" dirty="0">
                <a:effectLst/>
                <a:latin typeface="Google Sans"/>
              </a:rPr>
              <a:t>হার্ডওয়্যার</a:t>
            </a:r>
            <a:r>
              <a:rPr lang="as-IN" sz="5400" b="0" i="0" dirty="0">
                <a:effectLst/>
                <a:latin typeface="Google Sans"/>
              </a:rPr>
              <a:t> (</a:t>
            </a:r>
            <a:r>
              <a:rPr lang="en-US" sz="5400" b="1" i="0" dirty="0">
                <a:effectLst/>
                <a:latin typeface="Google Sans"/>
              </a:rPr>
              <a:t>Hardware</a:t>
            </a:r>
            <a:r>
              <a:rPr lang="en-US" sz="5400" b="0" i="0" dirty="0">
                <a:effectLst/>
                <a:latin typeface="Google Sans"/>
              </a:rPr>
              <a:t>): </a:t>
            </a:r>
            <a:endParaRPr lang="en-US" sz="5400" b="1" dirty="0"/>
          </a:p>
        </p:txBody>
      </p:sp>
      <p:sp>
        <p:nvSpPr>
          <p:cNvPr id="3" name="TextBox 2">
            <a:extLst>
              <a:ext uri="{FF2B5EF4-FFF2-40B4-BE49-F238E27FC236}">
                <a16:creationId xmlns:a16="http://schemas.microsoft.com/office/drawing/2014/main" id="{81FC4CB3-EDAC-7114-8066-3303D709B8EF}"/>
              </a:ext>
            </a:extLst>
          </p:cNvPr>
          <p:cNvSpPr txBox="1"/>
          <p:nvPr/>
        </p:nvSpPr>
        <p:spPr>
          <a:xfrm>
            <a:off x="805912" y="1014535"/>
            <a:ext cx="10786820" cy="5693866"/>
          </a:xfrm>
          <a:prstGeom prst="rect">
            <a:avLst/>
          </a:prstGeom>
          <a:noFill/>
        </p:spPr>
        <p:txBody>
          <a:bodyPr wrap="square" rtlCol="0">
            <a:spAutoFit/>
          </a:bodyPr>
          <a:lstStyle/>
          <a:p>
            <a:pPr algn="just"/>
            <a:r>
              <a:rPr lang="as-IN" sz="2800" b="0" i="0" dirty="0">
                <a:effectLst/>
                <a:latin typeface="Poppins" panose="00000500000000000000" pitchFamily="2" charset="0"/>
              </a:rPr>
              <a:t> হার্ডওয়্যার একটি ইংরেজী শব্দ। এর বাংলা প্রতিশব্দ হিসাবে আমরা সচরাচর লোহা-লক্কর বুঝে থাকি। কম্পিউটারের ক্ষেত্রে এই হার্ডওয়্যার হচ্ছে যন্ত্র বা যন্ত্র সরঞ্জাম। যাকে কম্পিউটারের অবকাঠামো বলা যায়। কম্পিউটারের বাহ্যিক আকৃতি সম্পন্ন সকল যন্ত্র বা ডিভাইস সমূহকে হার্ডওয়্যার বলে। কম্পিউটার সিস্টেমে ব্যবহৃত ইন্টিগ্রেটেড সার্কিট, মাইক্রোপ্রসেসর, মাদারবোর্ড, র‍্যাম (</a:t>
            </a:r>
            <a:r>
              <a:rPr lang="en-US" sz="2800" b="0" i="0" dirty="0">
                <a:effectLst/>
                <a:latin typeface="Poppins" panose="00000500000000000000" pitchFamily="2" charset="0"/>
              </a:rPr>
              <a:t>RAM), </a:t>
            </a:r>
            <a:r>
              <a:rPr lang="as-IN" sz="2800" b="0" i="0" dirty="0">
                <a:effectLst/>
                <a:latin typeface="Poppins" panose="00000500000000000000" pitchFamily="2" charset="0"/>
              </a:rPr>
              <a:t>রম (</a:t>
            </a:r>
            <a:r>
              <a:rPr lang="en-US" sz="2800" b="0" i="0" dirty="0">
                <a:effectLst/>
                <a:latin typeface="Poppins" panose="00000500000000000000" pitchFamily="2" charset="0"/>
              </a:rPr>
              <a:t>ROM) </a:t>
            </a:r>
            <a:r>
              <a:rPr lang="as-IN" sz="2800" b="0" i="0" dirty="0">
                <a:effectLst/>
                <a:latin typeface="Poppins" panose="00000500000000000000" pitchFamily="2" charset="0"/>
              </a:rPr>
              <a:t>প্রভৃতি যন্ত্রপাতি দিয়ে সুন্দরভাবে সম্পাদন ও সহায়তা করার জন্য রয়েছে অন্যান্য ডিভাইসমূহ যেমন-ডিস্ক, ডিস্ক ড্রাইভ, কী-বোর্ড, মাউস, মনিটর, প্রিন্টার ইত্যাদি। উল্লিখিত সকল যন্ত্রপাতির সমন্বয়েই গঠিত হয় কম্পিউটারের হার্ডওয়্যার। অর্থাৎ হার্ডওয়্যার হচ্ছে কম্পিউটারের বাহ্যিক কাঠামো যা আমরা স্পর্শ করতে পারি। হার্ডওয়্যারকে কার্যক্ষম ও ব্যবহার উপযোগী করার জন্য প্রয়োজন উপযুক্ত সফটওয়্যার। সর্বোপরি হার্ডওয়্যার ও সফটওয়্যার সমন্বিতভাবে একটি পরিপূর্ণ সিস্টেম হিসাবে কাজ করে।</a:t>
            </a:r>
            <a:endParaRPr lang="en-US" sz="2800" dirty="0"/>
          </a:p>
        </p:txBody>
      </p:sp>
    </p:spTree>
    <p:extLst>
      <p:ext uri="{BB962C8B-B14F-4D97-AF65-F5344CB8AC3E}">
        <p14:creationId xmlns:p14="http://schemas.microsoft.com/office/powerpoint/2010/main" val="907862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508501" y="134101"/>
            <a:ext cx="9174997" cy="923330"/>
          </a:xfrm>
          <a:prstGeom prst="rect">
            <a:avLst/>
          </a:prstGeom>
          <a:noFill/>
        </p:spPr>
        <p:txBody>
          <a:bodyPr wrap="square" rtlCol="0">
            <a:spAutoFit/>
          </a:bodyPr>
          <a:lstStyle/>
          <a:p>
            <a:pPr algn="ctr"/>
            <a:r>
              <a:rPr lang="as-IN" sz="5400" b="1" i="0" dirty="0">
                <a:effectLst/>
                <a:latin typeface="Poppins" panose="00000500000000000000" pitchFamily="2" charset="0"/>
              </a:rPr>
              <a:t>সফটওয়্যার (</a:t>
            </a:r>
            <a:r>
              <a:rPr lang="en-US" sz="5400" b="1" i="0" dirty="0">
                <a:effectLst/>
                <a:latin typeface="Poppins" panose="00000500000000000000" pitchFamily="2" charset="0"/>
              </a:rPr>
              <a:t>Software): </a:t>
            </a:r>
            <a:endParaRPr lang="en-US" sz="5400" b="0" i="0" dirty="0">
              <a:effectLst/>
              <a:latin typeface="Poppins" panose="00000500000000000000" pitchFamily="2" charset="0"/>
            </a:endParaRPr>
          </a:p>
        </p:txBody>
      </p:sp>
      <p:sp>
        <p:nvSpPr>
          <p:cNvPr id="3" name="TextBox 2">
            <a:extLst>
              <a:ext uri="{FF2B5EF4-FFF2-40B4-BE49-F238E27FC236}">
                <a16:creationId xmlns:a16="http://schemas.microsoft.com/office/drawing/2014/main" id="{81FC4CB3-EDAC-7114-8066-3303D709B8EF}"/>
              </a:ext>
            </a:extLst>
          </p:cNvPr>
          <p:cNvSpPr txBox="1"/>
          <p:nvPr/>
        </p:nvSpPr>
        <p:spPr>
          <a:xfrm>
            <a:off x="805912" y="1014535"/>
            <a:ext cx="10786820" cy="6001643"/>
          </a:xfrm>
          <a:prstGeom prst="rect">
            <a:avLst/>
          </a:prstGeom>
          <a:noFill/>
        </p:spPr>
        <p:txBody>
          <a:bodyPr wrap="square" rtlCol="0">
            <a:spAutoFit/>
          </a:bodyPr>
          <a:lstStyle/>
          <a:p>
            <a:pPr algn="just"/>
            <a:r>
              <a:rPr lang="as-IN" sz="3200" b="0" i="0" dirty="0">
                <a:effectLst/>
                <a:latin typeface="Poppins" panose="00000500000000000000" pitchFamily="2" charset="0"/>
              </a:rPr>
              <a:t> </a:t>
            </a:r>
            <a:r>
              <a:rPr lang="en-US" sz="3200" b="0" i="0" dirty="0">
                <a:effectLst/>
                <a:latin typeface="Poppins" panose="00000500000000000000" pitchFamily="2" charset="0"/>
              </a:rPr>
              <a:t>  </a:t>
            </a:r>
            <a:r>
              <a:rPr lang="as-IN" sz="3200" b="0" i="0" dirty="0">
                <a:effectLst/>
                <a:latin typeface="Poppins" panose="00000500000000000000" pitchFamily="2" charset="0"/>
              </a:rPr>
              <a:t>কম্পিউটারে ব্যবহার করা যায় এমন সমন্বিত প্রোগ্রামকে সফটওয়্যার বলে। কম্পিউটার অন্যের সাহায্য ছাড়া নিজে কখনো কোনো কিছু করতে পারে না। কম্পিউটার প্রয়োজনীয় কাজটি সম্পন্ন করতে একটি নির্দেশ গ্রহণ করে থাকে। সফটওয়্যার হচ্ছে হার্ডওয়্যারের প্রাণশক্তি বা জীবনী শক্তি । প্রোগ্রাম কম্পিউটারের হার্ডওয়্যার ও ব্যবহারকারীর মধ্যে সম্পর্ক সৃষ্টির মাধ্যমে হার্ডওয়্যারকে কার্যক্ষম ও ব্যবহার উপযোগী করে তাকেই সফটওয়্যার বলে। সত্যিকার অর্থে সফটওয়্যার কম্পিউটার পরিচালনা করে। সফটওয়্যার ছাড়া হার্ডওয়্যার অর্থহীন। এক কথায় বলা যায় যে, সফটওয়্যার ও হার্ডওয়্যার একে অন্যের পরিপূরক।</a:t>
            </a:r>
          </a:p>
          <a:p>
            <a:pPr algn="just"/>
            <a:endParaRPr lang="en-US" sz="3200" dirty="0"/>
          </a:p>
        </p:txBody>
      </p:sp>
    </p:spTree>
    <p:extLst>
      <p:ext uri="{BB962C8B-B14F-4D97-AF65-F5344CB8AC3E}">
        <p14:creationId xmlns:p14="http://schemas.microsoft.com/office/powerpoint/2010/main" val="822257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508501" y="134101"/>
            <a:ext cx="9174997" cy="923330"/>
          </a:xfrm>
          <a:prstGeom prst="rect">
            <a:avLst/>
          </a:prstGeom>
          <a:noFill/>
        </p:spPr>
        <p:txBody>
          <a:bodyPr wrap="square" rtlCol="0">
            <a:spAutoFit/>
          </a:bodyPr>
          <a:lstStyle/>
          <a:p>
            <a:pPr algn="ctr"/>
            <a:r>
              <a:rPr lang="as-IN" sz="5400" b="1" i="0" dirty="0">
                <a:effectLst/>
                <a:latin typeface="Poppins" panose="00000500000000000000" pitchFamily="2" charset="0"/>
              </a:rPr>
              <a:t>ফার্মওয়্যার (</a:t>
            </a:r>
            <a:r>
              <a:rPr lang="en-US" sz="5400" b="1" i="0" dirty="0">
                <a:effectLst/>
                <a:latin typeface="Poppins" panose="00000500000000000000" pitchFamily="2" charset="0"/>
              </a:rPr>
              <a:t>Firmware ) :</a:t>
            </a:r>
            <a:endParaRPr lang="en-US" sz="5400" b="0" i="0" dirty="0">
              <a:effectLst/>
              <a:latin typeface="Poppins" panose="00000500000000000000" pitchFamily="2" charset="0"/>
            </a:endParaRPr>
          </a:p>
        </p:txBody>
      </p:sp>
      <p:sp>
        <p:nvSpPr>
          <p:cNvPr id="3" name="TextBox 2">
            <a:extLst>
              <a:ext uri="{FF2B5EF4-FFF2-40B4-BE49-F238E27FC236}">
                <a16:creationId xmlns:a16="http://schemas.microsoft.com/office/drawing/2014/main" id="{81FC4CB3-EDAC-7114-8066-3303D709B8EF}"/>
              </a:ext>
            </a:extLst>
          </p:cNvPr>
          <p:cNvSpPr txBox="1"/>
          <p:nvPr/>
        </p:nvSpPr>
        <p:spPr>
          <a:xfrm>
            <a:off x="805912" y="1014535"/>
            <a:ext cx="10786820" cy="4893647"/>
          </a:xfrm>
          <a:prstGeom prst="rect">
            <a:avLst/>
          </a:prstGeom>
          <a:noFill/>
        </p:spPr>
        <p:txBody>
          <a:bodyPr wrap="square" rtlCol="0">
            <a:spAutoFit/>
          </a:bodyPr>
          <a:lstStyle/>
          <a:p>
            <a:pPr algn="just"/>
            <a:r>
              <a:rPr lang="as-IN" sz="2400" b="0" i="0" dirty="0">
                <a:effectLst/>
                <a:latin typeface="Poppins" panose="00000500000000000000" pitchFamily="2" charset="0"/>
              </a:rPr>
              <a:t> </a:t>
            </a:r>
            <a:r>
              <a:rPr lang="en-US" sz="2400" b="0" i="0" dirty="0">
                <a:effectLst/>
                <a:latin typeface="Poppins" panose="00000500000000000000" pitchFamily="2" charset="0"/>
              </a:rPr>
              <a:t>  </a:t>
            </a:r>
            <a:r>
              <a:rPr lang="as-IN" sz="2400" b="0" i="0" dirty="0">
                <a:effectLst/>
                <a:latin typeface="Poppins" panose="00000500000000000000" pitchFamily="2" charset="0"/>
              </a:rPr>
              <a:t>ফার্মওয়্যারও এক ধরনের সফটওয়্যার। ফার্মওয়্যারকে হার্ডওয়্যার ও সফটওয়্যারের মাঝামাঝি গাঠনিক অবস্থান বলে মনে করা হয়। এ ধরনের প্রোগ্রামগুলো স্থায়ীভাবে মেমোরিতে সংরক্ষিত থাকে। সাধারণভাবে ফার্মওয়্যার পরিবর্তন করাও সম্ভব নয়। কম্পিউটার তৈরি করার সময় মেমোরিতে যে প্রোগ্রামসমূহ স্থায়ীভাবে সংরক্ষণ করে দেয়া হয় যেগুলোকে ফার্মওয়্যার বা মনিটর প্রোগ্রাম বলে। এ সকল প্রোগ্রামের আউটপুট কেবল পর্যায়ক্রমে মনিটরে প্রদর্শিত হয়। যেমন- রমে (</a:t>
            </a:r>
            <a:r>
              <a:rPr lang="en-US" sz="2400" b="0" i="0" dirty="0">
                <a:effectLst/>
                <a:latin typeface="Poppins" panose="00000500000000000000" pitchFamily="2" charset="0"/>
              </a:rPr>
              <a:t>ROM) </a:t>
            </a:r>
            <a:r>
              <a:rPr lang="as-IN" sz="2400" b="0" i="0" dirty="0">
                <a:effectLst/>
                <a:latin typeface="Poppins" panose="00000500000000000000" pitchFamily="2" charset="0"/>
              </a:rPr>
              <a:t>রক্ষিত প্রোগ্রামসমূহ। কম্পিউটারে স্থায়ীভাবে রাখা দরকার সেইসব নির্দেশনাবলী যেসব নির্দেশনাবলী বা কমাণ্ডের মাধ্যমে কম্পিউটারের হার্ডওয়্যার নিয়ন্ত্রণ করা যায়। শুধুমাত্র এই নির্দেশনাগুলো কম্পিউটারের সেমিকন্ডাক্টর (</a:t>
            </a:r>
            <a:r>
              <a:rPr lang="en-US" sz="2400" b="0" i="0" dirty="0">
                <a:effectLst/>
                <a:latin typeface="Poppins" panose="00000500000000000000" pitchFamily="2" charset="0"/>
              </a:rPr>
              <a:t>Semiconductor) </a:t>
            </a:r>
            <a:r>
              <a:rPr lang="as-IN" sz="2400" b="0" i="0" dirty="0">
                <a:effectLst/>
                <a:latin typeface="Poppins" panose="00000500000000000000" pitchFamily="2" charset="0"/>
              </a:rPr>
              <a:t>রমে স্থায়ীভাবে সংরক্ষিত করা হয়। উদাহরণ হিসেবে বলা যায়- </a:t>
            </a:r>
            <a:r>
              <a:rPr lang="en-US" sz="2400" b="0" i="0" dirty="0">
                <a:effectLst/>
                <a:latin typeface="Poppins" panose="00000500000000000000" pitchFamily="2" charset="0"/>
              </a:rPr>
              <a:t>ROM BIOS (Read Only Memory Basic Input Output System) </a:t>
            </a:r>
            <a:r>
              <a:rPr lang="as-IN" sz="2400" b="0" i="0" dirty="0">
                <a:effectLst/>
                <a:latin typeface="Poppins" panose="00000500000000000000" pitchFamily="2" charset="0"/>
              </a:rPr>
              <a:t>এর মধ্যে যে ডেটা এবং নির্দেশগুলো থাকে তা ফার্মওয়্যার। কম্পিউটার ছাড়াও কিছু কিছু মাইক্রোপ্রসেসর ভিত্তিক সিস্টেম আছে যেখানে ফার্মওয়্যার ব্যবহৃত হয়। যেমন ভিসিডি প্লেয়ার, ভিসিআর, অটোমোবাইল, মেডিক্যাল ইকুইপমেন্ট ইত্যাদি।</a:t>
            </a:r>
            <a:endParaRPr lang="en-US" sz="2400" dirty="0"/>
          </a:p>
        </p:txBody>
      </p:sp>
    </p:spTree>
    <p:extLst>
      <p:ext uri="{BB962C8B-B14F-4D97-AF65-F5344CB8AC3E}">
        <p14:creationId xmlns:p14="http://schemas.microsoft.com/office/powerpoint/2010/main" val="1005094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802968" y="151179"/>
            <a:ext cx="9174997" cy="830997"/>
          </a:xfrm>
          <a:prstGeom prst="rect">
            <a:avLst/>
          </a:prstGeom>
          <a:noFill/>
        </p:spPr>
        <p:txBody>
          <a:bodyPr wrap="square" rtlCol="0">
            <a:spAutoFit/>
          </a:bodyPr>
          <a:lstStyle/>
          <a:p>
            <a:pPr algn="ctr"/>
            <a:r>
              <a:rPr lang="as-IN" sz="4800" b="1" i="0" dirty="0">
                <a:effectLst/>
                <a:latin typeface="Poppins" panose="00000500000000000000" pitchFamily="2" charset="0"/>
              </a:rPr>
              <a:t>হিউম্যানওয়্যার (</a:t>
            </a:r>
            <a:r>
              <a:rPr lang="en-US" sz="4800" b="1" i="0" dirty="0" err="1">
                <a:effectLst/>
                <a:latin typeface="Poppins" panose="00000500000000000000" pitchFamily="2" charset="0"/>
              </a:rPr>
              <a:t>Humanware</a:t>
            </a:r>
            <a:r>
              <a:rPr lang="en-US" sz="4800" b="1" i="0" dirty="0">
                <a:effectLst/>
                <a:latin typeface="Poppins" panose="00000500000000000000" pitchFamily="2" charset="0"/>
              </a:rPr>
              <a:t> )  </a:t>
            </a:r>
            <a:endParaRPr lang="en-US" sz="4800" b="0" i="0" dirty="0">
              <a:effectLst/>
              <a:latin typeface="Poppins" panose="00000500000000000000" pitchFamily="2" charset="0"/>
            </a:endParaRPr>
          </a:p>
        </p:txBody>
      </p:sp>
      <p:sp>
        <p:nvSpPr>
          <p:cNvPr id="3" name="TextBox 2">
            <a:extLst>
              <a:ext uri="{FF2B5EF4-FFF2-40B4-BE49-F238E27FC236}">
                <a16:creationId xmlns:a16="http://schemas.microsoft.com/office/drawing/2014/main" id="{81FC4CB3-EDAC-7114-8066-3303D709B8EF}"/>
              </a:ext>
            </a:extLst>
          </p:cNvPr>
          <p:cNvSpPr txBox="1"/>
          <p:nvPr/>
        </p:nvSpPr>
        <p:spPr>
          <a:xfrm>
            <a:off x="702590" y="1168156"/>
            <a:ext cx="10786820" cy="4893647"/>
          </a:xfrm>
          <a:prstGeom prst="rect">
            <a:avLst/>
          </a:prstGeom>
          <a:noFill/>
        </p:spPr>
        <p:txBody>
          <a:bodyPr wrap="square" rtlCol="0">
            <a:spAutoFit/>
          </a:bodyPr>
          <a:lstStyle/>
          <a:p>
            <a:pPr algn="just"/>
            <a:r>
              <a:rPr lang="as-IN" sz="2600" b="1" i="0" dirty="0">
                <a:effectLst/>
                <a:latin typeface="Poppins" panose="00000500000000000000" pitchFamily="2" charset="0"/>
              </a:rPr>
              <a:t>  </a:t>
            </a:r>
            <a:r>
              <a:rPr lang="as-IN" sz="2600" b="0" i="0" dirty="0">
                <a:effectLst/>
                <a:latin typeface="Poppins" panose="00000500000000000000" pitchFamily="2" charset="0"/>
              </a:rPr>
              <a:t>কম্পিউটার এককভাবে কোনো কাজ করতে পারে না। কম্পিউটারে কোনো কাজ সম্পাদনের জন্য প্রয়োজনীয় উপাত্ত এবং নির্দেশ দিয়ে দিতে হয়। এই নির্দেশের ভিত্তিতে কম্পিউটার কাজ করে থাকে। আর এই নির্দেশ দেয়া হয় সফটওয়্যারের মাধ্যমে। অর্থাৎ সফটওয়্যার ছাড়া কম্পিটারের হার্ডওয়্যার মূল্যহীন। কম্পিউটারের সাহায্যে সুনির্দিষ্ট কাজ সম্পাদনের জন্য ব্যবহারকারীকে প্রথমে ডেটা সংগ্রহ করতে হয় যাকে ডেটা কালেকশন (</a:t>
            </a:r>
            <a:r>
              <a:rPr lang="en-US" sz="2600" b="0" i="0" dirty="0">
                <a:effectLst/>
                <a:latin typeface="Poppins" panose="00000500000000000000" pitchFamily="2" charset="0"/>
              </a:rPr>
              <a:t>Data Collection) </a:t>
            </a:r>
            <a:r>
              <a:rPr lang="as-IN" sz="2600" b="0" i="0" dirty="0">
                <a:effectLst/>
                <a:latin typeface="Poppins" panose="00000500000000000000" pitchFamily="2" charset="0"/>
              </a:rPr>
              <a:t>বলে। ব্যবহারকারী কম্পিউটারে কাজটি প্রক্রিয়াকরণের জন্য কম্পিউটারের সিস্টেম (ইনপুট / আউটপুট এবং অন্যান্য সিস্টেম) ডিজাইন করেন ও কম্পিউটার প্রোগ্রাম লিখেন। এরপর ব্যবহারকারী কম্পিউটার চালানোর (</a:t>
            </a:r>
            <a:r>
              <a:rPr lang="en-US" sz="2600" b="0" i="0" dirty="0">
                <a:effectLst/>
                <a:latin typeface="Poppins" panose="00000500000000000000" pitchFamily="2" charset="0"/>
              </a:rPr>
              <a:t>Operate) </a:t>
            </a:r>
            <a:r>
              <a:rPr lang="as-IN" sz="2600" b="0" i="0" dirty="0">
                <a:effectLst/>
                <a:latin typeface="Poppins" panose="00000500000000000000" pitchFamily="2" charset="0"/>
              </a:rPr>
              <a:t>মাধ্যমে তৈরিকৃত প্রোগ্রামটি চালিয়ে দেখেন এবং সংগ্রহীত ডেটাগুলোকে পরীক্ষা করেন। যে সমস্ত ব্যক্তি ডেটা প্রক্রিয়াকরণের জন্য কম্পিউটার পরিচালনা, ডেটা সংরক্ষণ, পরীক্ষাকরণ, রেকর্ড লিপিবদ্ধকরণ ইত্যাদি কাজ করে তাদেরকে হিউম্যানওয়্যার বলে।</a:t>
            </a:r>
            <a:endParaRPr lang="en-US" sz="2600" dirty="0"/>
          </a:p>
        </p:txBody>
      </p:sp>
    </p:spTree>
    <p:extLst>
      <p:ext uri="{BB962C8B-B14F-4D97-AF65-F5344CB8AC3E}">
        <p14:creationId xmlns:p14="http://schemas.microsoft.com/office/powerpoint/2010/main" val="521394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802968" y="151179"/>
            <a:ext cx="9174997" cy="830997"/>
          </a:xfrm>
          <a:prstGeom prst="rect">
            <a:avLst/>
          </a:prstGeom>
          <a:noFill/>
        </p:spPr>
        <p:txBody>
          <a:bodyPr wrap="square" rtlCol="0">
            <a:spAutoFit/>
          </a:bodyPr>
          <a:lstStyle/>
          <a:p>
            <a:pPr algn="ctr"/>
            <a:r>
              <a:rPr lang="as-IN" sz="4800" b="1" i="0" dirty="0">
                <a:effectLst/>
                <a:latin typeface="Poppins" panose="00000500000000000000" pitchFamily="2" charset="0"/>
              </a:rPr>
              <a:t>হিউম্যানওয়্যার (</a:t>
            </a:r>
            <a:r>
              <a:rPr lang="en-US" sz="4800" b="1" i="0" dirty="0" err="1">
                <a:effectLst/>
                <a:latin typeface="Poppins" panose="00000500000000000000" pitchFamily="2" charset="0"/>
              </a:rPr>
              <a:t>Humanware</a:t>
            </a:r>
            <a:r>
              <a:rPr lang="en-US" sz="4800" b="1" i="0" dirty="0">
                <a:effectLst/>
                <a:latin typeface="Poppins" panose="00000500000000000000" pitchFamily="2" charset="0"/>
              </a:rPr>
              <a:t> )  </a:t>
            </a:r>
            <a:endParaRPr lang="en-US" sz="4800" b="0" i="0" dirty="0">
              <a:effectLst/>
              <a:latin typeface="Poppins" panose="00000500000000000000" pitchFamily="2" charset="0"/>
            </a:endParaRPr>
          </a:p>
        </p:txBody>
      </p:sp>
      <p:sp>
        <p:nvSpPr>
          <p:cNvPr id="4" name="Rectangle 3">
            <a:extLst>
              <a:ext uri="{FF2B5EF4-FFF2-40B4-BE49-F238E27FC236}">
                <a16:creationId xmlns:a16="http://schemas.microsoft.com/office/drawing/2014/main" id="{53768901-37BB-F170-B64D-F029FEE08ED0}"/>
              </a:ext>
            </a:extLst>
          </p:cNvPr>
          <p:cNvSpPr/>
          <p:nvPr/>
        </p:nvSpPr>
        <p:spPr>
          <a:xfrm>
            <a:off x="1097796" y="982176"/>
            <a:ext cx="10275376" cy="535663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38057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93369" y="480447"/>
            <a:ext cx="9174997" cy="923330"/>
          </a:xfrm>
          <a:prstGeom prst="rect">
            <a:avLst/>
          </a:prstGeom>
          <a:noFill/>
        </p:spPr>
        <p:txBody>
          <a:bodyPr wrap="square" rtlCol="0">
            <a:spAutoFit/>
          </a:bodyPr>
          <a:lstStyle/>
          <a:p>
            <a:pPr algn="ctr"/>
            <a:r>
              <a:rPr lang="as-IN" sz="5400" b="1" dirty="0">
                <a:latin typeface="Times New Roman" panose="02020603050405020304" pitchFamily="18" charset="0"/>
                <a:cs typeface="Times New Roman" panose="02020603050405020304" pitchFamily="18" charset="0"/>
              </a:rPr>
              <a:t>স্মৃতির সংজ্ঞা দাও।</a:t>
            </a:r>
            <a:endParaRPr lang="en-US" sz="5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9633912-EBBD-D2E1-B4F0-0E8E11382FA8}"/>
              </a:ext>
            </a:extLst>
          </p:cNvPr>
          <p:cNvSpPr txBox="1"/>
          <p:nvPr/>
        </p:nvSpPr>
        <p:spPr>
          <a:xfrm>
            <a:off x="960895" y="1735810"/>
            <a:ext cx="10476854" cy="3046988"/>
          </a:xfrm>
          <a:prstGeom prst="rect">
            <a:avLst/>
          </a:prstGeom>
          <a:noFill/>
        </p:spPr>
        <p:txBody>
          <a:bodyPr wrap="square" rtlCol="0">
            <a:spAutoFit/>
          </a:bodyPr>
          <a:lstStyle/>
          <a:p>
            <a:pPr algn="just"/>
            <a:r>
              <a:rPr lang="as-IN" sz="3200" b="0" i="0" dirty="0">
                <a:effectLst/>
                <a:latin typeface="Google Sans"/>
              </a:rPr>
              <a:t>মস্তিষ্কে তথ্য ধারণ করে রাখার প্রক্রিয়া কিংবা মস্তিষ্কে ধারণকৃত তথ্যকে স্মৃতি বলে। এই প্রক্রিয়ায় প্রথমে তথ্য আহরণ করে মস্তিষ্কে জমা করা হয় এবং দরকার অনুযায়ী সেই তথ্য আবার ভান্ডার থেকে খুঁজে নিয়ে আসা হয়। জমাকৃত তথ্য হারিয়ে গেলে কিংবা সময়মত খুঁজে পাওয়া না গেলে তা দূর্বল স্মৃতিশক্তির লক্ষণ।</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0631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15878" y="526943"/>
            <a:ext cx="9174997" cy="646331"/>
          </a:xfrm>
          <a:prstGeom prst="rect">
            <a:avLst/>
          </a:prstGeom>
          <a:noFill/>
        </p:spPr>
        <p:txBody>
          <a:bodyPr wrap="square" rtlCol="0">
            <a:spAutoFit/>
          </a:bodyPr>
          <a:lstStyle/>
          <a:p>
            <a:pPr algn="ctr"/>
            <a:r>
              <a:rPr lang="as-IN" sz="3600" b="1" i="0" u="none" strike="noStrike" baseline="0" dirty="0">
                <a:latin typeface="Times New Roman" panose="02020603050405020304" pitchFamily="18" charset="0"/>
                <a:cs typeface="Times New Roman" panose="02020603050405020304" pitchFamily="18" charset="0"/>
              </a:rPr>
              <a:t>মেমরি শ্রেণীবদ্ধ করুন।</a:t>
            </a:r>
            <a:endParaRPr lang="en-US" sz="3600" b="1" i="0" u="none" strike="noStrike" baseline="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6E7DDA44-3174-34E3-4C40-2367930E137D}"/>
              </a:ext>
            </a:extLst>
          </p:cNvPr>
          <p:cNvSpPr/>
          <p:nvPr/>
        </p:nvSpPr>
        <p:spPr>
          <a:xfrm>
            <a:off x="1379349" y="1317356"/>
            <a:ext cx="9810427" cy="5269424"/>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2400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93369" y="480447"/>
            <a:ext cx="9174997" cy="923330"/>
          </a:xfrm>
          <a:prstGeom prst="rect">
            <a:avLst/>
          </a:prstGeom>
          <a:noFill/>
        </p:spPr>
        <p:txBody>
          <a:bodyPr wrap="square" rtlCol="0">
            <a:spAutoFit/>
          </a:bodyPr>
          <a:lstStyle/>
          <a:p>
            <a:pPr algn="ctr"/>
            <a:r>
              <a:rPr lang="en-US" sz="5400" b="1" dirty="0">
                <a:latin typeface="Times New Roman" panose="02020603050405020304" pitchFamily="18" charset="0"/>
                <a:cs typeface="Times New Roman" panose="02020603050405020304" pitchFamily="18" charset="0"/>
              </a:rPr>
              <a:t>Define Computer</a:t>
            </a:r>
          </a:p>
        </p:txBody>
      </p:sp>
      <p:sp>
        <p:nvSpPr>
          <p:cNvPr id="3" name="TextBox 2">
            <a:extLst>
              <a:ext uri="{FF2B5EF4-FFF2-40B4-BE49-F238E27FC236}">
                <a16:creationId xmlns:a16="http://schemas.microsoft.com/office/drawing/2014/main" id="{99633912-EBBD-D2E1-B4F0-0E8E11382FA8}"/>
              </a:ext>
            </a:extLst>
          </p:cNvPr>
          <p:cNvSpPr txBox="1"/>
          <p:nvPr/>
        </p:nvSpPr>
        <p:spPr>
          <a:xfrm>
            <a:off x="960895" y="1735810"/>
            <a:ext cx="10476854" cy="255454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The computer is derived from the Latin word 'computer' which means 'to compute'. The full form of the Computer is </a:t>
            </a:r>
            <a:r>
              <a:rPr lang="en-US" sz="3200" dirty="0">
                <a:solidFill>
                  <a:srgbClr val="C00000"/>
                </a:solidFill>
                <a:latin typeface="Times New Roman" panose="02020603050405020304" pitchFamily="18" charset="0"/>
                <a:cs typeface="Times New Roman" panose="02020603050405020304" pitchFamily="18" charset="0"/>
              </a:rPr>
              <a:t>Common Operating Machine Purposely Used for Technological and Educational Research</a:t>
            </a:r>
            <a:r>
              <a:rPr lang="en-US" sz="3200" dirty="0">
                <a:latin typeface="Times New Roman" panose="02020603050405020304" pitchFamily="18" charset="0"/>
                <a:cs typeface="Times New Roman" panose="02020603050405020304" pitchFamily="18" charset="0"/>
              </a:rPr>
              <a:t>. Computer = Arithmetic Logical Unit + Control unit.</a:t>
            </a:r>
          </a:p>
        </p:txBody>
      </p:sp>
    </p:spTree>
    <p:extLst>
      <p:ext uri="{BB962C8B-B14F-4D97-AF65-F5344CB8AC3E}">
        <p14:creationId xmlns:p14="http://schemas.microsoft.com/office/powerpoint/2010/main" val="1103557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62372" y="533513"/>
            <a:ext cx="9174997" cy="1323439"/>
          </a:xfrm>
          <a:prstGeom prst="rect">
            <a:avLst/>
          </a:prstGeom>
          <a:noFill/>
        </p:spPr>
        <p:txBody>
          <a:bodyPr wrap="square" rtlCol="0">
            <a:spAutoFit/>
          </a:bodyPr>
          <a:lstStyle/>
          <a:p>
            <a:pPr algn="ctr"/>
            <a:r>
              <a:rPr lang="as-IN" sz="4000" b="1" dirty="0"/>
              <a:t>প্রধান মেমরিকে প্রাথমিক মেমরি, প্রাথমিক স্টোরেজ বা অভ্যন্তরীণ মেমরিও বলা হয়।</a:t>
            </a:r>
            <a:endParaRPr lang="en-US" sz="4000" b="1" dirty="0"/>
          </a:p>
        </p:txBody>
      </p:sp>
      <p:sp>
        <p:nvSpPr>
          <p:cNvPr id="3" name="TextBox 2">
            <a:extLst>
              <a:ext uri="{FF2B5EF4-FFF2-40B4-BE49-F238E27FC236}">
                <a16:creationId xmlns:a16="http://schemas.microsoft.com/office/drawing/2014/main" id="{99633912-EBBD-D2E1-B4F0-0E8E11382FA8}"/>
              </a:ext>
            </a:extLst>
          </p:cNvPr>
          <p:cNvSpPr txBox="1"/>
          <p:nvPr/>
        </p:nvSpPr>
        <p:spPr>
          <a:xfrm>
            <a:off x="625098" y="2557221"/>
            <a:ext cx="10941803" cy="2554545"/>
          </a:xfrm>
          <a:prstGeom prst="rect">
            <a:avLst/>
          </a:prstGeom>
          <a:noFill/>
        </p:spPr>
        <p:txBody>
          <a:bodyPr wrap="square" rtlCol="0">
            <a:spAutoFit/>
          </a:bodyPr>
          <a:lstStyle/>
          <a:p>
            <a:pPr algn="l"/>
            <a:r>
              <a:rPr lang="as-IN" sz="3200" b="0" i="0" dirty="0">
                <a:effectLst/>
                <a:latin typeface="Google Sans"/>
              </a:rPr>
              <a:t>প্রধান মেমরি হল ফিজিক্যাল ডিভাইসে সিপিইউ-এর প্রয়োজনীয় ডেটা এবং নির্দেশাবলী থাকে।রম এবং র‌্যাম সহ প্রধান মেমরির দুটি প্রকার রয়েছে এবং এর কাছাকাছি অবস্থিতকম্পিউটার মাদারবোর্ডের সিপিইউ সিপিইউকে প্রধান মেমরি থেকে ডেটা পড়তে সক্ষম করেঅত্যন্ত দ্রুত</a:t>
            </a:r>
          </a:p>
        </p:txBody>
      </p:sp>
    </p:spTree>
    <p:extLst>
      <p:ext uri="{BB962C8B-B14F-4D97-AF65-F5344CB8AC3E}">
        <p14:creationId xmlns:p14="http://schemas.microsoft.com/office/powerpoint/2010/main" val="3825340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62372" y="533513"/>
            <a:ext cx="9174997" cy="707886"/>
          </a:xfrm>
          <a:prstGeom prst="rect">
            <a:avLst/>
          </a:prstGeom>
          <a:noFill/>
        </p:spPr>
        <p:txBody>
          <a:bodyPr wrap="square" rtlCol="0">
            <a:spAutoFit/>
          </a:bodyPr>
          <a:lstStyle/>
          <a:p>
            <a:pPr algn="ctr"/>
            <a:r>
              <a:rPr lang="en-US" sz="4000" b="0" i="0" dirty="0">
                <a:effectLst/>
                <a:latin typeface="Google Sans"/>
              </a:rPr>
              <a:t>Read –Only Memory(ROM)</a:t>
            </a:r>
            <a:endParaRPr lang="en-US" sz="4000" b="1" dirty="0"/>
          </a:p>
        </p:txBody>
      </p:sp>
      <p:sp>
        <p:nvSpPr>
          <p:cNvPr id="3" name="TextBox 2">
            <a:extLst>
              <a:ext uri="{FF2B5EF4-FFF2-40B4-BE49-F238E27FC236}">
                <a16:creationId xmlns:a16="http://schemas.microsoft.com/office/drawing/2014/main" id="{99633912-EBBD-D2E1-B4F0-0E8E11382FA8}"/>
              </a:ext>
            </a:extLst>
          </p:cNvPr>
          <p:cNvSpPr txBox="1"/>
          <p:nvPr/>
        </p:nvSpPr>
        <p:spPr>
          <a:xfrm>
            <a:off x="625098" y="1366897"/>
            <a:ext cx="10941803" cy="2062103"/>
          </a:xfrm>
          <a:prstGeom prst="rect">
            <a:avLst/>
          </a:prstGeom>
          <a:noFill/>
        </p:spPr>
        <p:txBody>
          <a:bodyPr wrap="square" rtlCol="0">
            <a:spAutoFit/>
          </a:bodyPr>
          <a:lstStyle/>
          <a:p>
            <a:pPr algn="l"/>
            <a:r>
              <a:rPr lang="en-US" sz="3200" b="0" i="0" dirty="0">
                <a:effectLst/>
                <a:latin typeface="Google Sans"/>
              </a:rPr>
              <a:t>ROM-</a:t>
            </a:r>
            <a:r>
              <a:rPr lang="as-IN" sz="3200" b="0" i="0" dirty="0">
                <a:effectLst/>
                <a:latin typeface="Google Sans"/>
              </a:rPr>
              <a:t>এর অর্থ হল </a:t>
            </a:r>
            <a:r>
              <a:rPr lang="en-US" sz="3200" b="0" i="0" dirty="0">
                <a:effectLst/>
                <a:latin typeface="Google Sans"/>
              </a:rPr>
              <a:t>Read –Only Memory </a:t>
            </a:r>
            <a:r>
              <a:rPr lang="as-IN" sz="3200" b="0" i="0" dirty="0">
                <a:effectLst/>
                <a:latin typeface="Google Sans"/>
              </a:rPr>
              <a:t>শুধুমাত্র রিড অপারেশন করতে দেয়। এইমেমরি অ-উদ্বায়ী, যার মানে এটি বেশিরভাগ রম পাওয়ার ছাড়াও ডেটা ধরে রাখতে পারেপ্রোগ্রাম করা হয় এবং পরিবর্তন করা যাবে না।</a:t>
            </a:r>
          </a:p>
        </p:txBody>
      </p:sp>
      <p:sp>
        <p:nvSpPr>
          <p:cNvPr id="4" name="Rectangle 3">
            <a:extLst>
              <a:ext uri="{FF2B5EF4-FFF2-40B4-BE49-F238E27FC236}">
                <a16:creationId xmlns:a16="http://schemas.microsoft.com/office/drawing/2014/main" id="{E7DC5F75-1DE8-AAC3-F1D9-66C40B2D0BED}"/>
              </a:ext>
            </a:extLst>
          </p:cNvPr>
          <p:cNvSpPr/>
          <p:nvPr/>
        </p:nvSpPr>
        <p:spPr>
          <a:xfrm>
            <a:off x="2526224" y="3429000"/>
            <a:ext cx="7532176" cy="289548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9666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62372" y="533513"/>
            <a:ext cx="9174997" cy="707886"/>
          </a:xfrm>
          <a:prstGeom prst="rect">
            <a:avLst/>
          </a:prstGeom>
          <a:noFill/>
        </p:spPr>
        <p:txBody>
          <a:bodyPr wrap="square" rtlCol="0">
            <a:spAutoFit/>
          </a:bodyPr>
          <a:lstStyle/>
          <a:p>
            <a:pPr algn="ctr"/>
            <a:r>
              <a:rPr lang="en-US" sz="4000" b="0" i="0" dirty="0">
                <a:effectLst/>
                <a:latin typeface="Google Sans"/>
              </a:rPr>
              <a:t>Read –Only Memory(ROM)</a:t>
            </a:r>
            <a:endParaRPr lang="en-US" sz="4000" b="1" dirty="0"/>
          </a:p>
        </p:txBody>
      </p:sp>
      <p:sp>
        <p:nvSpPr>
          <p:cNvPr id="3" name="TextBox 2">
            <a:extLst>
              <a:ext uri="{FF2B5EF4-FFF2-40B4-BE49-F238E27FC236}">
                <a16:creationId xmlns:a16="http://schemas.microsoft.com/office/drawing/2014/main" id="{99633912-EBBD-D2E1-B4F0-0E8E11382FA8}"/>
              </a:ext>
            </a:extLst>
          </p:cNvPr>
          <p:cNvSpPr txBox="1"/>
          <p:nvPr/>
        </p:nvSpPr>
        <p:spPr>
          <a:xfrm>
            <a:off x="625098" y="2557221"/>
            <a:ext cx="10941803" cy="2062103"/>
          </a:xfrm>
          <a:prstGeom prst="rect">
            <a:avLst/>
          </a:prstGeom>
          <a:noFill/>
        </p:spPr>
        <p:txBody>
          <a:bodyPr wrap="square" rtlCol="0">
            <a:spAutoFit/>
          </a:bodyPr>
          <a:lstStyle/>
          <a:p>
            <a:pPr algn="l"/>
            <a:r>
              <a:rPr lang="en-US" sz="3200" b="0" i="0" dirty="0">
                <a:effectLst/>
                <a:latin typeface="Google Sans"/>
              </a:rPr>
              <a:t>ROM-</a:t>
            </a:r>
            <a:r>
              <a:rPr lang="as-IN" sz="3200" b="0" i="0" dirty="0">
                <a:effectLst/>
                <a:latin typeface="Google Sans"/>
              </a:rPr>
              <a:t>এর অর্থ হল </a:t>
            </a:r>
            <a:r>
              <a:rPr lang="en-US" sz="3200" b="0" i="0" dirty="0">
                <a:effectLst/>
                <a:latin typeface="Google Sans"/>
              </a:rPr>
              <a:t>Read –Only Memory </a:t>
            </a:r>
            <a:r>
              <a:rPr lang="as-IN" sz="3200" b="0" i="0" dirty="0">
                <a:effectLst/>
                <a:latin typeface="Google Sans"/>
              </a:rPr>
              <a:t>শুধুমাত্র রিড অপারেশন করতে দেয়। এইমেমরি অ-উদ্বায়ী, যার মানে এটি বেশিরভাগ রম পাওয়ার ছাড়াও ডেটা ধরে রাখতে পারেপ্রোগ্রাম করা হয় এবং পরিবর্তন করা যাবে না।</a:t>
            </a:r>
          </a:p>
        </p:txBody>
      </p:sp>
    </p:spTree>
    <p:extLst>
      <p:ext uri="{BB962C8B-B14F-4D97-AF65-F5344CB8AC3E}">
        <p14:creationId xmlns:p14="http://schemas.microsoft.com/office/powerpoint/2010/main" val="2716862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62372" y="533513"/>
            <a:ext cx="10135892" cy="646331"/>
          </a:xfrm>
          <a:prstGeom prst="rect">
            <a:avLst/>
          </a:prstGeom>
          <a:noFill/>
        </p:spPr>
        <p:txBody>
          <a:bodyPr wrap="square" rtlCol="0">
            <a:spAutoFit/>
          </a:bodyPr>
          <a:lstStyle/>
          <a:p>
            <a:pPr algn="ctr"/>
            <a:r>
              <a:rPr lang="en-US" sz="3600" dirty="0"/>
              <a:t>Programmable Read only memory (PROM).</a:t>
            </a:r>
            <a:endParaRPr lang="en-US" sz="3600" b="1" dirty="0"/>
          </a:p>
        </p:txBody>
      </p:sp>
      <p:sp>
        <p:nvSpPr>
          <p:cNvPr id="3" name="TextBox 2">
            <a:extLst>
              <a:ext uri="{FF2B5EF4-FFF2-40B4-BE49-F238E27FC236}">
                <a16:creationId xmlns:a16="http://schemas.microsoft.com/office/drawing/2014/main" id="{99633912-EBBD-D2E1-B4F0-0E8E11382FA8}"/>
              </a:ext>
            </a:extLst>
          </p:cNvPr>
          <p:cNvSpPr txBox="1"/>
          <p:nvPr/>
        </p:nvSpPr>
        <p:spPr>
          <a:xfrm>
            <a:off x="625098" y="2557221"/>
            <a:ext cx="10941803" cy="2062103"/>
          </a:xfrm>
          <a:prstGeom prst="rect">
            <a:avLst/>
          </a:prstGeom>
          <a:noFill/>
        </p:spPr>
        <p:txBody>
          <a:bodyPr wrap="square" rtlCol="0">
            <a:spAutoFit/>
          </a:bodyPr>
          <a:lstStyle/>
          <a:p>
            <a:pPr algn="l"/>
            <a:r>
              <a:rPr lang="as-IN" sz="3200" b="0" i="0" dirty="0">
                <a:effectLst/>
                <a:latin typeface="Google Sans"/>
              </a:rPr>
              <a:t>এটা শুধুমাত্র পড়া স্মৃতি। এটি ব্যবহারকারী দ্বারা শুধুমাত্র একবার প্রোগ্রাম করা যাবে. একবার প্রোগ্রাম করা,এতে থাকা ডেটা এবং নির্দেশাবলী পরিবর্তন করা যাবে না, যার অর্থ মুছে ফেলা যায় না।</a:t>
            </a:r>
          </a:p>
        </p:txBody>
      </p:sp>
    </p:spTree>
    <p:extLst>
      <p:ext uri="{BB962C8B-B14F-4D97-AF65-F5344CB8AC3E}">
        <p14:creationId xmlns:p14="http://schemas.microsoft.com/office/powerpoint/2010/main" val="2178346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62372" y="533513"/>
            <a:ext cx="10135892" cy="1200329"/>
          </a:xfrm>
          <a:prstGeom prst="rect">
            <a:avLst/>
          </a:prstGeom>
          <a:noFill/>
        </p:spPr>
        <p:txBody>
          <a:bodyPr wrap="square" rtlCol="0">
            <a:spAutoFit/>
          </a:bodyPr>
          <a:lstStyle/>
          <a:p>
            <a:pPr algn="ctr"/>
            <a:r>
              <a:rPr lang="en-US" sz="3600" dirty="0"/>
              <a:t>Erasable Programmable Read Only Memory (EPROM) </a:t>
            </a:r>
            <a:endParaRPr lang="en-US" sz="3600" b="1" dirty="0"/>
          </a:p>
        </p:txBody>
      </p:sp>
      <p:sp>
        <p:nvSpPr>
          <p:cNvPr id="3" name="TextBox 2">
            <a:extLst>
              <a:ext uri="{FF2B5EF4-FFF2-40B4-BE49-F238E27FC236}">
                <a16:creationId xmlns:a16="http://schemas.microsoft.com/office/drawing/2014/main" id="{99633912-EBBD-D2E1-B4F0-0E8E11382FA8}"/>
              </a:ext>
            </a:extLst>
          </p:cNvPr>
          <p:cNvSpPr txBox="1"/>
          <p:nvPr/>
        </p:nvSpPr>
        <p:spPr>
          <a:xfrm>
            <a:off x="625098" y="2557221"/>
            <a:ext cx="10941803" cy="2062103"/>
          </a:xfrm>
          <a:prstGeom prst="rect">
            <a:avLst/>
          </a:prstGeom>
          <a:noFill/>
        </p:spPr>
        <p:txBody>
          <a:bodyPr wrap="square" rtlCol="0">
            <a:spAutoFit/>
          </a:bodyPr>
          <a:lstStyle/>
          <a:p>
            <a:pPr algn="l"/>
            <a:r>
              <a:rPr lang="as-IN" sz="3200" b="0" i="0" dirty="0">
                <a:effectLst/>
                <a:latin typeface="Google Sans"/>
              </a:rPr>
              <a:t>এটি শুধুমাত্র পঠিত মেমরি যা পুনরায় প্রোগ্রাম করা যেতে পারে। এটি থেকে ডেটা মুছে ফেলতে, এটিকে আল্ট্রাতে প্রকাশ করুন৷বেগুনি আলো। এটি পুনরায় প্রোগ্রাম করতে, পূর্ববর্তী সমস্ত ডেটা মুছে ফেলুন।</a:t>
            </a:r>
          </a:p>
        </p:txBody>
      </p:sp>
    </p:spTree>
    <p:extLst>
      <p:ext uri="{BB962C8B-B14F-4D97-AF65-F5344CB8AC3E}">
        <p14:creationId xmlns:p14="http://schemas.microsoft.com/office/powerpoint/2010/main" val="12195595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62372" y="533513"/>
            <a:ext cx="10135892" cy="1200329"/>
          </a:xfrm>
          <a:prstGeom prst="rect">
            <a:avLst/>
          </a:prstGeom>
          <a:noFill/>
        </p:spPr>
        <p:txBody>
          <a:bodyPr wrap="square" rtlCol="0">
            <a:spAutoFit/>
          </a:bodyPr>
          <a:lstStyle/>
          <a:p>
            <a:pPr algn="ctr"/>
            <a:r>
              <a:rPr lang="en-US" sz="3600" dirty="0"/>
              <a:t>Electrically Erasable Programmable Read Only Memory(EEPROM) </a:t>
            </a:r>
            <a:endParaRPr lang="en-US" sz="3600" b="1" dirty="0"/>
          </a:p>
        </p:txBody>
      </p:sp>
      <p:sp>
        <p:nvSpPr>
          <p:cNvPr id="3" name="TextBox 2">
            <a:extLst>
              <a:ext uri="{FF2B5EF4-FFF2-40B4-BE49-F238E27FC236}">
                <a16:creationId xmlns:a16="http://schemas.microsoft.com/office/drawing/2014/main" id="{99633912-EBBD-D2E1-B4F0-0E8E11382FA8}"/>
              </a:ext>
            </a:extLst>
          </p:cNvPr>
          <p:cNvSpPr txBox="1"/>
          <p:nvPr/>
        </p:nvSpPr>
        <p:spPr>
          <a:xfrm>
            <a:off x="625098" y="2557221"/>
            <a:ext cx="10941803" cy="2062103"/>
          </a:xfrm>
          <a:prstGeom prst="rect">
            <a:avLst/>
          </a:prstGeom>
          <a:noFill/>
        </p:spPr>
        <p:txBody>
          <a:bodyPr wrap="square" rtlCol="0">
            <a:spAutoFit/>
          </a:bodyPr>
          <a:lstStyle/>
          <a:p>
            <a:pPr algn="l"/>
            <a:r>
              <a:rPr lang="as-IN" sz="3200" b="0" i="0" dirty="0">
                <a:effectLst/>
                <a:latin typeface="Google Sans"/>
              </a:rPr>
              <a:t>এটি শুধুমাত্র পঠিত মেমরি যা পুনরায় প্রোগ্রাম করা যেতে পারে। বৈদ্যুতিক প্রয়োগ করে এটি থেকে ডেটা মুছে ফেলার জন্যক্ষেত্র, আল্ট্রা ভায়োলেট আলোর প্রয়োজন নেই। এটি পুনঃপ্রোগ্রাম করতে, ডেটার শুধুমাত্র অংশ মুছে ফেলুন।</a:t>
            </a:r>
          </a:p>
        </p:txBody>
      </p:sp>
    </p:spTree>
    <p:extLst>
      <p:ext uri="{BB962C8B-B14F-4D97-AF65-F5344CB8AC3E}">
        <p14:creationId xmlns:p14="http://schemas.microsoft.com/office/powerpoint/2010/main" val="12484708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62372" y="533513"/>
            <a:ext cx="10135892" cy="646331"/>
          </a:xfrm>
          <a:prstGeom prst="rect">
            <a:avLst/>
          </a:prstGeom>
          <a:noFill/>
        </p:spPr>
        <p:txBody>
          <a:bodyPr wrap="square" rtlCol="0">
            <a:spAutoFit/>
          </a:bodyPr>
          <a:lstStyle/>
          <a:p>
            <a:pPr algn="ctr"/>
            <a:r>
              <a:rPr lang="en-US" sz="3600" dirty="0"/>
              <a:t>Random Access Memory(RAM)</a:t>
            </a:r>
            <a:endParaRPr lang="en-US" sz="3600" b="1" dirty="0"/>
          </a:p>
        </p:txBody>
      </p:sp>
      <p:sp>
        <p:nvSpPr>
          <p:cNvPr id="3" name="TextBox 2">
            <a:extLst>
              <a:ext uri="{FF2B5EF4-FFF2-40B4-BE49-F238E27FC236}">
                <a16:creationId xmlns:a16="http://schemas.microsoft.com/office/drawing/2014/main" id="{99633912-EBBD-D2E1-B4F0-0E8E11382FA8}"/>
              </a:ext>
            </a:extLst>
          </p:cNvPr>
          <p:cNvSpPr txBox="1"/>
          <p:nvPr/>
        </p:nvSpPr>
        <p:spPr>
          <a:xfrm>
            <a:off x="356461" y="1366897"/>
            <a:ext cx="10941803" cy="2062103"/>
          </a:xfrm>
          <a:prstGeom prst="rect">
            <a:avLst/>
          </a:prstGeom>
          <a:noFill/>
        </p:spPr>
        <p:txBody>
          <a:bodyPr wrap="square" rtlCol="0">
            <a:spAutoFit/>
          </a:bodyPr>
          <a:lstStyle/>
          <a:p>
            <a:pPr algn="l"/>
            <a:r>
              <a:rPr lang="as-IN" sz="3200" b="0" i="0" dirty="0">
                <a:effectLst/>
                <a:latin typeface="Google Sans"/>
              </a:rPr>
              <a:t>এটিকে রিড/রাইট মেমরিও বলা হয়। </a:t>
            </a:r>
            <a:r>
              <a:rPr lang="en-US" sz="3200" b="0" i="0" dirty="0">
                <a:effectLst/>
                <a:latin typeface="Google Sans"/>
              </a:rPr>
              <a:t>CPU-</a:t>
            </a:r>
            <a:r>
              <a:rPr lang="as-IN" sz="3200" b="0" i="0" dirty="0">
                <a:effectLst/>
                <a:latin typeface="Google Sans"/>
              </a:rPr>
              <a:t>এর সময় যে প্রোগ্রাম এবং ডেটা প্রয়োজন হয়একটি প্রোগ্রাম এক্সিকিউশন এই মেমরিতে সংরক্ষণ করা হয়। এটি একটি উদ্বায়ী মেমরি (অস্থায়ীমেমরি) পাওয়ার বন্ধ হয়ে গেলে ডেটা হারায়।</a:t>
            </a:r>
          </a:p>
        </p:txBody>
      </p:sp>
      <p:sp>
        <p:nvSpPr>
          <p:cNvPr id="4" name="Rectangle 3">
            <a:extLst>
              <a:ext uri="{FF2B5EF4-FFF2-40B4-BE49-F238E27FC236}">
                <a16:creationId xmlns:a16="http://schemas.microsoft.com/office/drawing/2014/main" id="{428E4673-00D4-DE42-0FBB-2B9496567F94}"/>
              </a:ext>
            </a:extLst>
          </p:cNvPr>
          <p:cNvSpPr/>
          <p:nvPr/>
        </p:nvSpPr>
        <p:spPr>
          <a:xfrm>
            <a:off x="2603715" y="3657600"/>
            <a:ext cx="6354305" cy="266688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6845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62372" y="533513"/>
            <a:ext cx="10135892" cy="646331"/>
          </a:xfrm>
          <a:prstGeom prst="rect">
            <a:avLst/>
          </a:prstGeom>
          <a:noFill/>
        </p:spPr>
        <p:txBody>
          <a:bodyPr wrap="square" rtlCol="0">
            <a:spAutoFit/>
          </a:bodyPr>
          <a:lstStyle/>
          <a:p>
            <a:pPr algn="ctr"/>
            <a:r>
              <a:rPr lang="en-US" sz="3600" dirty="0"/>
              <a:t>RAM is classified into two types :</a:t>
            </a:r>
            <a:endParaRPr lang="en-US" sz="3600" b="1" dirty="0"/>
          </a:p>
        </p:txBody>
      </p:sp>
      <p:sp>
        <p:nvSpPr>
          <p:cNvPr id="3" name="TextBox 2">
            <a:extLst>
              <a:ext uri="{FF2B5EF4-FFF2-40B4-BE49-F238E27FC236}">
                <a16:creationId xmlns:a16="http://schemas.microsoft.com/office/drawing/2014/main" id="{99633912-EBBD-D2E1-B4F0-0E8E11382FA8}"/>
              </a:ext>
            </a:extLst>
          </p:cNvPr>
          <p:cNvSpPr txBox="1"/>
          <p:nvPr/>
        </p:nvSpPr>
        <p:spPr>
          <a:xfrm>
            <a:off x="625098" y="2557221"/>
            <a:ext cx="10941803" cy="2062103"/>
          </a:xfrm>
          <a:prstGeom prst="rect">
            <a:avLst/>
          </a:prstGeom>
          <a:noFill/>
        </p:spPr>
        <p:txBody>
          <a:bodyPr wrap="square" rtlCol="0">
            <a:spAutoFit/>
          </a:bodyPr>
          <a:lstStyle/>
          <a:p>
            <a:pPr algn="ctr"/>
            <a:r>
              <a:rPr lang="en-US" sz="3200" dirty="0"/>
              <a:t>Static RAM (SRAM ):</a:t>
            </a:r>
          </a:p>
          <a:p>
            <a:pPr algn="l"/>
            <a:r>
              <a:rPr lang="en-US" sz="3200" b="0" i="0" dirty="0">
                <a:effectLst/>
                <a:latin typeface="Google Sans"/>
              </a:rPr>
              <a:t>SRAM </a:t>
            </a:r>
            <a:r>
              <a:rPr lang="as-IN" sz="3200" b="0" i="0" dirty="0">
                <a:effectLst/>
                <a:latin typeface="Google Sans"/>
              </a:rPr>
              <a:t>ফ্লিপ-ফ্লপের মতো সার্কিট দিয়ে তৈরি। </a:t>
            </a:r>
            <a:r>
              <a:rPr lang="en-US" sz="3200" b="0" i="0" dirty="0">
                <a:effectLst/>
                <a:latin typeface="Google Sans"/>
              </a:rPr>
              <a:t>SRAM </a:t>
            </a:r>
            <a:r>
              <a:rPr lang="as-IN" sz="3200" b="0" i="0" dirty="0">
                <a:effectLst/>
                <a:latin typeface="Google Sans"/>
              </a:rPr>
              <a:t>একটি ধ্রুবক শক্তি প্রয়োজনকাজ করার জন্য প্রবাহ তাই এর বিষয়বস্তু ধরে রাখতে রিফ্রেশ করার দরকার নেইএজন্য </a:t>
            </a:r>
            <a:r>
              <a:rPr lang="en-US" sz="3200" b="0" i="0" dirty="0">
                <a:effectLst/>
                <a:latin typeface="Google Sans"/>
              </a:rPr>
              <a:t>SRAM </a:t>
            </a:r>
            <a:r>
              <a:rPr lang="as-IN" sz="3200" b="0" i="0" dirty="0">
                <a:effectLst/>
                <a:latin typeface="Google Sans"/>
              </a:rPr>
              <a:t>কে </a:t>
            </a:r>
            <a:r>
              <a:rPr lang="en-US" sz="3200" b="0" i="0" dirty="0">
                <a:effectLst/>
                <a:latin typeface="Google Sans"/>
              </a:rPr>
              <a:t>Static </a:t>
            </a:r>
            <a:r>
              <a:rPr lang="as-IN" sz="3200" b="0" i="0" dirty="0">
                <a:effectLst/>
                <a:latin typeface="Google Sans"/>
              </a:rPr>
              <a:t>বলা হয়</a:t>
            </a:r>
          </a:p>
        </p:txBody>
      </p:sp>
    </p:spTree>
    <p:extLst>
      <p:ext uri="{BB962C8B-B14F-4D97-AF65-F5344CB8AC3E}">
        <p14:creationId xmlns:p14="http://schemas.microsoft.com/office/powerpoint/2010/main" val="13115116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62372" y="533513"/>
            <a:ext cx="10135892" cy="646331"/>
          </a:xfrm>
          <a:prstGeom prst="rect">
            <a:avLst/>
          </a:prstGeom>
          <a:noFill/>
        </p:spPr>
        <p:txBody>
          <a:bodyPr wrap="square" rtlCol="0">
            <a:spAutoFit/>
          </a:bodyPr>
          <a:lstStyle/>
          <a:p>
            <a:pPr algn="ctr"/>
            <a:r>
              <a:rPr lang="en-US" sz="3600" dirty="0"/>
              <a:t>Dynamic RAM (DRAM):</a:t>
            </a:r>
            <a:endParaRPr lang="en-US" sz="3600" b="1" dirty="0"/>
          </a:p>
        </p:txBody>
      </p:sp>
      <p:sp>
        <p:nvSpPr>
          <p:cNvPr id="3" name="TextBox 2">
            <a:extLst>
              <a:ext uri="{FF2B5EF4-FFF2-40B4-BE49-F238E27FC236}">
                <a16:creationId xmlns:a16="http://schemas.microsoft.com/office/drawing/2014/main" id="{99633912-EBBD-D2E1-B4F0-0E8E11382FA8}"/>
              </a:ext>
            </a:extLst>
          </p:cNvPr>
          <p:cNvSpPr txBox="1"/>
          <p:nvPr/>
        </p:nvSpPr>
        <p:spPr>
          <a:xfrm>
            <a:off x="625098" y="2557221"/>
            <a:ext cx="10941803" cy="2062103"/>
          </a:xfrm>
          <a:prstGeom prst="rect">
            <a:avLst/>
          </a:prstGeom>
          <a:noFill/>
        </p:spPr>
        <p:txBody>
          <a:bodyPr wrap="square" rtlCol="0">
            <a:spAutoFit/>
          </a:bodyPr>
          <a:lstStyle/>
          <a:p>
            <a:pPr algn="l"/>
            <a:r>
              <a:rPr lang="as-IN" sz="3200" b="0" i="0" dirty="0">
                <a:effectLst/>
                <a:latin typeface="Google Sans"/>
              </a:rPr>
              <a:t>ডিআরএএম ছোট ক্যাপাসিটর দিয়ে তৈরি করা হয় যা বিদ্যুৎ লিক করে। </a:t>
            </a:r>
            <a:r>
              <a:rPr lang="en-US" sz="3200" b="0" i="0" dirty="0">
                <a:effectLst/>
                <a:latin typeface="Google Sans"/>
              </a:rPr>
              <a:t>DRAM </a:t>
            </a:r>
            <a:r>
              <a:rPr lang="as-IN" sz="3200" b="0" i="0" dirty="0">
                <a:effectLst/>
                <a:latin typeface="Google Sans"/>
              </a:rPr>
              <a:t>একটি রিচার্জ প্রয়োজনপ্রতি কয়েক মিল সেকেন্ডে। তাই এর বিষয়বস্তু ধরে রাখতে রিফ্রেশিং পাওয়ার দরকার। এ জন্যই</a:t>
            </a:r>
            <a:r>
              <a:rPr lang="en-US" sz="3200" b="0" i="0" dirty="0">
                <a:effectLst/>
                <a:latin typeface="Google Sans"/>
              </a:rPr>
              <a:t>DRAM </a:t>
            </a:r>
            <a:r>
              <a:rPr lang="as-IN" sz="3200" b="0" i="0" dirty="0">
                <a:effectLst/>
                <a:latin typeface="Google Sans"/>
              </a:rPr>
              <a:t>কে ডাইনামিক বলা হয়</a:t>
            </a:r>
          </a:p>
        </p:txBody>
      </p:sp>
    </p:spTree>
    <p:extLst>
      <p:ext uri="{BB962C8B-B14F-4D97-AF65-F5344CB8AC3E}">
        <p14:creationId xmlns:p14="http://schemas.microsoft.com/office/powerpoint/2010/main" val="1057598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62372" y="533513"/>
            <a:ext cx="10135892" cy="646331"/>
          </a:xfrm>
          <a:prstGeom prst="rect">
            <a:avLst/>
          </a:prstGeom>
          <a:noFill/>
        </p:spPr>
        <p:txBody>
          <a:bodyPr wrap="square" rtlCol="0">
            <a:spAutoFit/>
          </a:bodyPr>
          <a:lstStyle/>
          <a:p>
            <a:pPr algn="ctr"/>
            <a:r>
              <a:rPr lang="en-US" sz="3600" b="0" i="0" dirty="0">
                <a:effectLst/>
                <a:latin typeface="erdana"/>
              </a:rPr>
              <a:t>Secondary Memory</a:t>
            </a:r>
          </a:p>
        </p:txBody>
      </p:sp>
      <p:sp>
        <p:nvSpPr>
          <p:cNvPr id="3" name="TextBox 2">
            <a:extLst>
              <a:ext uri="{FF2B5EF4-FFF2-40B4-BE49-F238E27FC236}">
                <a16:creationId xmlns:a16="http://schemas.microsoft.com/office/drawing/2014/main" id="{99633912-EBBD-D2E1-B4F0-0E8E11382FA8}"/>
              </a:ext>
            </a:extLst>
          </p:cNvPr>
          <p:cNvSpPr txBox="1"/>
          <p:nvPr/>
        </p:nvSpPr>
        <p:spPr>
          <a:xfrm>
            <a:off x="759416" y="1179844"/>
            <a:ext cx="10941803" cy="5632311"/>
          </a:xfrm>
          <a:prstGeom prst="rect">
            <a:avLst/>
          </a:prstGeom>
          <a:noFill/>
        </p:spPr>
        <p:txBody>
          <a:bodyPr wrap="square" rtlCol="0">
            <a:spAutoFit/>
          </a:bodyPr>
          <a:lstStyle/>
          <a:p>
            <a:pPr algn="l"/>
            <a:r>
              <a:rPr lang="as-IN" sz="3000" b="0" i="0" dirty="0">
                <a:effectLst/>
                <a:latin typeface="Google Sans"/>
              </a:rPr>
              <a:t>সেকেন্ডারি মেমরি হল একটি স্থায়ী স্টোরেজ স্পেস যাতে প্রচুর পরিমাণে ডেটা থাকে। সেকেন্ডারি মেমরিকে বাহ্যিক মেমরিও বলা হয় যা বিভিন্ন স্টোরেজ মিডিয়া (হার্ড ড্রাইভ, ইউএসবি, সিডি, ফ্ল্যাশ ড্রাইভ এবং ডিভিডি) প্রতিনিধিত্ব করে যার মাধ্যমে কম্পিউটার ডেটা এবং প্রোগ্রাম দীর্ঘমেয়াদী ভিত্তিতে সংরক্ষণ করা যায়। যাইহোক, এটি প্রধান মেমরির তুলনায় সস্তা এবং ধীর। প্রাথমিক মেমরির বিপরীতে, সেকেন্ডারি মেমরি সরাসরি </a:t>
            </a:r>
            <a:r>
              <a:rPr lang="en-US" sz="3000" b="0" i="0" dirty="0">
                <a:effectLst/>
                <a:latin typeface="Google Sans"/>
              </a:rPr>
              <a:t>CPU </a:t>
            </a:r>
            <a:r>
              <a:rPr lang="as-IN" sz="3000" b="0" i="0" dirty="0">
                <a:effectLst/>
                <a:latin typeface="Google Sans"/>
              </a:rPr>
              <a:t>দ্বারা অ্যাক্সেস করা যায় না। এর পরিবর্তে, সেকেন্ডারি মেমরি ডেটা প্রথমে র‌্যামে (র্যান্ডম অ্যাক্সেস মেমরি) লোড করা হয় এবং তারপর ডেটা পড়তে এবং আপডেট করার জন্য প্রসেসরে পাঠানো হয়। সেকেন্ডারি মেমরি ডিভাইসগুলির মধ্যে হার্ডডিস্ক এবং ফ্লপি ডিস্কের মতো চৌম্বকীয় ডিস্ক, একটি অপটিক্যাল ডিস্ক যেমন সিডি এবং সিডিরম এবং চৌম্বকীয় টেপ অন্তর্ভুক্ত রয়েছে।</a:t>
            </a:r>
          </a:p>
        </p:txBody>
      </p:sp>
    </p:spTree>
    <p:extLst>
      <p:ext uri="{BB962C8B-B14F-4D97-AF65-F5344CB8AC3E}">
        <p14:creationId xmlns:p14="http://schemas.microsoft.com/office/powerpoint/2010/main" val="3311430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15878" y="526943"/>
            <a:ext cx="9174997" cy="646331"/>
          </a:xfrm>
          <a:prstGeom prst="rect">
            <a:avLst/>
          </a:prstGeom>
          <a:noFill/>
        </p:spPr>
        <p:txBody>
          <a:bodyPr wrap="square" rtlCol="0">
            <a:spAutoFit/>
          </a:bodyPr>
          <a:lstStyle/>
          <a:p>
            <a:pPr algn="ctr"/>
            <a:r>
              <a:rPr lang="as-IN" sz="3600" b="1" i="0" u="none" strike="noStrike" baseline="0" dirty="0">
                <a:latin typeface="Times New Roman" panose="02020603050405020304" pitchFamily="18" charset="0"/>
                <a:cs typeface="Times New Roman" panose="02020603050405020304" pitchFamily="18" charset="0"/>
              </a:rPr>
              <a:t>কম্পিউটারের প্রয়োগ ক্ষেত্র বর্ণনা কর।</a:t>
            </a:r>
            <a:endParaRPr lang="en-US" sz="3600" b="1" i="0" u="none" strike="noStrike" baseline="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9633912-EBBD-D2E1-B4F0-0E8E11382FA8}"/>
              </a:ext>
            </a:extLst>
          </p:cNvPr>
          <p:cNvSpPr txBox="1"/>
          <p:nvPr/>
        </p:nvSpPr>
        <p:spPr>
          <a:xfrm>
            <a:off x="625098" y="1656576"/>
            <a:ext cx="10941803" cy="2862322"/>
          </a:xfrm>
          <a:prstGeom prst="rect">
            <a:avLst/>
          </a:prstGeom>
          <a:noFill/>
        </p:spPr>
        <p:txBody>
          <a:bodyPr wrap="square" rtlCol="0">
            <a:spAutoFit/>
          </a:bodyPr>
          <a:lstStyle/>
          <a:p>
            <a:pPr algn="just">
              <a:buFont typeface="+mj-lt"/>
              <a:buAutoNum type="arabicPeriod"/>
            </a:pPr>
            <a:r>
              <a:rPr lang="as-IN" sz="3600" b="1" i="0" dirty="0">
                <a:effectLst/>
                <a:latin typeface="SutonnyMJ" pitchFamily="2" charset="0"/>
              </a:rPr>
              <a:t>কম্পিউটার জীবনের প্রতিটি ক্ষেত্রে ব্যবহৃত হয়, যেমন বাড়ি, ব্যবসা, শিক্ষা প্রতিষ্ঠান, গবেষণা প্রতিষ্ঠান, চিকিৎসা ক্ষেত্র, সরকারি অফিস, বিনোদন ইত্যাদি। আজ আমরা কম্পিউটার ছাড়া আমাদের প্রযুক্তির বিকাশ কল্পনা করতে পারি না।</a:t>
            </a:r>
            <a:endParaRPr lang="en-US" sz="4400" b="0" i="0" dirty="0">
              <a:effectLst/>
              <a:latin typeface="SutonnyMJ" pitchFamily="2" charset="0"/>
            </a:endParaRPr>
          </a:p>
        </p:txBody>
      </p:sp>
    </p:spTree>
    <p:extLst>
      <p:ext uri="{BB962C8B-B14F-4D97-AF65-F5344CB8AC3E}">
        <p14:creationId xmlns:p14="http://schemas.microsoft.com/office/powerpoint/2010/main" val="2382907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62372" y="533513"/>
            <a:ext cx="10135892" cy="646331"/>
          </a:xfrm>
          <a:prstGeom prst="rect">
            <a:avLst/>
          </a:prstGeom>
          <a:noFill/>
        </p:spPr>
        <p:txBody>
          <a:bodyPr wrap="square" rtlCol="0">
            <a:spAutoFit/>
          </a:bodyPr>
          <a:lstStyle/>
          <a:p>
            <a:pPr algn="ctr"/>
            <a:r>
              <a:rPr lang="en-US" sz="3600" b="0" i="0" dirty="0">
                <a:effectLst/>
                <a:latin typeface="erdana"/>
              </a:rPr>
              <a:t>Secondary Memory</a:t>
            </a:r>
          </a:p>
        </p:txBody>
      </p:sp>
      <p:sp>
        <p:nvSpPr>
          <p:cNvPr id="4" name="Rectangle 3">
            <a:extLst>
              <a:ext uri="{FF2B5EF4-FFF2-40B4-BE49-F238E27FC236}">
                <a16:creationId xmlns:a16="http://schemas.microsoft.com/office/drawing/2014/main" id="{74B3A528-69C7-BE96-CE4F-E7C664FCC01D}"/>
              </a:ext>
            </a:extLst>
          </p:cNvPr>
          <p:cNvSpPr/>
          <p:nvPr/>
        </p:nvSpPr>
        <p:spPr>
          <a:xfrm>
            <a:off x="782664" y="1117851"/>
            <a:ext cx="2510726" cy="240223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DA14E83-3787-F74B-017E-38B47C8840BB}"/>
              </a:ext>
            </a:extLst>
          </p:cNvPr>
          <p:cNvSpPr/>
          <p:nvPr/>
        </p:nvSpPr>
        <p:spPr>
          <a:xfrm>
            <a:off x="4405392" y="1179844"/>
            <a:ext cx="2510726" cy="2402237"/>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17C4195-D915-3EDD-5A35-1386EF185B1B}"/>
              </a:ext>
            </a:extLst>
          </p:cNvPr>
          <p:cNvSpPr/>
          <p:nvPr/>
        </p:nvSpPr>
        <p:spPr>
          <a:xfrm>
            <a:off x="8028120" y="1117850"/>
            <a:ext cx="2510726" cy="2402237"/>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51A0B7D-8FAF-AB78-19FD-C14A039FC371}"/>
              </a:ext>
            </a:extLst>
          </p:cNvPr>
          <p:cNvSpPr/>
          <p:nvPr/>
        </p:nvSpPr>
        <p:spPr>
          <a:xfrm>
            <a:off x="782664" y="3991991"/>
            <a:ext cx="2510726" cy="2402237"/>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55DF812-A4A0-8F1D-BD09-5EED97036FAC}"/>
              </a:ext>
            </a:extLst>
          </p:cNvPr>
          <p:cNvSpPr/>
          <p:nvPr/>
        </p:nvSpPr>
        <p:spPr>
          <a:xfrm>
            <a:off x="4405392" y="3991991"/>
            <a:ext cx="2510726" cy="2402237"/>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AC26222-6097-D243-DD98-7D2012A98E0A}"/>
              </a:ext>
            </a:extLst>
          </p:cNvPr>
          <p:cNvSpPr/>
          <p:nvPr/>
        </p:nvSpPr>
        <p:spPr>
          <a:xfrm>
            <a:off x="8028120" y="4017211"/>
            <a:ext cx="2510726" cy="2402237"/>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FD6A638-A0AD-F07C-18D3-18B156295CAC}"/>
              </a:ext>
            </a:extLst>
          </p:cNvPr>
          <p:cNvSpPr txBox="1"/>
          <p:nvPr/>
        </p:nvSpPr>
        <p:spPr>
          <a:xfrm>
            <a:off x="976395" y="1364072"/>
            <a:ext cx="821410" cy="400110"/>
          </a:xfrm>
          <a:prstGeom prst="rect">
            <a:avLst/>
          </a:prstGeom>
          <a:noFill/>
        </p:spPr>
        <p:txBody>
          <a:bodyPr wrap="square" rtlCol="0">
            <a:spAutoFit/>
          </a:bodyPr>
          <a:lstStyle/>
          <a:p>
            <a:pPr algn="ctr"/>
            <a:r>
              <a:rPr lang="en-US" sz="2000" b="1" dirty="0">
                <a:solidFill>
                  <a:schemeClr val="bg1"/>
                </a:solidFill>
              </a:rPr>
              <a:t>HDD</a:t>
            </a:r>
          </a:p>
        </p:txBody>
      </p:sp>
      <p:sp>
        <p:nvSpPr>
          <p:cNvPr id="13" name="TextBox 12">
            <a:extLst>
              <a:ext uri="{FF2B5EF4-FFF2-40B4-BE49-F238E27FC236}">
                <a16:creationId xmlns:a16="http://schemas.microsoft.com/office/drawing/2014/main" id="{6F2A0EAA-69BB-1DE6-E08E-59B1795006C3}"/>
              </a:ext>
            </a:extLst>
          </p:cNvPr>
          <p:cNvSpPr txBox="1"/>
          <p:nvPr/>
        </p:nvSpPr>
        <p:spPr>
          <a:xfrm>
            <a:off x="4073474" y="1189644"/>
            <a:ext cx="2022526" cy="400110"/>
          </a:xfrm>
          <a:prstGeom prst="rect">
            <a:avLst/>
          </a:prstGeom>
          <a:noFill/>
        </p:spPr>
        <p:txBody>
          <a:bodyPr wrap="square" rtlCol="0">
            <a:spAutoFit/>
          </a:bodyPr>
          <a:lstStyle/>
          <a:p>
            <a:pPr algn="ctr"/>
            <a:r>
              <a:rPr lang="en-US" sz="2000" b="1" i="0" dirty="0">
                <a:solidFill>
                  <a:srgbClr val="333333"/>
                </a:solidFill>
                <a:effectLst/>
                <a:latin typeface="inter-bold"/>
              </a:rPr>
              <a:t>Floppy Disk</a:t>
            </a:r>
            <a:endParaRPr lang="en-US" sz="2000" b="1" dirty="0">
              <a:solidFill>
                <a:schemeClr val="bg1"/>
              </a:solidFill>
            </a:endParaRPr>
          </a:p>
        </p:txBody>
      </p:sp>
      <p:sp>
        <p:nvSpPr>
          <p:cNvPr id="14" name="TextBox 13">
            <a:extLst>
              <a:ext uri="{FF2B5EF4-FFF2-40B4-BE49-F238E27FC236}">
                <a16:creationId xmlns:a16="http://schemas.microsoft.com/office/drawing/2014/main" id="{88EB79AE-4ECC-5BED-4338-E7A043B1AD3E}"/>
              </a:ext>
            </a:extLst>
          </p:cNvPr>
          <p:cNvSpPr txBox="1"/>
          <p:nvPr/>
        </p:nvSpPr>
        <p:spPr>
          <a:xfrm>
            <a:off x="8028120" y="1228351"/>
            <a:ext cx="821410" cy="400110"/>
          </a:xfrm>
          <a:prstGeom prst="rect">
            <a:avLst/>
          </a:prstGeom>
          <a:noFill/>
        </p:spPr>
        <p:txBody>
          <a:bodyPr wrap="square" rtlCol="0">
            <a:spAutoFit/>
          </a:bodyPr>
          <a:lstStyle/>
          <a:p>
            <a:pPr algn="ctr"/>
            <a:r>
              <a:rPr lang="en-US" sz="2000" b="1" dirty="0">
                <a:solidFill>
                  <a:schemeClr val="bg1"/>
                </a:solidFill>
              </a:rPr>
              <a:t>CD</a:t>
            </a:r>
          </a:p>
        </p:txBody>
      </p:sp>
      <p:sp>
        <p:nvSpPr>
          <p:cNvPr id="15" name="TextBox 14">
            <a:extLst>
              <a:ext uri="{FF2B5EF4-FFF2-40B4-BE49-F238E27FC236}">
                <a16:creationId xmlns:a16="http://schemas.microsoft.com/office/drawing/2014/main" id="{4659D19D-5457-D7F3-8B8A-18B6754AEAB0}"/>
              </a:ext>
            </a:extLst>
          </p:cNvPr>
          <p:cNvSpPr txBox="1"/>
          <p:nvPr/>
        </p:nvSpPr>
        <p:spPr>
          <a:xfrm>
            <a:off x="8462072" y="4065790"/>
            <a:ext cx="1596327" cy="400110"/>
          </a:xfrm>
          <a:prstGeom prst="rect">
            <a:avLst/>
          </a:prstGeom>
          <a:noFill/>
        </p:spPr>
        <p:txBody>
          <a:bodyPr wrap="square" rtlCol="0">
            <a:spAutoFit/>
          </a:bodyPr>
          <a:lstStyle/>
          <a:p>
            <a:pPr algn="ctr"/>
            <a:r>
              <a:rPr lang="en-US" sz="2000" b="1" dirty="0">
                <a:solidFill>
                  <a:schemeClr val="bg1"/>
                </a:solidFill>
              </a:rPr>
              <a:t>M.2/NVME</a:t>
            </a:r>
          </a:p>
        </p:txBody>
      </p:sp>
      <p:sp>
        <p:nvSpPr>
          <p:cNvPr id="16" name="TextBox 15">
            <a:extLst>
              <a:ext uri="{FF2B5EF4-FFF2-40B4-BE49-F238E27FC236}">
                <a16:creationId xmlns:a16="http://schemas.microsoft.com/office/drawing/2014/main" id="{EE73719F-AC73-279C-4C46-81FFA492536F}"/>
              </a:ext>
            </a:extLst>
          </p:cNvPr>
          <p:cNvSpPr txBox="1"/>
          <p:nvPr/>
        </p:nvSpPr>
        <p:spPr>
          <a:xfrm>
            <a:off x="5618134" y="4215761"/>
            <a:ext cx="821410" cy="400110"/>
          </a:xfrm>
          <a:prstGeom prst="rect">
            <a:avLst/>
          </a:prstGeom>
          <a:noFill/>
        </p:spPr>
        <p:txBody>
          <a:bodyPr wrap="square" rtlCol="0">
            <a:spAutoFit/>
          </a:bodyPr>
          <a:lstStyle/>
          <a:p>
            <a:pPr algn="ctr"/>
            <a:r>
              <a:rPr lang="en-US" sz="2000" b="1" dirty="0">
                <a:solidFill>
                  <a:schemeClr val="bg1"/>
                </a:solidFill>
              </a:rPr>
              <a:t>SSD</a:t>
            </a:r>
          </a:p>
        </p:txBody>
      </p:sp>
      <p:sp>
        <p:nvSpPr>
          <p:cNvPr id="17" name="TextBox 16">
            <a:extLst>
              <a:ext uri="{FF2B5EF4-FFF2-40B4-BE49-F238E27FC236}">
                <a16:creationId xmlns:a16="http://schemas.microsoft.com/office/drawing/2014/main" id="{537ED89C-54D6-89A1-775F-58960F3CE909}"/>
              </a:ext>
            </a:extLst>
          </p:cNvPr>
          <p:cNvSpPr txBox="1"/>
          <p:nvPr/>
        </p:nvSpPr>
        <p:spPr>
          <a:xfrm>
            <a:off x="751667" y="4138491"/>
            <a:ext cx="1046138" cy="707886"/>
          </a:xfrm>
          <a:prstGeom prst="rect">
            <a:avLst/>
          </a:prstGeom>
          <a:noFill/>
        </p:spPr>
        <p:txBody>
          <a:bodyPr wrap="square" rtlCol="0">
            <a:spAutoFit/>
          </a:bodyPr>
          <a:lstStyle/>
          <a:p>
            <a:pPr algn="ctr"/>
            <a:r>
              <a:rPr lang="en-US" sz="2000" b="1" dirty="0">
                <a:solidFill>
                  <a:schemeClr val="bg1"/>
                </a:solidFill>
              </a:rPr>
              <a:t>PEN DRIVE</a:t>
            </a:r>
          </a:p>
        </p:txBody>
      </p:sp>
    </p:spTree>
    <p:extLst>
      <p:ext uri="{BB962C8B-B14F-4D97-AF65-F5344CB8AC3E}">
        <p14:creationId xmlns:p14="http://schemas.microsoft.com/office/powerpoint/2010/main" val="1585709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9B952C-2DFA-ED83-8BC8-E60B7BB489EA}"/>
              </a:ext>
            </a:extLst>
          </p:cNvPr>
          <p:cNvSpPr txBox="1"/>
          <p:nvPr/>
        </p:nvSpPr>
        <p:spPr>
          <a:xfrm>
            <a:off x="501112" y="588935"/>
            <a:ext cx="11189776" cy="3600986"/>
          </a:xfrm>
          <a:prstGeom prst="rect">
            <a:avLst/>
          </a:prstGeom>
          <a:noFill/>
        </p:spPr>
        <p:txBody>
          <a:bodyPr wrap="square" rtlCol="0">
            <a:spAutoFit/>
          </a:bodyPr>
          <a:lstStyle/>
          <a:p>
            <a:endParaRPr lang="en-US" sz="1800" b="0" i="0" u="none" strike="noStrike" baseline="0" dirty="0"/>
          </a:p>
          <a:p>
            <a:pPr algn="ctr"/>
            <a:r>
              <a:rPr lang="as-IN" sz="3200" b="1" i="0" u="none" strike="noStrike" baseline="0" dirty="0"/>
              <a:t>ইনপুট ডিভাইসের সংজ্ঞা দাও।</a:t>
            </a:r>
            <a:r>
              <a:rPr lang="en-US" sz="1800" b="0" i="0" u="none" strike="noStrike" baseline="0" dirty="0"/>
              <a:t>	</a:t>
            </a:r>
          </a:p>
          <a:p>
            <a:pPr algn="ctr"/>
            <a:endParaRPr lang="en-US" sz="1800" b="0" i="0" u="none" strike="noStrike" baseline="0" dirty="0"/>
          </a:p>
          <a:p>
            <a:pPr algn="just"/>
            <a:r>
              <a:rPr lang="en-US" sz="3200" b="0" i="0" dirty="0">
                <a:effectLst/>
                <a:latin typeface="Times New Roman" panose="02020603050405020304" pitchFamily="18" charset="0"/>
              </a:rPr>
              <a:t>  </a:t>
            </a:r>
            <a:r>
              <a:rPr lang="as-IN" sz="3200" b="0" i="0" dirty="0">
                <a:effectLst/>
                <a:latin typeface="Google Sans"/>
              </a:rPr>
              <a:t>যে সব যন্ত্রাংশের মাধ্যমে এক জন ব্যবহারকারী কম্পিউটারে তথ্য ঢোকাতে পারেন ও কম্পিউটারকে প্রয়োজনীয় নির্দেশ দিতে পারেন, সেগুলিকে বলে ইনপুট ডিভাইস। যেমন, কি বোর্ড, মাউস, অপটিকাল ক্যারেকটার রিডার (ও সি আর), ম্যাগনেটিক ইঙ্ক ক্যারেকটার রিডার (এম আই সি আর) ইত্যাদি।</a:t>
            </a:r>
            <a:endParaRPr lang="en-US" sz="3200" dirty="0"/>
          </a:p>
        </p:txBody>
      </p:sp>
    </p:spTree>
    <p:extLst>
      <p:ext uri="{BB962C8B-B14F-4D97-AF65-F5344CB8AC3E}">
        <p14:creationId xmlns:p14="http://schemas.microsoft.com/office/powerpoint/2010/main" val="303546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9B952C-2DFA-ED83-8BC8-E60B7BB489EA}"/>
              </a:ext>
            </a:extLst>
          </p:cNvPr>
          <p:cNvSpPr txBox="1"/>
          <p:nvPr/>
        </p:nvSpPr>
        <p:spPr>
          <a:xfrm>
            <a:off x="501112" y="588935"/>
            <a:ext cx="11189776" cy="2339102"/>
          </a:xfrm>
          <a:prstGeom prst="rect">
            <a:avLst/>
          </a:prstGeom>
          <a:noFill/>
        </p:spPr>
        <p:txBody>
          <a:bodyPr wrap="square" rtlCol="0">
            <a:spAutoFit/>
          </a:bodyPr>
          <a:lstStyle/>
          <a:p>
            <a:endParaRPr lang="en-US" sz="1800" b="0" i="0" u="none" strike="noStrike" baseline="0" dirty="0"/>
          </a:p>
          <a:p>
            <a:pPr algn="ctr"/>
            <a:r>
              <a:rPr lang="as-IN" sz="3200" b="1" i="0" u="none" strike="noStrike" baseline="0" dirty="0"/>
              <a:t>ইনপুট ডিভাইস</a:t>
            </a:r>
            <a:r>
              <a:rPr lang="en-US" sz="1800" b="0" i="0" u="none" strike="noStrike" baseline="0" dirty="0">
                <a:solidFill>
                  <a:srgbClr val="000000"/>
                </a:solidFill>
              </a:rPr>
              <a:t>	</a:t>
            </a:r>
          </a:p>
          <a:p>
            <a:pPr algn="just"/>
            <a:r>
              <a:rPr lang="en-US" sz="3200" b="0" i="0" dirty="0">
                <a:effectLst/>
                <a:latin typeface="Times New Roman" panose="02020603050405020304" pitchFamily="18" charset="0"/>
              </a:rPr>
              <a:t>  </a:t>
            </a:r>
            <a:r>
              <a:rPr lang="as-IN" sz="3200" b="0" i="0" dirty="0">
                <a:effectLst/>
                <a:latin typeface="Times New Roman" panose="02020603050405020304" pitchFamily="18" charset="0"/>
              </a:rPr>
              <a:t> – কম্পিউটারে ডেটা প্রবেশের জন্য কীবোর্ড হল সবচেয়ে ঘন ঘন এবং ব্যাপকভাবে ব্যবহৃত ইনপুট ডিভাইস। যদিও পারফর্ম করার জন্য কিছু অতিরিক্ত কী আছে</a:t>
            </a:r>
            <a:endParaRPr lang="en-US" sz="3200" dirty="0"/>
          </a:p>
        </p:txBody>
      </p:sp>
      <p:sp>
        <p:nvSpPr>
          <p:cNvPr id="5" name="Rectangle 4">
            <a:extLst>
              <a:ext uri="{FF2B5EF4-FFF2-40B4-BE49-F238E27FC236}">
                <a16:creationId xmlns:a16="http://schemas.microsoft.com/office/drawing/2014/main" id="{34D27D99-4C37-1265-B786-88575DD1419F}"/>
              </a:ext>
            </a:extLst>
          </p:cNvPr>
          <p:cNvSpPr/>
          <p:nvPr/>
        </p:nvSpPr>
        <p:spPr>
          <a:xfrm>
            <a:off x="4017935" y="3429000"/>
            <a:ext cx="4156129" cy="284006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30831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9B952C-2DFA-ED83-8BC8-E60B7BB489EA}"/>
              </a:ext>
            </a:extLst>
          </p:cNvPr>
          <p:cNvSpPr txBox="1"/>
          <p:nvPr/>
        </p:nvSpPr>
        <p:spPr>
          <a:xfrm>
            <a:off x="501112" y="774915"/>
            <a:ext cx="11189776" cy="2123658"/>
          </a:xfrm>
          <a:prstGeom prst="rect">
            <a:avLst/>
          </a:prstGeom>
          <a:noFill/>
        </p:spPr>
        <p:txBody>
          <a:bodyPr wrap="square" rtlCol="0">
            <a:spAutoFit/>
          </a:bodyPr>
          <a:lstStyle/>
          <a:p>
            <a:endParaRPr lang="en-US" sz="1800" b="0" i="0" u="none" strike="noStrike" baseline="0" dirty="0"/>
          </a:p>
          <a:p>
            <a:pPr algn="ctr"/>
            <a:r>
              <a:rPr lang="as-IN" sz="3200" b="1" i="0" u="none" strike="noStrike" baseline="0" dirty="0"/>
              <a:t>ইনপুট ডিভাইস </a:t>
            </a:r>
            <a:r>
              <a:rPr lang="en-US" sz="1800" b="0" i="0" u="none" strike="noStrike" baseline="0" dirty="0"/>
              <a:t>	</a:t>
            </a:r>
          </a:p>
          <a:p>
            <a:pPr algn="ctr"/>
            <a:endParaRPr lang="en-US" sz="1800" b="0" i="0" u="none" strike="noStrike" baseline="0" dirty="0"/>
          </a:p>
          <a:p>
            <a:pPr algn="just"/>
            <a:r>
              <a:rPr lang="as-IN" sz="3200" b="0" i="0" dirty="0">
                <a:effectLst/>
                <a:latin typeface="Times New Roman" panose="02020603050405020304" pitchFamily="18" charset="0"/>
              </a:rPr>
              <a:t>– একটি মাইক্রোফোন আমাদের কম্পিউটার-ভিত্তিক রেকর্ডারে আগে থেকে রেকর্ড করা এবং লাইভ অডিও উভয়ই ফিড করতে দেয়।</a:t>
            </a:r>
            <a:endParaRPr lang="en-US" sz="3200" dirty="0"/>
          </a:p>
        </p:txBody>
      </p:sp>
      <p:sp>
        <p:nvSpPr>
          <p:cNvPr id="5" name="Rectangle 4">
            <a:extLst>
              <a:ext uri="{FF2B5EF4-FFF2-40B4-BE49-F238E27FC236}">
                <a16:creationId xmlns:a16="http://schemas.microsoft.com/office/drawing/2014/main" id="{34D27D99-4C37-1265-B786-88575DD1419F}"/>
              </a:ext>
            </a:extLst>
          </p:cNvPr>
          <p:cNvSpPr/>
          <p:nvPr/>
        </p:nvSpPr>
        <p:spPr>
          <a:xfrm>
            <a:off x="3750590" y="3152349"/>
            <a:ext cx="4153546" cy="2930736"/>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84524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9B952C-2DFA-ED83-8BC8-E60B7BB489EA}"/>
              </a:ext>
            </a:extLst>
          </p:cNvPr>
          <p:cNvSpPr txBox="1"/>
          <p:nvPr/>
        </p:nvSpPr>
        <p:spPr>
          <a:xfrm>
            <a:off x="501112" y="621098"/>
            <a:ext cx="11189776" cy="2123658"/>
          </a:xfrm>
          <a:prstGeom prst="rect">
            <a:avLst/>
          </a:prstGeom>
          <a:noFill/>
        </p:spPr>
        <p:txBody>
          <a:bodyPr wrap="square" rtlCol="0">
            <a:spAutoFit/>
          </a:bodyPr>
          <a:lstStyle/>
          <a:p>
            <a:endParaRPr lang="en-US" sz="1800" b="0" i="0" u="none" strike="noStrike" baseline="0" dirty="0"/>
          </a:p>
          <a:p>
            <a:pPr algn="ctr"/>
            <a:r>
              <a:rPr lang="as-IN" sz="3200" b="1" i="0" u="none" strike="noStrike" baseline="0" dirty="0"/>
              <a:t>ইনপুট ডিভাইস </a:t>
            </a:r>
            <a:r>
              <a:rPr lang="en-US" sz="1800" b="0" i="0" u="none" strike="noStrike" baseline="0" dirty="0"/>
              <a:t>	</a:t>
            </a:r>
          </a:p>
          <a:p>
            <a:pPr algn="ctr"/>
            <a:endParaRPr lang="en-US" sz="1800" b="0" i="0" u="none" strike="noStrike" baseline="0" dirty="0"/>
          </a:p>
          <a:p>
            <a:pPr algn="just"/>
            <a:r>
              <a:rPr lang="en-US" sz="3200" b="0" i="0" dirty="0">
                <a:effectLst/>
                <a:latin typeface="Times New Roman" panose="02020603050405020304" pitchFamily="18" charset="0"/>
              </a:rPr>
              <a:t>  </a:t>
            </a:r>
            <a:r>
              <a:rPr lang="as-IN" sz="3200" b="0" i="0" dirty="0">
                <a:effectLst/>
                <a:latin typeface="Times New Roman" panose="02020603050405020304" pitchFamily="18" charset="0"/>
              </a:rPr>
              <a:t> – একটি ইনপুট ডিভাইস, যেমন একটি কীবোর্ড বা মাউস, একটি কম্পিউটার সিস্টেমে তথ্য পাঠায়। কম্পিউটার তারপর প্রদর্শিত হবে</a:t>
            </a:r>
            <a:endParaRPr lang="en-US" sz="3200" dirty="0"/>
          </a:p>
        </p:txBody>
      </p:sp>
      <p:sp>
        <p:nvSpPr>
          <p:cNvPr id="5" name="Rectangle 4">
            <a:extLst>
              <a:ext uri="{FF2B5EF4-FFF2-40B4-BE49-F238E27FC236}">
                <a16:creationId xmlns:a16="http://schemas.microsoft.com/office/drawing/2014/main" id="{34D27D99-4C37-1265-B786-88575DD1419F}"/>
              </a:ext>
            </a:extLst>
          </p:cNvPr>
          <p:cNvSpPr/>
          <p:nvPr/>
        </p:nvSpPr>
        <p:spPr>
          <a:xfrm>
            <a:off x="3957234" y="3212024"/>
            <a:ext cx="4024393" cy="2807902"/>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26452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9B952C-2DFA-ED83-8BC8-E60B7BB489EA}"/>
              </a:ext>
            </a:extLst>
          </p:cNvPr>
          <p:cNvSpPr txBox="1"/>
          <p:nvPr/>
        </p:nvSpPr>
        <p:spPr>
          <a:xfrm>
            <a:off x="501112" y="621098"/>
            <a:ext cx="11189776" cy="3108543"/>
          </a:xfrm>
          <a:prstGeom prst="rect">
            <a:avLst/>
          </a:prstGeom>
          <a:noFill/>
        </p:spPr>
        <p:txBody>
          <a:bodyPr wrap="square" rtlCol="0">
            <a:spAutoFit/>
          </a:bodyPr>
          <a:lstStyle/>
          <a:p>
            <a:endParaRPr lang="en-US" sz="1800" b="0" i="0" u="none" strike="noStrike" baseline="0" dirty="0"/>
          </a:p>
          <a:p>
            <a:pPr algn="ctr"/>
            <a:r>
              <a:rPr lang="as-IN" sz="3200" b="1" i="0" u="none" strike="noStrike" baseline="0" dirty="0"/>
              <a:t>ইনপুট ডিভাইস </a:t>
            </a:r>
            <a:r>
              <a:rPr lang="en-US" sz="1800" b="0" i="0" u="none" strike="noStrike" baseline="0" dirty="0"/>
              <a:t>	</a:t>
            </a:r>
          </a:p>
          <a:p>
            <a:pPr algn="ctr"/>
            <a:endParaRPr lang="en-US" sz="1800" b="0" i="0" u="none" strike="noStrike" baseline="0" dirty="0"/>
          </a:p>
          <a:p>
            <a:pPr algn="just"/>
            <a:r>
              <a:rPr lang="en-US" sz="3200" b="0" i="0" dirty="0">
                <a:effectLst/>
                <a:latin typeface="Times New Roman" panose="02020603050405020304" pitchFamily="18" charset="0"/>
              </a:rPr>
              <a:t>  </a:t>
            </a:r>
            <a:r>
              <a:rPr lang="as-IN" sz="3200" b="0" i="0" dirty="0">
                <a:effectLst/>
                <a:latin typeface="Times New Roman" panose="02020603050405020304" pitchFamily="18" charset="0"/>
              </a:rPr>
              <a:t> </a:t>
            </a:r>
            <a:r>
              <a:rPr lang="as-IN" sz="3200" b="0" i="0" dirty="0">
                <a:effectLst/>
                <a:latin typeface="verdana" panose="020B0604030504040204" pitchFamily="34" charset="0"/>
              </a:rPr>
              <a:t>কম্পিউটারে গেমস খেলার জন্য জয়স্টিক (</a:t>
            </a:r>
            <a:r>
              <a:rPr lang="en-US" sz="3200" b="0" i="0" dirty="0">
                <a:effectLst/>
                <a:latin typeface="verdana" panose="020B0604030504040204" pitchFamily="34" charset="0"/>
              </a:rPr>
              <a:t>Joystick)</a:t>
            </a:r>
            <a:r>
              <a:rPr lang="as-IN" sz="3200" b="0" i="0" dirty="0">
                <a:effectLst/>
                <a:latin typeface="verdana" panose="020B0604030504040204" pitchFamily="34" charset="0"/>
              </a:rPr>
              <a:t>ব্যবহার করা হয়। এটি শিশুদের প্রিয় ইনপুট ডিভাইস। জয়স্টিকের খাড়া দণ্ডকে হাত দিয়ে মুভ করলে কম্পিউটারের মাউস পয়েন্টার নাড়াচাড়া করে।</a:t>
            </a:r>
            <a:endParaRPr lang="en-US" sz="3200" dirty="0"/>
          </a:p>
        </p:txBody>
      </p:sp>
      <p:sp>
        <p:nvSpPr>
          <p:cNvPr id="5" name="Rectangle 4">
            <a:extLst>
              <a:ext uri="{FF2B5EF4-FFF2-40B4-BE49-F238E27FC236}">
                <a16:creationId xmlns:a16="http://schemas.microsoft.com/office/drawing/2014/main" id="{34D27D99-4C37-1265-B786-88575DD1419F}"/>
              </a:ext>
            </a:extLst>
          </p:cNvPr>
          <p:cNvSpPr/>
          <p:nvPr/>
        </p:nvSpPr>
        <p:spPr>
          <a:xfrm>
            <a:off x="3848746" y="3429000"/>
            <a:ext cx="4024393" cy="2807902"/>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24059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9B952C-2DFA-ED83-8BC8-E60B7BB489EA}"/>
              </a:ext>
            </a:extLst>
          </p:cNvPr>
          <p:cNvSpPr txBox="1"/>
          <p:nvPr/>
        </p:nvSpPr>
        <p:spPr>
          <a:xfrm>
            <a:off x="609600" y="0"/>
            <a:ext cx="11189776" cy="4093428"/>
          </a:xfrm>
          <a:prstGeom prst="rect">
            <a:avLst/>
          </a:prstGeom>
          <a:noFill/>
        </p:spPr>
        <p:txBody>
          <a:bodyPr wrap="square" rtlCol="0">
            <a:spAutoFit/>
          </a:bodyPr>
          <a:lstStyle/>
          <a:p>
            <a:endParaRPr lang="en-US" sz="1800" b="0" i="0" u="none" strike="noStrike" baseline="0" dirty="0"/>
          </a:p>
          <a:p>
            <a:pPr algn="ctr"/>
            <a:r>
              <a:rPr lang="as-IN" sz="3200" b="1" i="0" u="none" strike="noStrike" baseline="0" dirty="0"/>
              <a:t>ইনপুট ডিভাইস </a:t>
            </a:r>
            <a:r>
              <a:rPr lang="en-US" sz="1800" b="0" i="0" u="none" strike="noStrike" baseline="0" dirty="0"/>
              <a:t>	</a:t>
            </a:r>
          </a:p>
          <a:p>
            <a:pPr algn="ctr"/>
            <a:endParaRPr lang="en-US" sz="1800" b="0" i="0" u="none" strike="noStrike" baseline="0" dirty="0"/>
          </a:p>
          <a:p>
            <a:pPr algn="just"/>
            <a:r>
              <a:rPr lang="en-US" sz="3200" b="0" i="0" dirty="0">
                <a:effectLst/>
                <a:latin typeface="Times New Roman" panose="02020603050405020304" pitchFamily="18" charset="0"/>
              </a:rPr>
              <a:t>  </a:t>
            </a:r>
            <a:r>
              <a:rPr lang="as-IN" sz="3200" b="0" i="0" dirty="0">
                <a:effectLst/>
                <a:latin typeface="Times New Roman" panose="02020603050405020304" pitchFamily="18" charset="0"/>
              </a:rPr>
              <a:t> </a:t>
            </a:r>
            <a:r>
              <a:rPr lang="as-IN" sz="3200" b="0" i="0" dirty="0">
                <a:effectLst/>
                <a:latin typeface="verdana" panose="020B0604030504040204" pitchFamily="34" charset="0"/>
              </a:rPr>
              <a:t>এটি একটি অপটিক্যাল বা আলোক ইনপুট ডিভাইস। বারকোডে চওড়াভাবে পর্যাযক্রমে কতগুলো বিভিন্ন প্রস্থের বার বা রেখা থাকে। একে </a:t>
            </a:r>
            <a:r>
              <a:rPr lang="en-US" sz="3200" b="0" i="0" dirty="0">
                <a:effectLst/>
                <a:latin typeface="verdana" panose="020B0604030504040204" pitchFamily="34" charset="0"/>
              </a:rPr>
              <a:t>Universal Product Code</a:t>
            </a:r>
            <a:r>
              <a:rPr lang="as-IN" sz="3200" b="0" i="0" dirty="0">
                <a:effectLst/>
                <a:latin typeface="verdana" panose="020B0604030504040204" pitchFamily="34" charset="0"/>
              </a:rPr>
              <a:t>ও বলা হয়। দোকান থেকে পন্য কেনার সময় পন্যের গায়ে যে বারকোড থাকে তার সাহায্য জিনিসের নাম, উৎপাদকের নাম, মূল্য ইত্যাদি তথ্যসম্বলিত বিল তৈরি করা যায় এবং বিক্রিত জিনিসের স্টকও আপডেট করা হয়।</a:t>
            </a:r>
            <a:endParaRPr lang="en-US" sz="3200" dirty="0"/>
          </a:p>
        </p:txBody>
      </p:sp>
      <p:sp>
        <p:nvSpPr>
          <p:cNvPr id="5" name="Rectangle 4">
            <a:extLst>
              <a:ext uri="{FF2B5EF4-FFF2-40B4-BE49-F238E27FC236}">
                <a16:creationId xmlns:a16="http://schemas.microsoft.com/office/drawing/2014/main" id="{34D27D99-4C37-1265-B786-88575DD1419F}"/>
              </a:ext>
            </a:extLst>
          </p:cNvPr>
          <p:cNvSpPr/>
          <p:nvPr/>
        </p:nvSpPr>
        <p:spPr>
          <a:xfrm>
            <a:off x="4083803" y="4050098"/>
            <a:ext cx="4024393" cy="2807902"/>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66956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9B952C-2DFA-ED83-8BC8-E60B7BB489EA}"/>
              </a:ext>
            </a:extLst>
          </p:cNvPr>
          <p:cNvSpPr txBox="1"/>
          <p:nvPr/>
        </p:nvSpPr>
        <p:spPr>
          <a:xfrm>
            <a:off x="501112" y="621098"/>
            <a:ext cx="11189776" cy="1138773"/>
          </a:xfrm>
          <a:prstGeom prst="rect">
            <a:avLst/>
          </a:prstGeom>
          <a:noFill/>
        </p:spPr>
        <p:txBody>
          <a:bodyPr wrap="square" rtlCol="0">
            <a:spAutoFit/>
          </a:bodyPr>
          <a:lstStyle/>
          <a:p>
            <a:endParaRPr lang="en-US" sz="1800" b="0" i="0" u="none" strike="noStrike" baseline="0" dirty="0"/>
          </a:p>
          <a:p>
            <a:pPr algn="ctr"/>
            <a:r>
              <a:rPr lang="as-IN" sz="3200" b="1" i="0" u="none" strike="noStrike" baseline="0" dirty="0"/>
              <a:t>ইনপুট ডিভাইস </a:t>
            </a:r>
            <a:r>
              <a:rPr lang="en-US" sz="1800" b="0" i="0" u="none" strike="noStrike" baseline="0" dirty="0"/>
              <a:t>	</a:t>
            </a:r>
          </a:p>
          <a:p>
            <a:pPr algn="ctr"/>
            <a:endParaRPr lang="en-US" sz="1800" b="0" i="0" u="none" strike="noStrike" baseline="0" dirty="0"/>
          </a:p>
        </p:txBody>
      </p:sp>
      <p:sp>
        <p:nvSpPr>
          <p:cNvPr id="5" name="Rectangle 4">
            <a:extLst>
              <a:ext uri="{FF2B5EF4-FFF2-40B4-BE49-F238E27FC236}">
                <a16:creationId xmlns:a16="http://schemas.microsoft.com/office/drawing/2014/main" id="{34D27D99-4C37-1265-B786-88575DD1419F}"/>
              </a:ext>
            </a:extLst>
          </p:cNvPr>
          <p:cNvSpPr/>
          <p:nvPr/>
        </p:nvSpPr>
        <p:spPr>
          <a:xfrm>
            <a:off x="1325104" y="1496398"/>
            <a:ext cx="9017431" cy="5098129"/>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793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9B952C-2DFA-ED83-8BC8-E60B7BB489EA}"/>
              </a:ext>
            </a:extLst>
          </p:cNvPr>
          <p:cNvSpPr txBox="1"/>
          <p:nvPr/>
        </p:nvSpPr>
        <p:spPr>
          <a:xfrm>
            <a:off x="501112" y="621098"/>
            <a:ext cx="11189776" cy="2616101"/>
          </a:xfrm>
          <a:prstGeom prst="rect">
            <a:avLst/>
          </a:prstGeom>
          <a:noFill/>
        </p:spPr>
        <p:txBody>
          <a:bodyPr wrap="square" rtlCol="0">
            <a:spAutoFit/>
          </a:bodyPr>
          <a:lstStyle/>
          <a:p>
            <a:endParaRPr lang="en-US" sz="1800" b="0" i="0" u="none" strike="noStrike" baseline="0" dirty="0"/>
          </a:p>
          <a:p>
            <a:pPr algn="ctr"/>
            <a:r>
              <a:rPr lang="en-US" sz="3200" b="1" i="0" u="none" strike="noStrike" baseline="0" dirty="0"/>
              <a:t>Output devices /</a:t>
            </a:r>
            <a:r>
              <a:rPr lang="as-IN" sz="3200" b="1" i="0" u="none" strike="noStrike" baseline="0" dirty="0"/>
              <a:t>প্রাপ্তফলাফল যন্ত্র</a:t>
            </a:r>
            <a:endParaRPr lang="en-US" sz="3200" b="1" i="0" u="none" strike="noStrike" baseline="0" dirty="0"/>
          </a:p>
          <a:p>
            <a:r>
              <a:rPr lang="en-US" sz="1800" b="0" i="0" u="none" strike="noStrike" baseline="0" dirty="0"/>
              <a:t>	</a:t>
            </a:r>
          </a:p>
          <a:p>
            <a:pPr algn="just"/>
            <a:r>
              <a:rPr lang="en-US" sz="3200" b="0" i="0" dirty="0">
                <a:effectLst/>
                <a:latin typeface="Times New Roman" panose="02020603050405020304" pitchFamily="18" charset="0"/>
              </a:rPr>
              <a:t>  </a:t>
            </a:r>
            <a:r>
              <a:rPr lang="as-IN" sz="3200" b="0" i="0" dirty="0">
                <a:effectLst/>
                <a:latin typeface="Google Sans"/>
              </a:rPr>
              <a:t>প্রিন্টার হল একটি আউটপুট ডিভাইস, যা কাগজে তথ্য মুদ্রণ করতে ব্যবহৃত হয়। একটি প্রিন্টার দ্বারা উত্পাদিত মুদ্রিত আউটপুট প্রায়ই একটি হার্ড কপি বলা হয়,.</a:t>
            </a:r>
            <a:endParaRPr lang="en-US" sz="3200" dirty="0"/>
          </a:p>
        </p:txBody>
      </p:sp>
      <p:sp>
        <p:nvSpPr>
          <p:cNvPr id="2" name="Rectangle 1">
            <a:extLst>
              <a:ext uri="{FF2B5EF4-FFF2-40B4-BE49-F238E27FC236}">
                <a16:creationId xmlns:a16="http://schemas.microsoft.com/office/drawing/2014/main" id="{3E0D31E1-5A86-C7C8-21A0-891DB598E979}"/>
              </a:ext>
            </a:extLst>
          </p:cNvPr>
          <p:cNvSpPr/>
          <p:nvPr/>
        </p:nvSpPr>
        <p:spPr>
          <a:xfrm>
            <a:off x="4083803" y="3620802"/>
            <a:ext cx="4024393" cy="2807902"/>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79829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9B952C-2DFA-ED83-8BC8-E60B7BB489EA}"/>
              </a:ext>
            </a:extLst>
          </p:cNvPr>
          <p:cNvSpPr txBox="1"/>
          <p:nvPr/>
        </p:nvSpPr>
        <p:spPr>
          <a:xfrm>
            <a:off x="501112" y="621098"/>
            <a:ext cx="11189776" cy="2123658"/>
          </a:xfrm>
          <a:prstGeom prst="rect">
            <a:avLst/>
          </a:prstGeom>
          <a:noFill/>
        </p:spPr>
        <p:txBody>
          <a:bodyPr wrap="square" rtlCol="0">
            <a:spAutoFit/>
          </a:bodyPr>
          <a:lstStyle/>
          <a:p>
            <a:endParaRPr lang="en-US" sz="1800" b="0" i="0" u="none" strike="noStrike" baseline="0" dirty="0"/>
          </a:p>
          <a:p>
            <a:pPr algn="ctr"/>
            <a:r>
              <a:rPr lang="en-US" sz="3200" b="1" i="0" u="none" strike="noStrike" baseline="0" dirty="0"/>
              <a:t>Output devices /</a:t>
            </a:r>
            <a:r>
              <a:rPr lang="as-IN" sz="3200" b="1" i="0" u="none" strike="noStrike" baseline="0" dirty="0"/>
              <a:t>প্রাপ্তফলাফল যন্ত্র</a:t>
            </a:r>
          </a:p>
          <a:p>
            <a:r>
              <a:rPr lang="en-US" sz="1800" b="0" i="0" u="none" strike="noStrike" baseline="0" dirty="0"/>
              <a:t>	</a:t>
            </a:r>
          </a:p>
          <a:p>
            <a:pPr algn="just"/>
            <a:r>
              <a:rPr lang="en-US" sz="3200" b="0" i="0" dirty="0">
                <a:effectLst/>
                <a:latin typeface="Times New Roman" panose="02020603050405020304" pitchFamily="18" charset="0"/>
              </a:rPr>
              <a:t> </a:t>
            </a:r>
            <a:r>
              <a:rPr lang="as-IN" sz="3200" b="0" i="0" dirty="0">
                <a:effectLst/>
                <a:latin typeface="Times New Roman" panose="02020603050405020304" pitchFamily="18" charset="0"/>
              </a:rPr>
              <a:t>একটি স্পিকার একটি আউটপুট ডিভাইস যা একটি দোদুল্যমান ট্রান্সডুসারের মাধ্যমে শব্দ উৎপন্ন করে যাকে ড্রাইভার বলা হয়।</a:t>
            </a:r>
            <a:endParaRPr lang="en-US" sz="3200" dirty="0"/>
          </a:p>
        </p:txBody>
      </p:sp>
      <p:sp>
        <p:nvSpPr>
          <p:cNvPr id="2" name="Rectangle 1">
            <a:extLst>
              <a:ext uri="{FF2B5EF4-FFF2-40B4-BE49-F238E27FC236}">
                <a16:creationId xmlns:a16="http://schemas.microsoft.com/office/drawing/2014/main" id="{3E0D31E1-5A86-C7C8-21A0-891DB598E979}"/>
              </a:ext>
            </a:extLst>
          </p:cNvPr>
          <p:cNvSpPr/>
          <p:nvPr/>
        </p:nvSpPr>
        <p:spPr>
          <a:xfrm>
            <a:off x="4083803" y="3620802"/>
            <a:ext cx="4024393" cy="2807902"/>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5647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62372" y="533513"/>
            <a:ext cx="9174997" cy="707886"/>
          </a:xfrm>
          <a:prstGeom prst="rect">
            <a:avLst/>
          </a:prstGeom>
          <a:noFill/>
        </p:spPr>
        <p:txBody>
          <a:bodyPr wrap="square" rtlCol="0">
            <a:spAutoFit/>
          </a:bodyPr>
          <a:lstStyle/>
          <a:p>
            <a:pPr algn="ctr"/>
            <a:r>
              <a:rPr lang="as-IN" sz="4000" b="1" dirty="0"/>
              <a:t>আধুনিক কম্পিউটারের বৈশিষ্ট্য বর্ণনা কর।</a:t>
            </a:r>
            <a:endParaRPr lang="en-US" sz="4000" b="1" dirty="0"/>
          </a:p>
        </p:txBody>
      </p:sp>
      <p:sp>
        <p:nvSpPr>
          <p:cNvPr id="3" name="TextBox 2">
            <a:extLst>
              <a:ext uri="{FF2B5EF4-FFF2-40B4-BE49-F238E27FC236}">
                <a16:creationId xmlns:a16="http://schemas.microsoft.com/office/drawing/2014/main" id="{99633912-EBBD-D2E1-B4F0-0E8E11382FA8}"/>
              </a:ext>
            </a:extLst>
          </p:cNvPr>
          <p:cNvSpPr txBox="1"/>
          <p:nvPr/>
        </p:nvSpPr>
        <p:spPr>
          <a:xfrm>
            <a:off x="625098" y="1534333"/>
            <a:ext cx="10941803" cy="4524315"/>
          </a:xfrm>
          <a:prstGeom prst="rect">
            <a:avLst/>
          </a:prstGeom>
          <a:noFill/>
        </p:spPr>
        <p:txBody>
          <a:bodyPr wrap="square" rtlCol="0">
            <a:spAutoFit/>
          </a:bodyPr>
          <a:lstStyle/>
          <a:p>
            <a:pPr algn="l">
              <a:buFont typeface="Arial" panose="020B0604020202020204" pitchFamily="34" charset="0"/>
              <a:buChar char="•"/>
            </a:pPr>
            <a:r>
              <a:rPr lang="as-IN" sz="3200" b="0" i="0" dirty="0">
                <a:effectLst/>
                <a:latin typeface="Google Sans"/>
              </a:rPr>
              <a:t>তথ্যের নির্ভুলতা: মূলত, এই যন্ত্র আবিষ্কার করার উদ্দেশ্যই ছিল নির্ভুল গণনা ও তার সঠিক ফল প্রকাশ। ...</a:t>
            </a:r>
          </a:p>
          <a:p>
            <a:pPr algn="l"/>
            <a:r>
              <a:rPr lang="as-IN" sz="3200" b="0" i="0" dirty="0">
                <a:effectLst/>
                <a:latin typeface="Google Sans"/>
              </a:rPr>
              <a:t>. উচ্চ গতিসম্পন্নতা: ...</a:t>
            </a:r>
          </a:p>
          <a:p>
            <a:pPr algn="l"/>
            <a:r>
              <a:rPr lang="as-IN" sz="3200" b="0" i="0" dirty="0">
                <a:effectLst/>
                <a:latin typeface="Google Sans"/>
              </a:rPr>
              <a:t>. ত্রুটি সনাক্তকরণ ও সংশোধন: ...</a:t>
            </a:r>
          </a:p>
          <a:p>
            <a:pPr algn="l"/>
            <a:r>
              <a:rPr lang="as-IN" sz="3200" b="0" i="0" dirty="0">
                <a:effectLst/>
                <a:latin typeface="Google Sans"/>
              </a:rPr>
              <a:t>. মেমরি: ...</a:t>
            </a:r>
          </a:p>
          <a:p>
            <a:pPr algn="l"/>
            <a:r>
              <a:rPr lang="as-IN" sz="3200" b="0" i="0" dirty="0">
                <a:effectLst/>
                <a:latin typeface="Google Sans"/>
              </a:rPr>
              <a:t>. বিশাল তথ্য প্রক্রিয়াকরণের ক্ষমতা: ...</a:t>
            </a:r>
          </a:p>
          <a:p>
            <a:pPr algn="l"/>
            <a:r>
              <a:rPr lang="as-IN" sz="3200" b="0" i="0" dirty="0">
                <a:effectLst/>
                <a:latin typeface="Google Sans"/>
              </a:rPr>
              <a:t>. লজিকাল ডিসিশন মেকিং: ...</a:t>
            </a:r>
          </a:p>
          <a:p>
            <a:pPr algn="l"/>
            <a:r>
              <a:rPr lang="as-IN" sz="3200" b="0" i="0" dirty="0">
                <a:effectLst/>
                <a:latin typeface="Google Sans"/>
              </a:rPr>
              <a:t>. অক্লান্ত কর্মক্ষমতা: ...</a:t>
            </a:r>
          </a:p>
          <a:p>
            <a:pPr algn="l"/>
            <a:r>
              <a:rPr lang="as-IN" sz="3200" b="0" i="0">
                <a:effectLst/>
                <a:latin typeface="Google Sans"/>
              </a:rPr>
              <a:t>. </a:t>
            </a:r>
            <a:r>
              <a:rPr lang="as-IN" sz="3200" b="0" i="0" dirty="0">
                <a:effectLst/>
                <a:latin typeface="Google Sans"/>
              </a:rPr>
              <a:t>সূক্ষ প্রক্রিয়াকরণের ক্ষমতা:</a:t>
            </a:r>
          </a:p>
        </p:txBody>
      </p:sp>
    </p:spTree>
    <p:extLst>
      <p:ext uri="{BB962C8B-B14F-4D97-AF65-F5344CB8AC3E}">
        <p14:creationId xmlns:p14="http://schemas.microsoft.com/office/powerpoint/2010/main" val="16924038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9B952C-2DFA-ED83-8BC8-E60B7BB489EA}"/>
              </a:ext>
            </a:extLst>
          </p:cNvPr>
          <p:cNvSpPr txBox="1"/>
          <p:nvPr/>
        </p:nvSpPr>
        <p:spPr>
          <a:xfrm>
            <a:off x="501112" y="621098"/>
            <a:ext cx="11189776" cy="3108543"/>
          </a:xfrm>
          <a:prstGeom prst="rect">
            <a:avLst/>
          </a:prstGeom>
          <a:noFill/>
        </p:spPr>
        <p:txBody>
          <a:bodyPr wrap="square" rtlCol="0">
            <a:spAutoFit/>
          </a:bodyPr>
          <a:lstStyle/>
          <a:p>
            <a:endParaRPr lang="en-US" sz="1800" b="0" i="0" u="none" strike="noStrike" baseline="0" dirty="0"/>
          </a:p>
          <a:p>
            <a:pPr algn="ctr"/>
            <a:r>
              <a:rPr lang="en-US" sz="3200" b="1" i="0" u="none" strike="noStrike" baseline="0" dirty="0"/>
              <a:t>Output devices /</a:t>
            </a:r>
            <a:r>
              <a:rPr lang="as-IN" sz="3200" b="1" i="0" u="none" strike="noStrike" baseline="0" dirty="0"/>
              <a:t>প্রাপ্তফলাফল যন্ত্র</a:t>
            </a:r>
          </a:p>
          <a:p>
            <a:r>
              <a:rPr lang="en-US" sz="1800" b="0" i="0" u="none" strike="noStrike" baseline="0" dirty="0"/>
              <a:t>	</a:t>
            </a:r>
          </a:p>
          <a:p>
            <a:pPr algn="just"/>
            <a:r>
              <a:rPr lang="en-US" sz="3200" b="0" i="0" dirty="0">
                <a:effectLst/>
                <a:latin typeface="Times New Roman" panose="02020603050405020304" pitchFamily="18" charset="0"/>
              </a:rPr>
              <a:t> </a:t>
            </a:r>
            <a:r>
              <a:rPr lang="as-IN" sz="3200" b="0" i="0" dirty="0">
                <a:effectLst/>
                <a:latin typeface="Times New Roman" panose="02020603050405020304" pitchFamily="18" charset="0"/>
              </a:rPr>
              <a:t>মনিটর বা ডিসপ্লে হলো কম্পিউটারের জন্য একটি ইলেকট্রনিক দৃষ্টি সহায়ক প্রদর্শক। একটি মনিটর সাধারণত ডিসপ্লে ডিভাইস, সার্কিট, আবরণ, এবং পাওয়ার সাপ্লাই দিয়ে গঠিত। কম্পিউটারের প্রধান আউটপুট ডিভাইস হিসাবেই বেশি ব্যবহার করা হয়।</a:t>
            </a:r>
            <a:endParaRPr lang="en-US" sz="3200" dirty="0"/>
          </a:p>
        </p:txBody>
      </p:sp>
      <p:sp>
        <p:nvSpPr>
          <p:cNvPr id="2" name="Rectangle 1">
            <a:extLst>
              <a:ext uri="{FF2B5EF4-FFF2-40B4-BE49-F238E27FC236}">
                <a16:creationId xmlns:a16="http://schemas.microsoft.com/office/drawing/2014/main" id="{3E0D31E1-5A86-C7C8-21A0-891DB598E979}"/>
              </a:ext>
            </a:extLst>
          </p:cNvPr>
          <p:cNvSpPr/>
          <p:nvPr/>
        </p:nvSpPr>
        <p:spPr>
          <a:xfrm>
            <a:off x="4083803" y="3620802"/>
            <a:ext cx="4024393" cy="2807902"/>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5295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9B952C-2DFA-ED83-8BC8-E60B7BB489EA}"/>
              </a:ext>
            </a:extLst>
          </p:cNvPr>
          <p:cNvSpPr txBox="1"/>
          <p:nvPr/>
        </p:nvSpPr>
        <p:spPr>
          <a:xfrm>
            <a:off x="501112" y="621098"/>
            <a:ext cx="11189776" cy="3323987"/>
          </a:xfrm>
          <a:prstGeom prst="rect">
            <a:avLst/>
          </a:prstGeom>
          <a:noFill/>
        </p:spPr>
        <p:txBody>
          <a:bodyPr wrap="square" rtlCol="0">
            <a:spAutoFit/>
          </a:bodyPr>
          <a:lstStyle/>
          <a:p>
            <a:endParaRPr lang="en-US" sz="1800" b="0" i="0" u="none" strike="noStrike" baseline="0" dirty="0"/>
          </a:p>
          <a:p>
            <a:pPr algn="ctr"/>
            <a:r>
              <a:rPr lang="en-US" sz="3200" b="1" i="0" u="none" strike="noStrike" baseline="0" dirty="0"/>
              <a:t>Output devices /</a:t>
            </a:r>
            <a:r>
              <a:rPr lang="as-IN" sz="3200" b="1" i="0" u="none" strike="noStrike" baseline="0" dirty="0"/>
              <a:t>প্রাপ্তফলাফল যন্ত্র</a:t>
            </a:r>
          </a:p>
          <a:p>
            <a:pPr algn="just"/>
            <a:r>
              <a:rPr lang="en-US" sz="1800" b="0" i="0" u="none" strike="noStrike" baseline="0" dirty="0"/>
              <a:t>	</a:t>
            </a:r>
            <a:r>
              <a:rPr lang="as-IN" sz="3200" b="0" i="0" u="none" strike="noStrike" baseline="0" dirty="0"/>
              <a:t>প্রজেক্টর হলো এমন এক যন্ত্র যা দিয়ে বড় পর্দায় ভিডিও দেখা যায়। মূলত দেখার অভিজ্ঞতায় আরও তৃপ্তি আনতে, আধুনিক যন্ত্র (ডিভাইস) হচ্ছে প্রজেক্টর। প্রজেক্টর সরাসরি ডিশ কানেকশন থেকে আলোর বিচ্ছুরনের মাধ্যমে পর্দায় এর প্রতিফলনের মাধ্যমে দৃশ্য তৈরি করে।</a:t>
            </a:r>
            <a:endParaRPr lang="en-US" sz="3200" dirty="0"/>
          </a:p>
        </p:txBody>
      </p:sp>
      <p:sp>
        <p:nvSpPr>
          <p:cNvPr id="2" name="Rectangle 1">
            <a:extLst>
              <a:ext uri="{FF2B5EF4-FFF2-40B4-BE49-F238E27FC236}">
                <a16:creationId xmlns:a16="http://schemas.microsoft.com/office/drawing/2014/main" id="{3E0D31E1-5A86-C7C8-21A0-891DB598E979}"/>
              </a:ext>
            </a:extLst>
          </p:cNvPr>
          <p:cNvSpPr/>
          <p:nvPr/>
        </p:nvSpPr>
        <p:spPr>
          <a:xfrm>
            <a:off x="4083803" y="3620802"/>
            <a:ext cx="4024393" cy="2807902"/>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16244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9B952C-2DFA-ED83-8BC8-E60B7BB489EA}"/>
              </a:ext>
            </a:extLst>
          </p:cNvPr>
          <p:cNvSpPr txBox="1"/>
          <p:nvPr/>
        </p:nvSpPr>
        <p:spPr>
          <a:xfrm>
            <a:off x="501112" y="621098"/>
            <a:ext cx="11189776" cy="1846659"/>
          </a:xfrm>
          <a:prstGeom prst="rect">
            <a:avLst/>
          </a:prstGeom>
          <a:noFill/>
        </p:spPr>
        <p:txBody>
          <a:bodyPr wrap="square" rtlCol="0">
            <a:spAutoFit/>
          </a:bodyPr>
          <a:lstStyle/>
          <a:p>
            <a:endParaRPr lang="en-US" sz="1800" b="0" i="0" u="none" strike="noStrike" baseline="0" dirty="0"/>
          </a:p>
          <a:p>
            <a:pPr algn="ctr"/>
            <a:r>
              <a:rPr lang="en-US" sz="3200" b="1" i="0" u="none" strike="noStrike" baseline="0" dirty="0"/>
              <a:t>Output devices /</a:t>
            </a:r>
            <a:r>
              <a:rPr lang="as-IN" sz="3200" b="1" i="0" u="none" strike="noStrike" baseline="0" dirty="0"/>
              <a:t>প্রাপ্তফলাফল যন্ত্র</a:t>
            </a:r>
          </a:p>
          <a:p>
            <a:pPr algn="just"/>
            <a:r>
              <a:rPr lang="en-US" sz="1800" b="0" i="0" u="none" strike="noStrike" baseline="0" dirty="0"/>
              <a:t>	</a:t>
            </a:r>
            <a:r>
              <a:rPr lang="en-US" sz="3200" b="0" i="0" u="none" strike="noStrike" baseline="0" dirty="0"/>
              <a:t>Plotter </a:t>
            </a:r>
            <a:r>
              <a:rPr lang="as-IN" sz="3200" b="0" i="0" u="none" strike="noStrike" baseline="0" dirty="0"/>
              <a:t>হলো একটি আউটপুট ডিভাইস। প্রিন্টারের মতোই একটি ডিভাইস যা প্রিন্টিংয়ের কলমসদৃশ জিনিস ব্যবহার করে।</a:t>
            </a:r>
            <a:endParaRPr lang="en-US" sz="3200" dirty="0"/>
          </a:p>
        </p:txBody>
      </p:sp>
      <p:sp>
        <p:nvSpPr>
          <p:cNvPr id="2" name="Rectangle 1">
            <a:extLst>
              <a:ext uri="{FF2B5EF4-FFF2-40B4-BE49-F238E27FC236}">
                <a16:creationId xmlns:a16="http://schemas.microsoft.com/office/drawing/2014/main" id="{3E0D31E1-5A86-C7C8-21A0-891DB598E979}"/>
              </a:ext>
            </a:extLst>
          </p:cNvPr>
          <p:cNvSpPr/>
          <p:nvPr/>
        </p:nvSpPr>
        <p:spPr>
          <a:xfrm>
            <a:off x="4083803" y="3620802"/>
            <a:ext cx="4024393" cy="2807902"/>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7760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93369" y="480447"/>
            <a:ext cx="9174997" cy="923330"/>
          </a:xfrm>
          <a:prstGeom prst="rect">
            <a:avLst/>
          </a:prstGeom>
          <a:noFill/>
        </p:spPr>
        <p:txBody>
          <a:bodyPr wrap="square" rtlCol="0">
            <a:spAutoFit/>
          </a:bodyPr>
          <a:lstStyle/>
          <a:p>
            <a:pPr algn="ctr"/>
            <a:r>
              <a:rPr lang="as-IN" sz="5400" b="1" dirty="0">
                <a:latin typeface="Times New Roman" panose="02020603050405020304" pitchFamily="18" charset="0"/>
                <a:cs typeface="Times New Roman" panose="02020603050405020304" pitchFamily="18" charset="0"/>
              </a:rPr>
              <a:t>হার্ডওয়্যার সংজ্ঞায়িত</a:t>
            </a:r>
            <a:endParaRPr lang="en-US" sz="5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9633912-EBBD-D2E1-B4F0-0E8E11382FA8}"/>
              </a:ext>
            </a:extLst>
          </p:cNvPr>
          <p:cNvSpPr txBox="1"/>
          <p:nvPr/>
        </p:nvSpPr>
        <p:spPr>
          <a:xfrm>
            <a:off x="960895" y="1735810"/>
            <a:ext cx="10476854" cy="2554545"/>
          </a:xfrm>
          <a:prstGeom prst="rect">
            <a:avLst/>
          </a:prstGeom>
          <a:noFill/>
        </p:spPr>
        <p:txBody>
          <a:bodyPr wrap="square" rtlCol="0">
            <a:spAutoFit/>
          </a:bodyPr>
          <a:lstStyle/>
          <a:p>
            <a:pPr algn="just"/>
            <a:r>
              <a:rPr lang="as-IN" sz="3200" dirty="0">
                <a:latin typeface="Times New Roman" panose="02020603050405020304" pitchFamily="18" charset="0"/>
                <a:cs typeface="Times New Roman" panose="02020603050405020304" pitchFamily="18" charset="0"/>
              </a:rPr>
              <a:t>একটি কম্পিউটার ব্যবস্থার বিভিন্ন অংশ বা যন্ত্রাংশকে হার্ডওয়্যার বলে। যেমন, সিস্টেম ইউনিট বা পরিচালনা শাখা (যা কম্পিউটারের ভিতর থাকে), মনিটর, যাতে থাকে কম্পিউটারের পর্দা, কি বোর্ড, মাউস, প্রিন্টার, স্ক্যানার, স্পিকার এবং জয় স্টিক।</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04318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15878" y="526943"/>
            <a:ext cx="9174997" cy="646331"/>
          </a:xfrm>
          <a:prstGeom prst="rect">
            <a:avLst/>
          </a:prstGeom>
          <a:noFill/>
        </p:spPr>
        <p:txBody>
          <a:bodyPr wrap="square" rtlCol="0">
            <a:spAutoFit/>
          </a:bodyPr>
          <a:lstStyle/>
          <a:p>
            <a:pPr algn="ctr"/>
            <a:r>
              <a:rPr lang="as-IN" sz="3600" b="1" i="0" u="none" strike="noStrike" baseline="0" dirty="0">
                <a:latin typeface="Times New Roman" panose="02020603050405020304" pitchFamily="18" charset="0"/>
                <a:cs typeface="Times New Roman" panose="02020603050405020304" pitchFamily="18" charset="0"/>
              </a:rPr>
              <a:t>কম্পিউটারের প্রয়োগ ক্ষেত্র বর্ণনা কর।</a:t>
            </a:r>
            <a:endParaRPr lang="en-US" sz="3600" b="1" i="0" u="none" strike="noStrike" baseline="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1B02CCD-F636-239D-A4BE-4CB0B16A772F}"/>
              </a:ext>
            </a:extLst>
          </p:cNvPr>
          <p:cNvSpPr/>
          <p:nvPr/>
        </p:nvSpPr>
        <p:spPr>
          <a:xfrm>
            <a:off x="875653" y="1154622"/>
            <a:ext cx="11073540" cy="5556143"/>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42515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15878" y="526943"/>
            <a:ext cx="9174997" cy="646331"/>
          </a:xfrm>
          <a:prstGeom prst="rect">
            <a:avLst/>
          </a:prstGeom>
          <a:noFill/>
        </p:spPr>
        <p:txBody>
          <a:bodyPr wrap="square" rtlCol="0">
            <a:spAutoFit/>
          </a:bodyPr>
          <a:lstStyle/>
          <a:p>
            <a:pPr algn="ctr" fontAlgn="base"/>
            <a:r>
              <a:rPr lang="as-IN" sz="3600" b="1" i="0" dirty="0">
                <a:effectLst/>
                <a:latin typeface="Tiro Bangla"/>
              </a:rPr>
              <a:t>প্রসেসর</a:t>
            </a:r>
          </a:p>
        </p:txBody>
      </p:sp>
      <p:sp>
        <p:nvSpPr>
          <p:cNvPr id="3" name="TextBox 2">
            <a:extLst>
              <a:ext uri="{FF2B5EF4-FFF2-40B4-BE49-F238E27FC236}">
                <a16:creationId xmlns:a16="http://schemas.microsoft.com/office/drawing/2014/main" id="{EE629B67-A9C9-DB78-895E-FE560440345D}"/>
              </a:ext>
            </a:extLst>
          </p:cNvPr>
          <p:cNvSpPr txBox="1"/>
          <p:nvPr/>
        </p:nvSpPr>
        <p:spPr>
          <a:xfrm>
            <a:off x="805912" y="1487837"/>
            <a:ext cx="10027403" cy="4524315"/>
          </a:xfrm>
          <a:prstGeom prst="rect">
            <a:avLst/>
          </a:prstGeom>
          <a:noFill/>
        </p:spPr>
        <p:txBody>
          <a:bodyPr wrap="square" rtlCol="0">
            <a:spAutoFit/>
          </a:bodyPr>
          <a:lstStyle/>
          <a:p>
            <a:pPr algn="just"/>
            <a:r>
              <a:rPr lang="as-IN" sz="3600" b="0" i="0" dirty="0">
                <a:effectLst/>
                <a:latin typeface="Tiro Bangla"/>
              </a:rPr>
              <a:t>প্রসেসর হচ্ছে এক ধরণের সমন্বিত ইলেকট্রনিক সার্কিট যা একটি কম্পিউটার চালানোর বিভিন্ন প্রসেসকে প্রক্রিয়া করণ করে। একজন অপারেটিং সিস্টেম (</a:t>
            </a:r>
            <a:r>
              <a:rPr lang="en-US" sz="3600" b="0" i="0" dirty="0">
                <a:effectLst/>
                <a:latin typeface="Tiro Bangla"/>
              </a:rPr>
              <a:t>OS) </a:t>
            </a:r>
            <a:r>
              <a:rPr lang="as-IN" sz="3600" b="0" i="0" dirty="0">
                <a:effectLst/>
                <a:latin typeface="Tiro Bangla"/>
              </a:rPr>
              <a:t>ব্যবহারকারী হতে প্রাপ্ত নির্দেশাবলী সম্পন্ন করে থাকে। একটি প্রসেসর গাণিতিক, যৌক্তিক, ইনপুট/আউটপুট (</a:t>
            </a:r>
            <a:r>
              <a:rPr lang="en-US" sz="3600" b="0" i="0" dirty="0">
                <a:effectLst/>
                <a:latin typeface="Tiro Bangla"/>
              </a:rPr>
              <a:t>I/O) </a:t>
            </a:r>
            <a:r>
              <a:rPr lang="as-IN" sz="3600" b="0" i="0" dirty="0">
                <a:effectLst/>
                <a:latin typeface="Tiro Bangla"/>
              </a:rPr>
              <a:t>এবং অন্যান্য মৌলিক নির্দেশাবলী সম্পাদন করে থাকে। বেশিরভাগ প্রক্রিয়াকরণের কাজ একটি প্রসেসরের কর্মক্ষমতার উপর নির্ভরশীল।</a:t>
            </a:r>
            <a:endParaRPr lang="en-US" sz="3600" dirty="0"/>
          </a:p>
        </p:txBody>
      </p:sp>
    </p:spTree>
    <p:extLst>
      <p:ext uri="{BB962C8B-B14F-4D97-AF65-F5344CB8AC3E}">
        <p14:creationId xmlns:p14="http://schemas.microsoft.com/office/powerpoint/2010/main" val="28386404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15878" y="526943"/>
            <a:ext cx="9174997" cy="646331"/>
          </a:xfrm>
          <a:prstGeom prst="rect">
            <a:avLst/>
          </a:prstGeom>
          <a:noFill/>
        </p:spPr>
        <p:txBody>
          <a:bodyPr wrap="square" rtlCol="0">
            <a:spAutoFit/>
          </a:bodyPr>
          <a:lstStyle/>
          <a:p>
            <a:pPr algn="ctr" fontAlgn="base"/>
            <a:r>
              <a:rPr lang="as-IN" sz="3600" b="1" i="0">
                <a:effectLst/>
                <a:latin typeface="Tiro Bangla"/>
              </a:rPr>
              <a:t>প্রসেসর</a:t>
            </a:r>
          </a:p>
        </p:txBody>
      </p:sp>
      <p:sp>
        <p:nvSpPr>
          <p:cNvPr id="4" name="Rectangle 3">
            <a:extLst>
              <a:ext uri="{FF2B5EF4-FFF2-40B4-BE49-F238E27FC236}">
                <a16:creationId xmlns:a16="http://schemas.microsoft.com/office/drawing/2014/main" id="{E1B02CCD-F636-239D-A4BE-4CB0B16A772F}"/>
              </a:ext>
            </a:extLst>
          </p:cNvPr>
          <p:cNvSpPr/>
          <p:nvPr/>
        </p:nvSpPr>
        <p:spPr>
          <a:xfrm>
            <a:off x="844657" y="2332494"/>
            <a:ext cx="4440266" cy="3091914"/>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25A1F53-5AC3-C276-52EC-0B72D96B66B9}"/>
              </a:ext>
            </a:extLst>
          </p:cNvPr>
          <p:cNvSpPr/>
          <p:nvPr/>
        </p:nvSpPr>
        <p:spPr>
          <a:xfrm>
            <a:off x="5850609" y="2208508"/>
            <a:ext cx="4440266" cy="3091914"/>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47676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15878" y="526943"/>
            <a:ext cx="9174997" cy="646331"/>
          </a:xfrm>
          <a:prstGeom prst="rect">
            <a:avLst/>
          </a:prstGeom>
          <a:noFill/>
        </p:spPr>
        <p:txBody>
          <a:bodyPr wrap="square" rtlCol="0">
            <a:spAutoFit/>
          </a:bodyPr>
          <a:lstStyle/>
          <a:p>
            <a:pPr algn="ctr"/>
            <a:r>
              <a:rPr lang="as-IN" sz="3600" b="1" i="0" u="none" strike="noStrike" baseline="0" dirty="0">
                <a:latin typeface="Times New Roman" panose="02020603050405020304" pitchFamily="18" charset="0"/>
                <a:cs typeface="Times New Roman" panose="02020603050405020304" pitchFamily="18" charset="0"/>
              </a:rPr>
              <a:t>কম্পিউটারের প্রয়োগ ক্ষেত্র বর্ণনা কর।</a:t>
            </a:r>
            <a:endParaRPr lang="en-US" sz="3600" b="1" i="0" u="none" strike="noStrike" baseline="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1B02CCD-F636-239D-A4BE-4CB0B16A772F}"/>
              </a:ext>
            </a:extLst>
          </p:cNvPr>
          <p:cNvSpPr/>
          <p:nvPr/>
        </p:nvSpPr>
        <p:spPr>
          <a:xfrm>
            <a:off x="1697064" y="1526583"/>
            <a:ext cx="8593811" cy="4161296"/>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07869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790414" y="533513"/>
            <a:ext cx="10507850" cy="584775"/>
          </a:xfrm>
          <a:prstGeom prst="rect">
            <a:avLst/>
          </a:prstGeom>
          <a:noFill/>
        </p:spPr>
        <p:txBody>
          <a:bodyPr wrap="square" rtlCol="0">
            <a:spAutoFit/>
          </a:bodyPr>
          <a:lstStyle/>
          <a:p>
            <a:pPr algn="ctr"/>
            <a:r>
              <a:rPr lang="as-IN" sz="3200" b="1" dirty="0"/>
              <a:t>পাওয়ার সাপ্লাই ইউনিট এবং এর উপাদানসমূহ বর্ণনা কর।</a:t>
            </a:r>
            <a:endParaRPr lang="en-US" sz="3200" b="1" dirty="0"/>
          </a:p>
        </p:txBody>
      </p:sp>
      <p:sp>
        <p:nvSpPr>
          <p:cNvPr id="3" name="TextBox 2">
            <a:extLst>
              <a:ext uri="{FF2B5EF4-FFF2-40B4-BE49-F238E27FC236}">
                <a16:creationId xmlns:a16="http://schemas.microsoft.com/office/drawing/2014/main" id="{99633912-EBBD-D2E1-B4F0-0E8E11382FA8}"/>
              </a:ext>
            </a:extLst>
          </p:cNvPr>
          <p:cNvSpPr txBox="1"/>
          <p:nvPr/>
        </p:nvSpPr>
        <p:spPr>
          <a:xfrm>
            <a:off x="625098" y="1534333"/>
            <a:ext cx="10941803" cy="2554545"/>
          </a:xfrm>
          <a:prstGeom prst="rect">
            <a:avLst/>
          </a:prstGeom>
          <a:noFill/>
        </p:spPr>
        <p:txBody>
          <a:bodyPr wrap="square" rtlCol="0">
            <a:spAutoFit/>
          </a:bodyPr>
          <a:lstStyle/>
          <a:p>
            <a:pPr algn="l">
              <a:buFont typeface="Arial" panose="020B0604020202020204" pitchFamily="34" charset="0"/>
              <a:buChar char="•"/>
            </a:pPr>
            <a:r>
              <a:rPr lang="as-IN" sz="3200" b="0" i="0" dirty="0">
                <a:effectLst/>
                <a:latin typeface="Google Sans"/>
              </a:rPr>
              <a:t>পাওয়ার সাপ্লাই ইউনিট (</a:t>
            </a:r>
            <a:r>
              <a:rPr lang="en-US" sz="3200" b="0" i="0" dirty="0">
                <a:effectLst/>
                <a:latin typeface="Google Sans"/>
              </a:rPr>
              <a:t>PSU) </a:t>
            </a:r>
            <a:r>
              <a:rPr lang="as-IN" sz="3200" b="0" i="0" dirty="0">
                <a:effectLst/>
                <a:latin typeface="Google Sans"/>
              </a:rPr>
              <a:t>কম্পিউটারে বৈদ্যুতিক শক্তি সরবরাহের জন্য একটি হার্ডওয়্যার উপাদান হিসেবে কাজ করে। এটি ওয়াল আউটলেট থেকে অল্টারনেটিং কারেন্ট (এসি) পাওয়ারকে সরাসরি কারেন্ট (ডিসি) শক্তিতে রূপান্তর করে যা কম্পিউটারের অভ্যন্তরীণ উপাদান দ্বারা ব্যবহৃত হয়।</a:t>
            </a:r>
          </a:p>
        </p:txBody>
      </p:sp>
    </p:spTree>
    <p:extLst>
      <p:ext uri="{BB962C8B-B14F-4D97-AF65-F5344CB8AC3E}">
        <p14:creationId xmlns:p14="http://schemas.microsoft.com/office/powerpoint/2010/main" val="28158709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3BD5F4-7634-79EC-4CB5-C6F8D6D9B0B3}"/>
              </a:ext>
            </a:extLst>
          </p:cNvPr>
          <p:cNvSpPr/>
          <p:nvPr/>
        </p:nvSpPr>
        <p:spPr>
          <a:xfrm>
            <a:off x="2071607" y="1627321"/>
            <a:ext cx="7025898" cy="4455764"/>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B81E6D3-47C6-BB3D-1436-9543B4213617}"/>
              </a:ext>
            </a:extLst>
          </p:cNvPr>
          <p:cNvSpPr txBox="1"/>
          <p:nvPr/>
        </p:nvSpPr>
        <p:spPr>
          <a:xfrm>
            <a:off x="2893018" y="774915"/>
            <a:ext cx="5377912" cy="707886"/>
          </a:xfrm>
          <a:prstGeom prst="rect">
            <a:avLst/>
          </a:prstGeom>
          <a:noFill/>
        </p:spPr>
        <p:txBody>
          <a:bodyPr wrap="square" rtlCol="0">
            <a:spAutoFit/>
          </a:bodyPr>
          <a:lstStyle/>
          <a:p>
            <a:pPr algn="ctr"/>
            <a:r>
              <a:rPr lang="as-IN" sz="4000" b="1" dirty="0"/>
              <a:t>পাওয়ার সাপ্লাই ইউনিট</a:t>
            </a:r>
            <a:endParaRPr lang="en-US" sz="4000" dirty="0"/>
          </a:p>
        </p:txBody>
      </p:sp>
    </p:spTree>
    <p:extLst>
      <p:ext uri="{BB962C8B-B14F-4D97-AF65-F5344CB8AC3E}">
        <p14:creationId xmlns:p14="http://schemas.microsoft.com/office/powerpoint/2010/main" val="761447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93369" y="945397"/>
            <a:ext cx="9174997" cy="923330"/>
          </a:xfrm>
          <a:prstGeom prst="rect">
            <a:avLst/>
          </a:prstGeom>
          <a:noFill/>
        </p:spPr>
        <p:txBody>
          <a:bodyPr wrap="square" rtlCol="0">
            <a:spAutoFit/>
          </a:bodyPr>
          <a:lstStyle/>
          <a:p>
            <a:pPr algn="ctr"/>
            <a:r>
              <a:rPr lang="en-US" sz="5400" b="1" dirty="0"/>
              <a:t>How computer works</a:t>
            </a:r>
          </a:p>
        </p:txBody>
      </p:sp>
      <p:sp>
        <p:nvSpPr>
          <p:cNvPr id="4" name="Rectangle 3">
            <a:extLst>
              <a:ext uri="{FF2B5EF4-FFF2-40B4-BE49-F238E27FC236}">
                <a16:creationId xmlns:a16="http://schemas.microsoft.com/office/drawing/2014/main" id="{E6BDF574-46C8-9D5E-6BA6-A417A18A3775}"/>
              </a:ext>
            </a:extLst>
          </p:cNvPr>
          <p:cNvSpPr/>
          <p:nvPr/>
        </p:nvSpPr>
        <p:spPr>
          <a:xfrm>
            <a:off x="1193369" y="2278251"/>
            <a:ext cx="4711485" cy="3301139"/>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73BD5F4-7634-79EC-4CB5-C6F8D6D9B0B3}"/>
              </a:ext>
            </a:extLst>
          </p:cNvPr>
          <p:cNvSpPr/>
          <p:nvPr/>
        </p:nvSpPr>
        <p:spPr>
          <a:xfrm>
            <a:off x="6287146" y="2278250"/>
            <a:ext cx="4711485" cy="3301139"/>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42201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946485" y="945397"/>
            <a:ext cx="10299032" cy="76944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a:ln>
                  <a:noFill/>
                </a:ln>
                <a:effectLst/>
                <a:latin typeface="Google Sans"/>
              </a:rPr>
              <a:t>Classification of generations of computers</a:t>
            </a:r>
            <a:endParaRPr kumimoji="0" lang="en-US" altLang="en-US" sz="4400" b="0" i="0" u="none" strike="noStrike" cap="none" normalizeH="0" baseline="0" dirty="0">
              <a:ln>
                <a:noFill/>
              </a:ln>
              <a:effectLst/>
            </a:endParaRPr>
          </a:p>
        </p:txBody>
      </p:sp>
      <p:graphicFrame>
        <p:nvGraphicFramePr>
          <p:cNvPr id="6" name="Table 5">
            <a:extLst>
              <a:ext uri="{FF2B5EF4-FFF2-40B4-BE49-F238E27FC236}">
                <a16:creationId xmlns:a16="http://schemas.microsoft.com/office/drawing/2014/main" id="{FE3E4FA5-CD70-0442-7678-704BB9E815F8}"/>
              </a:ext>
            </a:extLst>
          </p:cNvPr>
          <p:cNvGraphicFramePr>
            <a:graphicFrameLocks noGrp="1"/>
          </p:cNvGraphicFramePr>
          <p:nvPr/>
        </p:nvGraphicFramePr>
        <p:xfrm>
          <a:off x="946484" y="2397918"/>
          <a:ext cx="9785685" cy="3826415"/>
        </p:xfrm>
        <a:graphic>
          <a:graphicData uri="http://schemas.openxmlformats.org/drawingml/2006/table">
            <a:tbl>
              <a:tblPr/>
              <a:tblGrid>
                <a:gridCol w="3261895">
                  <a:extLst>
                    <a:ext uri="{9D8B030D-6E8A-4147-A177-3AD203B41FA5}">
                      <a16:colId xmlns:a16="http://schemas.microsoft.com/office/drawing/2014/main" val="3045115065"/>
                    </a:ext>
                  </a:extLst>
                </a:gridCol>
                <a:gridCol w="3261895">
                  <a:extLst>
                    <a:ext uri="{9D8B030D-6E8A-4147-A177-3AD203B41FA5}">
                      <a16:colId xmlns:a16="http://schemas.microsoft.com/office/drawing/2014/main" val="509978402"/>
                    </a:ext>
                  </a:extLst>
                </a:gridCol>
                <a:gridCol w="3261895">
                  <a:extLst>
                    <a:ext uri="{9D8B030D-6E8A-4147-A177-3AD203B41FA5}">
                      <a16:colId xmlns:a16="http://schemas.microsoft.com/office/drawing/2014/main" val="924247871"/>
                    </a:ext>
                  </a:extLst>
                </a:gridCol>
              </a:tblGrid>
              <a:tr h="765283">
                <a:tc>
                  <a:txBody>
                    <a:bodyPr/>
                    <a:lstStyle/>
                    <a:p>
                      <a:pPr algn="l" fontAlgn="t"/>
                      <a:r>
                        <a:rPr lang="en-US" b="1" dirty="0">
                          <a:solidFill>
                            <a:schemeClr val="tx1"/>
                          </a:solidFill>
                          <a:effectLst/>
                        </a:rPr>
                        <a:t>Generations of computers</a:t>
                      </a:r>
                    </a:p>
                  </a:txBody>
                  <a:tcPr marR="95250" marT="76200" marB="76200">
                    <a:lnL>
                      <a:noFill/>
                    </a:lnL>
                    <a:lnR>
                      <a:noFill/>
                    </a:lnR>
                    <a:lnT>
                      <a:noFill/>
                    </a:lnT>
                    <a:lnB w="9525" cap="flat" cmpd="sng" algn="ctr">
                      <a:solidFill>
                        <a:srgbClr val="DADCE0"/>
                      </a:solidFill>
                      <a:prstDash val="solid"/>
                      <a:round/>
                      <a:headEnd type="none" w="med" len="med"/>
                      <a:tailEnd type="none" w="med" len="med"/>
                    </a:lnB>
                  </a:tcPr>
                </a:tc>
                <a:tc>
                  <a:txBody>
                    <a:bodyPr/>
                    <a:lstStyle/>
                    <a:p>
                      <a:pPr algn="l" fontAlgn="t"/>
                      <a:r>
                        <a:rPr lang="en-US" b="1">
                          <a:solidFill>
                            <a:schemeClr val="tx1"/>
                          </a:solidFill>
                          <a:effectLst/>
                        </a:rPr>
                        <a:t>Generations timeline</a:t>
                      </a:r>
                    </a:p>
                  </a:txBody>
                  <a:tcPr marL="95250" marR="95250" marT="76200" marB="76200">
                    <a:lnL>
                      <a:noFill/>
                    </a:lnL>
                    <a:lnR>
                      <a:noFill/>
                    </a:lnR>
                    <a:lnT>
                      <a:noFill/>
                    </a:lnT>
                    <a:lnB w="9525" cap="flat" cmpd="sng" algn="ctr">
                      <a:solidFill>
                        <a:srgbClr val="DADCE0"/>
                      </a:solidFill>
                      <a:prstDash val="solid"/>
                      <a:round/>
                      <a:headEnd type="none" w="med" len="med"/>
                      <a:tailEnd type="none" w="med" len="med"/>
                    </a:lnB>
                  </a:tcPr>
                </a:tc>
                <a:tc>
                  <a:txBody>
                    <a:bodyPr/>
                    <a:lstStyle/>
                    <a:p>
                      <a:pPr algn="l" fontAlgn="t"/>
                      <a:r>
                        <a:rPr lang="en-US" b="1">
                          <a:solidFill>
                            <a:schemeClr val="tx1"/>
                          </a:solidFill>
                          <a:effectLst/>
                        </a:rPr>
                        <a:t>Evolving hardware</a:t>
                      </a:r>
                    </a:p>
                  </a:txBody>
                  <a:tcPr marL="95250" marR="95250" marT="76200" marB="76200">
                    <a:lnL>
                      <a:noFill/>
                    </a:lnL>
                    <a:lnR>
                      <a:noFill/>
                    </a:lnR>
                    <a:lnT>
                      <a:noFill/>
                    </a:lnT>
                    <a:lnB w="9525" cap="flat" cmpd="sng" algn="ctr">
                      <a:solidFill>
                        <a:srgbClr val="DADCE0"/>
                      </a:solidFill>
                      <a:prstDash val="solid"/>
                      <a:round/>
                      <a:headEnd type="none" w="med" len="med"/>
                      <a:tailEnd type="none" w="med" len="med"/>
                    </a:lnB>
                  </a:tcPr>
                </a:tc>
                <a:extLst>
                  <a:ext uri="{0D108BD9-81ED-4DB2-BD59-A6C34878D82A}">
                    <a16:rowId xmlns:a16="http://schemas.microsoft.com/office/drawing/2014/main" val="4119495979"/>
                  </a:ext>
                </a:extLst>
              </a:tr>
              <a:tr h="765283">
                <a:tc>
                  <a:txBody>
                    <a:bodyPr/>
                    <a:lstStyle/>
                    <a:p>
                      <a:r>
                        <a:rPr lang="en-US">
                          <a:solidFill>
                            <a:schemeClr val="tx1"/>
                          </a:solidFill>
                          <a:effectLst/>
                        </a:rPr>
                        <a:t>First generation</a:t>
                      </a:r>
                    </a:p>
                  </a:txBody>
                  <a:tcPr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tc>
                  <a:txBody>
                    <a:bodyPr/>
                    <a:lstStyle/>
                    <a:p>
                      <a:r>
                        <a:rPr lang="en-US">
                          <a:solidFill>
                            <a:schemeClr val="tx1"/>
                          </a:solidFill>
                          <a:effectLst/>
                        </a:rPr>
                        <a:t>1940s-1950s</a:t>
                      </a:r>
                    </a:p>
                  </a:txBody>
                  <a:tcPr marL="95250"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tc>
                  <a:txBody>
                    <a:bodyPr/>
                    <a:lstStyle/>
                    <a:p>
                      <a:r>
                        <a:rPr lang="en-US" dirty="0">
                          <a:solidFill>
                            <a:schemeClr val="tx1"/>
                          </a:solidFill>
                          <a:effectLst/>
                        </a:rPr>
                        <a:t>Vacuum tube based</a:t>
                      </a:r>
                    </a:p>
                  </a:txBody>
                  <a:tcPr marL="95250"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extLst>
                  <a:ext uri="{0D108BD9-81ED-4DB2-BD59-A6C34878D82A}">
                    <a16:rowId xmlns:a16="http://schemas.microsoft.com/office/drawing/2014/main" val="432873504"/>
                  </a:ext>
                </a:extLst>
              </a:tr>
              <a:tr h="765283">
                <a:tc>
                  <a:txBody>
                    <a:bodyPr/>
                    <a:lstStyle/>
                    <a:p>
                      <a:r>
                        <a:rPr lang="en-US">
                          <a:solidFill>
                            <a:schemeClr val="tx1"/>
                          </a:solidFill>
                          <a:effectLst/>
                        </a:rPr>
                        <a:t>Second generation</a:t>
                      </a:r>
                    </a:p>
                  </a:txBody>
                  <a:tcPr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tc>
                  <a:txBody>
                    <a:bodyPr/>
                    <a:lstStyle/>
                    <a:p>
                      <a:r>
                        <a:rPr lang="en-US">
                          <a:solidFill>
                            <a:schemeClr val="tx1"/>
                          </a:solidFill>
                          <a:effectLst/>
                        </a:rPr>
                        <a:t>1950s-1960s</a:t>
                      </a:r>
                    </a:p>
                  </a:txBody>
                  <a:tcPr marL="95250"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tc>
                  <a:txBody>
                    <a:bodyPr/>
                    <a:lstStyle/>
                    <a:p>
                      <a:r>
                        <a:rPr lang="en-US" dirty="0">
                          <a:solidFill>
                            <a:schemeClr val="tx1"/>
                          </a:solidFill>
                          <a:effectLst/>
                        </a:rPr>
                        <a:t>Transistor based</a:t>
                      </a:r>
                    </a:p>
                  </a:txBody>
                  <a:tcPr marL="95250"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extLst>
                  <a:ext uri="{0D108BD9-81ED-4DB2-BD59-A6C34878D82A}">
                    <a16:rowId xmlns:a16="http://schemas.microsoft.com/office/drawing/2014/main" val="4143060141"/>
                  </a:ext>
                </a:extLst>
              </a:tr>
              <a:tr h="765283">
                <a:tc>
                  <a:txBody>
                    <a:bodyPr/>
                    <a:lstStyle/>
                    <a:p>
                      <a:r>
                        <a:rPr lang="en-US">
                          <a:solidFill>
                            <a:schemeClr val="tx1"/>
                          </a:solidFill>
                          <a:effectLst/>
                        </a:rPr>
                        <a:t>Third generation</a:t>
                      </a:r>
                    </a:p>
                  </a:txBody>
                  <a:tcPr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tc>
                  <a:txBody>
                    <a:bodyPr/>
                    <a:lstStyle/>
                    <a:p>
                      <a:r>
                        <a:rPr lang="en-US">
                          <a:solidFill>
                            <a:schemeClr val="tx1"/>
                          </a:solidFill>
                          <a:effectLst/>
                        </a:rPr>
                        <a:t>1960s-1970s</a:t>
                      </a:r>
                    </a:p>
                  </a:txBody>
                  <a:tcPr marL="95250"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tc>
                  <a:txBody>
                    <a:bodyPr/>
                    <a:lstStyle/>
                    <a:p>
                      <a:r>
                        <a:rPr lang="en-US" dirty="0">
                          <a:solidFill>
                            <a:schemeClr val="tx1"/>
                          </a:solidFill>
                          <a:effectLst/>
                        </a:rPr>
                        <a:t>Integrated circuit based</a:t>
                      </a:r>
                    </a:p>
                  </a:txBody>
                  <a:tcPr marL="95250"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extLst>
                  <a:ext uri="{0D108BD9-81ED-4DB2-BD59-A6C34878D82A}">
                    <a16:rowId xmlns:a16="http://schemas.microsoft.com/office/drawing/2014/main" val="2564480994"/>
                  </a:ext>
                </a:extLst>
              </a:tr>
              <a:tr h="765283">
                <a:tc>
                  <a:txBody>
                    <a:bodyPr/>
                    <a:lstStyle/>
                    <a:p>
                      <a:r>
                        <a:rPr lang="en-US">
                          <a:solidFill>
                            <a:schemeClr val="tx1"/>
                          </a:solidFill>
                          <a:effectLst/>
                        </a:rPr>
                        <a:t>Fourth generation</a:t>
                      </a:r>
                    </a:p>
                  </a:txBody>
                  <a:tcPr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tc>
                  <a:txBody>
                    <a:bodyPr/>
                    <a:lstStyle/>
                    <a:p>
                      <a:r>
                        <a:rPr lang="en-US">
                          <a:solidFill>
                            <a:schemeClr val="tx1"/>
                          </a:solidFill>
                          <a:effectLst/>
                        </a:rPr>
                        <a:t>1970s-present</a:t>
                      </a:r>
                    </a:p>
                  </a:txBody>
                  <a:tcPr marL="95250"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tc>
                  <a:txBody>
                    <a:bodyPr/>
                    <a:lstStyle/>
                    <a:p>
                      <a:r>
                        <a:rPr lang="en-US" dirty="0">
                          <a:solidFill>
                            <a:schemeClr val="tx1"/>
                          </a:solidFill>
                          <a:effectLst/>
                        </a:rPr>
                        <a:t>Microprocessor based</a:t>
                      </a:r>
                    </a:p>
                  </a:txBody>
                  <a:tcPr marL="95250"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extLst>
                  <a:ext uri="{0D108BD9-81ED-4DB2-BD59-A6C34878D82A}">
                    <a16:rowId xmlns:a16="http://schemas.microsoft.com/office/drawing/2014/main" val="1090554152"/>
                  </a:ext>
                </a:extLst>
              </a:tr>
            </a:tbl>
          </a:graphicData>
        </a:graphic>
      </p:graphicFrame>
    </p:spTree>
    <p:extLst>
      <p:ext uri="{BB962C8B-B14F-4D97-AF65-F5344CB8AC3E}">
        <p14:creationId xmlns:p14="http://schemas.microsoft.com/office/powerpoint/2010/main" val="27329953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619932" y="533513"/>
            <a:ext cx="11189776"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a:ln>
                  <a:noFill/>
                </a:ln>
                <a:effectLst/>
                <a:latin typeface="Google Sans"/>
              </a:rPr>
              <a:t>Classification</a:t>
            </a:r>
            <a:r>
              <a:rPr kumimoji="0" lang="en-US" altLang="en-US" sz="5400" b="0" i="0" u="none" strike="noStrike" cap="none" normalizeH="0" baseline="0" dirty="0">
                <a:ln>
                  <a:noFill/>
                </a:ln>
                <a:effectLst/>
                <a:latin typeface="Google Sans"/>
              </a:rPr>
              <a:t> of generations of computers</a:t>
            </a:r>
            <a:endParaRPr kumimoji="0" lang="en-US" altLang="en-US" sz="5400" b="0" i="0" u="none" strike="noStrike" cap="none" normalizeH="0" baseline="0" dirty="0">
              <a:ln>
                <a:noFill/>
              </a:ln>
              <a:effectLst/>
            </a:endParaRPr>
          </a:p>
        </p:txBody>
      </p:sp>
      <p:sp>
        <p:nvSpPr>
          <p:cNvPr id="4" name="TextBox 3">
            <a:extLst>
              <a:ext uri="{FF2B5EF4-FFF2-40B4-BE49-F238E27FC236}">
                <a16:creationId xmlns:a16="http://schemas.microsoft.com/office/drawing/2014/main" id="{609B952C-2DFA-ED83-8BC8-E60B7BB489EA}"/>
              </a:ext>
            </a:extLst>
          </p:cNvPr>
          <p:cNvSpPr txBox="1"/>
          <p:nvPr/>
        </p:nvSpPr>
        <p:spPr>
          <a:xfrm>
            <a:off x="619932" y="1782305"/>
            <a:ext cx="11189776" cy="2062103"/>
          </a:xfrm>
          <a:prstGeom prst="rect">
            <a:avLst/>
          </a:prstGeom>
          <a:noFill/>
        </p:spPr>
        <p:txBody>
          <a:bodyPr wrap="square" rtlCol="0">
            <a:spAutoFit/>
          </a:bodyPr>
          <a:lstStyle/>
          <a:p>
            <a:pPr algn="ctr"/>
            <a:r>
              <a:rPr lang="en-US" sz="3200" dirty="0">
                <a:solidFill>
                  <a:schemeClr val="tx1"/>
                </a:solidFill>
                <a:effectLst/>
              </a:rPr>
              <a:t>Vacuum tube based</a:t>
            </a:r>
          </a:p>
          <a:p>
            <a:pPr algn="just"/>
            <a:r>
              <a:rPr lang="en-US" sz="3200" b="0" i="0" dirty="0">
                <a:effectLst/>
                <a:latin typeface="Times New Roman" panose="02020603050405020304" pitchFamily="18" charset="0"/>
              </a:rPr>
              <a:t>–an electronic device that controls the flow of electrons in a vacuum. It used as a switch, amplifier, or display screen in many older model radios, televisions, computers, etc.</a:t>
            </a:r>
            <a:endParaRPr lang="en-US" sz="3200" dirty="0"/>
          </a:p>
        </p:txBody>
      </p:sp>
      <p:sp>
        <p:nvSpPr>
          <p:cNvPr id="5" name="Rectangle 4">
            <a:extLst>
              <a:ext uri="{FF2B5EF4-FFF2-40B4-BE49-F238E27FC236}">
                <a16:creationId xmlns:a16="http://schemas.microsoft.com/office/drawing/2014/main" id="{34D27D99-4C37-1265-B786-88575DD1419F}"/>
              </a:ext>
            </a:extLst>
          </p:cNvPr>
          <p:cNvSpPr/>
          <p:nvPr/>
        </p:nvSpPr>
        <p:spPr>
          <a:xfrm>
            <a:off x="3967567" y="3983893"/>
            <a:ext cx="3673097" cy="2572719"/>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41527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619932" y="533513"/>
            <a:ext cx="11189776"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a:ln>
                  <a:noFill/>
                </a:ln>
                <a:effectLst/>
                <a:latin typeface="Google Sans"/>
              </a:rPr>
              <a:t>Classification</a:t>
            </a:r>
            <a:r>
              <a:rPr kumimoji="0" lang="en-US" altLang="en-US" sz="5400" b="0" i="0" u="none" strike="noStrike" cap="none" normalizeH="0" baseline="0" dirty="0">
                <a:ln>
                  <a:noFill/>
                </a:ln>
                <a:effectLst/>
                <a:latin typeface="Google Sans"/>
              </a:rPr>
              <a:t> of generations of computers</a:t>
            </a:r>
            <a:endParaRPr kumimoji="0" lang="en-US" altLang="en-US" sz="5400" b="0" i="0" u="none" strike="noStrike" cap="none" normalizeH="0" baseline="0" dirty="0">
              <a:ln>
                <a:noFill/>
              </a:ln>
              <a:effectLst/>
            </a:endParaRPr>
          </a:p>
        </p:txBody>
      </p:sp>
      <p:sp>
        <p:nvSpPr>
          <p:cNvPr id="4" name="TextBox 3">
            <a:extLst>
              <a:ext uri="{FF2B5EF4-FFF2-40B4-BE49-F238E27FC236}">
                <a16:creationId xmlns:a16="http://schemas.microsoft.com/office/drawing/2014/main" id="{609B952C-2DFA-ED83-8BC8-E60B7BB489EA}"/>
              </a:ext>
            </a:extLst>
          </p:cNvPr>
          <p:cNvSpPr txBox="1"/>
          <p:nvPr/>
        </p:nvSpPr>
        <p:spPr>
          <a:xfrm>
            <a:off x="619932" y="1580827"/>
            <a:ext cx="11189776" cy="3046988"/>
          </a:xfrm>
          <a:prstGeom prst="rect">
            <a:avLst/>
          </a:prstGeom>
          <a:noFill/>
        </p:spPr>
        <p:txBody>
          <a:bodyPr wrap="square" rtlCol="0">
            <a:spAutoFit/>
          </a:bodyPr>
          <a:lstStyle/>
          <a:p>
            <a:pPr algn="ctr"/>
            <a:r>
              <a:rPr lang="en-US" sz="3200" dirty="0">
                <a:effectLst/>
              </a:rPr>
              <a:t>Transistor based</a:t>
            </a:r>
          </a:p>
          <a:p>
            <a:pPr algn="just"/>
            <a:r>
              <a:rPr lang="en-US" sz="3200" b="0" i="0" dirty="0">
                <a:effectLst/>
                <a:latin typeface="Times New Roman" panose="02020603050405020304" pitchFamily="18" charset="0"/>
              </a:rPr>
              <a:t> – </a:t>
            </a:r>
            <a:r>
              <a:rPr lang="en-US" sz="3200" b="0" i="0" dirty="0">
                <a:effectLst/>
                <a:latin typeface="Google Sans"/>
              </a:rPr>
              <a:t>A transistor computer, now often called a second-generation computer, is a computer which uses discrete transistors instead of vacuum tubes. The first generation of electronic computers used vacuum tubes, which generated large amounts of heat, were bulky and unreliable.</a:t>
            </a:r>
            <a:endParaRPr lang="en-US" sz="3200" dirty="0"/>
          </a:p>
        </p:txBody>
      </p:sp>
      <p:sp>
        <p:nvSpPr>
          <p:cNvPr id="5" name="Rectangle 4">
            <a:extLst>
              <a:ext uri="{FF2B5EF4-FFF2-40B4-BE49-F238E27FC236}">
                <a16:creationId xmlns:a16="http://schemas.microsoft.com/office/drawing/2014/main" id="{34D27D99-4C37-1265-B786-88575DD1419F}"/>
              </a:ext>
            </a:extLst>
          </p:cNvPr>
          <p:cNvSpPr/>
          <p:nvPr/>
        </p:nvSpPr>
        <p:spPr>
          <a:xfrm>
            <a:off x="3425125" y="4223290"/>
            <a:ext cx="3192651" cy="231699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2E59BBB-F09D-BB17-9CDA-34AD0C9D35E3}"/>
              </a:ext>
            </a:extLst>
          </p:cNvPr>
          <p:cNvSpPr/>
          <p:nvPr/>
        </p:nvSpPr>
        <p:spPr>
          <a:xfrm>
            <a:off x="7617416" y="4223290"/>
            <a:ext cx="3192651" cy="231699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030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619932" y="533513"/>
            <a:ext cx="11189776"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a:ln>
                  <a:noFill/>
                </a:ln>
                <a:effectLst/>
                <a:latin typeface="Google Sans"/>
              </a:rPr>
              <a:t>Classification</a:t>
            </a:r>
            <a:r>
              <a:rPr kumimoji="0" lang="en-US" altLang="en-US" sz="5400" b="0" i="0" u="none" strike="noStrike" cap="none" normalizeH="0" baseline="0" dirty="0">
                <a:ln>
                  <a:noFill/>
                </a:ln>
                <a:effectLst/>
                <a:latin typeface="Google Sans"/>
              </a:rPr>
              <a:t> of generations of computers</a:t>
            </a:r>
            <a:endParaRPr kumimoji="0" lang="en-US" altLang="en-US" sz="5400" b="0" i="0" u="none" strike="noStrike" cap="none" normalizeH="0" baseline="0" dirty="0">
              <a:ln>
                <a:noFill/>
              </a:ln>
              <a:effectLst/>
            </a:endParaRPr>
          </a:p>
        </p:txBody>
      </p:sp>
      <p:sp>
        <p:nvSpPr>
          <p:cNvPr id="4" name="TextBox 3">
            <a:extLst>
              <a:ext uri="{FF2B5EF4-FFF2-40B4-BE49-F238E27FC236}">
                <a16:creationId xmlns:a16="http://schemas.microsoft.com/office/drawing/2014/main" id="{609B952C-2DFA-ED83-8BC8-E60B7BB489EA}"/>
              </a:ext>
            </a:extLst>
          </p:cNvPr>
          <p:cNvSpPr txBox="1"/>
          <p:nvPr/>
        </p:nvSpPr>
        <p:spPr>
          <a:xfrm>
            <a:off x="619932" y="1580827"/>
            <a:ext cx="11189776" cy="2062103"/>
          </a:xfrm>
          <a:prstGeom prst="rect">
            <a:avLst/>
          </a:prstGeom>
          <a:noFill/>
        </p:spPr>
        <p:txBody>
          <a:bodyPr wrap="square" rtlCol="0">
            <a:spAutoFit/>
          </a:bodyPr>
          <a:lstStyle/>
          <a:p>
            <a:pPr algn="ctr"/>
            <a:r>
              <a:rPr lang="en-US" sz="3200" dirty="0">
                <a:effectLst/>
              </a:rPr>
              <a:t>Integrated circuit based</a:t>
            </a:r>
          </a:p>
          <a:p>
            <a:pPr algn="just"/>
            <a:r>
              <a:rPr lang="en-US" sz="3200" b="0" i="0" dirty="0">
                <a:effectLst/>
                <a:latin typeface="Times New Roman" panose="02020603050405020304" pitchFamily="18" charset="0"/>
              </a:rPr>
              <a:t> – a small electronic circuit printed on a chip (usually made of silicon) that contains many its own circuit elements (e.g. transistors, </a:t>
            </a:r>
            <a:r>
              <a:rPr lang="en-US" sz="3200" b="0" i="0" u="sng" dirty="0">
                <a:effectLst/>
                <a:latin typeface="Times New Roman" panose="02020603050405020304" pitchFamily="18" charset="0"/>
                <a:hlinkClick r:id="rId2">
                  <a:extLst>
                    <a:ext uri="{A12FA001-AC4F-418D-AE19-62706E023703}">
                      <ahyp:hlinkClr xmlns:ahyp="http://schemas.microsoft.com/office/drawing/2018/hyperlinkcolor" val="tx"/>
                    </a:ext>
                  </a:extLst>
                </a:hlinkClick>
              </a:rPr>
              <a:t>diodes</a:t>
            </a:r>
            <a:r>
              <a:rPr lang="en-US" sz="3200" b="0" i="0" dirty="0">
                <a:effectLst/>
                <a:latin typeface="Times New Roman" panose="02020603050405020304" pitchFamily="18" charset="0"/>
              </a:rPr>
              <a:t>, resistors, etc.).</a:t>
            </a:r>
            <a:endParaRPr lang="en-US" sz="3200" dirty="0"/>
          </a:p>
        </p:txBody>
      </p:sp>
      <p:sp>
        <p:nvSpPr>
          <p:cNvPr id="5" name="Rectangle 4">
            <a:extLst>
              <a:ext uri="{FF2B5EF4-FFF2-40B4-BE49-F238E27FC236}">
                <a16:creationId xmlns:a16="http://schemas.microsoft.com/office/drawing/2014/main" id="{34D27D99-4C37-1265-B786-88575DD1419F}"/>
              </a:ext>
            </a:extLst>
          </p:cNvPr>
          <p:cNvSpPr/>
          <p:nvPr/>
        </p:nvSpPr>
        <p:spPr>
          <a:xfrm>
            <a:off x="6772759" y="4118674"/>
            <a:ext cx="3192651" cy="2316997"/>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86217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619932" y="533513"/>
            <a:ext cx="11189776"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a:ln>
                  <a:noFill/>
                </a:ln>
                <a:effectLst/>
                <a:latin typeface="Google Sans"/>
              </a:rPr>
              <a:t>Classification</a:t>
            </a:r>
            <a:r>
              <a:rPr kumimoji="0" lang="en-US" altLang="en-US" sz="5400" b="0" i="0" u="none" strike="noStrike" cap="none" normalizeH="0" baseline="0" dirty="0">
                <a:ln>
                  <a:noFill/>
                </a:ln>
                <a:effectLst/>
                <a:latin typeface="Google Sans"/>
              </a:rPr>
              <a:t> of generations of computers</a:t>
            </a:r>
            <a:endParaRPr kumimoji="0" lang="en-US" altLang="en-US" sz="5400" b="0" i="0" u="none" strike="noStrike" cap="none" normalizeH="0" baseline="0" dirty="0">
              <a:ln>
                <a:noFill/>
              </a:ln>
              <a:effectLst/>
            </a:endParaRPr>
          </a:p>
        </p:txBody>
      </p:sp>
      <p:sp>
        <p:nvSpPr>
          <p:cNvPr id="4" name="TextBox 3">
            <a:extLst>
              <a:ext uri="{FF2B5EF4-FFF2-40B4-BE49-F238E27FC236}">
                <a16:creationId xmlns:a16="http://schemas.microsoft.com/office/drawing/2014/main" id="{609B952C-2DFA-ED83-8BC8-E60B7BB489EA}"/>
              </a:ext>
            </a:extLst>
          </p:cNvPr>
          <p:cNvSpPr txBox="1"/>
          <p:nvPr/>
        </p:nvSpPr>
        <p:spPr>
          <a:xfrm>
            <a:off x="619932" y="1580827"/>
            <a:ext cx="11189776" cy="2062103"/>
          </a:xfrm>
          <a:prstGeom prst="rect">
            <a:avLst/>
          </a:prstGeom>
          <a:noFill/>
        </p:spPr>
        <p:txBody>
          <a:bodyPr wrap="square" rtlCol="0">
            <a:spAutoFit/>
          </a:bodyPr>
          <a:lstStyle/>
          <a:p>
            <a:pPr algn="ctr"/>
            <a:r>
              <a:rPr lang="en-US" sz="3200" b="1" i="0" dirty="0">
                <a:effectLst/>
                <a:latin typeface="Times New Roman" panose="02020603050405020304" pitchFamily="18" charset="0"/>
              </a:rPr>
              <a:t>Microprocessor</a:t>
            </a:r>
          </a:p>
          <a:p>
            <a:pPr algn="just"/>
            <a:r>
              <a:rPr lang="en-US" sz="3200" b="0" i="0" dirty="0">
                <a:effectLst/>
                <a:latin typeface="Times New Roman" panose="02020603050405020304" pitchFamily="18" charset="0"/>
              </a:rPr>
              <a:t>  – an electronic component held on an integrated circuit that contains a computer’s central processing unit (CPU) and other associated circuits.</a:t>
            </a:r>
            <a:endParaRPr lang="en-US" sz="3200" dirty="0"/>
          </a:p>
        </p:txBody>
      </p:sp>
      <p:sp>
        <p:nvSpPr>
          <p:cNvPr id="5" name="Rectangle 4">
            <a:extLst>
              <a:ext uri="{FF2B5EF4-FFF2-40B4-BE49-F238E27FC236}">
                <a16:creationId xmlns:a16="http://schemas.microsoft.com/office/drawing/2014/main" id="{34D27D99-4C37-1265-B786-88575DD1419F}"/>
              </a:ext>
            </a:extLst>
          </p:cNvPr>
          <p:cNvSpPr/>
          <p:nvPr/>
        </p:nvSpPr>
        <p:spPr>
          <a:xfrm>
            <a:off x="5284922" y="3766914"/>
            <a:ext cx="3719593" cy="2592092"/>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68064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93369" y="480447"/>
            <a:ext cx="10037736" cy="923330"/>
          </a:xfrm>
          <a:prstGeom prst="rect">
            <a:avLst/>
          </a:prstGeom>
          <a:noFill/>
        </p:spPr>
        <p:txBody>
          <a:bodyPr wrap="square" rtlCol="0">
            <a:spAutoFit/>
          </a:bodyPr>
          <a:lstStyle/>
          <a:p>
            <a:pPr algn="ctr"/>
            <a:r>
              <a:rPr lang="as-IN" sz="5400" b="1" dirty="0">
                <a:latin typeface="Times New Roman" panose="02020603050405020304" pitchFamily="18" charset="0"/>
                <a:cs typeface="Times New Roman" panose="02020603050405020304" pitchFamily="18" charset="0"/>
              </a:rPr>
              <a:t>সফ্টওয়্যার সংজ্ঞায়িত করুন।</a:t>
            </a:r>
            <a:endParaRPr lang="en-US" sz="5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9633912-EBBD-D2E1-B4F0-0E8E11382FA8}"/>
              </a:ext>
            </a:extLst>
          </p:cNvPr>
          <p:cNvSpPr txBox="1"/>
          <p:nvPr/>
        </p:nvSpPr>
        <p:spPr>
          <a:xfrm>
            <a:off x="960895" y="1735810"/>
            <a:ext cx="10476854" cy="4031873"/>
          </a:xfrm>
          <a:prstGeom prst="rect">
            <a:avLst/>
          </a:prstGeom>
          <a:noFill/>
        </p:spPr>
        <p:txBody>
          <a:bodyPr wrap="square" rtlCol="0">
            <a:spAutoFit/>
          </a:bodyPr>
          <a:lstStyle/>
          <a:p>
            <a:pPr algn="just"/>
            <a:r>
              <a:rPr lang="as-IN" sz="3200" b="0" i="0" dirty="0">
                <a:effectLst/>
                <a:latin typeface="-apple-system"/>
              </a:rPr>
              <a:t>সফ্টওয়্যার" হলো এমন একটি কম্পিউটার প্রোগ্রাম যা হার্ডওয়্যারের সাথে সম্পর্কিত কাজ করে এবং ব্যবহারকারীর কাছে নতুন ফাংশনালিটি বা সুবিধা সরবরাহ করতে সক্ষম। সফ্টওয়্যার তৈরি করা হয় প্রোগ্রামিং ভাষার মাধ্যমে, এবং এটি বিভিন্ন ধরনের কাজে ব্যবহৃত হতে পারে, যেমন ডেটা প্রসেসিং, গেম ডেভেলপমেন্ট, ওয়েব ডেভেলপমেন্ট, গ্রাফিক্স ডিজাইনিং, সাইন্টিফিক রিসার্চ, ইত্যাদি। এর মাধ্যমে কম্পিউটার হার্ডওয়্যারের সাথে ব্যবহারকারীর আদান-প্রদান সম্পন্ন </a:t>
            </a:r>
            <a:r>
              <a:rPr lang="as-IN" sz="3200" b="0" i="0">
                <a:effectLst/>
                <a:latin typeface="-apple-system"/>
              </a:rPr>
              <a:t>হয়।</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70831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15878" y="526943"/>
            <a:ext cx="9174997" cy="646331"/>
          </a:xfrm>
          <a:prstGeom prst="rect">
            <a:avLst/>
          </a:prstGeom>
          <a:noFill/>
        </p:spPr>
        <p:txBody>
          <a:bodyPr wrap="square" rtlCol="0">
            <a:spAutoFit/>
          </a:bodyPr>
          <a:lstStyle/>
          <a:p>
            <a:pPr algn="ctr"/>
            <a:r>
              <a:rPr lang="as-IN" sz="3600" b="1" i="0" u="none" strike="noStrike" baseline="0" dirty="0">
                <a:latin typeface="Times New Roman" panose="02020603050405020304" pitchFamily="18" charset="0"/>
                <a:cs typeface="Times New Roman" panose="02020603050405020304" pitchFamily="18" charset="0"/>
              </a:rPr>
              <a:t>কম্পিউটারের প্রয়োগ ক্ষেত্র বর্ণনা কর।</a:t>
            </a:r>
            <a:endParaRPr lang="en-US" sz="3600" b="1" i="0" u="none" strike="noStrike" baseline="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9633912-EBBD-D2E1-B4F0-0E8E11382FA8}"/>
              </a:ext>
            </a:extLst>
          </p:cNvPr>
          <p:cNvSpPr txBox="1"/>
          <p:nvPr/>
        </p:nvSpPr>
        <p:spPr>
          <a:xfrm>
            <a:off x="625098" y="1656576"/>
            <a:ext cx="10941803" cy="2862322"/>
          </a:xfrm>
          <a:prstGeom prst="rect">
            <a:avLst/>
          </a:prstGeom>
          <a:noFill/>
        </p:spPr>
        <p:txBody>
          <a:bodyPr wrap="square" rtlCol="0">
            <a:spAutoFit/>
          </a:bodyPr>
          <a:lstStyle/>
          <a:p>
            <a:pPr algn="just">
              <a:buFont typeface="+mj-lt"/>
              <a:buAutoNum type="arabicPeriod"/>
            </a:pPr>
            <a:r>
              <a:rPr lang="as-IN" sz="3600" b="1" i="0" dirty="0">
                <a:effectLst/>
                <a:latin typeface="SutonnyMJ" pitchFamily="2" charset="0"/>
              </a:rPr>
              <a:t>কম্পিউটার জীবনের প্রতিটি ক্ষেত্রে ব্যবহৃত হয়, যেমন বাড়ি, ব্যবসা, শিক্ষা প্রতিষ্ঠান, গবেষণা প্রতিষ্ঠান, চিকিৎসা ক্ষেত্র, সরকারি অফিস, বিনোদন ইত্যাদি। আজ আমরা কম্পিউটার ছাড়া আমাদের প্রযুক্তির বিকাশ কল্পনা করতে পারি না।</a:t>
            </a:r>
            <a:endParaRPr lang="en-US" sz="4400" b="0" i="0" dirty="0">
              <a:effectLst/>
              <a:latin typeface="SutonnyMJ" pitchFamily="2" charset="0"/>
            </a:endParaRPr>
          </a:p>
        </p:txBody>
      </p:sp>
    </p:spTree>
    <p:extLst>
      <p:ext uri="{BB962C8B-B14F-4D97-AF65-F5344CB8AC3E}">
        <p14:creationId xmlns:p14="http://schemas.microsoft.com/office/powerpoint/2010/main" val="21213466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62372" y="533513"/>
            <a:ext cx="9174997" cy="707886"/>
          </a:xfrm>
          <a:prstGeom prst="rect">
            <a:avLst/>
          </a:prstGeom>
          <a:noFill/>
        </p:spPr>
        <p:txBody>
          <a:bodyPr wrap="square" rtlCol="0">
            <a:spAutoFit/>
          </a:bodyPr>
          <a:lstStyle/>
          <a:p>
            <a:pPr algn="ctr"/>
            <a:r>
              <a:rPr lang="as-IN" sz="4000" b="1" dirty="0"/>
              <a:t>আধুনিক কম্পিউটারের বৈশিষ্ট্য বর্ণনা কর।</a:t>
            </a:r>
            <a:endParaRPr lang="en-US" sz="4000" b="1" dirty="0"/>
          </a:p>
        </p:txBody>
      </p:sp>
      <p:sp>
        <p:nvSpPr>
          <p:cNvPr id="3" name="TextBox 2">
            <a:extLst>
              <a:ext uri="{FF2B5EF4-FFF2-40B4-BE49-F238E27FC236}">
                <a16:creationId xmlns:a16="http://schemas.microsoft.com/office/drawing/2014/main" id="{99633912-EBBD-D2E1-B4F0-0E8E11382FA8}"/>
              </a:ext>
            </a:extLst>
          </p:cNvPr>
          <p:cNvSpPr txBox="1"/>
          <p:nvPr/>
        </p:nvSpPr>
        <p:spPr>
          <a:xfrm>
            <a:off x="625098" y="1534333"/>
            <a:ext cx="10941803" cy="4524315"/>
          </a:xfrm>
          <a:prstGeom prst="rect">
            <a:avLst/>
          </a:prstGeom>
          <a:noFill/>
        </p:spPr>
        <p:txBody>
          <a:bodyPr wrap="square" rtlCol="0">
            <a:spAutoFit/>
          </a:bodyPr>
          <a:lstStyle/>
          <a:p>
            <a:pPr algn="l">
              <a:buFont typeface="Arial" panose="020B0604020202020204" pitchFamily="34" charset="0"/>
              <a:buChar char="•"/>
            </a:pPr>
            <a:r>
              <a:rPr lang="as-IN" sz="3200" b="0" i="0" dirty="0">
                <a:effectLst/>
                <a:latin typeface="Google Sans"/>
              </a:rPr>
              <a:t>তথ্যের নির্ভুলতা: মূলত, এই যন্ত্র আবিষ্কার করার উদ্দেশ্যই ছিল নির্ভুল গণনা ও তার সঠিক ফল প্রকাশ। ...</a:t>
            </a:r>
          </a:p>
          <a:p>
            <a:pPr algn="l"/>
            <a:r>
              <a:rPr lang="as-IN" sz="3200" b="0" i="0" dirty="0">
                <a:effectLst/>
                <a:latin typeface="Google Sans"/>
              </a:rPr>
              <a:t>. উচ্চ গতিসম্পন্নতা: ...</a:t>
            </a:r>
          </a:p>
          <a:p>
            <a:pPr algn="l"/>
            <a:r>
              <a:rPr lang="as-IN" sz="3200" b="0" i="0" dirty="0">
                <a:effectLst/>
                <a:latin typeface="Google Sans"/>
              </a:rPr>
              <a:t>. ত্রুটি সনাক্তকরণ ও সংশোধন: ...</a:t>
            </a:r>
          </a:p>
          <a:p>
            <a:pPr algn="l"/>
            <a:r>
              <a:rPr lang="as-IN" sz="3200" b="0" i="0" dirty="0">
                <a:effectLst/>
                <a:latin typeface="Google Sans"/>
              </a:rPr>
              <a:t>. মেমরি: ...</a:t>
            </a:r>
          </a:p>
          <a:p>
            <a:pPr algn="l"/>
            <a:r>
              <a:rPr lang="as-IN" sz="3200" b="0" i="0" dirty="0">
                <a:effectLst/>
                <a:latin typeface="Google Sans"/>
              </a:rPr>
              <a:t>. বিশাল তথ্য প্রক্রিয়াকরণের ক্ষমতা: ...</a:t>
            </a:r>
          </a:p>
          <a:p>
            <a:pPr algn="l"/>
            <a:r>
              <a:rPr lang="as-IN" sz="3200" b="0" i="0" dirty="0">
                <a:effectLst/>
                <a:latin typeface="Google Sans"/>
              </a:rPr>
              <a:t>. লজিকাল ডিসিশন মেকিং: ...</a:t>
            </a:r>
          </a:p>
          <a:p>
            <a:pPr algn="l"/>
            <a:r>
              <a:rPr lang="as-IN" sz="3200" b="0" i="0" dirty="0">
                <a:effectLst/>
                <a:latin typeface="Google Sans"/>
              </a:rPr>
              <a:t>. অক্লান্ত কর্মক্ষমতা: ...</a:t>
            </a:r>
          </a:p>
          <a:p>
            <a:pPr algn="l"/>
            <a:r>
              <a:rPr lang="as-IN" sz="3200" b="0" i="0">
                <a:effectLst/>
                <a:latin typeface="Google Sans"/>
              </a:rPr>
              <a:t>. </a:t>
            </a:r>
            <a:r>
              <a:rPr lang="as-IN" sz="3200" b="0" i="0" dirty="0">
                <a:effectLst/>
                <a:latin typeface="Google Sans"/>
              </a:rPr>
              <a:t>সূক্ষ প্রক্রিয়াকরণের ক্ষমতা:</a:t>
            </a:r>
          </a:p>
        </p:txBody>
      </p:sp>
    </p:spTree>
    <p:extLst>
      <p:ext uri="{BB962C8B-B14F-4D97-AF65-F5344CB8AC3E}">
        <p14:creationId xmlns:p14="http://schemas.microsoft.com/office/powerpoint/2010/main" val="22567486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93369" y="945397"/>
            <a:ext cx="9174997" cy="923330"/>
          </a:xfrm>
          <a:prstGeom prst="rect">
            <a:avLst/>
          </a:prstGeom>
          <a:noFill/>
        </p:spPr>
        <p:txBody>
          <a:bodyPr wrap="square" rtlCol="0">
            <a:spAutoFit/>
          </a:bodyPr>
          <a:lstStyle/>
          <a:p>
            <a:pPr algn="ctr"/>
            <a:r>
              <a:rPr lang="en-US" sz="5400" b="1" dirty="0"/>
              <a:t>How computer works</a:t>
            </a:r>
          </a:p>
        </p:txBody>
      </p:sp>
      <p:sp>
        <p:nvSpPr>
          <p:cNvPr id="4" name="Rectangle 3">
            <a:extLst>
              <a:ext uri="{FF2B5EF4-FFF2-40B4-BE49-F238E27FC236}">
                <a16:creationId xmlns:a16="http://schemas.microsoft.com/office/drawing/2014/main" id="{E6BDF574-46C8-9D5E-6BA6-A417A18A3775}"/>
              </a:ext>
            </a:extLst>
          </p:cNvPr>
          <p:cNvSpPr/>
          <p:nvPr/>
        </p:nvSpPr>
        <p:spPr>
          <a:xfrm>
            <a:off x="1193369" y="2278251"/>
            <a:ext cx="4711485" cy="3301139"/>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73BD5F4-7634-79EC-4CB5-C6F8D6D9B0B3}"/>
              </a:ext>
            </a:extLst>
          </p:cNvPr>
          <p:cNvSpPr/>
          <p:nvPr/>
        </p:nvSpPr>
        <p:spPr>
          <a:xfrm>
            <a:off x="6287146" y="2278250"/>
            <a:ext cx="4711485" cy="3301139"/>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26781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946485" y="945397"/>
            <a:ext cx="10299032" cy="76944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a:ln>
                  <a:noFill/>
                </a:ln>
                <a:effectLst/>
                <a:latin typeface="Google Sans"/>
              </a:rPr>
              <a:t>Classification of generations of computers</a:t>
            </a:r>
            <a:endParaRPr kumimoji="0" lang="en-US" altLang="en-US" sz="4400" b="0" i="0" u="none" strike="noStrike" cap="none" normalizeH="0" baseline="0" dirty="0">
              <a:ln>
                <a:noFill/>
              </a:ln>
              <a:effectLst/>
            </a:endParaRPr>
          </a:p>
        </p:txBody>
      </p:sp>
      <p:graphicFrame>
        <p:nvGraphicFramePr>
          <p:cNvPr id="6" name="Table 5">
            <a:extLst>
              <a:ext uri="{FF2B5EF4-FFF2-40B4-BE49-F238E27FC236}">
                <a16:creationId xmlns:a16="http://schemas.microsoft.com/office/drawing/2014/main" id="{FE3E4FA5-CD70-0442-7678-704BB9E815F8}"/>
              </a:ext>
            </a:extLst>
          </p:cNvPr>
          <p:cNvGraphicFramePr>
            <a:graphicFrameLocks noGrp="1"/>
          </p:cNvGraphicFramePr>
          <p:nvPr/>
        </p:nvGraphicFramePr>
        <p:xfrm>
          <a:off x="946484" y="2397918"/>
          <a:ext cx="9785685" cy="3826415"/>
        </p:xfrm>
        <a:graphic>
          <a:graphicData uri="http://schemas.openxmlformats.org/drawingml/2006/table">
            <a:tbl>
              <a:tblPr/>
              <a:tblGrid>
                <a:gridCol w="3261895">
                  <a:extLst>
                    <a:ext uri="{9D8B030D-6E8A-4147-A177-3AD203B41FA5}">
                      <a16:colId xmlns:a16="http://schemas.microsoft.com/office/drawing/2014/main" val="3045115065"/>
                    </a:ext>
                  </a:extLst>
                </a:gridCol>
                <a:gridCol w="3261895">
                  <a:extLst>
                    <a:ext uri="{9D8B030D-6E8A-4147-A177-3AD203B41FA5}">
                      <a16:colId xmlns:a16="http://schemas.microsoft.com/office/drawing/2014/main" val="509978402"/>
                    </a:ext>
                  </a:extLst>
                </a:gridCol>
                <a:gridCol w="3261895">
                  <a:extLst>
                    <a:ext uri="{9D8B030D-6E8A-4147-A177-3AD203B41FA5}">
                      <a16:colId xmlns:a16="http://schemas.microsoft.com/office/drawing/2014/main" val="924247871"/>
                    </a:ext>
                  </a:extLst>
                </a:gridCol>
              </a:tblGrid>
              <a:tr h="765283">
                <a:tc>
                  <a:txBody>
                    <a:bodyPr/>
                    <a:lstStyle/>
                    <a:p>
                      <a:pPr algn="l" fontAlgn="t"/>
                      <a:r>
                        <a:rPr lang="en-US" b="1" dirty="0">
                          <a:solidFill>
                            <a:schemeClr val="tx1"/>
                          </a:solidFill>
                          <a:effectLst/>
                        </a:rPr>
                        <a:t>Generations of computers</a:t>
                      </a:r>
                    </a:p>
                  </a:txBody>
                  <a:tcPr marR="95250" marT="76200" marB="76200">
                    <a:lnL>
                      <a:noFill/>
                    </a:lnL>
                    <a:lnR>
                      <a:noFill/>
                    </a:lnR>
                    <a:lnT>
                      <a:noFill/>
                    </a:lnT>
                    <a:lnB w="9525" cap="flat" cmpd="sng" algn="ctr">
                      <a:solidFill>
                        <a:srgbClr val="DADCE0"/>
                      </a:solidFill>
                      <a:prstDash val="solid"/>
                      <a:round/>
                      <a:headEnd type="none" w="med" len="med"/>
                      <a:tailEnd type="none" w="med" len="med"/>
                    </a:lnB>
                  </a:tcPr>
                </a:tc>
                <a:tc>
                  <a:txBody>
                    <a:bodyPr/>
                    <a:lstStyle/>
                    <a:p>
                      <a:pPr algn="l" fontAlgn="t"/>
                      <a:r>
                        <a:rPr lang="en-US" b="1">
                          <a:solidFill>
                            <a:schemeClr val="tx1"/>
                          </a:solidFill>
                          <a:effectLst/>
                        </a:rPr>
                        <a:t>Generations timeline</a:t>
                      </a:r>
                    </a:p>
                  </a:txBody>
                  <a:tcPr marL="95250" marR="95250" marT="76200" marB="76200">
                    <a:lnL>
                      <a:noFill/>
                    </a:lnL>
                    <a:lnR>
                      <a:noFill/>
                    </a:lnR>
                    <a:lnT>
                      <a:noFill/>
                    </a:lnT>
                    <a:lnB w="9525" cap="flat" cmpd="sng" algn="ctr">
                      <a:solidFill>
                        <a:srgbClr val="DADCE0"/>
                      </a:solidFill>
                      <a:prstDash val="solid"/>
                      <a:round/>
                      <a:headEnd type="none" w="med" len="med"/>
                      <a:tailEnd type="none" w="med" len="med"/>
                    </a:lnB>
                  </a:tcPr>
                </a:tc>
                <a:tc>
                  <a:txBody>
                    <a:bodyPr/>
                    <a:lstStyle/>
                    <a:p>
                      <a:pPr algn="l" fontAlgn="t"/>
                      <a:r>
                        <a:rPr lang="en-US" b="1">
                          <a:solidFill>
                            <a:schemeClr val="tx1"/>
                          </a:solidFill>
                          <a:effectLst/>
                        </a:rPr>
                        <a:t>Evolving hardware</a:t>
                      </a:r>
                    </a:p>
                  </a:txBody>
                  <a:tcPr marL="95250" marR="95250" marT="76200" marB="76200">
                    <a:lnL>
                      <a:noFill/>
                    </a:lnL>
                    <a:lnR>
                      <a:noFill/>
                    </a:lnR>
                    <a:lnT>
                      <a:noFill/>
                    </a:lnT>
                    <a:lnB w="9525" cap="flat" cmpd="sng" algn="ctr">
                      <a:solidFill>
                        <a:srgbClr val="DADCE0"/>
                      </a:solidFill>
                      <a:prstDash val="solid"/>
                      <a:round/>
                      <a:headEnd type="none" w="med" len="med"/>
                      <a:tailEnd type="none" w="med" len="med"/>
                    </a:lnB>
                  </a:tcPr>
                </a:tc>
                <a:extLst>
                  <a:ext uri="{0D108BD9-81ED-4DB2-BD59-A6C34878D82A}">
                    <a16:rowId xmlns:a16="http://schemas.microsoft.com/office/drawing/2014/main" val="4119495979"/>
                  </a:ext>
                </a:extLst>
              </a:tr>
              <a:tr h="765283">
                <a:tc>
                  <a:txBody>
                    <a:bodyPr/>
                    <a:lstStyle/>
                    <a:p>
                      <a:r>
                        <a:rPr lang="en-US">
                          <a:solidFill>
                            <a:schemeClr val="tx1"/>
                          </a:solidFill>
                          <a:effectLst/>
                        </a:rPr>
                        <a:t>First generation</a:t>
                      </a:r>
                    </a:p>
                  </a:txBody>
                  <a:tcPr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tc>
                  <a:txBody>
                    <a:bodyPr/>
                    <a:lstStyle/>
                    <a:p>
                      <a:r>
                        <a:rPr lang="en-US">
                          <a:solidFill>
                            <a:schemeClr val="tx1"/>
                          </a:solidFill>
                          <a:effectLst/>
                        </a:rPr>
                        <a:t>1940s-1950s</a:t>
                      </a:r>
                    </a:p>
                  </a:txBody>
                  <a:tcPr marL="95250"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tc>
                  <a:txBody>
                    <a:bodyPr/>
                    <a:lstStyle/>
                    <a:p>
                      <a:r>
                        <a:rPr lang="en-US" dirty="0">
                          <a:solidFill>
                            <a:schemeClr val="tx1"/>
                          </a:solidFill>
                          <a:effectLst/>
                        </a:rPr>
                        <a:t>Vacuum tube based</a:t>
                      </a:r>
                    </a:p>
                  </a:txBody>
                  <a:tcPr marL="95250"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extLst>
                  <a:ext uri="{0D108BD9-81ED-4DB2-BD59-A6C34878D82A}">
                    <a16:rowId xmlns:a16="http://schemas.microsoft.com/office/drawing/2014/main" val="432873504"/>
                  </a:ext>
                </a:extLst>
              </a:tr>
              <a:tr h="765283">
                <a:tc>
                  <a:txBody>
                    <a:bodyPr/>
                    <a:lstStyle/>
                    <a:p>
                      <a:r>
                        <a:rPr lang="en-US">
                          <a:solidFill>
                            <a:schemeClr val="tx1"/>
                          </a:solidFill>
                          <a:effectLst/>
                        </a:rPr>
                        <a:t>Second generation</a:t>
                      </a:r>
                    </a:p>
                  </a:txBody>
                  <a:tcPr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tc>
                  <a:txBody>
                    <a:bodyPr/>
                    <a:lstStyle/>
                    <a:p>
                      <a:r>
                        <a:rPr lang="en-US">
                          <a:solidFill>
                            <a:schemeClr val="tx1"/>
                          </a:solidFill>
                          <a:effectLst/>
                        </a:rPr>
                        <a:t>1950s-1960s</a:t>
                      </a:r>
                    </a:p>
                  </a:txBody>
                  <a:tcPr marL="95250"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tc>
                  <a:txBody>
                    <a:bodyPr/>
                    <a:lstStyle/>
                    <a:p>
                      <a:r>
                        <a:rPr lang="en-US" dirty="0">
                          <a:solidFill>
                            <a:schemeClr val="tx1"/>
                          </a:solidFill>
                          <a:effectLst/>
                        </a:rPr>
                        <a:t>Transistor based</a:t>
                      </a:r>
                    </a:p>
                  </a:txBody>
                  <a:tcPr marL="95250"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extLst>
                  <a:ext uri="{0D108BD9-81ED-4DB2-BD59-A6C34878D82A}">
                    <a16:rowId xmlns:a16="http://schemas.microsoft.com/office/drawing/2014/main" val="4143060141"/>
                  </a:ext>
                </a:extLst>
              </a:tr>
              <a:tr h="765283">
                <a:tc>
                  <a:txBody>
                    <a:bodyPr/>
                    <a:lstStyle/>
                    <a:p>
                      <a:r>
                        <a:rPr lang="en-US">
                          <a:solidFill>
                            <a:schemeClr val="tx1"/>
                          </a:solidFill>
                          <a:effectLst/>
                        </a:rPr>
                        <a:t>Third generation</a:t>
                      </a:r>
                    </a:p>
                  </a:txBody>
                  <a:tcPr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tc>
                  <a:txBody>
                    <a:bodyPr/>
                    <a:lstStyle/>
                    <a:p>
                      <a:r>
                        <a:rPr lang="en-US">
                          <a:solidFill>
                            <a:schemeClr val="tx1"/>
                          </a:solidFill>
                          <a:effectLst/>
                        </a:rPr>
                        <a:t>1960s-1970s</a:t>
                      </a:r>
                    </a:p>
                  </a:txBody>
                  <a:tcPr marL="95250"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tc>
                  <a:txBody>
                    <a:bodyPr/>
                    <a:lstStyle/>
                    <a:p>
                      <a:r>
                        <a:rPr lang="en-US" dirty="0">
                          <a:solidFill>
                            <a:schemeClr val="tx1"/>
                          </a:solidFill>
                          <a:effectLst/>
                        </a:rPr>
                        <a:t>Integrated circuit based</a:t>
                      </a:r>
                    </a:p>
                  </a:txBody>
                  <a:tcPr marL="95250"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extLst>
                  <a:ext uri="{0D108BD9-81ED-4DB2-BD59-A6C34878D82A}">
                    <a16:rowId xmlns:a16="http://schemas.microsoft.com/office/drawing/2014/main" val="2564480994"/>
                  </a:ext>
                </a:extLst>
              </a:tr>
              <a:tr h="765283">
                <a:tc>
                  <a:txBody>
                    <a:bodyPr/>
                    <a:lstStyle/>
                    <a:p>
                      <a:r>
                        <a:rPr lang="en-US">
                          <a:solidFill>
                            <a:schemeClr val="tx1"/>
                          </a:solidFill>
                          <a:effectLst/>
                        </a:rPr>
                        <a:t>Fourth generation</a:t>
                      </a:r>
                    </a:p>
                  </a:txBody>
                  <a:tcPr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tc>
                  <a:txBody>
                    <a:bodyPr/>
                    <a:lstStyle/>
                    <a:p>
                      <a:r>
                        <a:rPr lang="en-US">
                          <a:solidFill>
                            <a:schemeClr val="tx1"/>
                          </a:solidFill>
                          <a:effectLst/>
                        </a:rPr>
                        <a:t>1970s-present</a:t>
                      </a:r>
                    </a:p>
                  </a:txBody>
                  <a:tcPr marL="95250"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tc>
                  <a:txBody>
                    <a:bodyPr/>
                    <a:lstStyle/>
                    <a:p>
                      <a:r>
                        <a:rPr lang="en-US" dirty="0">
                          <a:solidFill>
                            <a:schemeClr val="tx1"/>
                          </a:solidFill>
                          <a:effectLst/>
                        </a:rPr>
                        <a:t>Microprocessor based</a:t>
                      </a:r>
                    </a:p>
                  </a:txBody>
                  <a:tcPr marL="95250"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extLst>
                  <a:ext uri="{0D108BD9-81ED-4DB2-BD59-A6C34878D82A}">
                    <a16:rowId xmlns:a16="http://schemas.microsoft.com/office/drawing/2014/main" val="1090554152"/>
                  </a:ext>
                </a:extLst>
              </a:tr>
            </a:tbl>
          </a:graphicData>
        </a:graphic>
      </p:graphicFrame>
    </p:spTree>
    <p:extLst>
      <p:ext uri="{BB962C8B-B14F-4D97-AF65-F5344CB8AC3E}">
        <p14:creationId xmlns:p14="http://schemas.microsoft.com/office/powerpoint/2010/main" val="2784814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946485" y="945397"/>
            <a:ext cx="10299032" cy="76944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a:ln>
                  <a:noFill/>
                </a:ln>
                <a:effectLst/>
                <a:latin typeface="Google Sans"/>
              </a:rPr>
              <a:t>Classification of generations of computers</a:t>
            </a:r>
            <a:endParaRPr kumimoji="0" lang="en-US" altLang="en-US" sz="4400" b="0" i="0" u="none" strike="noStrike" cap="none" normalizeH="0" baseline="0" dirty="0">
              <a:ln>
                <a:noFill/>
              </a:ln>
              <a:effectLst/>
            </a:endParaRPr>
          </a:p>
        </p:txBody>
      </p:sp>
      <p:graphicFrame>
        <p:nvGraphicFramePr>
          <p:cNvPr id="6" name="Table 5">
            <a:extLst>
              <a:ext uri="{FF2B5EF4-FFF2-40B4-BE49-F238E27FC236}">
                <a16:creationId xmlns:a16="http://schemas.microsoft.com/office/drawing/2014/main" id="{FE3E4FA5-CD70-0442-7678-704BB9E815F8}"/>
              </a:ext>
            </a:extLst>
          </p:cNvPr>
          <p:cNvGraphicFramePr>
            <a:graphicFrameLocks noGrp="1"/>
          </p:cNvGraphicFramePr>
          <p:nvPr>
            <p:extLst>
              <p:ext uri="{D42A27DB-BD31-4B8C-83A1-F6EECF244321}">
                <p14:modId xmlns:p14="http://schemas.microsoft.com/office/powerpoint/2010/main" val="2735584471"/>
              </p:ext>
            </p:extLst>
          </p:nvPr>
        </p:nvGraphicFramePr>
        <p:xfrm>
          <a:off x="946484" y="2397918"/>
          <a:ext cx="9785685" cy="3826415"/>
        </p:xfrm>
        <a:graphic>
          <a:graphicData uri="http://schemas.openxmlformats.org/drawingml/2006/table">
            <a:tbl>
              <a:tblPr/>
              <a:tblGrid>
                <a:gridCol w="3261895">
                  <a:extLst>
                    <a:ext uri="{9D8B030D-6E8A-4147-A177-3AD203B41FA5}">
                      <a16:colId xmlns:a16="http://schemas.microsoft.com/office/drawing/2014/main" val="3045115065"/>
                    </a:ext>
                  </a:extLst>
                </a:gridCol>
                <a:gridCol w="3261895">
                  <a:extLst>
                    <a:ext uri="{9D8B030D-6E8A-4147-A177-3AD203B41FA5}">
                      <a16:colId xmlns:a16="http://schemas.microsoft.com/office/drawing/2014/main" val="509978402"/>
                    </a:ext>
                  </a:extLst>
                </a:gridCol>
                <a:gridCol w="3261895">
                  <a:extLst>
                    <a:ext uri="{9D8B030D-6E8A-4147-A177-3AD203B41FA5}">
                      <a16:colId xmlns:a16="http://schemas.microsoft.com/office/drawing/2014/main" val="924247871"/>
                    </a:ext>
                  </a:extLst>
                </a:gridCol>
              </a:tblGrid>
              <a:tr h="765283">
                <a:tc>
                  <a:txBody>
                    <a:bodyPr/>
                    <a:lstStyle/>
                    <a:p>
                      <a:pPr algn="l" fontAlgn="t"/>
                      <a:r>
                        <a:rPr lang="en-US" b="1" dirty="0">
                          <a:solidFill>
                            <a:schemeClr val="tx1"/>
                          </a:solidFill>
                          <a:effectLst/>
                        </a:rPr>
                        <a:t>Generations of computers</a:t>
                      </a:r>
                    </a:p>
                  </a:txBody>
                  <a:tcPr marR="95250" marT="76200" marB="76200">
                    <a:lnL>
                      <a:noFill/>
                    </a:lnL>
                    <a:lnR>
                      <a:noFill/>
                    </a:lnR>
                    <a:lnT>
                      <a:noFill/>
                    </a:lnT>
                    <a:lnB w="9525" cap="flat" cmpd="sng" algn="ctr">
                      <a:solidFill>
                        <a:srgbClr val="DADCE0"/>
                      </a:solidFill>
                      <a:prstDash val="solid"/>
                      <a:round/>
                      <a:headEnd type="none" w="med" len="med"/>
                      <a:tailEnd type="none" w="med" len="med"/>
                    </a:lnB>
                  </a:tcPr>
                </a:tc>
                <a:tc>
                  <a:txBody>
                    <a:bodyPr/>
                    <a:lstStyle/>
                    <a:p>
                      <a:pPr algn="l" fontAlgn="t"/>
                      <a:r>
                        <a:rPr lang="en-US" b="1">
                          <a:solidFill>
                            <a:schemeClr val="tx1"/>
                          </a:solidFill>
                          <a:effectLst/>
                        </a:rPr>
                        <a:t>Generations timeline</a:t>
                      </a:r>
                    </a:p>
                  </a:txBody>
                  <a:tcPr marL="95250" marR="95250" marT="76200" marB="76200">
                    <a:lnL>
                      <a:noFill/>
                    </a:lnL>
                    <a:lnR>
                      <a:noFill/>
                    </a:lnR>
                    <a:lnT>
                      <a:noFill/>
                    </a:lnT>
                    <a:lnB w="9525" cap="flat" cmpd="sng" algn="ctr">
                      <a:solidFill>
                        <a:srgbClr val="DADCE0"/>
                      </a:solidFill>
                      <a:prstDash val="solid"/>
                      <a:round/>
                      <a:headEnd type="none" w="med" len="med"/>
                      <a:tailEnd type="none" w="med" len="med"/>
                    </a:lnB>
                  </a:tcPr>
                </a:tc>
                <a:tc>
                  <a:txBody>
                    <a:bodyPr/>
                    <a:lstStyle/>
                    <a:p>
                      <a:pPr algn="l" fontAlgn="t"/>
                      <a:r>
                        <a:rPr lang="en-US" b="1">
                          <a:solidFill>
                            <a:schemeClr val="tx1"/>
                          </a:solidFill>
                          <a:effectLst/>
                        </a:rPr>
                        <a:t>Evolving hardware</a:t>
                      </a:r>
                    </a:p>
                  </a:txBody>
                  <a:tcPr marL="95250" marR="95250" marT="76200" marB="76200">
                    <a:lnL>
                      <a:noFill/>
                    </a:lnL>
                    <a:lnR>
                      <a:noFill/>
                    </a:lnR>
                    <a:lnT>
                      <a:noFill/>
                    </a:lnT>
                    <a:lnB w="9525" cap="flat" cmpd="sng" algn="ctr">
                      <a:solidFill>
                        <a:srgbClr val="DADCE0"/>
                      </a:solidFill>
                      <a:prstDash val="solid"/>
                      <a:round/>
                      <a:headEnd type="none" w="med" len="med"/>
                      <a:tailEnd type="none" w="med" len="med"/>
                    </a:lnB>
                  </a:tcPr>
                </a:tc>
                <a:extLst>
                  <a:ext uri="{0D108BD9-81ED-4DB2-BD59-A6C34878D82A}">
                    <a16:rowId xmlns:a16="http://schemas.microsoft.com/office/drawing/2014/main" val="4119495979"/>
                  </a:ext>
                </a:extLst>
              </a:tr>
              <a:tr h="765283">
                <a:tc>
                  <a:txBody>
                    <a:bodyPr/>
                    <a:lstStyle/>
                    <a:p>
                      <a:r>
                        <a:rPr lang="en-US">
                          <a:solidFill>
                            <a:schemeClr val="tx1"/>
                          </a:solidFill>
                          <a:effectLst/>
                        </a:rPr>
                        <a:t>First generation</a:t>
                      </a:r>
                    </a:p>
                  </a:txBody>
                  <a:tcPr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tc>
                  <a:txBody>
                    <a:bodyPr/>
                    <a:lstStyle/>
                    <a:p>
                      <a:r>
                        <a:rPr lang="en-US">
                          <a:solidFill>
                            <a:schemeClr val="tx1"/>
                          </a:solidFill>
                          <a:effectLst/>
                        </a:rPr>
                        <a:t>1940s-1950s</a:t>
                      </a:r>
                    </a:p>
                  </a:txBody>
                  <a:tcPr marL="95250"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tc>
                  <a:txBody>
                    <a:bodyPr/>
                    <a:lstStyle/>
                    <a:p>
                      <a:r>
                        <a:rPr lang="en-US" dirty="0">
                          <a:solidFill>
                            <a:schemeClr val="tx1"/>
                          </a:solidFill>
                          <a:effectLst/>
                        </a:rPr>
                        <a:t>Vacuum tube based</a:t>
                      </a:r>
                    </a:p>
                  </a:txBody>
                  <a:tcPr marL="95250"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extLst>
                  <a:ext uri="{0D108BD9-81ED-4DB2-BD59-A6C34878D82A}">
                    <a16:rowId xmlns:a16="http://schemas.microsoft.com/office/drawing/2014/main" val="432873504"/>
                  </a:ext>
                </a:extLst>
              </a:tr>
              <a:tr h="765283">
                <a:tc>
                  <a:txBody>
                    <a:bodyPr/>
                    <a:lstStyle/>
                    <a:p>
                      <a:r>
                        <a:rPr lang="en-US">
                          <a:solidFill>
                            <a:schemeClr val="tx1"/>
                          </a:solidFill>
                          <a:effectLst/>
                        </a:rPr>
                        <a:t>Second generation</a:t>
                      </a:r>
                    </a:p>
                  </a:txBody>
                  <a:tcPr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tc>
                  <a:txBody>
                    <a:bodyPr/>
                    <a:lstStyle/>
                    <a:p>
                      <a:r>
                        <a:rPr lang="en-US">
                          <a:solidFill>
                            <a:schemeClr val="tx1"/>
                          </a:solidFill>
                          <a:effectLst/>
                        </a:rPr>
                        <a:t>1950s-1960s</a:t>
                      </a:r>
                    </a:p>
                  </a:txBody>
                  <a:tcPr marL="95250"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tc>
                  <a:txBody>
                    <a:bodyPr/>
                    <a:lstStyle/>
                    <a:p>
                      <a:r>
                        <a:rPr lang="en-US" dirty="0">
                          <a:solidFill>
                            <a:schemeClr val="tx1"/>
                          </a:solidFill>
                          <a:effectLst/>
                        </a:rPr>
                        <a:t>Transistor based</a:t>
                      </a:r>
                    </a:p>
                  </a:txBody>
                  <a:tcPr marL="95250"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extLst>
                  <a:ext uri="{0D108BD9-81ED-4DB2-BD59-A6C34878D82A}">
                    <a16:rowId xmlns:a16="http://schemas.microsoft.com/office/drawing/2014/main" val="4143060141"/>
                  </a:ext>
                </a:extLst>
              </a:tr>
              <a:tr h="765283">
                <a:tc>
                  <a:txBody>
                    <a:bodyPr/>
                    <a:lstStyle/>
                    <a:p>
                      <a:r>
                        <a:rPr lang="en-US">
                          <a:solidFill>
                            <a:schemeClr val="tx1"/>
                          </a:solidFill>
                          <a:effectLst/>
                        </a:rPr>
                        <a:t>Third generation</a:t>
                      </a:r>
                    </a:p>
                  </a:txBody>
                  <a:tcPr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tc>
                  <a:txBody>
                    <a:bodyPr/>
                    <a:lstStyle/>
                    <a:p>
                      <a:r>
                        <a:rPr lang="en-US">
                          <a:solidFill>
                            <a:schemeClr val="tx1"/>
                          </a:solidFill>
                          <a:effectLst/>
                        </a:rPr>
                        <a:t>1960s-1970s</a:t>
                      </a:r>
                    </a:p>
                  </a:txBody>
                  <a:tcPr marL="95250"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tc>
                  <a:txBody>
                    <a:bodyPr/>
                    <a:lstStyle/>
                    <a:p>
                      <a:r>
                        <a:rPr lang="en-US" dirty="0">
                          <a:solidFill>
                            <a:schemeClr val="tx1"/>
                          </a:solidFill>
                          <a:effectLst/>
                        </a:rPr>
                        <a:t>Integrated circuit based</a:t>
                      </a:r>
                    </a:p>
                  </a:txBody>
                  <a:tcPr marL="95250"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extLst>
                  <a:ext uri="{0D108BD9-81ED-4DB2-BD59-A6C34878D82A}">
                    <a16:rowId xmlns:a16="http://schemas.microsoft.com/office/drawing/2014/main" val="2564480994"/>
                  </a:ext>
                </a:extLst>
              </a:tr>
              <a:tr h="765283">
                <a:tc>
                  <a:txBody>
                    <a:bodyPr/>
                    <a:lstStyle/>
                    <a:p>
                      <a:r>
                        <a:rPr lang="en-US">
                          <a:solidFill>
                            <a:schemeClr val="tx1"/>
                          </a:solidFill>
                          <a:effectLst/>
                        </a:rPr>
                        <a:t>Fourth generation</a:t>
                      </a:r>
                    </a:p>
                  </a:txBody>
                  <a:tcPr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tc>
                  <a:txBody>
                    <a:bodyPr/>
                    <a:lstStyle/>
                    <a:p>
                      <a:r>
                        <a:rPr lang="en-US">
                          <a:solidFill>
                            <a:schemeClr val="tx1"/>
                          </a:solidFill>
                          <a:effectLst/>
                        </a:rPr>
                        <a:t>1970s-present</a:t>
                      </a:r>
                    </a:p>
                  </a:txBody>
                  <a:tcPr marL="95250"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tc>
                  <a:txBody>
                    <a:bodyPr/>
                    <a:lstStyle/>
                    <a:p>
                      <a:r>
                        <a:rPr lang="en-US" dirty="0">
                          <a:solidFill>
                            <a:schemeClr val="tx1"/>
                          </a:solidFill>
                          <a:effectLst/>
                        </a:rPr>
                        <a:t>Microprocessor based</a:t>
                      </a:r>
                    </a:p>
                  </a:txBody>
                  <a:tcPr marL="95250"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extLst>
                  <a:ext uri="{0D108BD9-81ED-4DB2-BD59-A6C34878D82A}">
                    <a16:rowId xmlns:a16="http://schemas.microsoft.com/office/drawing/2014/main" val="1090554152"/>
                  </a:ext>
                </a:extLst>
              </a:tr>
            </a:tbl>
          </a:graphicData>
        </a:graphic>
      </p:graphicFrame>
    </p:spTree>
    <p:extLst>
      <p:ext uri="{BB962C8B-B14F-4D97-AF65-F5344CB8AC3E}">
        <p14:creationId xmlns:p14="http://schemas.microsoft.com/office/powerpoint/2010/main" val="3154554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857573" y="1441342"/>
            <a:ext cx="10476854" cy="923330"/>
          </a:xfrm>
          <a:prstGeom prst="rect">
            <a:avLst/>
          </a:prstGeom>
          <a:noFill/>
        </p:spPr>
        <p:txBody>
          <a:bodyPr wrap="square" rtlCol="0">
            <a:spAutoFit/>
          </a:bodyPr>
          <a:lstStyle/>
          <a:p>
            <a:pPr algn="ctr"/>
            <a:r>
              <a:rPr lang="en-US" sz="5400" b="1" i="0" dirty="0">
                <a:effectLst/>
                <a:latin typeface="Google Sans"/>
              </a:rPr>
              <a:t>What is the definition of software?</a:t>
            </a:r>
            <a:endParaRPr lang="en-US" sz="5400" b="1" dirty="0"/>
          </a:p>
        </p:txBody>
      </p:sp>
      <p:sp>
        <p:nvSpPr>
          <p:cNvPr id="3" name="TextBox 2">
            <a:extLst>
              <a:ext uri="{FF2B5EF4-FFF2-40B4-BE49-F238E27FC236}">
                <a16:creationId xmlns:a16="http://schemas.microsoft.com/office/drawing/2014/main" id="{99633912-EBBD-D2E1-B4F0-0E8E11382FA8}"/>
              </a:ext>
            </a:extLst>
          </p:cNvPr>
          <p:cNvSpPr txBox="1"/>
          <p:nvPr/>
        </p:nvSpPr>
        <p:spPr>
          <a:xfrm>
            <a:off x="1007390" y="2975674"/>
            <a:ext cx="10476854" cy="2554545"/>
          </a:xfrm>
          <a:prstGeom prst="rect">
            <a:avLst/>
          </a:prstGeom>
          <a:noFill/>
        </p:spPr>
        <p:txBody>
          <a:bodyPr wrap="square" rtlCol="0">
            <a:spAutoFit/>
          </a:bodyPr>
          <a:lstStyle/>
          <a:p>
            <a:pPr algn="just"/>
            <a:r>
              <a:rPr lang="en-US" sz="3200" b="0" i="0" dirty="0">
                <a:effectLst/>
                <a:latin typeface="Google Sans"/>
              </a:rPr>
              <a:t>Software is a set of instructions, data or programs used to operate computers and execute specific tasks. It is the opposite of hardware, which describes the physical aspects of a computer. Software is a generic term used to refer to applications, scripts and programs that run on a device.</a:t>
            </a:r>
            <a:endParaRPr lang="en-US" sz="3200" dirty="0"/>
          </a:p>
        </p:txBody>
      </p:sp>
    </p:spTree>
    <p:extLst>
      <p:ext uri="{BB962C8B-B14F-4D97-AF65-F5344CB8AC3E}">
        <p14:creationId xmlns:p14="http://schemas.microsoft.com/office/powerpoint/2010/main" val="13970532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857573" y="1441342"/>
            <a:ext cx="10476854" cy="923330"/>
          </a:xfrm>
          <a:prstGeom prst="rect">
            <a:avLst/>
          </a:prstGeom>
          <a:noFill/>
        </p:spPr>
        <p:txBody>
          <a:bodyPr wrap="square" rtlCol="0">
            <a:spAutoFit/>
          </a:bodyPr>
          <a:lstStyle/>
          <a:p>
            <a:pPr algn="ctr"/>
            <a:r>
              <a:rPr lang="en-US" sz="5400" b="1" i="0" dirty="0">
                <a:effectLst/>
                <a:latin typeface="Google Sans"/>
              </a:rPr>
              <a:t>What is the definition of software?</a:t>
            </a:r>
            <a:endParaRPr lang="en-US" sz="5400" b="1" dirty="0"/>
          </a:p>
        </p:txBody>
      </p:sp>
      <p:sp>
        <p:nvSpPr>
          <p:cNvPr id="4" name="Rectangle 3">
            <a:extLst>
              <a:ext uri="{FF2B5EF4-FFF2-40B4-BE49-F238E27FC236}">
                <a16:creationId xmlns:a16="http://schemas.microsoft.com/office/drawing/2014/main" id="{2A0BB885-B5EF-7925-DC48-987881D5C851}"/>
              </a:ext>
            </a:extLst>
          </p:cNvPr>
          <p:cNvSpPr/>
          <p:nvPr/>
        </p:nvSpPr>
        <p:spPr>
          <a:xfrm>
            <a:off x="3190068" y="2548291"/>
            <a:ext cx="5811864" cy="389007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84400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656095" y="1441342"/>
            <a:ext cx="10476854" cy="923330"/>
          </a:xfrm>
          <a:prstGeom prst="rect">
            <a:avLst/>
          </a:prstGeom>
          <a:noFill/>
        </p:spPr>
        <p:txBody>
          <a:bodyPr wrap="square" rtlCol="0">
            <a:spAutoFit/>
          </a:bodyPr>
          <a:lstStyle/>
          <a:p>
            <a:pPr algn="ctr"/>
            <a:r>
              <a:rPr lang="en-US" sz="5400" b="1" i="0" dirty="0">
                <a:effectLst/>
                <a:latin typeface="Google Sans"/>
              </a:rPr>
              <a:t>Types of software</a:t>
            </a:r>
            <a:endParaRPr lang="en-US" sz="5400" b="1" dirty="0"/>
          </a:p>
        </p:txBody>
      </p:sp>
      <p:sp>
        <p:nvSpPr>
          <p:cNvPr id="5" name="TextBox 4">
            <a:extLst>
              <a:ext uri="{FF2B5EF4-FFF2-40B4-BE49-F238E27FC236}">
                <a16:creationId xmlns:a16="http://schemas.microsoft.com/office/drawing/2014/main" id="{3578C6E5-52A8-2B76-125F-F9E2914F4C8B}"/>
              </a:ext>
            </a:extLst>
          </p:cNvPr>
          <p:cNvSpPr txBox="1"/>
          <p:nvPr/>
        </p:nvSpPr>
        <p:spPr>
          <a:xfrm>
            <a:off x="2913681" y="2364672"/>
            <a:ext cx="7082726" cy="3416320"/>
          </a:xfrm>
          <a:prstGeom prst="rect">
            <a:avLst/>
          </a:prstGeom>
          <a:noFill/>
        </p:spPr>
        <p:txBody>
          <a:bodyPr wrap="square" rtlCol="0">
            <a:spAutoFit/>
          </a:bodyPr>
          <a:lstStyle/>
          <a:p>
            <a:pPr marL="342900" indent="-342900">
              <a:buFont typeface="+mj-lt"/>
              <a:buAutoNum type="arabicPeriod"/>
            </a:pPr>
            <a:r>
              <a:rPr lang="en-US" sz="5400" b="0" i="0" dirty="0">
                <a:effectLst/>
                <a:latin typeface="Google Sans"/>
              </a:rPr>
              <a:t>System software.</a:t>
            </a:r>
          </a:p>
          <a:p>
            <a:pPr marL="342900" indent="-342900">
              <a:buFont typeface="+mj-lt"/>
              <a:buAutoNum type="arabicPeriod"/>
            </a:pPr>
            <a:r>
              <a:rPr lang="en-US" sz="5400" b="0" i="0" dirty="0">
                <a:effectLst/>
                <a:latin typeface="Google Sans"/>
              </a:rPr>
              <a:t>Application software.</a:t>
            </a:r>
          </a:p>
          <a:p>
            <a:pPr marL="342900" indent="-342900">
              <a:buFont typeface="+mj-lt"/>
              <a:buAutoNum type="arabicPeriod"/>
            </a:pPr>
            <a:r>
              <a:rPr lang="en-US" sz="5400" b="0" i="0" dirty="0">
                <a:effectLst/>
                <a:latin typeface="Google Sans"/>
              </a:rPr>
              <a:t>Utility software</a:t>
            </a:r>
            <a:endParaRPr lang="en-US" sz="5400" dirty="0">
              <a:latin typeface="Google Sans"/>
            </a:endParaRPr>
          </a:p>
          <a:p>
            <a:pPr marL="342900" indent="-342900">
              <a:buFont typeface="+mj-lt"/>
              <a:buAutoNum type="arabicPeriod"/>
            </a:pPr>
            <a:endParaRPr lang="en-US" sz="5400" dirty="0"/>
          </a:p>
        </p:txBody>
      </p:sp>
    </p:spTree>
    <p:extLst>
      <p:ext uri="{BB962C8B-B14F-4D97-AF65-F5344CB8AC3E}">
        <p14:creationId xmlns:p14="http://schemas.microsoft.com/office/powerpoint/2010/main" val="29081328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625098" y="185979"/>
            <a:ext cx="10476854" cy="923330"/>
          </a:xfrm>
          <a:prstGeom prst="rect">
            <a:avLst/>
          </a:prstGeom>
          <a:noFill/>
        </p:spPr>
        <p:txBody>
          <a:bodyPr wrap="square" rtlCol="0">
            <a:spAutoFit/>
          </a:bodyPr>
          <a:lstStyle/>
          <a:p>
            <a:pPr algn="ctr"/>
            <a:r>
              <a:rPr lang="en-US" sz="5400" b="1" i="0" dirty="0">
                <a:effectLst/>
                <a:latin typeface="Google Sans"/>
              </a:rPr>
              <a:t>Types of software</a:t>
            </a:r>
            <a:endParaRPr lang="en-US" sz="5400" b="1" dirty="0"/>
          </a:p>
        </p:txBody>
      </p:sp>
      <p:sp>
        <p:nvSpPr>
          <p:cNvPr id="5" name="TextBox 4">
            <a:extLst>
              <a:ext uri="{FF2B5EF4-FFF2-40B4-BE49-F238E27FC236}">
                <a16:creationId xmlns:a16="http://schemas.microsoft.com/office/drawing/2014/main" id="{3578C6E5-52A8-2B76-125F-F9E2914F4C8B}"/>
              </a:ext>
            </a:extLst>
          </p:cNvPr>
          <p:cNvSpPr txBox="1"/>
          <p:nvPr/>
        </p:nvSpPr>
        <p:spPr>
          <a:xfrm>
            <a:off x="2322162" y="1109309"/>
            <a:ext cx="7082726" cy="923330"/>
          </a:xfrm>
          <a:prstGeom prst="rect">
            <a:avLst/>
          </a:prstGeom>
          <a:noFill/>
        </p:spPr>
        <p:txBody>
          <a:bodyPr wrap="square" rtlCol="0">
            <a:spAutoFit/>
          </a:bodyPr>
          <a:lstStyle/>
          <a:p>
            <a:pPr algn="ctr"/>
            <a:r>
              <a:rPr lang="en-US" sz="5400" b="0" i="0" dirty="0">
                <a:effectLst/>
                <a:highlight>
                  <a:srgbClr val="000000"/>
                </a:highlight>
                <a:latin typeface="Google Sans"/>
              </a:rPr>
              <a:t>System software</a:t>
            </a:r>
            <a:endParaRPr lang="en-US" sz="5400" b="0" i="0" dirty="0">
              <a:effectLst/>
              <a:latin typeface="Google Sans"/>
            </a:endParaRPr>
          </a:p>
        </p:txBody>
      </p:sp>
      <p:sp>
        <p:nvSpPr>
          <p:cNvPr id="3" name="TextBox 2">
            <a:extLst>
              <a:ext uri="{FF2B5EF4-FFF2-40B4-BE49-F238E27FC236}">
                <a16:creationId xmlns:a16="http://schemas.microsoft.com/office/drawing/2014/main" id="{C882E980-C1C0-286E-96C6-EB914B3C7512}"/>
              </a:ext>
            </a:extLst>
          </p:cNvPr>
          <p:cNvSpPr txBox="1"/>
          <p:nvPr/>
        </p:nvSpPr>
        <p:spPr>
          <a:xfrm>
            <a:off x="813660" y="2154264"/>
            <a:ext cx="10099730" cy="1384995"/>
          </a:xfrm>
          <a:prstGeom prst="rect">
            <a:avLst/>
          </a:prstGeom>
          <a:noFill/>
        </p:spPr>
        <p:txBody>
          <a:bodyPr wrap="square" rtlCol="0">
            <a:spAutoFit/>
          </a:bodyPr>
          <a:lstStyle/>
          <a:p>
            <a:pPr algn="just"/>
            <a:r>
              <a:rPr lang="en-US" sz="2800" b="1" i="0" dirty="0">
                <a:effectLst/>
                <a:latin typeface="Google Sans"/>
              </a:rPr>
              <a:t>System software is a program designed to run a computer's hardware and applications and manage its resources, such as its memory, processors, and devices.</a:t>
            </a:r>
            <a:endParaRPr lang="en-US" sz="2800" b="1" dirty="0"/>
          </a:p>
        </p:txBody>
      </p:sp>
      <p:sp>
        <p:nvSpPr>
          <p:cNvPr id="4" name="Rectangle 3">
            <a:extLst>
              <a:ext uri="{FF2B5EF4-FFF2-40B4-BE49-F238E27FC236}">
                <a16:creationId xmlns:a16="http://schemas.microsoft.com/office/drawing/2014/main" id="{322E0F67-5FE9-D7BA-DD6C-58C040EF4D64}"/>
              </a:ext>
            </a:extLst>
          </p:cNvPr>
          <p:cNvSpPr/>
          <p:nvPr/>
        </p:nvSpPr>
        <p:spPr>
          <a:xfrm>
            <a:off x="3068664" y="3539259"/>
            <a:ext cx="5563892" cy="2706558"/>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59774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625098" y="185979"/>
            <a:ext cx="10476854" cy="923330"/>
          </a:xfrm>
          <a:prstGeom prst="rect">
            <a:avLst/>
          </a:prstGeom>
          <a:noFill/>
        </p:spPr>
        <p:txBody>
          <a:bodyPr wrap="square" rtlCol="0">
            <a:spAutoFit/>
          </a:bodyPr>
          <a:lstStyle/>
          <a:p>
            <a:pPr algn="ctr"/>
            <a:r>
              <a:rPr lang="en-US" sz="5400" b="1" i="0" dirty="0">
                <a:effectLst/>
                <a:latin typeface="Google Sans"/>
              </a:rPr>
              <a:t>Types of software</a:t>
            </a:r>
            <a:endParaRPr lang="en-US" sz="5400" b="1" dirty="0"/>
          </a:p>
        </p:txBody>
      </p:sp>
      <p:sp>
        <p:nvSpPr>
          <p:cNvPr id="5" name="TextBox 4">
            <a:extLst>
              <a:ext uri="{FF2B5EF4-FFF2-40B4-BE49-F238E27FC236}">
                <a16:creationId xmlns:a16="http://schemas.microsoft.com/office/drawing/2014/main" id="{3578C6E5-52A8-2B76-125F-F9E2914F4C8B}"/>
              </a:ext>
            </a:extLst>
          </p:cNvPr>
          <p:cNvSpPr txBox="1"/>
          <p:nvPr/>
        </p:nvSpPr>
        <p:spPr>
          <a:xfrm>
            <a:off x="2322162" y="1109309"/>
            <a:ext cx="7082726" cy="923330"/>
          </a:xfrm>
          <a:prstGeom prst="rect">
            <a:avLst/>
          </a:prstGeom>
          <a:noFill/>
        </p:spPr>
        <p:txBody>
          <a:bodyPr wrap="square" rtlCol="0">
            <a:spAutoFit/>
          </a:bodyPr>
          <a:lstStyle/>
          <a:p>
            <a:pPr algn="ctr"/>
            <a:r>
              <a:rPr lang="en-US" sz="5400" b="0" i="0" dirty="0">
                <a:effectLst/>
                <a:highlight>
                  <a:srgbClr val="000000"/>
                </a:highlight>
                <a:latin typeface="Google Sans"/>
              </a:rPr>
              <a:t>Application software</a:t>
            </a:r>
          </a:p>
        </p:txBody>
      </p:sp>
      <p:sp>
        <p:nvSpPr>
          <p:cNvPr id="3" name="TextBox 2">
            <a:extLst>
              <a:ext uri="{FF2B5EF4-FFF2-40B4-BE49-F238E27FC236}">
                <a16:creationId xmlns:a16="http://schemas.microsoft.com/office/drawing/2014/main" id="{C882E980-C1C0-286E-96C6-EB914B3C7512}"/>
              </a:ext>
            </a:extLst>
          </p:cNvPr>
          <p:cNvSpPr txBox="1"/>
          <p:nvPr/>
        </p:nvSpPr>
        <p:spPr>
          <a:xfrm>
            <a:off x="813660" y="2154264"/>
            <a:ext cx="10099730" cy="954107"/>
          </a:xfrm>
          <a:prstGeom prst="rect">
            <a:avLst/>
          </a:prstGeom>
          <a:noFill/>
        </p:spPr>
        <p:txBody>
          <a:bodyPr wrap="square" rtlCol="0">
            <a:spAutoFit/>
          </a:bodyPr>
          <a:lstStyle/>
          <a:p>
            <a:pPr algn="just"/>
            <a:r>
              <a:rPr lang="en-US" sz="2800" b="1" i="0" dirty="0">
                <a:effectLst/>
                <a:latin typeface="Google Sans"/>
              </a:rPr>
              <a:t>Application software is a type of computer program that performs a specific personal, educational, and business function.</a:t>
            </a:r>
            <a:endParaRPr lang="en-US" sz="2800" b="1" dirty="0"/>
          </a:p>
        </p:txBody>
      </p:sp>
      <p:sp>
        <p:nvSpPr>
          <p:cNvPr id="4" name="Rectangle 3">
            <a:extLst>
              <a:ext uri="{FF2B5EF4-FFF2-40B4-BE49-F238E27FC236}">
                <a16:creationId xmlns:a16="http://schemas.microsoft.com/office/drawing/2014/main" id="{322E0F67-5FE9-D7BA-DD6C-58C040EF4D64}"/>
              </a:ext>
            </a:extLst>
          </p:cNvPr>
          <p:cNvSpPr/>
          <p:nvPr/>
        </p:nvSpPr>
        <p:spPr>
          <a:xfrm>
            <a:off x="3068664" y="3539259"/>
            <a:ext cx="5563892" cy="2706558"/>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41994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625098" y="185979"/>
            <a:ext cx="10476854" cy="923330"/>
          </a:xfrm>
          <a:prstGeom prst="rect">
            <a:avLst/>
          </a:prstGeom>
          <a:noFill/>
        </p:spPr>
        <p:txBody>
          <a:bodyPr wrap="square" rtlCol="0">
            <a:spAutoFit/>
          </a:bodyPr>
          <a:lstStyle/>
          <a:p>
            <a:pPr algn="ctr"/>
            <a:r>
              <a:rPr lang="en-US" sz="5400" b="1" i="0" dirty="0">
                <a:effectLst/>
                <a:latin typeface="Google Sans"/>
              </a:rPr>
              <a:t>Types of software</a:t>
            </a:r>
            <a:endParaRPr lang="en-US" sz="5400" b="1" dirty="0"/>
          </a:p>
        </p:txBody>
      </p:sp>
      <p:sp>
        <p:nvSpPr>
          <p:cNvPr id="5" name="TextBox 4">
            <a:extLst>
              <a:ext uri="{FF2B5EF4-FFF2-40B4-BE49-F238E27FC236}">
                <a16:creationId xmlns:a16="http://schemas.microsoft.com/office/drawing/2014/main" id="{3578C6E5-52A8-2B76-125F-F9E2914F4C8B}"/>
              </a:ext>
            </a:extLst>
          </p:cNvPr>
          <p:cNvSpPr txBox="1"/>
          <p:nvPr/>
        </p:nvSpPr>
        <p:spPr>
          <a:xfrm>
            <a:off x="2322162" y="1109309"/>
            <a:ext cx="7082726" cy="923330"/>
          </a:xfrm>
          <a:prstGeom prst="rect">
            <a:avLst/>
          </a:prstGeom>
          <a:noFill/>
        </p:spPr>
        <p:txBody>
          <a:bodyPr wrap="square" rtlCol="0">
            <a:spAutoFit/>
          </a:bodyPr>
          <a:lstStyle/>
          <a:p>
            <a:pPr algn="ctr"/>
            <a:r>
              <a:rPr lang="en-US" sz="5400" b="0" i="0" dirty="0">
                <a:effectLst/>
                <a:highlight>
                  <a:srgbClr val="000000"/>
                </a:highlight>
                <a:latin typeface="Google Sans"/>
              </a:rPr>
              <a:t>Application software</a:t>
            </a:r>
          </a:p>
        </p:txBody>
      </p:sp>
      <p:sp>
        <p:nvSpPr>
          <p:cNvPr id="4" name="Rectangle 3">
            <a:extLst>
              <a:ext uri="{FF2B5EF4-FFF2-40B4-BE49-F238E27FC236}">
                <a16:creationId xmlns:a16="http://schemas.microsoft.com/office/drawing/2014/main" id="{322E0F67-5FE9-D7BA-DD6C-58C040EF4D64}"/>
              </a:ext>
            </a:extLst>
          </p:cNvPr>
          <p:cNvSpPr/>
          <p:nvPr/>
        </p:nvSpPr>
        <p:spPr>
          <a:xfrm>
            <a:off x="1033221" y="2265114"/>
            <a:ext cx="10068731" cy="424325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02612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625098" y="185979"/>
            <a:ext cx="10476854" cy="923330"/>
          </a:xfrm>
          <a:prstGeom prst="rect">
            <a:avLst/>
          </a:prstGeom>
          <a:noFill/>
        </p:spPr>
        <p:txBody>
          <a:bodyPr wrap="square" rtlCol="0">
            <a:spAutoFit/>
          </a:bodyPr>
          <a:lstStyle/>
          <a:p>
            <a:pPr algn="ctr"/>
            <a:r>
              <a:rPr lang="en-US" sz="5400" b="1" i="0" dirty="0">
                <a:effectLst/>
                <a:latin typeface="Google Sans"/>
              </a:rPr>
              <a:t>Types of software</a:t>
            </a:r>
            <a:endParaRPr lang="en-US" sz="5400" b="1" dirty="0"/>
          </a:p>
        </p:txBody>
      </p:sp>
      <p:sp>
        <p:nvSpPr>
          <p:cNvPr id="5" name="TextBox 4">
            <a:extLst>
              <a:ext uri="{FF2B5EF4-FFF2-40B4-BE49-F238E27FC236}">
                <a16:creationId xmlns:a16="http://schemas.microsoft.com/office/drawing/2014/main" id="{3578C6E5-52A8-2B76-125F-F9E2914F4C8B}"/>
              </a:ext>
            </a:extLst>
          </p:cNvPr>
          <p:cNvSpPr txBox="1"/>
          <p:nvPr/>
        </p:nvSpPr>
        <p:spPr>
          <a:xfrm>
            <a:off x="2322162" y="1109309"/>
            <a:ext cx="7082726" cy="923330"/>
          </a:xfrm>
          <a:prstGeom prst="rect">
            <a:avLst/>
          </a:prstGeom>
          <a:noFill/>
        </p:spPr>
        <p:txBody>
          <a:bodyPr wrap="square" rtlCol="0">
            <a:spAutoFit/>
          </a:bodyPr>
          <a:lstStyle/>
          <a:p>
            <a:pPr algn="ctr"/>
            <a:r>
              <a:rPr lang="en-US" sz="5400" b="0" i="0" dirty="0">
                <a:effectLst/>
                <a:highlight>
                  <a:srgbClr val="000000"/>
                </a:highlight>
                <a:latin typeface="Google Sans"/>
              </a:rPr>
              <a:t>Programming software</a:t>
            </a:r>
          </a:p>
        </p:txBody>
      </p:sp>
      <p:sp>
        <p:nvSpPr>
          <p:cNvPr id="3" name="TextBox 2">
            <a:extLst>
              <a:ext uri="{FF2B5EF4-FFF2-40B4-BE49-F238E27FC236}">
                <a16:creationId xmlns:a16="http://schemas.microsoft.com/office/drawing/2014/main" id="{C882E980-C1C0-286E-96C6-EB914B3C7512}"/>
              </a:ext>
            </a:extLst>
          </p:cNvPr>
          <p:cNvSpPr txBox="1"/>
          <p:nvPr/>
        </p:nvSpPr>
        <p:spPr>
          <a:xfrm>
            <a:off x="813660" y="2154264"/>
            <a:ext cx="10099730" cy="1815882"/>
          </a:xfrm>
          <a:prstGeom prst="rect">
            <a:avLst/>
          </a:prstGeom>
          <a:noFill/>
        </p:spPr>
        <p:txBody>
          <a:bodyPr wrap="square" rtlCol="0">
            <a:spAutoFit/>
          </a:bodyPr>
          <a:lstStyle/>
          <a:p>
            <a:pPr algn="just"/>
            <a:r>
              <a:rPr lang="en-US" sz="2800" b="1" i="0" dirty="0">
                <a:effectLst/>
                <a:latin typeface="Arial" panose="020B0604020202020204" pitchFamily="34" charset="0"/>
              </a:rPr>
              <a:t>Programming software.</a:t>
            </a:r>
            <a:r>
              <a:rPr lang="en-US" sz="2800" b="0" i="0" dirty="0">
                <a:effectLst/>
                <a:latin typeface="Arial" panose="020B0604020202020204" pitchFamily="34" charset="0"/>
              </a:rPr>
              <a:t> Computer programmers use programming software to write code. Programming software and programming tools enable developers to develop, write, test and </a:t>
            </a:r>
            <a:r>
              <a:rPr lang="en-US" sz="2800" b="0" i="0" u="sng" dirty="0">
                <a:effectLst/>
                <a:latin typeface="Arial" panose="020B0604020202020204" pitchFamily="34" charset="0"/>
                <a:hlinkClick r:id="rId2">
                  <a:extLst>
                    <a:ext uri="{A12FA001-AC4F-418D-AE19-62706E023703}">
                      <ahyp:hlinkClr xmlns:ahyp="http://schemas.microsoft.com/office/drawing/2018/hyperlinkcolor" val="tx"/>
                    </a:ext>
                  </a:extLst>
                </a:hlinkClick>
              </a:rPr>
              <a:t>debug</a:t>
            </a:r>
            <a:r>
              <a:rPr lang="en-US" sz="2800" b="0" i="0" dirty="0">
                <a:effectLst/>
                <a:latin typeface="Arial" panose="020B0604020202020204" pitchFamily="34" charset="0"/>
              </a:rPr>
              <a:t> other software programs.</a:t>
            </a:r>
            <a:endParaRPr lang="en-US" sz="2800" b="1" dirty="0"/>
          </a:p>
        </p:txBody>
      </p:sp>
      <p:sp>
        <p:nvSpPr>
          <p:cNvPr id="4" name="Rectangle 3">
            <a:extLst>
              <a:ext uri="{FF2B5EF4-FFF2-40B4-BE49-F238E27FC236}">
                <a16:creationId xmlns:a16="http://schemas.microsoft.com/office/drawing/2014/main" id="{322E0F67-5FE9-D7BA-DD6C-58C040EF4D64}"/>
              </a:ext>
            </a:extLst>
          </p:cNvPr>
          <p:cNvSpPr/>
          <p:nvPr/>
        </p:nvSpPr>
        <p:spPr>
          <a:xfrm>
            <a:off x="813660" y="3965463"/>
            <a:ext cx="4535838" cy="2706558"/>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59BDD36-8036-28BD-61CB-45E7DBB2A5AA}"/>
              </a:ext>
            </a:extLst>
          </p:cNvPr>
          <p:cNvSpPr/>
          <p:nvPr/>
        </p:nvSpPr>
        <p:spPr>
          <a:xfrm>
            <a:off x="6703016" y="3965463"/>
            <a:ext cx="4535838" cy="2706558"/>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387930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625098" y="185979"/>
            <a:ext cx="10476854" cy="923330"/>
          </a:xfrm>
          <a:prstGeom prst="rect">
            <a:avLst/>
          </a:prstGeom>
          <a:noFill/>
        </p:spPr>
        <p:txBody>
          <a:bodyPr wrap="square" rtlCol="0">
            <a:spAutoFit/>
          </a:bodyPr>
          <a:lstStyle/>
          <a:p>
            <a:pPr algn="ctr"/>
            <a:r>
              <a:rPr lang="en-US" sz="5400" b="1" i="0" dirty="0">
                <a:effectLst/>
                <a:latin typeface="Google Sans"/>
              </a:rPr>
              <a:t>Types of </a:t>
            </a:r>
            <a:r>
              <a:rPr lang="en-US" sz="5400" b="0" i="0" dirty="0">
                <a:effectLst/>
                <a:latin typeface="Google Sans"/>
              </a:rPr>
              <a:t>System </a:t>
            </a:r>
            <a:r>
              <a:rPr lang="en-US" sz="5400" b="1" i="0" dirty="0">
                <a:effectLst/>
                <a:latin typeface="Google Sans"/>
              </a:rPr>
              <a:t>software</a:t>
            </a:r>
            <a:endParaRPr lang="en-US" sz="5400" b="1" dirty="0"/>
          </a:p>
        </p:txBody>
      </p:sp>
      <p:sp>
        <p:nvSpPr>
          <p:cNvPr id="4" name="Rectangle 3">
            <a:extLst>
              <a:ext uri="{FF2B5EF4-FFF2-40B4-BE49-F238E27FC236}">
                <a16:creationId xmlns:a16="http://schemas.microsoft.com/office/drawing/2014/main" id="{322E0F67-5FE9-D7BA-DD6C-58C040EF4D64}"/>
              </a:ext>
            </a:extLst>
          </p:cNvPr>
          <p:cNvSpPr/>
          <p:nvPr/>
        </p:nvSpPr>
        <p:spPr>
          <a:xfrm>
            <a:off x="2239503" y="1423740"/>
            <a:ext cx="7958381" cy="4574103"/>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02082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625098" y="185979"/>
            <a:ext cx="10476854" cy="923330"/>
          </a:xfrm>
          <a:prstGeom prst="rect">
            <a:avLst/>
          </a:prstGeom>
          <a:noFill/>
        </p:spPr>
        <p:txBody>
          <a:bodyPr wrap="square" rtlCol="0">
            <a:spAutoFit/>
          </a:bodyPr>
          <a:lstStyle/>
          <a:p>
            <a:pPr algn="ctr"/>
            <a:r>
              <a:rPr lang="en-US" sz="5400" b="1" i="0" dirty="0">
                <a:effectLst/>
                <a:latin typeface="Google Sans"/>
              </a:rPr>
              <a:t>Types of </a:t>
            </a:r>
            <a:r>
              <a:rPr lang="en-US" sz="5400" b="0" i="0" dirty="0">
                <a:effectLst/>
                <a:latin typeface="Google Sans"/>
              </a:rPr>
              <a:t>System </a:t>
            </a:r>
            <a:r>
              <a:rPr lang="en-US" sz="5400" b="1" i="0" dirty="0">
                <a:effectLst/>
                <a:latin typeface="Google Sans"/>
              </a:rPr>
              <a:t>software</a:t>
            </a:r>
            <a:endParaRPr lang="en-US" sz="5400" b="1" dirty="0"/>
          </a:p>
        </p:txBody>
      </p:sp>
      <p:sp>
        <p:nvSpPr>
          <p:cNvPr id="4" name="Rectangle 3">
            <a:extLst>
              <a:ext uri="{FF2B5EF4-FFF2-40B4-BE49-F238E27FC236}">
                <a16:creationId xmlns:a16="http://schemas.microsoft.com/office/drawing/2014/main" id="{322E0F67-5FE9-D7BA-DD6C-58C040EF4D64}"/>
              </a:ext>
            </a:extLst>
          </p:cNvPr>
          <p:cNvSpPr/>
          <p:nvPr/>
        </p:nvSpPr>
        <p:spPr>
          <a:xfrm>
            <a:off x="2239503" y="1423740"/>
            <a:ext cx="7958381" cy="4574103"/>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745566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625098" y="185979"/>
            <a:ext cx="10476854" cy="923330"/>
          </a:xfrm>
          <a:prstGeom prst="rect">
            <a:avLst/>
          </a:prstGeom>
          <a:noFill/>
        </p:spPr>
        <p:txBody>
          <a:bodyPr wrap="square" rtlCol="0">
            <a:spAutoFit/>
          </a:bodyPr>
          <a:lstStyle/>
          <a:p>
            <a:pPr algn="ctr"/>
            <a:r>
              <a:rPr lang="en-US" sz="5400" b="1" i="0" dirty="0">
                <a:effectLst/>
                <a:latin typeface="Google Sans"/>
              </a:rPr>
              <a:t>Types of </a:t>
            </a:r>
            <a:r>
              <a:rPr lang="en-US" sz="5400" b="0" i="0" dirty="0">
                <a:effectLst/>
                <a:latin typeface="Google Sans"/>
              </a:rPr>
              <a:t>System </a:t>
            </a:r>
            <a:r>
              <a:rPr lang="en-US" sz="5400" b="1" i="0" dirty="0">
                <a:effectLst/>
                <a:latin typeface="Google Sans"/>
              </a:rPr>
              <a:t>software</a:t>
            </a:r>
            <a:endParaRPr lang="en-US" sz="5400" b="1" dirty="0"/>
          </a:p>
        </p:txBody>
      </p:sp>
      <p:sp>
        <p:nvSpPr>
          <p:cNvPr id="4" name="Rectangle 3">
            <a:extLst>
              <a:ext uri="{FF2B5EF4-FFF2-40B4-BE49-F238E27FC236}">
                <a16:creationId xmlns:a16="http://schemas.microsoft.com/office/drawing/2014/main" id="{322E0F67-5FE9-D7BA-DD6C-58C040EF4D64}"/>
              </a:ext>
            </a:extLst>
          </p:cNvPr>
          <p:cNvSpPr/>
          <p:nvPr/>
        </p:nvSpPr>
        <p:spPr>
          <a:xfrm>
            <a:off x="2239503" y="1423740"/>
            <a:ext cx="7958381" cy="4574103"/>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1752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619932" y="533513"/>
            <a:ext cx="11189776"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a:ln>
                  <a:noFill/>
                </a:ln>
                <a:effectLst/>
                <a:latin typeface="Google Sans"/>
              </a:rPr>
              <a:t>Classification</a:t>
            </a:r>
            <a:r>
              <a:rPr kumimoji="0" lang="en-US" altLang="en-US" sz="5400" b="0" i="0" u="none" strike="noStrike" cap="none" normalizeH="0" baseline="0" dirty="0">
                <a:ln>
                  <a:noFill/>
                </a:ln>
                <a:effectLst/>
                <a:latin typeface="Google Sans"/>
              </a:rPr>
              <a:t> of generations of computers</a:t>
            </a:r>
            <a:endParaRPr kumimoji="0" lang="en-US" altLang="en-US" sz="5400" b="0" i="0" u="none" strike="noStrike" cap="none" normalizeH="0" baseline="0" dirty="0">
              <a:ln>
                <a:noFill/>
              </a:ln>
              <a:effectLst/>
            </a:endParaRPr>
          </a:p>
        </p:txBody>
      </p:sp>
      <p:sp>
        <p:nvSpPr>
          <p:cNvPr id="4" name="TextBox 3">
            <a:extLst>
              <a:ext uri="{FF2B5EF4-FFF2-40B4-BE49-F238E27FC236}">
                <a16:creationId xmlns:a16="http://schemas.microsoft.com/office/drawing/2014/main" id="{609B952C-2DFA-ED83-8BC8-E60B7BB489EA}"/>
              </a:ext>
            </a:extLst>
          </p:cNvPr>
          <p:cNvSpPr txBox="1"/>
          <p:nvPr/>
        </p:nvSpPr>
        <p:spPr>
          <a:xfrm>
            <a:off x="619932" y="1782305"/>
            <a:ext cx="11189776" cy="2062103"/>
          </a:xfrm>
          <a:prstGeom prst="rect">
            <a:avLst/>
          </a:prstGeom>
          <a:noFill/>
        </p:spPr>
        <p:txBody>
          <a:bodyPr wrap="square" rtlCol="0">
            <a:spAutoFit/>
          </a:bodyPr>
          <a:lstStyle/>
          <a:p>
            <a:pPr algn="ctr"/>
            <a:r>
              <a:rPr lang="en-US" sz="3200" dirty="0">
                <a:solidFill>
                  <a:schemeClr val="tx1"/>
                </a:solidFill>
                <a:effectLst/>
              </a:rPr>
              <a:t>Vacuum tube based</a:t>
            </a:r>
          </a:p>
          <a:p>
            <a:pPr algn="just"/>
            <a:r>
              <a:rPr lang="en-US" sz="3200" b="0" i="0" dirty="0">
                <a:effectLst/>
                <a:latin typeface="Times New Roman" panose="02020603050405020304" pitchFamily="18" charset="0"/>
              </a:rPr>
              <a:t>–an electronic device that controls the flow of electrons in a vacuum. It used as a switch, amplifier, or display screen in many older model radios, televisions, computers, etc.</a:t>
            </a:r>
            <a:endParaRPr lang="en-US" sz="3200" dirty="0"/>
          </a:p>
        </p:txBody>
      </p:sp>
      <p:sp>
        <p:nvSpPr>
          <p:cNvPr id="5" name="Rectangle 4">
            <a:extLst>
              <a:ext uri="{FF2B5EF4-FFF2-40B4-BE49-F238E27FC236}">
                <a16:creationId xmlns:a16="http://schemas.microsoft.com/office/drawing/2014/main" id="{34D27D99-4C37-1265-B786-88575DD1419F}"/>
              </a:ext>
            </a:extLst>
          </p:cNvPr>
          <p:cNvSpPr/>
          <p:nvPr/>
        </p:nvSpPr>
        <p:spPr>
          <a:xfrm>
            <a:off x="3967567" y="3983893"/>
            <a:ext cx="3673097" cy="2572719"/>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31192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625098" y="185979"/>
            <a:ext cx="10476854" cy="923330"/>
          </a:xfrm>
          <a:prstGeom prst="rect">
            <a:avLst/>
          </a:prstGeom>
          <a:noFill/>
        </p:spPr>
        <p:txBody>
          <a:bodyPr wrap="square" rtlCol="0">
            <a:spAutoFit/>
          </a:bodyPr>
          <a:lstStyle/>
          <a:p>
            <a:pPr algn="ctr"/>
            <a:r>
              <a:rPr lang="en-US" sz="5400" b="1" i="0" dirty="0">
                <a:effectLst/>
                <a:latin typeface="Google Sans"/>
              </a:rPr>
              <a:t>Types of </a:t>
            </a:r>
            <a:r>
              <a:rPr lang="en-US" sz="5400" b="0" i="0" dirty="0">
                <a:effectLst/>
                <a:latin typeface="Google Sans"/>
              </a:rPr>
              <a:t>System </a:t>
            </a:r>
            <a:r>
              <a:rPr lang="en-US" sz="5400" b="1" i="0" dirty="0">
                <a:effectLst/>
                <a:latin typeface="Google Sans"/>
              </a:rPr>
              <a:t>software</a:t>
            </a:r>
            <a:endParaRPr lang="en-US" sz="5400" b="1" dirty="0"/>
          </a:p>
        </p:txBody>
      </p:sp>
      <p:sp>
        <p:nvSpPr>
          <p:cNvPr id="4" name="Rectangle 3">
            <a:extLst>
              <a:ext uri="{FF2B5EF4-FFF2-40B4-BE49-F238E27FC236}">
                <a16:creationId xmlns:a16="http://schemas.microsoft.com/office/drawing/2014/main" id="{322E0F67-5FE9-D7BA-DD6C-58C040EF4D64}"/>
              </a:ext>
            </a:extLst>
          </p:cNvPr>
          <p:cNvSpPr/>
          <p:nvPr/>
        </p:nvSpPr>
        <p:spPr>
          <a:xfrm>
            <a:off x="2239503" y="1423740"/>
            <a:ext cx="7958381" cy="4574103"/>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120397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625098" y="185979"/>
            <a:ext cx="10476854" cy="923330"/>
          </a:xfrm>
          <a:prstGeom prst="rect">
            <a:avLst/>
          </a:prstGeom>
          <a:noFill/>
        </p:spPr>
        <p:txBody>
          <a:bodyPr wrap="square" rtlCol="0">
            <a:spAutoFit/>
          </a:bodyPr>
          <a:lstStyle/>
          <a:p>
            <a:pPr algn="ctr"/>
            <a:r>
              <a:rPr lang="en-US" sz="5400" b="1" i="0" dirty="0">
                <a:effectLst/>
                <a:latin typeface="Google Sans"/>
              </a:rPr>
              <a:t>Types of </a:t>
            </a:r>
            <a:r>
              <a:rPr lang="en-US" sz="5400" b="0" i="0" dirty="0">
                <a:effectLst/>
                <a:latin typeface="Google Sans"/>
              </a:rPr>
              <a:t>System </a:t>
            </a:r>
            <a:r>
              <a:rPr lang="en-US" sz="5400" b="1" i="0" dirty="0">
                <a:effectLst/>
                <a:latin typeface="Google Sans"/>
              </a:rPr>
              <a:t>software</a:t>
            </a:r>
            <a:endParaRPr lang="en-US" sz="5400" b="1" dirty="0"/>
          </a:p>
        </p:txBody>
      </p:sp>
      <p:sp>
        <p:nvSpPr>
          <p:cNvPr id="4" name="Rectangle 3">
            <a:extLst>
              <a:ext uri="{FF2B5EF4-FFF2-40B4-BE49-F238E27FC236}">
                <a16:creationId xmlns:a16="http://schemas.microsoft.com/office/drawing/2014/main" id="{322E0F67-5FE9-D7BA-DD6C-58C040EF4D64}"/>
              </a:ext>
            </a:extLst>
          </p:cNvPr>
          <p:cNvSpPr/>
          <p:nvPr/>
        </p:nvSpPr>
        <p:spPr>
          <a:xfrm>
            <a:off x="2239503" y="1423740"/>
            <a:ext cx="7958381" cy="4574103"/>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642147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625098" y="185979"/>
            <a:ext cx="10476854" cy="923330"/>
          </a:xfrm>
          <a:prstGeom prst="rect">
            <a:avLst/>
          </a:prstGeom>
          <a:noFill/>
        </p:spPr>
        <p:txBody>
          <a:bodyPr wrap="square" rtlCol="0">
            <a:spAutoFit/>
          </a:bodyPr>
          <a:lstStyle/>
          <a:p>
            <a:pPr algn="ctr"/>
            <a:r>
              <a:rPr lang="en-US" sz="5400" b="1" i="0" dirty="0">
                <a:effectLst/>
                <a:latin typeface="Google Sans"/>
              </a:rPr>
              <a:t>Types of </a:t>
            </a:r>
            <a:r>
              <a:rPr lang="en-US" sz="5400" b="0" i="0" dirty="0">
                <a:effectLst/>
                <a:latin typeface="Google Sans"/>
              </a:rPr>
              <a:t>System </a:t>
            </a:r>
            <a:r>
              <a:rPr lang="en-US" sz="5400" b="1" i="0" dirty="0">
                <a:effectLst/>
                <a:latin typeface="Google Sans"/>
              </a:rPr>
              <a:t>software</a:t>
            </a:r>
            <a:endParaRPr lang="en-US" sz="5400" b="1" dirty="0"/>
          </a:p>
        </p:txBody>
      </p:sp>
      <p:sp>
        <p:nvSpPr>
          <p:cNvPr id="4" name="Rectangle 3">
            <a:extLst>
              <a:ext uri="{FF2B5EF4-FFF2-40B4-BE49-F238E27FC236}">
                <a16:creationId xmlns:a16="http://schemas.microsoft.com/office/drawing/2014/main" id="{322E0F67-5FE9-D7BA-DD6C-58C040EF4D64}"/>
              </a:ext>
            </a:extLst>
          </p:cNvPr>
          <p:cNvSpPr/>
          <p:nvPr/>
        </p:nvSpPr>
        <p:spPr>
          <a:xfrm>
            <a:off x="2239503" y="1423740"/>
            <a:ext cx="7958381" cy="4574103"/>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9576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625098" y="185979"/>
            <a:ext cx="10476854" cy="923330"/>
          </a:xfrm>
          <a:prstGeom prst="rect">
            <a:avLst/>
          </a:prstGeom>
          <a:noFill/>
        </p:spPr>
        <p:txBody>
          <a:bodyPr wrap="square" rtlCol="0">
            <a:spAutoFit/>
          </a:bodyPr>
          <a:lstStyle/>
          <a:p>
            <a:pPr algn="ctr"/>
            <a:r>
              <a:rPr lang="en-US" sz="5400" b="1" i="0" dirty="0">
                <a:effectLst/>
                <a:latin typeface="Google Sans"/>
              </a:rPr>
              <a:t>Types of </a:t>
            </a:r>
            <a:r>
              <a:rPr lang="en-US" sz="5400" b="0" i="0" dirty="0">
                <a:effectLst/>
                <a:latin typeface="Google Sans"/>
              </a:rPr>
              <a:t>System </a:t>
            </a:r>
            <a:r>
              <a:rPr lang="en-US" sz="5400" b="1" i="0" dirty="0">
                <a:effectLst/>
                <a:latin typeface="Google Sans"/>
              </a:rPr>
              <a:t>software</a:t>
            </a:r>
            <a:endParaRPr lang="en-US" sz="5400" b="1" dirty="0"/>
          </a:p>
        </p:txBody>
      </p:sp>
      <p:sp>
        <p:nvSpPr>
          <p:cNvPr id="4" name="Rectangle 3">
            <a:extLst>
              <a:ext uri="{FF2B5EF4-FFF2-40B4-BE49-F238E27FC236}">
                <a16:creationId xmlns:a16="http://schemas.microsoft.com/office/drawing/2014/main" id="{322E0F67-5FE9-D7BA-DD6C-58C040EF4D64}"/>
              </a:ext>
            </a:extLst>
          </p:cNvPr>
          <p:cNvSpPr/>
          <p:nvPr/>
        </p:nvSpPr>
        <p:spPr>
          <a:xfrm>
            <a:off x="2239503" y="1423740"/>
            <a:ext cx="7958381" cy="4574103"/>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31277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625098" y="185979"/>
            <a:ext cx="10476854" cy="923330"/>
          </a:xfrm>
          <a:prstGeom prst="rect">
            <a:avLst/>
          </a:prstGeom>
          <a:noFill/>
        </p:spPr>
        <p:txBody>
          <a:bodyPr wrap="square" rtlCol="0">
            <a:spAutoFit/>
          </a:bodyPr>
          <a:lstStyle/>
          <a:p>
            <a:pPr algn="ctr"/>
            <a:r>
              <a:rPr lang="en-US" sz="5400" b="1" i="0" dirty="0">
                <a:effectLst/>
                <a:latin typeface="Google Sans"/>
              </a:rPr>
              <a:t>Types of </a:t>
            </a:r>
            <a:r>
              <a:rPr lang="en-US" sz="5400" b="0" i="0" dirty="0">
                <a:effectLst/>
                <a:latin typeface="Google Sans"/>
              </a:rPr>
              <a:t>System </a:t>
            </a:r>
            <a:r>
              <a:rPr lang="en-US" sz="5400" b="1" i="0" dirty="0">
                <a:effectLst/>
                <a:latin typeface="Google Sans"/>
              </a:rPr>
              <a:t>software</a:t>
            </a:r>
            <a:endParaRPr lang="en-US" sz="5400" b="1" dirty="0"/>
          </a:p>
        </p:txBody>
      </p:sp>
      <p:sp>
        <p:nvSpPr>
          <p:cNvPr id="4" name="Rectangle 3">
            <a:extLst>
              <a:ext uri="{FF2B5EF4-FFF2-40B4-BE49-F238E27FC236}">
                <a16:creationId xmlns:a16="http://schemas.microsoft.com/office/drawing/2014/main" id="{322E0F67-5FE9-D7BA-DD6C-58C040EF4D64}"/>
              </a:ext>
            </a:extLst>
          </p:cNvPr>
          <p:cNvSpPr/>
          <p:nvPr/>
        </p:nvSpPr>
        <p:spPr>
          <a:xfrm>
            <a:off x="2239503" y="1423740"/>
            <a:ext cx="7958381" cy="4574103"/>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50727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625098" y="185979"/>
            <a:ext cx="10476854" cy="923330"/>
          </a:xfrm>
          <a:prstGeom prst="rect">
            <a:avLst/>
          </a:prstGeom>
          <a:noFill/>
        </p:spPr>
        <p:txBody>
          <a:bodyPr wrap="square" rtlCol="0">
            <a:spAutoFit/>
          </a:bodyPr>
          <a:lstStyle/>
          <a:p>
            <a:pPr algn="ctr"/>
            <a:r>
              <a:rPr lang="en-US" sz="5400" b="1" i="0" dirty="0">
                <a:effectLst/>
                <a:latin typeface="Google Sans"/>
              </a:rPr>
              <a:t>Types of </a:t>
            </a:r>
            <a:r>
              <a:rPr lang="en-US" sz="5400" b="0" i="0" dirty="0">
                <a:effectLst/>
                <a:latin typeface="Google Sans"/>
              </a:rPr>
              <a:t>System </a:t>
            </a:r>
            <a:r>
              <a:rPr lang="en-US" sz="5400" b="1" i="0" dirty="0">
                <a:effectLst/>
                <a:latin typeface="Google Sans"/>
              </a:rPr>
              <a:t>software</a:t>
            </a:r>
            <a:endParaRPr lang="en-US" sz="5400" b="1" dirty="0"/>
          </a:p>
        </p:txBody>
      </p:sp>
      <p:sp>
        <p:nvSpPr>
          <p:cNvPr id="4" name="Rectangle 3">
            <a:extLst>
              <a:ext uri="{FF2B5EF4-FFF2-40B4-BE49-F238E27FC236}">
                <a16:creationId xmlns:a16="http://schemas.microsoft.com/office/drawing/2014/main" id="{322E0F67-5FE9-D7BA-DD6C-58C040EF4D64}"/>
              </a:ext>
            </a:extLst>
          </p:cNvPr>
          <p:cNvSpPr/>
          <p:nvPr/>
        </p:nvSpPr>
        <p:spPr>
          <a:xfrm>
            <a:off x="2239503" y="1423740"/>
            <a:ext cx="7958381" cy="4574103"/>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18792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625098" y="185979"/>
            <a:ext cx="10476854" cy="923330"/>
          </a:xfrm>
          <a:prstGeom prst="rect">
            <a:avLst/>
          </a:prstGeom>
          <a:noFill/>
        </p:spPr>
        <p:txBody>
          <a:bodyPr wrap="square" rtlCol="0">
            <a:spAutoFit/>
          </a:bodyPr>
          <a:lstStyle/>
          <a:p>
            <a:pPr algn="ctr"/>
            <a:r>
              <a:rPr lang="en-US" sz="5400" b="1" i="0" dirty="0">
                <a:effectLst/>
                <a:latin typeface="Google Sans"/>
              </a:rPr>
              <a:t>Types of </a:t>
            </a:r>
            <a:r>
              <a:rPr lang="en-US" sz="5400" b="0" i="0" dirty="0">
                <a:effectLst/>
                <a:latin typeface="Google Sans"/>
              </a:rPr>
              <a:t>System </a:t>
            </a:r>
            <a:r>
              <a:rPr lang="en-US" sz="5400" b="1" i="0" dirty="0">
                <a:effectLst/>
                <a:latin typeface="Google Sans"/>
              </a:rPr>
              <a:t>software</a:t>
            </a:r>
            <a:endParaRPr lang="en-US" sz="5400" b="1" dirty="0"/>
          </a:p>
        </p:txBody>
      </p:sp>
      <p:sp>
        <p:nvSpPr>
          <p:cNvPr id="4" name="Rectangle 3">
            <a:extLst>
              <a:ext uri="{FF2B5EF4-FFF2-40B4-BE49-F238E27FC236}">
                <a16:creationId xmlns:a16="http://schemas.microsoft.com/office/drawing/2014/main" id="{322E0F67-5FE9-D7BA-DD6C-58C040EF4D64}"/>
              </a:ext>
            </a:extLst>
          </p:cNvPr>
          <p:cNvSpPr/>
          <p:nvPr/>
        </p:nvSpPr>
        <p:spPr>
          <a:xfrm>
            <a:off x="2239503" y="1423740"/>
            <a:ext cx="7958381" cy="4574103"/>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74041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625098" y="185979"/>
            <a:ext cx="10476854" cy="923330"/>
          </a:xfrm>
          <a:prstGeom prst="rect">
            <a:avLst/>
          </a:prstGeom>
          <a:noFill/>
        </p:spPr>
        <p:txBody>
          <a:bodyPr wrap="square" rtlCol="0">
            <a:spAutoFit/>
          </a:bodyPr>
          <a:lstStyle/>
          <a:p>
            <a:pPr algn="ctr"/>
            <a:r>
              <a:rPr lang="en-US" sz="5400" b="1" i="0" dirty="0">
                <a:effectLst/>
                <a:latin typeface="Google Sans"/>
              </a:rPr>
              <a:t>Types of </a:t>
            </a:r>
            <a:r>
              <a:rPr lang="en-US" sz="5400" b="0" i="0" dirty="0">
                <a:effectLst/>
                <a:latin typeface="Google Sans"/>
              </a:rPr>
              <a:t>System </a:t>
            </a:r>
            <a:r>
              <a:rPr lang="en-US" sz="5400" b="1" i="0" dirty="0">
                <a:effectLst/>
                <a:latin typeface="Google Sans"/>
              </a:rPr>
              <a:t>software</a:t>
            </a:r>
            <a:endParaRPr lang="en-US" sz="5400" b="1" dirty="0"/>
          </a:p>
        </p:txBody>
      </p:sp>
      <p:sp>
        <p:nvSpPr>
          <p:cNvPr id="4" name="Rectangle 3">
            <a:extLst>
              <a:ext uri="{FF2B5EF4-FFF2-40B4-BE49-F238E27FC236}">
                <a16:creationId xmlns:a16="http://schemas.microsoft.com/office/drawing/2014/main" id="{322E0F67-5FE9-D7BA-DD6C-58C040EF4D64}"/>
              </a:ext>
            </a:extLst>
          </p:cNvPr>
          <p:cNvSpPr/>
          <p:nvPr/>
        </p:nvSpPr>
        <p:spPr>
          <a:xfrm>
            <a:off x="2239503" y="1423740"/>
            <a:ext cx="7958381" cy="4574103"/>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4694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255362" y="382431"/>
            <a:ext cx="9174997" cy="1200329"/>
          </a:xfrm>
          <a:prstGeom prst="rect">
            <a:avLst/>
          </a:prstGeom>
          <a:noFill/>
        </p:spPr>
        <p:txBody>
          <a:bodyPr wrap="square" rtlCol="0">
            <a:spAutoFit/>
          </a:bodyPr>
          <a:lstStyle/>
          <a:p>
            <a:pPr algn="ctr"/>
            <a:r>
              <a:rPr lang="as-IN" sz="3600" b="1" dirty="0">
                <a:latin typeface="Times New Roman" panose="02020603050405020304" pitchFamily="18" charset="0"/>
                <a:cs typeface="Times New Roman" panose="02020603050405020304" pitchFamily="18" charset="0"/>
              </a:rPr>
              <a:t>ওয়ার্ড প্রসেসিং সফটওয়্যার প্যাকেজের বৈশিষ্ট্য বর্ণনা কর।</a:t>
            </a:r>
            <a:endParaRPr lang="en-US" sz="36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9633912-EBBD-D2E1-B4F0-0E8E11382FA8}"/>
              </a:ext>
            </a:extLst>
          </p:cNvPr>
          <p:cNvSpPr txBox="1"/>
          <p:nvPr/>
        </p:nvSpPr>
        <p:spPr>
          <a:xfrm>
            <a:off x="857573" y="2650210"/>
            <a:ext cx="10476854" cy="3539430"/>
          </a:xfrm>
          <a:prstGeom prst="rect">
            <a:avLst/>
          </a:prstGeom>
          <a:noFill/>
        </p:spPr>
        <p:txBody>
          <a:bodyPr wrap="square" rtlCol="0">
            <a:spAutoFit/>
          </a:bodyPr>
          <a:lstStyle/>
          <a:p>
            <a:pPr algn="just">
              <a:buFont typeface="Arial" panose="020B0604020202020204" pitchFamily="34" charset="0"/>
              <a:buChar char="•"/>
            </a:pPr>
            <a:r>
              <a:rPr lang="as-IN" sz="2800" b="0" i="0" dirty="0">
                <a:effectLst/>
                <a:latin typeface="system-ui"/>
              </a:rPr>
              <a:t>ওয়ার্ড প্রসেসিং এর অর্থ হচ্ছে শব্দ প্রক্রিয়াকরণ। ওয়ার্ড প্রসেসিং হল কম্পিউটারের কীবোর্ডের মাধ্যমে শব্দ টাইপ করা, সম্পাদনা করা এবং অন্যান্য ক্রিয়াকলাপ এবং প্রয়োজন অনুসারে কাগজে সুন্দরভাবে সাজিয়ে নেওয়া। ওয়ার্ড প্রসেসিং এর জন্য কম্পিউটারে যে সকল সফটওয়্যার ব্যবহার করা হয় তাকে ওয়ার্ড প্রসেসিং সফটওয়্যার বলে। বিখ্যাত আমেরিকান মাইক্রোসফ্ট কর্পোরেশন দ্বারা বিপণিত মাইক্রোসফ্ট ওয়ার্ড (এমএস ওয়ার্ড) হল সবচেয়ে ব্যাপকভাবে ব্যবহৃত স্ট্যান্ডার্ড ওয়ার্ড প্রসেসিং প্রোগ্রাম।</a:t>
            </a:r>
          </a:p>
        </p:txBody>
      </p:sp>
    </p:spTree>
    <p:extLst>
      <p:ext uri="{BB962C8B-B14F-4D97-AF65-F5344CB8AC3E}">
        <p14:creationId xmlns:p14="http://schemas.microsoft.com/office/powerpoint/2010/main" val="32074660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255362" y="382431"/>
            <a:ext cx="9174997" cy="1200329"/>
          </a:xfrm>
          <a:prstGeom prst="rect">
            <a:avLst/>
          </a:prstGeom>
          <a:noFill/>
        </p:spPr>
        <p:txBody>
          <a:bodyPr wrap="square" rtlCol="0">
            <a:spAutoFit/>
          </a:bodyPr>
          <a:lstStyle/>
          <a:p>
            <a:pPr algn="ctr"/>
            <a:r>
              <a:rPr lang="as-IN" sz="3600" b="1" dirty="0">
                <a:latin typeface="Times New Roman" panose="02020603050405020304" pitchFamily="18" charset="0"/>
                <a:cs typeface="Times New Roman" panose="02020603050405020304" pitchFamily="18" charset="0"/>
              </a:rPr>
              <a:t>ওয়ার্ড প্রসেসিং সফটওয়্যার প্যাকেজের বৈশিষ্ট্য বর্ণনা কর।</a:t>
            </a:r>
            <a:endParaRPr lang="en-US" sz="36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9633912-EBBD-D2E1-B4F0-0E8E11382FA8}"/>
              </a:ext>
            </a:extLst>
          </p:cNvPr>
          <p:cNvSpPr txBox="1"/>
          <p:nvPr/>
        </p:nvSpPr>
        <p:spPr>
          <a:xfrm>
            <a:off x="857573" y="2650210"/>
            <a:ext cx="10476854" cy="1384995"/>
          </a:xfrm>
          <a:prstGeom prst="rect">
            <a:avLst/>
          </a:prstGeom>
          <a:noFill/>
        </p:spPr>
        <p:txBody>
          <a:bodyPr wrap="square" rtlCol="0">
            <a:spAutoFit/>
          </a:bodyPr>
          <a:lstStyle/>
          <a:p>
            <a:pPr algn="l">
              <a:buFont typeface="+mj-lt"/>
              <a:buAutoNum type="arabicPeriod"/>
            </a:pPr>
            <a:r>
              <a:rPr lang="as-IN" sz="2800" b="0" i="0" dirty="0">
                <a:effectLst/>
                <a:latin typeface="system-ui"/>
              </a:rPr>
              <a:t>যে কোন ধরনের চিঠিপত্র তৈরি করা যেতে পারে।</a:t>
            </a:r>
          </a:p>
          <a:p>
            <a:pPr algn="l">
              <a:buFont typeface="+mj-lt"/>
              <a:buAutoNum type="arabicPeriod"/>
            </a:pPr>
            <a:r>
              <a:rPr lang="as-IN" sz="2800" b="0" i="0" dirty="0">
                <a:effectLst/>
                <a:latin typeface="system-ui"/>
              </a:rPr>
              <a:t>ত্রুটি সংশোধন করা যেতে পারে।</a:t>
            </a:r>
          </a:p>
          <a:p>
            <a:pPr algn="l">
              <a:buFont typeface="+mj-lt"/>
              <a:buAutoNum type="arabicPeriod"/>
            </a:pPr>
            <a:r>
              <a:rPr lang="as-IN" sz="2800" b="0" i="0" dirty="0">
                <a:effectLst/>
                <a:latin typeface="system-ui"/>
              </a:rPr>
              <a:t>সমস্ত তথ্য ইলেকট্রনিকভাবে এবং কাগজে ক্যাপচার করা যেতে পারে।</a:t>
            </a:r>
          </a:p>
        </p:txBody>
      </p:sp>
    </p:spTree>
    <p:extLst>
      <p:ext uri="{BB962C8B-B14F-4D97-AF65-F5344CB8AC3E}">
        <p14:creationId xmlns:p14="http://schemas.microsoft.com/office/powerpoint/2010/main" val="2116351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619932" y="533513"/>
            <a:ext cx="11189776"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a:ln>
                  <a:noFill/>
                </a:ln>
                <a:effectLst/>
                <a:latin typeface="Google Sans"/>
              </a:rPr>
              <a:t>Classification</a:t>
            </a:r>
            <a:r>
              <a:rPr kumimoji="0" lang="en-US" altLang="en-US" sz="5400" b="0" i="0" u="none" strike="noStrike" cap="none" normalizeH="0" baseline="0" dirty="0">
                <a:ln>
                  <a:noFill/>
                </a:ln>
                <a:effectLst/>
                <a:latin typeface="Google Sans"/>
              </a:rPr>
              <a:t> of generations of computers</a:t>
            </a:r>
            <a:endParaRPr kumimoji="0" lang="en-US" altLang="en-US" sz="5400" b="0" i="0" u="none" strike="noStrike" cap="none" normalizeH="0" baseline="0" dirty="0">
              <a:ln>
                <a:noFill/>
              </a:ln>
              <a:effectLst/>
            </a:endParaRPr>
          </a:p>
        </p:txBody>
      </p:sp>
      <p:sp>
        <p:nvSpPr>
          <p:cNvPr id="4" name="TextBox 3">
            <a:extLst>
              <a:ext uri="{FF2B5EF4-FFF2-40B4-BE49-F238E27FC236}">
                <a16:creationId xmlns:a16="http://schemas.microsoft.com/office/drawing/2014/main" id="{609B952C-2DFA-ED83-8BC8-E60B7BB489EA}"/>
              </a:ext>
            </a:extLst>
          </p:cNvPr>
          <p:cNvSpPr txBox="1"/>
          <p:nvPr/>
        </p:nvSpPr>
        <p:spPr>
          <a:xfrm>
            <a:off x="619932" y="1580827"/>
            <a:ext cx="11189776" cy="3046988"/>
          </a:xfrm>
          <a:prstGeom prst="rect">
            <a:avLst/>
          </a:prstGeom>
          <a:noFill/>
        </p:spPr>
        <p:txBody>
          <a:bodyPr wrap="square" rtlCol="0">
            <a:spAutoFit/>
          </a:bodyPr>
          <a:lstStyle/>
          <a:p>
            <a:pPr algn="ctr"/>
            <a:r>
              <a:rPr lang="en-US" sz="3200" dirty="0">
                <a:effectLst/>
              </a:rPr>
              <a:t>Transistor based</a:t>
            </a:r>
          </a:p>
          <a:p>
            <a:pPr algn="just"/>
            <a:r>
              <a:rPr lang="en-US" sz="3200" b="0" i="0" dirty="0">
                <a:effectLst/>
                <a:latin typeface="Times New Roman" panose="02020603050405020304" pitchFamily="18" charset="0"/>
              </a:rPr>
              <a:t> – </a:t>
            </a:r>
            <a:r>
              <a:rPr lang="en-US" sz="3200" b="0" i="0" dirty="0">
                <a:effectLst/>
                <a:latin typeface="Google Sans"/>
              </a:rPr>
              <a:t>A transistor computer, now often called a second-generation computer, is a computer which uses discrete transistors instead of vacuum tubes. The first generation of electronic computers used vacuum tubes, which generated large amounts of heat, were bulky and unreliable.</a:t>
            </a:r>
            <a:endParaRPr lang="en-US" sz="3200" dirty="0"/>
          </a:p>
        </p:txBody>
      </p:sp>
      <p:sp>
        <p:nvSpPr>
          <p:cNvPr id="5" name="Rectangle 4">
            <a:extLst>
              <a:ext uri="{FF2B5EF4-FFF2-40B4-BE49-F238E27FC236}">
                <a16:creationId xmlns:a16="http://schemas.microsoft.com/office/drawing/2014/main" id="{34D27D99-4C37-1265-B786-88575DD1419F}"/>
              </a:ext>
            </a:extLst>
          </p:cNvPr>
          <p:cNvSpPr/>
          <p:nvPr/>
        </p:nvSpPr>
        <p:spPr>
          <a:xfrm>
            <a:off x="3425125" y="4223290"/>
            <a:ext cx="3192651" cy="231699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2E59BBB-F09D-BB17-9CDA-34AD0C9D35E3}"/>
              </a:ext>
            </a:extLst>
          </p:cNvPr>
          <p:cNvSpPr/>
          <p:nvPr/>
        </p:nvSpPr>
        <p:spPr>
          <a:xfrm>
            <a:off x="7617416" y="4223290"/>
            <a:ext cx="3192651" cy="231699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8026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255362" y="382431"/>
            <a:ext cx="9174997" cy="1200329"/>
          </a:xfrm>
          <a:prstGeom prst="rect">
            <a:avLst/>
          </a:prstGeom>
          <a:noFill/>
        </p:spPr>
        <p:txBody>
          <a:bodyPr wrap="square" rtlCol="0">
            <a:spAutoFit/>
          </a:bodyPr>
          <a:lstStyle/>
          <a:p>
            <a:pPr algn="ctr"/>
            <a:r>
              <a:rPr lang="as-IN" sz="3600" b="1" dirty="0">
                <a:latin typeface="Times New Roman" panose="02020603050405020304" pitchFamily="18" charset="0"/>
                <a:cs typeface="Times New Roman" panose="02020603050405020304" pitchFamily="18" charset="0"/>
              </a:rPr>
              <a:t>ওয়ার্ড প্রসেসিং সফটওয়্যার প্যাকেজের ব্যবহার বর্ণনা করুন।</a:t>
            </a:r>
            <a:endParaRPr lang="en-US" sz="36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9633912-EBBD-D2E1-B4F0-0E8E11382FA8}"/>
              </a:ext>
            </a:extLst>
          </p:cNvPr>
          <p:cNvSpPr txBox="1"/>
          <p:nvPr/>
        </p:nvSpPr>
        <p:spPr>
          <a:xfrm>
            <a:off x="857573" y="2138766"/>
            <a:ext cx="10476854" cy="2246769"/>
          </a:xfrm>
          <a:prstGeom prst="rect">
            <a:avLst/>
          </a:prstGeom>
          <a:noFill/>
        </p:spPr>
        <p:txBody>
          <a:bodyPr wrap="square" rtlCol="0">
            <a:spAutoFit/>
          </a:bodyPr>
          <a:lstStyle/>
          <a:p>
            <a:pPr algn="just">
              <a:buFont typeface="+mj-lt"/>
              <a:buAutoNum type="arabicPeriod"/>
            </a:pPr>
            <a:r>
              <a:rPr lang="as-IN" sz="2800" b="0" i="0" dirty="0">
                <a:effectLst/>
                <a:latin typeface="Google Sans"/>
              </a:rPr>
              <a:t>ওয়ার্ড প্রসেসর (</a:t>
            </a:r>
            <a:r>
              <a:rPr lang="en-US" sz="2800" b="0" i="0" dirty="0">
                <a:effectLst/>
                <a:latin typeface="Google Sans"/>
              </a:rPr>
              <a:t>Word processor) </a:t>
            </a:r>
            <a:r>
              <a:rPr lang="as-IN" sz="2800" b="0" i="0" dirty="0">
                <a:effectLst/>
                <a:latin typeface="Google Sans"/>
              </a:rPr>
              <a:t>একটি কম্পিউটার আপ্লিকেশন যেটা ব্যবহৃত হয় সম্পাদনা (ডকুমেন্ট প্রস্তুত, সম্পদনা, ডকুমেন্টের গঠন নির্ধারণ, ডকুমেন্ট সংরক্ষণ, মুদ্রণ) করার কাজে। বিশ্বের সর্বপ্রথম ওয়ার্ড প্রসেসর ওয়ার্ডস্টার, যা ১৯৭৯ সালে মুক্তি পায়। বহুল ব্যবহৃত একটি ওয়ার্ড প্রসেসর সফটওয়্যার হল মাইক্রোসফট ওয়ার্ড।</a:t>
            </a:r>
            <a:endParaRPr lang="as-IN" sz="2800" b="0" i="0" dirty="0">
              <a:effectLst/>
              <a:latin typeface="system-ui"/>
            </a:endParaRPr>
          </a:p>
        </p:txBody>
      </p:sp>
    </p:spTree>
    <p:extLst>
      <p:ext uri="{BB962C8B-B14F-4D97-AF65-F5344CB8AC3E}">
        <p14:creationId xmlns:p14="http://schemas.microsoft.com/office/powerpoint/2010/main" val="12446708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255362" y="382431"/>
            <a:ext cx="9174997" cy="1200329"/>
          </a:xfrm>
          <a:prstGeom prst="rect">
            <a:avLst/>
          </a:prstGeom>
          <a:noFill/>
        </p:spPr>
        <p:txBody>
          <a:bodyPr wrap="square" rtlCol="0">
            <a:spAutoFit/>
          </a:bodyPr>
          <a:lstStyle/>
          <a:p>
            <a:pPr algn="ctr"/>
            <a:r>
              <a:rPr lang="as-IN" sz="3600" b="1" dirty="0">
                <a:latin typeface="Times New Roman" panose="02020603050405020304" pitchFamily="18" charset="0"/>
                <a:cs typeface="Times New Roman" panose="02020603050405020304" pitchFamily="18" charset="0"/>
              </a:rPr>
              <a:t>স্প্রেডশীট সফ্টওয়্যার প্যাকেজগুলির বৈশিষ্ট্যগুলি বর্ণনা করুন।</a:t>
            </a:r>
            <a:endParaRPr lang="en-US" sz="36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9633912-EBBD-D2E1-B4F0-0E8E11382FA8}"/>
              </a:ext>
            </a:extLst>
          </p:cNvPr>
          <p:cNvSpPr txBox="1"/>
          <p:nvPr/>
        </p:nvSpPr>
        <p:spPr>
          <a:xfrm>
            <a:off x="857573" y="1582760"/>
            <a:ext cx="10476854" cy="5262979"/>
          </a:xfrm>
          <a:prstGeom prst="rect">
            <a:avLst/>
          </a:prstGeom>
          <a:noFill/>
        </p:spPr>
        <p:txBody>
          <a:bodyPr wrap="square" rtlCol="0">
            <a:spAutoFit/>
          </a:bodyPr>
          <a:lstStyle/>
          <a:p>
            <a:pPr algn="just">
              <a:buFont typeface="+mj-lt"/>
              <a:buAutoNum type="arabicPeriod"/>
            </a:pPr>
            <a:r>
              <a:rPr lang="as-IN" sz="2800" b="1" i="0" dirty="0">
                <a:effectLst/>
                <a:latin typeface="Arial" panose="020B0604020202020204" pitchFamily="34" charset="0"/>
              </a:rPr>
              <a:t>স্প্রেডশিট</a:t>
            </a:r>
            <a:r>
              <a:rPr lang="as-IN" sz="2800" b="0" i="0" dirty="0">
                <a:effectLst/>
                <a:latin typeface="Arial" panose="020B0604020202020204" pitchFamily="34" charset="0"/>
              </a:rPr>
              <a:t> (</a:t>
            </a:r>
            <a:r>
              <a:rPr lang="as-IN" sz="2800" b="0" i="0" u="none" strike="noStrike" dirty="0">
                <a:effectLst/>
                <a:latin typeface="Arial" panose="020B0604020202020204" pitchFamily="34" charset="0"/>
                <a:hlinkClick r:id="rId2" tooltip="ইংরেজি ভাষা">
                  <a:extLst>
                    <a:ext uri="{A12FA001-AC4F-418D-AE19-62706E023703}">
                      <ahyp:hlinkClr xmlns:ahyp="http://schemas.microsoft.com/office/drawing/2018/hyperlinkcolor" val="tx"/>
                    </a:ext>
                  </a:extLst>
                </a:hlinkClick>
              </a:rPr>
              <a:t>ইংরেজি</a:t>
            </a:r>
            <a:r>
              <a:rPr lang="as-IN" sz="2800" b="0" i="0" dirty="0">
                <a:effectLst/>
                <a:latin typeface="Arial" panose="020B0604020202020204" pitchFamily="34" charset="0"/>
              </a:rPr>
              <a:t>: </a:t>
            </a:r>
            <a:r>
              <a:rPr lang="en-US" sz="2800" b="0" i="0" dirty="0">
                <a:effectLst/>
                <a:latin typeface="Arial" panose="020B0604020202020204" pitchFamily="34" charset="0"/>
              </a:rPr>
              <a:t>Spreadsheet) </a:t>
            </a:r>
            <a:r>
              <a:rPr lang="as-IN" sz="2800" b="0" i="0" dirty="0">
                <a:effectLst/>
                <a:latin typeface="Arial" panose="020B0604020202020204" pitchFamily="34" charset="0"/>
              </a:rPr>
              <a:t>স্প্রেডশিট এর আভিধানিক অর্থ হল ছড়ানো বড় মাপের কাগজ। ব্যবসায় প্রতিষ্ঠান আর্থিক হিসাব সংরক্ষণের জন্য এ ধরনের কাগজ ব্যবহার করা হয়। এ কাগজের ছক করে (রো ও কলাম) একটি ব্যবসায় প্রতিষ্ঠান পূর্ণাঙ্গ আর্থিক চিত্র তুলে ধরা যায়। বর্তমানে কাগজের স্প্রেডশিটের স্থান দখল করেছে সফটওয়্যার নির্ভর স্প্রেডশিট প্রোগ্রাম। মূলত স্প্রেডশিট হচ্ছে কম্পিউটার প্রগ্রাম যা কাগজের ওয়ার্কশিটের নকল বা সিমুলেশন। স্প্রেডশিট প্রোগ্রামে টেবিল বা সারণি আকারে তথ্য সন্নিবেশ ও উপস্থাপন এবং এগুলির উপর গাণিতিক বিভিন্ন অপারেশন প্রয়োগ ও বিশ্লেষণের ব্যবস্থা থাকে। স্প্রেডশিট ব্যবহারের সুবিধা সমূহ- সূত্র ব্যবহারের সুযোগ থাকায়়় অনেক বেশি উপাত্ত নিয়ে কাজ করা যায়। আকর্ষণীয়়় গ্রাফ, চাট ব্যবহার করে উপাত্ত উপস্থাপন করা যায় ।</a:t>
            </a:r>
            <a:endParaRPr lang="as-IN" sz="2800" b="0" i="0" dirty="0">
              <a:effectLst/>
              <a:latin typeface="system-ui"/>
            </a:endParaRPr>
          </a:p>
        </p:txBody>
      </p:sp>
    </p:spTree>
    <p:extLst>
      <p:ext uri="{BB962C8B-B14F-4D97-AF65-F5344CB8AC3E}">
        <p14:creationId xmlns:p14="http://schemas.microsoft.com/office/powerpoint/2010/main" val="14937569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255362" y="382431"/>
            <a:ext cx="9174997" cy="1200329"/>
          </a:xfrm>
          <a:prstGeom prst="rect">
            <a:avLst/>
          </a:prstGeom>
          <a:noFill/>
        </p:spPr>
        <p:txBody>
          <a:bodyPr wrap="square" rtlCol="0">
            <a:spAutoFit/>
          </a:bodyPr>
          <a:lstStyle/>
          <a:p>
            <a:pPr algn="ctr"/>
            <a:r>
              <a:rPr lang="as-IN" sz="3600" b="1" dirty="0">
                <a:latin typeface="Times New Roman" panose="02020603050405020304" pitchFamily="18" charset="0"/>
                <a:cs typeface="Times New Roman" panose="02020603050405020304" pitchFamily="18" charset="0"/>
              </a:rPr>
              <a:t>গ্রাফিক্স এবং ব্যক্তিগত সহকারী সফ্টওয়্যার প্যাকেজের বৈশিষ্ট্যগুলি বর্ণনা করুন</a:t>
            </a:r>
            <a:endParaRPr lang="en-US" sz="36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9633912-EBBD-D2E1-B4F0-0E8E11382FA8}"/>
              </a:ext>
            </a:extLst>
          </p:cNvPr>
          <p:cNvSpPr txBox="1"/>
          <p:nvPr/>
        </p:nvSpPr>
        <p:spPr>
          <a:xfrm>
            <a:off x="857573" y="1953187"/>
            <a:ext cx="10476854" cy="4524315"/>
          </a:xfrm>
          <a:prstGeom prst="rect">
            <a:avLst/>
          </a:prstGeom>
          <a:noFill/>
        </p:spPr>
        <p:txBody>
          <a:bodyPr wrap="square" rtlCol="0">
            <a:spAutoFit/>
          </a:bodyPr>
          <a:lstStyle/>
          <a:p>
            <a:pPr algn="just">
              <a:buFont typeface="+mj-lt"/>
              <a:buAutoNum type="arabicPeriod"/>
            </a:pPr>
            <a:r>
              <a:rPr lang="as-IN" sz="2400" b="1" i="0" dirty="0">
                <a:effectLst/>
                <a:latin typeface="Arial" panose="020B0604020202020204" pitchFamily="34" charset="0"/>
              </a:rPr>
              <a:t>গ্রাফিক্স</a:t>
            </a:r>
            <a:r>
              <a:rPr lang="as-IN" sz="2400" b="0" i="0" dirty="0">
                <a:effectLst/>
                <a:latin typeface="Arial" panose="020B0604020202020204" pitchFamily="34" charset="0"/>
              </a:rPr>
              <a:t> ( </a:t>
            </a:r>
            <a:r>
              <a:rPr lang="as-IN" sz="2400" b="0" i="0" u="none" strike="noStrike" dirty="0">
                <a:effectLst/>
                <a:latin typeface="Arial" panose="020B0604020202020204" pitchFamily="34" charset="0"/>
                <a:hlinkClick r:id="rId2" tooltip="Greek language">
                  <a:extLst>
                    <a:ext uri="{A12FA001-AC4F-418D-AE19-62706E023703}">
                      <ahyp:hlinkClr xmlns:ahyp="http://schemas.microsoft.com/office/drawing/2018/hyperlinkcolor" val="tx"/>
                    </a:ext>
                  </a:extLst>
                </a:hlinkClick>
              </a:rPr>
              <a:t>গ্রীকঃ</a:t>
            </a:r>
            <a:r>
              <a:rPr lang="as-IN" sz="2400" b="0" i="1" dirty="0">
                <a:effectLst/>
                <a:latin typeface="Arial" panose="020B0604020202020204" pitchFamily="34" charset="0"/>
              </a:rPr>
              <a:t>গ্রাফিকস্‌</a:t>
            </a:r>
            <a:r>
              <a:rPr lang="as-IN" sz="2400" b="0" i="0" dirty="0">
                <a:effectLst/>
                <a:latin typeface="Arial" panose="020B0604020202020204" pitchFamily="34" charset="0"/>
              </a:rPr>
              <a:t> , যাকে বলা হয় "অঙ্কন বিষয়ক জ্ঞান") হল এমনি একটি সদৃশ মাধ্যম যার দ্বারা কোন পৃষ্ঠের উপর (যেমন, একটি ওয়ালের উপর, একটি ক্যানভাসের উপর, একটি পর্দার উপর কিংবা একটি কাগজের উপর) কিছু </a:t>
            </a:r>
            <a:r>
              <a:rPr lang="as-IN" sz="2400" b="0" i="0" u="none" strike="noStrike" dirty="0">
                <a:effectLst/>
                <a:latin typeface="Arial" panose="020B0604020202020204" pitchFamily="34" charset="0"/>
                <a:hlinkClick r:id="rId3" tooltip="ছবি">
                  <a:extLst>
                    <a:ext uri="{A12FA001-AC4F-418D-AE19-62706E023703}">
                      <ahyp:hlinkClr xmlns:ahyp="http://schemas.microsoft.com/office/drawing/2018/hyperlinkcolor" val="tx"/>
                    </a:ext>
                  </a:extLst>
                </a:hlinkClick>
              </a:rPr>
              <a:t>ছবি</a:t>
            </a:r>
            <a:r>
              <a:rPr lang="as-IN" sz="2400" b="0" i="0" dirty="0">
                <a:effectLst/>
                <a:latin typeface="Arial" panose="020B0604020202020204" pitchFamily="34" charset="0"/>
              </a:rPr>
              <a:t> বা </a:t>
            </a:r>
            <a:r>
              <a:rPr lang="as-IN" sz="2400" b="0" i="0" u="none" strike="noStrike" dirty="0">
                <a:effectLst/>
                <a:latin typeface="Arial" panose="020B0604020202020204" pitchFamily="34" charset="0"/>
                <a:hlinkClick r:id="rId4" tooltip="নকশা">
                  <a:extLst>
                    <a:ext uri="{A12FA001-AC4F-418D-AE19-62706E023703}">
                      <ahyp:hlinkClr xmlns:ahyp="http://schemas.microsoft.com/office/drawing/2018/hyperlinkcolor" val="tx"/>
                    </a:ext>
                  </a:extLst>
                </a:hlinkClick>
              </a:rPr>
              <a:t>নকশা</a:t>
            </a:r>
            <a:r>
              <a:rPr lang="as-IN" sz="2400" b="0" i="0" dirty="0">
                <a:effectLst/>
                <a:latin typeface="Arial" panose="020B0604020202020204" pitchFamily="34" charset="0"/>
              </a:rPr>
              <a:t> আঁকাকে বুঝায় । যা একটি নির্দিষ্ট অর্থ প্রকাশ করে এবং তা আমাদেরকে কোন ভাবার্থ বা বিনোদন অথবা স্বচিত্রক ভাব প্রকাশ করে । এটি মূলত ব্যবহার করা হয়ঃ কোন উপাত্ত (ড্যাটা) প্রকাশের উদ্দেশ্যে, কম্পিউটার বিষয়ক নকশা বা শিল্পজাত করণে, গ্রাফিক্স আর্ট বা ছাপাখানায় অক্ষর বিন্যাসে অথবা শিক্ষামূলক বা বিনোদন মূলক সফ্ট‌ওয়্যার নির্মানে । যখন কোন কম্পিউটার দ্বারা কোন নকশা ডিজাইন করা হয় তখন তাকে বলে </a:t>
            </a:r>
            <a:r>
              <a:rPr lang="as-IN" sz="2400" b="0" i="0" u="none" strike="noStrike" dirty="0">
                <a:effectLst/>
                <a:latin typeface="Arial" panose="020B0604020202020204" pitchFamily="34" charset="0"/>
                <a:hlinkClick r:id="rId5" tooltip="কম্পিউটার গ্রাফিক্স">
                  <a:extLst>
                    <a:ext uri="{A12FA001-AC4F-418D-AE19-62706E023703}">
                      <ahyp:hlinkClr xmlns:ahyp="http://schemas.microsoft.com/office/drawing/2018/hyperlinkcolor" val="tx"/>
                    </a:ext>
                  </a:extLst>
                </a:hlinkClick>
              </a:rPr>
              <a:t>কম্পিউটার গ্রাফিক্স</a:t>
            </a:r>
            <a:r>
              <a:rPr lang="as-IN" sz="2400" b="0" i="0" dirty="0">
                <a:effectLst/>
                <a:latin typeface="Arial" panose="020B0604020202020204" pitchFamily="34" charset="0"/>
              </a:rPr>
              <a:t> । </a:t>
            </a:r>
            <a:r>
              <a:rPr lang="as-IN" sz="2400" b="0" i="0" u="none" strike="noStrike" dirty="0">
                <a:effectLst/>
                <a:latin typeface="Arial" panose="020B0604020202020204" pitchFamily="34" charset="0"/>
                <a:hlinkClick r:id="rId6" tooltip="কম্পিউটার">
                  <a:extLst>
                    <a:ext uri="{A12FA001-AC4F-418D-AE19-62706E023703}">
                      <ahyp:hlinkClr xmlns:ahyp="http://schemas.microsoft.com/office/drawing/2018/hyperlinkcolor" val="tx"/>
                    </a:ext>
                  </a:extLst>
                </a:hlinkClick>
              </a:rPr>
              <a:t>কম্পিউটার</a:t>
            </a:r>
            <a:r>
              <a:rPr lang="as-IN" sz="2400" b="0" i="0" dirty="0">
                <a:effectLst/>
                <a:latin typeface="Arial" panose="020B0604020202020204" pitchFamily="34" charset="0"/>
              </a:rPr>
              <a:t> গ্রাফিক্স এমনি একটি প্রক্রিয়া যার দ্বারা কোন সিস্টেম প্রোগ্রামিং ছাড়াই কোন ব্যক্তি দৃশ্যমান টুল ব্যবহারের মাধ্যমে একটি নকশাকে উন্নত করতে পারে ।</a:t>
            </a:r>
            <a:endParaRPr lang="as-IN" sz="2400" b="0" i="0" dirty="0">
              <a:effectLst/>
              <a:latin typeface="system-ui"/>
            </a:endParaRPr>
          </a:p>
        </p:txBody>
      </p:sp>
    </p:spTree>
    <p:extLst>
      <p:ext uri="{BB962C8B-B14F-4D97-AF65-F5344CB8AC3E}">
        <p14:creationId xmlns:p14="http://schemas.microsoft.com/office/powerpoint/2010/main" val="28222660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255362" y="382431"/>
            <a:ext cx="9174997" cy="1200329"/>
          </a:xfrm>
          <a:prstGeom prst="rect">
            <a:avLst/>
          </a:prstGeom>
          <a:noFill/>
        </p:spPr>
        <p:txBody>
          <a:bodyPr wrap="square" rtlCol="0">
            <a:spAutoFit/>
          </a:bodyPr>
          <a:lstStyle/>
          <a:p>
            <a:pPr algn="ctr"/>
            <a:r>
              <a:rPr lang="as-IN" sz="3600" b="1" dirty="0">
                <a:latin typeface="Times New Roman" panose="02020603050405020304" pitchFamily="18" charset="0"/>
                <a:cs typeface="Times New Roman" panose="02020603050405020304" pitchFamily="18" charset="0"/>
              </a:rPr>
              <a:t>ডাটাবেস ম্যানেজমেন্ট প্যাকেজের বৈশিষ্ট্য বর্ণনা কর।</a:t>
            </a:r>
            <a:endParaRPr lang="en-US" sz="36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9633912-EBBD-D2E1-B4F0-0E8E11382FA8}"/>
              </a:ext>
            </a:extLst>
          </p:cNvPr>
          <p:cNvSpPr txBox="1"/>
          <p:nvPr/>
        </p:nvSpPr>
        <p:spPr>
          <a:xfrm>
            <a:off x="857573" y="1953187"/>
            <a:ext cx="10476854" cy="2677656"/>
          </a:xfrm>
          <a:prstGeom prst="rect">
            <a:avLst/>
          </a:prstGeom>
          <a:noFill/>
        </p:spPr>
        <p:txBody>
          <a:bodyPr wrap="square" rtlCol="0">
            <a:spAutoFit/>
          </a:bodyPr>
          <a:lstStyle/>
          <a:p>
            <a:pPr algn="l">
              <a:buFont typeface="Arial" panose="020B0604020202020204" pitchFamily="34" charset="0"/>
              <a:buChar char="•"/>
            </a:pPr>
            <a:r>
              <a:rPr lang="as-IN" sz="2400" b="0" i="0" dirty="0">
                <a:effectLst/>
                <a:latin typeface="Google Sans"/>
              </a:rPr>
              <a:t>একই তথ্যের পুনরাবৃত্তি রোধ করে স্থানের সর্বোচ্চ ব্যবহার। ...</a:t>
            </a:r>
          </a:p>
          <a:p>
            <a:pPr algn="l">
              <a:buFont typeface="Arial" panose="020B0604020202020204" pitchFamily="34" charset="0"/>
              <a:buChar char="•"/>
            </a:pPr>
            <a:r>
              <a:rPr lang="as-IN" sz="2400" b="0" i="0" dirty="0">
                <a:effectLst/>
                <a:latin typeface="Google Sans"/>
              </a:rPr>
              <a:t>তথ্যের অসামঞ্জস্যতা দুর করা। ...</a:t>
            </a:r>
          </a:p>
          <a:p>
            <a:pPr algn="l">
              <a:buFont typeface="Arial" panose="020B0604020202020204" pitchFamily="34" charset="0"/>
              <a:buChar char="•"/>
            </a:pPr>
            <a:r>
              <a:rPr lang="as-IN" sz="2400" b="0" i="0" dirty="0">
                <a:effectLst/>
                <a:latin typeface="Google Sans"/>
              </a:rPr>
              <a:t>একই সময়ে একাধিক ব্যবহারকারী একই তথ্য নিয়ে কাজ করতে সক্ষম</a:t>
            </a:r>
          </a:p>
          <a:p>
            <a:pPr algn="l">
              <a:buFont typeface="Arial" panose="020B0604020202020204" pitchFamily="34" charset="0"/>
              <a:buChar char="•"/>
            </a:pPr>
            <a:r>
              <a:rPr lang="as-IN" sz="2400" b="0" i="0" dirty="0">
                <a:effectLst/>
                <a:latin typeface="Google Sans"/>
              </a:rPr>
              <a:t>তথ্যের নিরাপত্তা নিশ্চিত করা। ...</a:t>
            </a:r>
          </a:p>
          <a:p>
            <a:pPr algn="l">
              <a:buFont typeface="Arial" panose="020B0604020202020204" pitchFamily="34" charset="0"/>
              <a:buChar char="•"/>
            </a:pPr>
            <a:r>
              <a:rPr lang="as-IN" sz="2400" b="0" i="0" dirty="0">
                <a:effectLst/>
                <a:latin typeface="Google Sans"/>
              </a:rPr>
              <a:t>তথ্যের স্বনির্ভরতা তৈরী করা। ...</a:t>
            </a:r>
          </a:p>
          <a:p>
            <a:pPr algn="l">
              <a:buFont typeface="Arial" panose="020B0604020202020204" pitchFamily="34" charset="0"/>
              <a:buChar char="•"/>
            </a:pPr>
            <a:r>
              <a:rPr lang="as-IN" sz="2400" b="0" i="0" dirty="0">
                <a:effectLst/>
                <a:latin typeface="Google Sans"/>
              </a:rPr>
              <a:t>স্বল্পতম সময়ে তথ্য খুঁজে বের করা।</a:t>
            </a:r>
          </a:p>
          <a:p>
            <a:pPr algn="l">
              <a:buFont typeface="Arial" panose="020B0604020202020204" pitchFamily="34" charset="0"/>
              <a:buChar char="•"/>
            </a:pPr>
            <a:r>
              <a:rPr lang="as-IN" sz="2400" b="0" i="0" dirty="0">
                <a:effectLst/>
                <a:latin typeface="Google Sans"/>
              </a:rPr>
              <a:t>সহজে এবং কম সময়ে ডাটাবেজ বা তথ্যভান্ডার তৈরী করা</a:t>
            </a:r>
          </a:p>
        </p:txBody>
      </p:sp>
    </p:spTree>
    <p:extLst>
      <p:ext uri="{BB962C8B-B14F-4D97-AF65-F5344CB8AC3E}">
        <p14:creationId xmlns:p14="http://schemas.microsoft.com/office/powerpoint/2010/main" val="31098972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93369" y="480447"/>
            <a:ext cx="9174997" cy="923330"/>
          </a:xfrm>
          <a:prstGeom prst="rect">
            <a:avLst/>
          </a:prstGeom>
          <a:noFill/>
        </p:spPr>
        <p:txBody>
          <a:bodyPr wrap="square" rtlCol="0">
            <a:spAutoFit/>
          </a:bodyPr>
          <a:lstStyle/>
          <a:p>
            <a:pPr algn="ctr"/>
            <a:r>
              <a:rPr lang="as-IN" sz="5400" b="1" dirty="0">
                <a:latin typeface="Times New Roman" panose="02020603050405020304" pitchFamily="18" charset="0"/>
                <a:cs typeface="Times New Roman" panose="02020603050405020304" pitchFamily="18" charset="0"/>
              </a:rPr>
              <a:t>ইন্টারনেটের সংজ্ঞা দাও।</a:t>
            </a:r>
            <a:endParaRPr lang="en-US" sz="5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9633912-EBBD-D2E1-B4F0-0E8E11382FA8}"/>
              </a:ext>
            </a:extLst>
          </p:cNvPr>
          <p:cNvSpPr txBox="1"/>
          <p:nvPr/>
        </p:nvSpPr>
        <p:spPr>
          <a:xfrm>
            <a:off x="1053884" y="2433234"/>
            <a:ext cx="10476854" cy="2554545"/>
          </a:xfrm>
          <a:prstGeom prst="rect">
            <a:avLst/>
          </a:prstGeom>
          <a:noFill/>
        </p:spPr>
        <p:txBody>
          <a:bodyPr wrap="square" rtlCol="0">
            <a:spAutoFit/>
          </a:bodyPr>
          <a:lstStyle/>
          <a:p>
            <a:pPr algn="just"/>
            <a:r>
              <a:rPr lang="as-IN" sz="3200" b="0" i="0" dirty="0">
                <a:effectLst/>
                <a:latin typeface="Google Sans"/>
              </a:rPr>
              <a:t>পরিভাষা ইন্টারনেট হচ্ছে ইন্টারকানেক্টেড নেট্ওয়ার্ক(</a:t>
            </a:r>
            <a:r>
              <a:rPr lang="en-US" sz="3200" b="0" i="0" dirty="0">
                <a:effectLst/>
                <a:latin typeface="Google Sans"/>
              </a:rPr>
              <a:t>interconnected network) </a:t>
            </a:r>
            <a:r>
              <a:rPr lang="as-IN" sz="3200" b="0" i="0" dirty="0">
                <a:effectLst/>
                <a:latin typeface="Google Sans"/>
              </a:rPr>
              <a:t>এর সংক্ষিপ্ত রূপ। এটা বিশেষ গেটওয়ে বা রাউটারের মাধ্যমে কম্পিউটার নেটওয়ার্কগুলো একে-অপরের সাথে সংযোগ করার মাধ্যমে গঠিত হয়। ইন্টারনেটকে প্রায়ই নেট বলা হয়ে থাকে।</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82567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46874" y="170481"/>
            <a:ext cx="9174997" cy="923330"/>
          </a:xfrm>
          <a:prstGeom prst="rect">
            <a:avLst/>
          </a:prstGeom>
          <a:noFill/>
        </p:spPr>
        <p:txBody>
          <a:bodyPr wrap="square" rtlCol="0">
            <a:spAutoFit/>
          </a:bodyPr>
          <a:lstStyle/>
          <a:p>
            <a:pPr algn="ctr"/>
            <a:r>
              <a:rPr lang="as-IN" sz="5400" b="1" dirty="0">
                <a:latin typeface="Times New Roman" panose="02020603050405020304" pitchFamily="18" charset="0"/>
                <a:cs typeface="Times New Roman" panose="02020603050405020304" pitchFamily="18" charset="0"/>
              </a:rPr>
              <a:t>মডেমের ব্যবহার বর্ণনা কর।</a:t>
            </a:r>
            <a:endParaRPr lang="en-US" sz="5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9633912-EBBD-D2E1-B4F0-0E8E11382FA8}"/>
              </a:ext>
            </a:extLst>
          </p:cNvPr>
          <p:cNvSpPr txBox="1"/>
          <p:nvPr/>
        </p:nvSpPr>
        <p:spPr>
          <a:xfrm>
            <a:off x="1007389" y="1348800"/>
            <a:ext cx="10476854" cy="5509200"/>
          </a:xfrm>
          <a:prstGeom prst="rect">
            <a:avLst/>
          </a:prstGeom>
          <a:noFill/>
        </p:spPr>
        <p:txBody>
          <a:bodyPr wrap="square" rtlCol="0">
            <a:spAutoFit/>
          </a:bodyPr>
          <a:lstStyle/>
          <a:p>
            <a:pPr algn="l"/>
            <a:r>
              <a:rPr lang="as-IN" sz="3200" b="1" i="0" dirty="0">
                <a:effectLst/>
                <a:latin typeface="Roboto" panose="02000000000000000000" pitchFamily="2" charset="0"/>
              </a:rPr>
              <a:t>মডেম কি</a:t>
            </a:r>
            <a:r>
              <a:rPr lang="en-US" sz="3200" b="1" i="0" dirty="0">
                <a:effectLst/>
                <a:latin typeface="Roboto" panose="02000000000000000000" pitchFamily="2" charset="0"/>
              </a:rPr>
              <a:t> ?</a:t>
            </a:r>
          </a:p>
          <a:p>
            <a:pPr algn="l"/>
            <a:r>
              <a:rPr lang="as-IN" sz="3200" b="0" i="0" dirty="0">
                <a:effectLst/>
                <a:latin typeface="Roboto" panose="02000000000000000000" pitchFamily="2" charset="0"/>
              </a:rPr>
              <a:t>মডেম হলো এক ধরনের হার্ডওয়ার নেটওয়ার্ক ডিভাইস যা একটি </a:t>
            </a:r>
            <a:r>
              <a:rPr lang="as-IN" sz="3200" b="0" i="0" u="none" strike="noStrike" dirty="0">
                <a:effectLst/>
                <a:latin typeface="Roboto" panose="02000000000000000000" pitchFamily="2" charset="0"/>
                <a:hlinkClick r:id="rId2">
                  <a:extLst>
                    <a:ext uri="{A12FA001-AC4F-418D-AE19-62706E023703}">
                      <ahyp:hlinkClr xmlns:ahyp="http://schemas.microsoft.com/office/drawing/2018/hyperlinkcolor" val="tx"/>
                    </a:ext>
                  </a:extLst>
                </a:hlinkClick>
              </a:rPr>
              <a:t>কম্পিউটার</a:t>
            </a:r>
            <a:r>
              <a:rPr lang="as-IN" sz="3200" b="0" i="0" dirty="0">
                <a:effectLst/>
                <a:latin typeface="Roboto" panose="02000000000000000000" pitchFamily="2" charset="0"/>
              </a:rPr>
              <a:t> স্যাটেলাইট বা টেলিফোন লাইনে ডেটা ট্রান্সমিশন এর কাজ করে অর্থাৎ ডেটা ট্রান্সমিশনে মডেম এর গুরুত্ব অপরিসীম। একটি ক্ষুদ্র একটি ইলেকট্রনিক ডিভাইস যা মডেমের মাধ্যমে কম্পিউটারের সাথে ইন্টারনেট সংযোগ করে ।</a:t>
            </a:r>
          </a:p>
          <a:p>
            <a:pPr algn="l"/>
            <a:r>
              <a:rPr lang="as-IN" sz="3200" b="0" i="0" dirty="0">
                <a:effectLst/>
                <a:latin typeface="Roboto" panose="02000000000000000000" pitchFamily="2" charset="0"/>
              </a:rPr>
              <a:t>কম্পিউটারে </a:t>
            </a:r>
            <a:r>
              <a:rPr lang="as-IN" sz="3200" b="0" i="0" u="none" strike="noStrike" dirty="0">
                <a:effectLst/>
                <a:latin typeface="Roboto" panose="02000000000000000000" pitchFamily="2" charset="0"/>
                <a:hlinkClick r:id="rId3">
                  <a:extLst>
                    <a:ext uri="{A12FA001-AC4F-418D-AE19-62706E023703}">
                      <ahyp:hlinkClr xmlns:ahyp="http://schemas.microsoft.com/office/drawing/2018/hyperlinkcolor" val="tx"/>
                    </a:ext>
                  </a:extLst>
                </a:hlinkClick>
              </a:rPr>
              <a:t>ইন্টারনেট</a:t>
            </a:r>
            <a:r>
              <a:rPr lang="as-IN" sz="3200" b="0" i="0" dirty="0">
                <a:effectLst/>
                <a:latin typeface="Roboto" panose="02000000000000000000" pitchFamily="2" charset="0"/>
              </a:rPr>
              <a:t> ব্যবহার করার জন্য আগে মডেম প্রচুর ব্যবহার করা হতো কিন্তু মার্কেটে </a:t>
            </a:r>
            <a:r>
              <a:rPr lang="en-US" sz="3200" b="0" i="0" u="none" strike="noStrike" dirty="0" err="1">
                <a:effectLst/>
                <a:latin typeface="Roboto" panose="02000000000000000000" pitchFamily="2" charset="0"/>
                <a:hlinkClick r:id="rId4">
                  <a:extLst>
                    <a:ext uri="{A12FA001-AC4F-418D-AE19-62706E023703}">
                      <ahyp:hlinkClr xmlns:ahyp="http://schemas.microsoft.com/office/drawing/2018/hyperlinkcolor" val="tx"/>
                    </a:ext>
                  </a:extLst>
                </a:hlinkClick>
              </a:rPr>
              <a:t>WiFi</a:t>
            </a:r>
            <a:r>
              <a:rPr lang="en-US" sz="3200" b="0" i="0" dirty="0">
                <a:effectLst/>
                <a:latin typeface="Roboto" panose="02000000000000000000" pitchFamily="2" charset="0"/>
              </a:rPr>
              <a:t> </a:t>
            </a:r>
            <a:r>
              <a:rPr lang="as-IN" sz="3200" b="0" i="0" dirty="0">
                <a:effectLst/>
                <a:latin typeface="Roboto" panose="02000000000000000000" pitchFamily="2" charset="0"/>
              </a:rPr>
              <a:t>আসার ফলে মডেম এর ব্যবহার অনেক কমে গিয়েছে। মডেম অনেকটা পেনড্রাইভ এর মত দেখতে।</a:t>
            </a:r>
          </a:p>
          <a:p>
            <a:pPr algn="l"/>
            <a:endParaRPr lang="as-IN" sz="3200" b="1" i="0" dirty="0">
              <a:effectLst/>
              <a:latin typeface="Roboto" panose="02000000000000000000" pitchFamily="2" charset="0"/>
            </a:endParaRPr>
          </a:p>
        </p:txBody>
      </p:sp>
    </p:spTree>
    <p:extLst>
      <p:ext uri="{BB962C8B-B14F-4D97-AF65-F5344CB8AC3E}">
        <p14:creationId xmlns:p14="http://schemas.microsoft.com/office/powerpoint/2010/main" val="12061182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46874" y="170481"/>
            <a:ext cx="9174997" cy="923330"/>
          </a:xfrm>
          <a:prstGeom prst="rect">
            <a:avLst/>
          </a:prstGeom>
          <a:noFill/>
        </p:spPr>
        <p:txBody>
          <a:bodyPr wrap="square" rtlCol="0">
            <a:spAutoFit/>
          </a:bodyPr>
          <a:lstStyle/>
          <a:p>
            <a:pPr algn="ctr"/>
            <a:r>
              <a:rPr lang="as-IN" sz="5400" b="1" dirty="0">
                <a:latin typeface="Times New Roman" panose="02020603050405020304" pitchFamily="18" charset="0"/>
                <a:cs typeface="Times New Roman" panose="02020603050405020304" pitchFamily="18" charset="0"/>
              </a:rPr>
              <a:t>মডেমের ব্যবহার বর্ণনা কর।</a:t>
            </a:r>
            <a:endParaRPr lang="en-US" sz="5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9633912-EBBD-D2E1-B4F0-0E8E11382FA8}"/>
              </a:ext>
            </a:extLst>
          </p:cNvPr>
          <p:cNvSpPr txBox="1"/>
          <p:nvPr/>
        </p:nvSpPr>
        <p:spPr>
          <a:xfrm>
            <a:off x="1007389" y="1348800"/>
            <a:ext cx="10476854" cy="5509200"/>
          </a:xfrm>
          <a:prstGeom prst="rect">
            <a:avLst/>
          </a:prstGeom>
          <a:noFill/>
        </p:spPr>
        <p:txBody>
          <a:bodyPr wrap="square" rtlCol="0">
            <a:spAutoFit/>
          </a:bodyPr>
          <a:lstStyle/>
          <a:p>
            <a:pPr algn="l"/>
            <a:r>
              <a:rPr lang="as-IN" sz="3200" b="1" i="0" dirty="0">
                <a:effectLst/>
                <a:latin typeface="Roboto" panose="02000000000000000000" pitchFamily="2" charset="0"/>
              </a:rPr>
              <a:t>মডেম কি</a:t>
            </a:r>
            <a:r>
              <a:rPr lang="en-US" sz="3200" b="1" i="0" dirty="0">
                <a:effectLst/>
                <a:latin typeface="Roboto" panose="02000000000000000000" pitchFamily="2" charset="0"/>
              </a:rPr>
              <a:t> ?</a:t>
            </a:r>
          </a:p>
          <a:p>
            <a:pPr algn="l"/>
            <a:r>
              <a:rPr lang="as-IN" sz="3200" b="0" i="0" dirty="0">
                <a:effectLst/>
                <a:latin typeface="Roboto" panose="02000000000000000000" pitchFamily="2" charset="0"/>
              </a:rPr>
              <a:t>মডেম হলো এক ধরনের হার্ডওয়ার নেটওয়ার্ক ডিভাইস যা একটি </a:t>
            </a:r>
            <a:r>
              <a:rPr lang="as-IN" sz="3200" b="0" i="0" u="none" strike="noStrike" dirty="0">
                <a:effectLst/>
                <a:latin typeface="Roboto" panose="02000000000000000000" pitchFamily="2" charset="0"/>
                <a:hlinkClick r:id="rId2">
                  <a:extLst>
                    <a:ext uri="{A12FA001-AC4F-418D-AE19-62706E023703}">
                      <ahyp:hlinkClr xmlns:ahyp="http://schemas.microsoft.com/office/drawing/2018/hyperlinkcolor" val="tx"/>
                    </a:ext>
                  </a:extLst>
                </a:hlinkClick>
              </a:rPr>
              <a:t>কম্পিউটার</a:t>
            </a:r>
            <a:r>
              <a:rPr lang="as-IN" sz="3200" b="0" i="0" dirty="0">
                <a:effectLst/>
                <a:latin typeface="Roboto" panose="02000000000000000000" pitchFamily="2" charset="0"/>
              </a:rPr>
              <a:t> স্যাটেলাইট বা টেলিফোন লাইনে ডেটা ট্রান্সমিশন এর কাজ করে অর্থাৎ ডেটা ট্রান্সমিশনে মডেম এর গুরুত্ব অপরিসীম। একটি ক্ষুদ্র একটি ইলেকট্রনিক ডিভাইস যা মডেমের মাধ্যমে কম্পিউটারের সাথে ইন্টারনেট সংযোগ করে ।</a:t>
            </a:r>
          </a:p>
          <a:p>
            <a:pPr algn="l"/>
            <a:r>
              <a:rPr lang="as-IN" sz="3200" b="0" i="0" dirty="0">
                <a:effectLst/>
                <a:latin typeface="Roboto" panose="02000000000000000000" pitchFamily="2" charset="0"/>
              </a:rPr>
              <a:t>কম্পিউটারে </a:t>
            </a:r>
            <a:r>
              <a:rPr lang="as-IN" sz="3200" b="0" i="0" u="none" strike="noStrike" dirty="0">
                <a:effectLst/>
                <a:latin typeface="Roboto" panose="02000000000000000000" pitchFamily="2" charset="0"/>
                <a:hlinkClick r:id="rId3">
                  <a:extLst>
                    <a:ext uri="{A12FA001-AC4F-418D-AE19-62706E023703}">
                      <ahyp:hlinkClr xmlns:ahyp="http://schemas.microsoft.com/office/drawing/2018/hyperlinkcolor" val="tx"/>
                    </a:ext>
                  </a:extLst>
                </a:hlinkClick>
              </a:rPr>
              <a:t>ইন্টারনেট</a:t>
            </a:r>
            <a:r>
              <a:rPr lang="as-IN" sz="3200" b="0" i="0" dirty="0">
                <a:effectLst/>
                <a:latin typeface="Roboto" panose="02000000000000000000" pitchFamily="2" charset="0"/>
              </a:rPr>
              <a:t> ব্যবহার করার জন্য আগে মডেম প্রচুর ব্যবহার করা হতো কিন্তু মার্কেটে </a:t>
            </a:r>
            <a:r>
              <a:rPr lang="en-US" sz="3200" b="0" i="0" u="none" strike="noStrike" dirty="0" err="1">
                <a:effectLst/>
                <a:latin typeface="Roboto" panose="02000000000000000000" pitchFamily="2" charset="0"/>
                <a:hlinkClick r:id="rId4">
                  <a:extLst>
                    <a:ext uri="{A12FA001-AC4F-418D-AE19-62706E023703}">
                      <ahyp:hlinkClr xmlns:ahyp="http://schemas.microsoft.com/office/drawing/2018/hyperlinkcolor" val="tx"/>
                    </a:ext>
                  </a:extLst>
                </a:hlinkClick>
              </a:rPr>
              <a:t>WiFi</a:t>
            </a:r>
            <a:r>
              <a:rPr lang="en-US" sz="3200" b="0" i="0" dirty="0">
                <a:effectLst/>
                <a:latin typeface="Roboto" panose="02000000000000000000" pitchFamily="2" charset="0"/>
              </a:rPr>
              <a:t> </a:t>
            </a:r>
            <a:r>
              <a:rPr lang="as-IN" sz="3200" b="0" i="0" dirty="0">
                <a:effectLst/>
                <a:latin typeface="Roboto" panose="02000000000000000000" pitchFamily="2" charset="0"/>
              </a:rPr>
              <a:t>আসার ফলে মডেম এর ব্যবহার অনেক কমে গিয়েছে। মডেম অনেকটা পেনড্রাইভ এর মত দেখতে।</a:t>
            </a:r>
          </a:p>
          <a:p>
            <a:pPr algn="l"/>
            <a:endParaRPr lang="as-IN" sz="3200" b="1" i="0" dirty="0">
              <a:effectLst/>
              <a:latin typeface="Roboto" panose="02000000000000000000" pitchFamily="2" charset="0"/>
            </a:endParaRPr>
          </a:p>
        </p:txBody>
      </p:sp>
    </p:spTree>
    <p:extLst>
      <p:ext uri="{BB962C8B-B14F-4D97-AF65-F5344CB8AC3E}">
        <p14:creationId xmlns:p14="http://schemas.microsoft.com/office/powerpoint/2010/main" val="4637913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46874" y="170481"/>
            <a:ext cx="9174997" cy="923330"/>
          </a:xfrm>
          <a:prstGeom prst="rect">
            <a:avLst/>
          </a:prstGeom>
          <a:noFill/>
        </p:spPr>
        <p:txBody>
          <a:bodyPr wrap="square" rtlCol="0">
            <a:spAutoFit/>
          </a:bodyPr>
          <a:lstStyle/>
          <a:p>
            <a:pPr algn="ctr"/>
            <a:r>
              <a:rPr lang="as-IN" sz="5400" b="1" dirty="0">
                <a:latin typeface="Times New Roman" panose="02020603050405020304" pitchFamily="18" charset="0"/>
                <a:cs typeface="Times New Roman" panose="02020603050405020304" pitchFamily="18" charset="0"/>
              </a:rPr>
              <a:t>মডেমের ব্যবহার বর্ণনা কর।</a:t>
            </a:r>
            <a:endParaRPr lang="en-US" sz="5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9633912-EBBD-D2E1-B4F0-0E8E11382FA8}"/>
              </a:ext>
            </a:extLst>
          </p:cNvPr>
          <p:cNvSpPr txBox="1"/>
          <p:nvPr/>
        </p:nvSpPr>
        <p:spPr>
          <a:xfrm>
            <a:off x="1007389" y="1348800"/>
            <a:ext cx="10476854" cy="2554545"/>
          </a:xfrm>
          <a:prstGeom prst="rect">
            <a:avLst/>
          </a:prstGeom>
          <a:noFill/>
        </p:spPr>
        <p:txBody>
          <a:bodyPr wrap="square" rtlCol="0">
            <a:spAutoFit/>
          </a:bodyPr>
          <a:lstStyle/>
          <a:p>
            <a:pPr algn="l"/>
            <a:r>
              <a:rPr lang="en-US" sz="3200" b="1" i="0" dirty="0">
                <a:effectLst/>
                <a:latin typeface="Roboto" panose="02000000000000000000" pitchFamily="2" charset="0"/>
              </a:rPr>
              <a:t>Modem </a:t>
            </a:r>
            <a:r>
              <a:rPr lang="as-IN" sz="3200" b="1" i="0" dirty="0">
                <a:effectLst/>
                <a:latin typeface="Roboto" panose="02000000000000000000" pitchFamily="2" charset="0"/>
              </a:rPr>
              <a:t>এর পূর্ণরূপ কি (</a:t>
            </a:r>
            <a:r>
              <a:rPr lang="en-US" sz="3200" b="1" i="0" dirty="0">
                <a:effectLst/>
                <a:latin typeface="Roboto" panose="02000000000000000000" pitchFamily="2" charset="0"/>
              </a:rPr>
              <a:t>Modem full form in </a:t>
            </a:r>
            <a:r>
              <a:rPr lang="en-US" sz="3200" b="1" i="0" dirty="0" err="1">
                <a:effectLst/>
                <a:latin typeface="Roboto" panose="02000000000000000000" pitchFamily="2" charset="0"/>
              </a:rPr>
              <a:t>bengali</a:t>
            </a:r>
            <a:r>
              <a:rPr lang="en-US" sz="3200" b="1" i="0" dirty="0">
                <a:effectLst/>
                <a:latin typeface="Roboto" panose="02000000000000000000" pitchFamily="2" charset="0"/>
              </a:rPr>
              <a:t>)</a:t>
            </a:r>
          </a:p>
          <a:p>
            <a:pPr algn="l"/>
            <a:r>
              <a:rPr lang="as-IN" sz="3200" b="1" i="0" dirty="0">
                <a:effectLst/>
                <a:latin typeface="Roboto" panose="02000000000000000000" pitchFamily="2" charset="0"/>
              </a:rPr>
              <a:t>মডেম এর ফুল ফর্ম কি</a:t>
            </a:r>
            <a:r>
              <a:rPr lang="as-IN" sz="3200" b="0" i="0" dirty="0">
                <a:effectLst/>
                <a:latin typeface="Roboto" panose="02000000000000000000" pitchFamily="2" charset="0"/>
              </a:rPr>
              <a:t> ?</a:t>
            </a:r>
            <a:r>
              <a:rPr lang="as-IN" sz="3200" b="1" i="0" dirty="0">
                <a:effectLst/>
                <a:latin typeface="Roboto" panose="02000000000000000000" pitchFamily="2" charset="0"/>
              </a:rPr>
              <a:t> </a:t>
            </a:r>
            <a:r>
              <a:rPr lang="en-US" sz="3200" b="1" i="0" dirty="0">
                <a:effectLst/>
                <a:latin typeface="Roboto" panose="02000000000000000000" pitchFamily="2" charset="0"/>
              </a:rPr>
              <a:t>modem </a:t>
            </a:r>
            <a:r>
              <a:rPr lang="as-IN" sz="3200" b="1" i="0" dirty="0">
                <a:effectLst/>
                <a:latin typeface="Roboto" panose="02000000000000000000" pitchFamily="2" charset="0"/>
              </a:rPr>
              <a:t>এর ফুল ফর্ম হলো </a:t>
            </a:r>
            <a:r>
              <a:rPr lang="en-US" sz="3200" b="1" i="0" dirty="0">
                <a:effectLst/>
                <a:latin typeface="Roboto" panose="02000000000000000000" pitchFamily="2" charset="0"/>
              </a:rPr>
              <a:t>Modulator- DE- Modulator</a:t>
            </a:r>
            <a:r>
              <a:rPr lang="en-US" sz="3200" b="0" i="0" dirty="0">
                <a:effectLst/>
                <a:latin typeface="Roboto" panose="02000000000000000000" pitchFamily="2" charset="0"/>
              </a:rPr>
              <a:t> (</a:t>
            </a:r>
            <a:r>
              <a:rPr lang="as-IN" sz="3200" b="0" i="0" dirty="0">
                <a:effectLst/>
                <a:latin typeface="Roboto" panose="02000000000000000000" pitchFamily="2" charset="0"/>
              </a:rPr>
              <a:t>মডুলেটর ডিমডুলেটর) এই দুটো শব্দ থেকে নাম হয়েছে </a:t>
            </a:r>
            <a:r>
              <a:rPr lang="en-US" sz="3200" b="0" i="0" dirty="0">
                <a:effectLst/>
                <a:latin typeface="Roboto" panose="02000000000000000000" pitchFamily="2" charset="0"/>
              </a:rPr>
              <a:t>Modem । ‘Mo’ </a:t>
            </a:r>
            <a:r>
              <a:rPr lang="as-IN" sz="3200" b="0" i="0" dirty="0">
                <a:effectLst/>
                <a:latin typeface="Roboto" panose="02000000000000000000" pitchFamily="2" charset="0"/>
              </a:rPr>
              <a:t>তে </a:t>
            </a:r>
            <a:r>
              <a:rPr lang="en-US" sz="3200" b="0" i="0" dirty="0">
                <a:effectLst/>
                <a:latin typeface="Roboto" panose="02000000000000000000" pitchFamily="2" charset="0"/>
              </a:rPr>
              <a:t>modulator </a:t>
            </a:r>
            <a:r>
              <a:rPr lang="as-IN" sz="3200" b="0" i="0" dirty="0">
                <a:effectLst/>
                <a:latin typeface="Roboto" panose="02000000000000000000" pitchFamily="2" charset="0"/>
              </a:rPr>
              <a:t>আর ‘</a:t>
            </a:r>
            <a:r>
              <a:rPr lang="en-US" sz="3200" b="0" i="0" dirty="0">
                <a:effectLst/>
                <a:latin typeface="Roboto" panose="02000000000000000000" pitchFamily="2" charset="0"/>
              </a:rPr>
              <a:t>Dem’ </a:t>
            </a:r>
            <a:r>
              <a:rPr lang="as-IN" sz="3200" b="0" i="0" dirty="0">
                <a:effectLst/>
                <a:latin typeface="Roboto" panose="02000000000000000000" pitchFamily="2" charset="0"/>
              </a:rPr>
              <a:t>তে  </a:t>
            </a:r>
            <a:r>
              <a:rPr lang="en-US" sz="3200" b="0" i="0" dirty="0" err="1">
                <a:effectLst/>
                <a:latin typeface="Roboto" panose="02000000000000000000" pitchFamily="2" charset="0"/>
              </a:rPr>
              <a:t>DeModulator</a:t>
            </a:r>
            <a:endParaRPr lang="en-US" sz="3200" b="0" i="0" dirty="0">
              <a:effectLst/>
              <a:latin typeface="Roboto" panose="02000000000000000000" pitchFamily="2" charset="0"/>
            </a:endParaRPr>
          </a:p>
        </p:txBody>
      </p:sp>
    </p:spTree>
    <p:extLst>
      <p:ext uri="{BB962C8B-B14F-4D97-AF65-F5344CB8AC3E}">
        <p14:creationId xmlns:p14="http://schemas.microsoft.com/office/powerpoint/2010/main" val="14571037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46874" y="170481"/>
            <a:ext cx="9174997" cy="923330"/>
          </a:xfrm>
          <a:prstGeom prst="rect">
            <a:avLst/>
          </a:prstGeom>
          <a:noFill/>
        </p:spPr>
        <p:txBody>
          <a:bodyPr wrap="square" rtlCol="0">
            <a:spAutoFit/>
          </a:bodyPr>
          <a:lstStyle/>
          <a:p>
            <a:pPr algn="ctr"/>
            <a:r>
              <a:rPr lang="as-IN" sz="5400" b="1" dirty="0">
                <a:latin typeface="Times New Roman" panose="02020603050405020304" pitchFamily="18" charset="0"/>
                <a:cs typeface="Times New Roman" panose="02020603050405020304" pitchFamily="18" charset="0"/>
              </a:rPr>
              <a:t>মডেমের ব্যবহার বর্ণনা কর।</a:t>
            </a:r>
            <a:endParaRPr lang="en-US" sz="5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9633912-EBBD-D2E1-B4F0-0E8E11382FA8}"/>
              </a:ext>
            </a:extLst>
          </p:cNvPr>
          <p:cNvSpPr txBox="1"/>
          <p:nvPr/>
        </p:nvSpPr>
        <p:spPr>
          <a:xfrm>
            <a:off x="1007389" y="1348800"/>
            <a:ext cx="10476854" cy="4708981"/>
          </a:xfrm>
          <a:prstGeom prst="rect">
            <a:avLst/>
          </a:prstGeom>
          <a:noFill/>
        </p:spPr>
        <p:txBody>
          <a:bodyPr wrap="square" rtlCol="0">
            <a:spAutoFit/>
          </a:bodyPr>
          <a:lstStyle/>
          <a:p>
            <a:pPr algn="just"/>
            <a:r>
              <a:rPr lang="as-IN" sz="2000" b="1" i="0" dirty="0">
                <a:effectLst/>
                <a:latin typeface="Roboto" panose="02000000000000000000" pitchFamily="2" charset="0"/>
              </a:rPr>
              <a:t>মডেম কিভাবে কাজ করে ?</a:t>
            </a:r>
          </a:p>
          <a:p>
            <a:pPr algn="just"/>
            <a:r>
              <a:rPr lang="as-IN" sz="2000" b="0" i="0" dirty="0">
                <a:effectLst/>
                <a:latin typeface="Roboto" panose="02000000000000000000" pitchFamily="2" charset="0"/>
              </a:rPr>
              <a:t>এক জায়গা থেকে অন্য জায়গায় ডেটা দু’ভাবে ট্রান্সফার হতে পারে </a:t>
            </a:r>
            <a:r>
              <a:rPr lang="en-US" sz="2000" b="1" i="0" dirty="0">
                <a:effectLst/>
                <a:latin typeface="Roboto" panose="02000000000000000000" pitchFamily="2" charset="0"/>
              </a:rPr>
              <a:t>Digital Form</a:t>
            </a:r>
            <a:r>
              <a:rPr lang="en-US" sz="2000" b="0" i="0" dirty="0">
                <a:effectLst/>
                <a:latin typeface="Roboto" panose="02000000000000000000" pitchFamily="2" charset="0"/>
              </a:rPr>
              <a:t> </a:t>
            </a:r>
            <a:r>
              <a:rPr lang="as-IN" sz="2000" b="0" i="0" dirty="0">
                <a:effectLst/>
                <a:latin typeface="Roboto" panose="02000000000000000000" pitchFamily="2" charset="0"/>
              </a:rPr>
              <a:t>এ অথবা </a:t>
            </a:r>
            <a:r>
              <a:rPr lang="en-US" sz="2000" b="1" i="0" dirty="0">
                <a:effectLst/>
                <a:latin typeface="Roboto" panose="02000000000000000000" pitchFamily="2" charset="0"/>
              </a:rPr>
              <a:t>analog form</a:t>
            </a:r>
            <a:r>
              <a:rPr lang="en-US" sz="2000" b="0" i="0" dirty="0">
                <a:effectLst/>
                <a:latin typeface="Roboto" panose="02000000000000000000" pitchFamily="2" charset="0"/>
              </a:rPr>
              <a:t> </a:t>
            </a:r>
            <a:r>
              <a:rPr lang="as-IN" sz="2000" b="0" i="0" dirty="0">
                <a:effectLst/>
                <a:latin typeface="Roboto" panose="02000000000000000000" pitchFamily="2" charset="0"/>
              </a:rPr>
              <a:t>এ ।</a:t>
            </a:r>
          </a:p>
          <a:p>
            <a:pPr algn="just"/>
            <a:r>
              <a:rPr lang="as-IN" sz="2000" b="0" i="0" dirty="0">
                <a:effectLst/>
                <a:latin typeface="Roboto" panose="02000000000000000000" pitchFamily="2" charset="0"/>
              </a:rPr>
              <a:t>ডিজিটাল ফর্মে কিভাবে ডাটা ট্রানস্ফার হয় সেটা আপনাদের  উদাহরণ দিয়ে বুঝিয়ে দেয় আপনি যখন কম্পিউটারে কোন ডেটা ট্রান্সফার করেন সেটা </a:t>
            </a:r>
            <a:r>
              <a:rPr lang="en-US" sz="2000" b="0" i="0" dirty="0">
                <a:effectLst/>
                <a:latin typeface="Roboto" panose="02000000000000000000" pitchFamily="2" charset="0"/>
              </a:rPr>
              <a:t>digital form </a:t>
            </a:r>
            <a:r>
              <a:rPr lang="as-IN" sz="2000" b="0" i="0" dirty="0">
                <a:effectLst/>
                <a:latin typeface="Roboto" panose="02000000000000000000" pitchFamily="2" charset="0"/>
              </a:rPr>
              <a:t>এ ট্রানস্ফার হয়।</a:t>
            </a:r>
          </a:p>
          <a:p>
            <a:pPr algn="just"/>
            <a:r>
              <a:rPr lang="as-IN" sz="2000" b="0" i="0" dirty="0">
                <a:effectLst/>
                <a:latin typeface="Roboto" panose="02000000000000000000" pitchFamily="2" charset="0"/>
              </a:rPr>
              <a:t>আর আপনি যখন টেলিফোনের মাধ্যমে কথা বলেন বা ডাটা ট্রান্সফার করেন সেটা কিন্তু অ্যানালগ ফর্মের মাধ্যমে ট্রানস্ফার  হয় । আশা করি আপনারা </a:t>
            </a:r>
            <a:r>
              <a:rPr lang="en-US" sz="2000" b="1" i="0" dirty="0">
                <a:effectLst/>
                <a:latin typeface="Roboto" panose="02000000000000000000" pitchFamily="2" charset="0"/>
              </a:rPr>
              <a:t>analog signal </a:t>
            </a:r>
            <a:r>
              <a:rPr lang="as-IN" sz="2000" b="1" i="0" dirty="0">
                <a:effectLst/>
                <a:latin typeface="Roboto" panose="02000000000000000000" pitchFamily="2" charset="0"/>
              </a:rPr>
              <a:t>কি</a:t>
            </a:r>
            <a:r>
              <a:rPr lang="as-IN" sz="2000" b="0" i="0" dirty="0">
                <a:effectLst/>
                <a:latin typeface="Roboto" panose="02000000000000000000" pitchFamily="2" charset="0"/>
              </a:rPr>
              <a:t> ও </a:t>
            </a:r>
            <a:r>
              <a:rPr lang="en-US" sz="2000" b="1" i="0" dirty="0">
                <a:effectLst/>
                <a:latin typeface="Roboto" panose="02000000000000000000" pitchFamily="2" charset="0"/>
              </a:rPr>
              <a:t>digital signal </a:t>
            </a:r>
            <a:r>
              <a:rPr lang="as-IN" sz="2000" b="1" i="0" dirty="0">
                <a:effectLst/>
                <a:latin typeface="Roboto" panose="02000000000000000000" pitchFamily="2" charset="0"/>
              </a:rPr>
              <a:t>কি </a:t>
            </a:r>
            <a:r>
              <a:rPr lang="as-IN" sz="2000" b="0" i="0" dirty="0">
                <a:effectLst/>
                <a:latin typeface="Roboto" panose="02000000000000000000" pitchFamily="2" charset="0"/>
              </a:rPr>
              <a:t>সেটা বুঝতে পারলেন।</a:t>
            </a:r>
          </a:p>
          <a:p>
            <a:pPr algn="just"/>
            <a:r>
              <a:rPr lang="as-IN" sz="2000" b="0" i="0" dirty="0">
                <a:effectLst/>
                <a:latin typeface="Roboto" panose="02000000000000000000" pitchFamily="2" charset="0"/>
              </a:rPr>
              <a:t>ডিজিটাল থেকে অ্যানালগ সিগনালে রূপান্তরিত হওয়ার প্রক্রিয়াকে </a:t>
            </a:r>
            <a:r>
              <a:rPr lang="as-IN" sz="2000" b="1" i="0" dirty="0">
                <a:effectLst/>
                <a:latin typeface="Roboto" panose="02000000000000000000" pitchFamily="2" charset="0"/>
              </a:rPr>
              <a:t>মড্যুলেশন বলে</a:t>
            </a:r>
            <a:r>
              <a:rPr lang="as-IN" sz="2000" b="0" i="0" dirty="0">
                <a:effectLst/>
                <a:latin typeface="Roboto" panose="02000000000000000000" pitchFamily="2" charset="0"/>
              </a:rPr>
              <a:t> অর্থাৎ এই সম্পূর্ণ কাজটি করে মডেম।</a:t>
            </a:r>
          </a:p>
          <a:p>
            <a:pPr algn="just"/>
            <a:r>
              <a:rPr lang="as-IN" sz="2000" b="0" i="0" dirty="0">
                <a:effectLst/>
                <a:latin typeface="Roboto" panose="02000000000000000000" pitchFamily="2" charset="0"/>
              </a:rPr>
              <a:t>ঠিক একইভাবে অ্যানালগ সিঙ্গেল থেকে ডিজিটাল সিগন্যাল এ রূপান্তরিত হওয়ার প্রক্রিয়াকে </a:t>
            </a:r>
            <a:r>
              <a:rPr lang="as-IN" sz="2000" b="1" i="0" dirty="0">
                <a:effectLst/>
                <a:latin typeface="Roboto" panose="02000000000000000000" pitchFamily="2" charset="0"/>
              </a:rPr>
              <a:t>ডিমড্যুলেশন বলে</a:t>
            </a:r>
            <a:r>
              <a:rPr lang="as-IN" sz="2000" b="0" i="0" dirty="0">
                <a:effectLst/>
                <a:latin typeface="Roboto" panose="02000000000000000000" pitchFamily="2" charset="0"/>
              </a:rPr>
              <a:t> ।</a:t>
            </a:r>
          </a:p>
          <a:p>
            <a:pPr algn="just"/>
            <a:r>
              <a:rPr lang="as-IN" sz="2000" b="0" i="0" dirty="0">
                <a:effectLst/>
                <a:latin typeface="Roboto" panose="02000000000000000000" pitchFamily="2" charset="0"/>
              </a:rPr>
              <a:t>আশাকরি আপনারা </a:t>
            </a:r>
            <a:r>
              <a:rPr lang="as-IN" sz="2000" b="1" i="0" dirty="0">
                <a:effectLst/>
                <a:latin typeface="Roboto" panose="02000000000000000000" pitchFamily="2" charset="0"/>
              </a:rPr>
              <a:t>মড্যুলেশন কি</a:t>
            </a:r>
            <a:r>
              <a:rPr lang="as-IN" sz="2000" b="0" i="0" dirty="0">
                <a:effectLst/>
                <a:latin typeface="Roboto" panose="02000000000000000000" pitchFamily="2" charset="0"/>
              </a:rPr>
              <a:t> ?</a:t>
            </a:r>
            <a:r>
              <a:rPr lang="as-IN" sz="2000" b="1" i="0" dirty="0">
                <a:effectLst/>
                <a:latin typeface="Roboto" panose="02000000000000000000" pitchFamily="2" charset="0"/>
              </a:rPr>
              <a:t> ডিমড্যুলেশন কি</a:t>
            </a:r>
            <a:r>
              <a:rPr lang="as-IN" sz="2000" b="0" i="0" dirty="0">
                <a:effectLst/>
                <a:latin typeface="Roboto" panose="02000000000000000000" pitchFamily="2" charset="0"/>
              </a:rPr>
              <a:t> ? এই ব্যাপার গুলো বুঝতে পারলেন। </a:t>
            </a:r>
            <a:r>
              <a:rPr lang="en-US" sz="2000" b="0" i="0" dirty="0">
                <a:effectLst/>
                <a:latin typeface="Roboto" panose="02000000000000000000" pitchFamily="2" charset="0"/>
              </a:rPr>
              <a:t>modulation </a:t>
            </a:r>
            <a:r>
              <a:rPr lang="as-IN" sz="2000" b="0" i="0" dirty="0">
                <a:effectLst/>
                <a:latin typeface="Roboto" panose="02000000000000000000" pitchFamily="2" charset="0"/>
              </a:rPr>
              <a:t>এর ঠিক বিপরীত কাজটা করে </a:t>
            </a:r>
            <a:r>
              <a:rPr lang="en-US" sz="2000" b="0" i="0" dirty="0">
                <a:effectLst/>
                <a:latin typeface="Roboto" panose="02000000000000000000" pitchFamily="2" charset="0"/>
              </a:rPr>
              <a:t>De-modulation </a:t>
            </a:r>
            <a:r>
              <a:rPr lang="as-IN" sz="2000" b="0" i="0" dirty="0">
                <a:effectLst/>
                <a:latin typeface="Roboto" panose="02000000000000000000" pitchFamily="2" charset="0"/>
              </a:rPr>
              <a:t>অর্থাৎ একে অপরের পরিবর্তনের যে প্রক্রিয়াটি সেটি সম্পন্ন করে মডেম।</a:t>
            </a:r>
          </a:p>
        </p:txBody>
      </p:sp>
    </p:spTree>
    <p:extLst>
      <p:ext uri="{BB962C8B-B14F-4D97-AF65-F5344CB8AC3E}">
        <p14:creationId xmlns:p14="http://schemas.microsoft.com/office/powerpoint/2010/main" val="41247645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F6384-A41F-11AF-6512-E8C3445E5923}"/>
              </a:ext>
            </a:extLst>
          </p:cNvPr>
          <p:cNvSpPr txBox="1"/>
          <p:nvPr/>
        </p:nvSpPr>
        <p:spPr>
          <a:xfrm>
            <a:off x="1146874" y="170481"/>
            <a:ext cx="9174997" cy="923330"/>
          </a:xfrm>
          <a:prstGeom prst="rect">
            <a:avLst/>
          </a:prstGeom>
          <a:noFill/>
        </p:spPr>
        <p:txBody>
          <a:bodyPr wrap="square" rtlCol="0">
            <a:spAutoFit/>
          </a:bodyPr>
          <a:lstStyle/>
          <a:p>
            <a:pPr algn="ctr"/>
            <a:r>
              <a:rPr lang="as-IN" sz="5400" b="1" dirty="0">
                <a:latin typeface="Times New Roman" panose="02020603050405020304" pitchFamily="18" charset="0"/>
                <a:cs typeface="Times New Roman" panose="02020603050405020304" pitchFamily="18" charset="0"/>
              </a:rPr>
              <a:t>মডেমের ব্যবহার বর্ণনা কর।</a:t>
            </a:r>
            <a:endParaRPr lang="en-US" sz="5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9633912-EBBD-D2E1-B4F0-0E8E11382FA8}"/>
              </a:ext>
            </a:extLst>
          </p:cNvPr>
          <p:cNvSpPr txBox="1"/>
          <p:nvPr/>
        </p:nvSpPr>
        <p:spPr>
          <a:xfrm>
            <a:off x="1007389" y="1348800"/>
            <a:ext cx="10476854" cy="4708981"/>
          </a:xfrm>
          <a:prstGeom prst="rect">
            <a:avLst/>
          </a:prstGeom>
          <a:noFill/>
        </p:spPr>
        <p:txBody>
          <a:bodyPr wrap="square" rtlCol="0">
            <a:spAutoFit/>
          </a:bodyPr>
          <a:lstStyle/>
          <a:p>
            <a:pPr algn="l"/>
            <a:r>
              <a:rPr lang="as-IN" sz="2000" b="0" i="0" dirty="0">
                <a:effectLst/>
                <a:latin typeface="Anek Bangla"/>
              </a:rPr>
              <a:t>ব্রাউজার কী?</a:t>
            </a:r>
            <a:endParaRPr lang="en-US" sz="2000" b="0" i="0" dirty="0">
              <a:effectLst/>
              <a:latin typeface="Anek Bangla"/>
            </a:endParaRPr>
          </a:p>
          <a:p>
            <a:pPr algn="l"/>
            <a:endParaRPr lang="en-US" sz="2000" b="0" i="0" dirty="0">
              <a:effectLst/>
              <a:latin typeface="Anek Bangla"/>
            </a:endParaRPr>
          </a:p>
          <a:p>
            <a:pPr algn="l"/>
            <a:r>
              <a:rPr lang="as-IN" sz="2000" b="0" i="0" dirty="0">
                <a:effectLst/>
                <a:latin typeface="Anek Bangla"/>
              </a:rPr>
              <a:t>ডিজিটাল ডিভাইসের সাথে সাথে তোমার কাছে যদি ইন্টারনেট সংযোগ থাকে তবে অনেককিছু তোমার হাতের মুঠোয় চলে আসে । কিন্তু এর জন্য কিছু প্রক্রিয়া আছে। ইন্টারনেটে নির্দিষ্ট কাজের জন্য নির্দিষ্ট সফটওয়্যার বা অ্যাপ ব্যবহার করতে হয়।</a:t>
            </a:r>
          </a:p>
          <a:p>
            <a:pPr algn="l"/>
            <a:r>
              <a:rPr lang="as-IN" sz="2000" b="0" i="0" dirty="0">
                <a:effectLst/>
                <a:latin typeface="Anek Bangla"/>
              </a:rPr>
              <a:t>যেমন করোনা ভাইরাসের টিকা গ্রহণের জন্য সবাইকে </a:t>
            </a:r>
            <a:r>
              <a:rPr lang="en-US" sz="2000" b="0" i="0" u="none" strike="noStrike" dirty="0">
                <a:effectLst/>
                <a:latin typeface="Anek Bangla"/>
                <a:hlinkClick r:id="rId2">
                  <a:extLst>
                    <a:ext uri="{A12FA001-AC4F-418D-AE19-62706E023703}">
                      <ahyp:hlinkClr xmlns:ahyp="http://schemas.microsoft.com/office/drawing/2018/hyperlinkcolor" val="tx"/>
                    </a:ext>
                  </a:extLst>
                </a:hlinkClick>
              </a:rPr>
              <a:t>https://surokkha.gov.bd/</a:t>
            </a:r>
            <a:r>
              <a:rPr lang="en-US" sz="2000" b="0" i="0" dirty="0">
                <a:effectLst/>
                <a:latin typeface="Anek Bangla"/>
              </a:rPr>
              <a:t> </a:t>
            </a:r>
            <a:r>
              <a:rPr lang="as-IN" sz="2000" b="0" i="0" dirty="0">
                <a:effectLst/>
                <a:latin typeface="Anek Bangla"/>
              </a:rPr>
              <a:t>এই ওয়েব সাইটে গিয়ে রেজিষ্ট্রেশন করতে হবে। কিন্তু এই ওয়েব সাইটে কীভাবে যাবে? ওয়েব সাইটের ঠিকানা কোথায় লিখবে?</a:t>
            </a:r>
          </a:p>
          <a:p>
            <a:pPr algn="l"/>
            <a:r>
              <a:rPr lang="as-IN" sz="2000" b="0" i="0" dirty="0">
                <a:effectLst/>
                <a:latin typeface="Anek Bangla"/>
              </a:rPr>
              <a:t>বিভিন্ন ওয়েব সাইটে প্রবেশের জন্য নির্দিষ্ট সফটওয়্যার আছে। যে কোন ওয়েব সাইটে প্রবেশের আগে ঐ নির্দিষ্ট সফটওয়্যার চালু করতে হবে। তারপর ঐ সফটওয়্যারের মাধ্যমে চাহিদামাফিক ওয়েব সাইটে প্রবেশ করা যাবে।</a:t>
            </a:r>
          </a:p>
          <a:p>
            <a:pPr algn="l"/>
            <a:r>
              <a:rPr lang="as-IN" sz="2000" b="0" i="0" dirty="0">
                <a:effectLst/>
                <a:latin typeface="Anek Bangla"/>
              </a:rPr>
              <a:t>যে সফটওয়ার বা অ্যাপ ব্যবহার করে ইন্টারনেটে প্রবেশ করা হয় তাকে ব্রাউজার বলে। ব্রাউজারের মাধ্যমে ইন্টারনেট ব্যবহার করে কোন ওয়েব সাইট বা তথ্য অনুসন্ধান করার প্রক্রিয়াকে বলে ব্রাউজিং।</a:t>
            </a:r>
          </a:p>
          <a:p>
            <a:pPr algn="l"/>
            <a:r>
              <a:rPr lang="as-IN" sz="2000" b="0" i="0" dirty="0">
                <a:effectLst/>
                <a:latin typeface="Anek Bangla"/>
              </a:rPr>
              <a:t>গুগল ক্রোম, ইন্টারনেট এক্সপ্লোরার, অপেরা, মজিলা ফায়ার ফক্স এগুলো ব্রাউজারের উদাহরণ। </a:t>
            </a:r>
          </a:p>
          <a:p>
            <a:pPr algn="l"/>
            <a:endParaRPr lang="as-IN" sz="2000" b="1" i="0" dirty="0">
              <a:effectLst/>
              <a:latin typeface="Roboto" panose="02000000000000000000" pitchFamily="2" charset="0"/>
            </a:endParaRPr>
          </a:p>
        </p:txBody>
      </p:sp>
    </p:spTree>
    <p:extLst>
      <p:ext uri="{BB962C8B-B14F-4D97-AF65-F5344CB8AC3E}">
        <p14:creationId xmlns:p14="http://schemas.microsoft.com/office/powerpoint/2010/main" val="12786669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323</TotalTime>
  <Words>4345</Words>
  <Application>Microsoft Office PowerPoint</Application>
  <PresentationFormat>Widescreen</PresentationFormat>
  <Paragraphs>328</Paragraphs>
  <Slides>105</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105</vt:i4>
      </vt:variant>
    </vt:vector>
  </HeadingPairs>
  <TitlesOfParts>
    <vt:vector size="122" baseType="lpstr">
      <vt:lpstr>Anek Bangla</vt:lpstr>
      <vt:lpstr>-apple-system</vt:lpstr>
      <vt:lpstr>Arial</vt:lpstr>
      <vt:lpstr>Century Gothic</vt:lpstr>
      <vt:lpstr>erdana</vt:lpstr>
      <vt:lpstr>Google Sans</vt:lpstr>
      <vt:lpstr>inter-bold</vt:lpstr>
      <vt:lpstr>Poppins</vt:lpstr>
      <vt:lpstr>Roboto</vt:lpstr>
      <vt:lpstr>solaimanlipi</vt:lpstr>
      <vt:lpstr>SutonnyMJ</vt:lpstr>
      <vt:lpstr>system-ui</vt:lpstr>
      <vt:lpstr>Times New Roman</vt:lpstr>
      <vt:lpstr>Tiro Bangla</vt:lpstr>
      <vt:lpstr>verdana</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search engine use of Internet?  </dc:title>
  <dc:creator>SHAMIM AHMED</dc:creator>
  <cp:lastModifiedBy>SHAMIM AHMED</cp:lastModifiedBy>
  <cp:revision>58</cp:revision>
  <dcterms:created xsi:type="dcterms:W3CDTF">2023-10-24T18:52:18Z</dcterms:created>
  <dcterms:modified xsi:type="dcterms:W3CDTF">2024-01-14T18:18:47Z</dcterms:modified>
</cp:coreProperties>
</file>