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18"/>
  </p:notesMasterIdLst>
  <p:handoutMasterIdLst>
    <p:handoutMasterId r:id="rId19"/>
  </p:handoutMasterIdLst>
  <p:sldIdLst>
    <p:sldId id="265" r:id="rId2"/>
    <p:sldId id="292" r:id="rId3"/>
    <p:sldId id="299" r:id="rId4"/>
    <p:sldId id="325" r:id="rId5"/>
    <p:sldId id="326" r:id="rId6"/>
    <p:sldId id="324" r:id="rId7"/>
    <p:sldId id="308" r:id="rId8"/>
    <p:sldId id="329" r:id="rId9"/>
    <p:sldId id="318" r:id="rId10"/>
    <p:sldId id="327" r:id="rId11"/>
    <p:sldId id="330" r:id="rId12"/>
    <p:sldId id="332" r:id="rId13"/>
    <p:sldId id="328" r:id="rId14"/>
    <p:sldId id="331" r:id="rId15"/>
    <p:sldId id="306" r:id="rId16"/>
    <p:sldId id="264"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FDA3D"/>
    <a:srgbClr val="299A16"/>
    <a:srgbClr val="CC0000"/>
    <a:srgbClr val="39D3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8" autoAdjust="0"/>
    <p:restoredTop sz="9466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3037840" cy="464820"/>
          </a:xfrm>
          <a:prstGeom prst="rect">
            <a:avLst/>
          </a:prstGeom>
        </p:spPr>
        <p:txBody>
          <a:bodyPr vert="horz" lIns="92440" tIns="46220" rIns="92440" bIns="46220" rtlCol="0"/>
          <a:lstStyle>
            <a:lvl1pPr algn="l">
              <a:defRPr sz="1200"/>
            </a:lvl1pPr>
          </a:lstStyle>
          <a:p>
            <a:endParaRPr lang="en-US"/>
          </a:p>
        </p:txBody>
      </p:sp>
      <p:sp>
        <p:nvSpPr>
          <p:cNvPr id="3" name="Date Placeholder 2"/>
          <p:cNvSpPr>
            <a:spLocks noGrp="1"/>
          </p:cNvSpPr>
          <p:nvPr>
            <p:ph type="dt" sz="quarter" idx="1"/>
          </p:nvPr>
        </p:nvSpPr>
        <p:spPr>
          <a:xfrm>
            <a:off x="3970941" y="0"/>
            <a:ext cx="3037840" cy="464820"/>
          </a:xfrm>
          <a:prstGeom prst="rect">
            <a:avLst/>
          </a:prstGeom>
        </p:spPr>
        <p:txBody>
          <a:bodyPr vert="horz" lIns="92440" tIns="46220" rIns="92440" bIns="46220" rtlCol="0"/>
          <a:lstStyle>
            <a:lvl1pPr algn="r">
              <a:defRPr sz="1200"/>
            </a:lvl1pPr>
          </a:lstStyle>
          <a:p>
            <a:fld id="{F6FFF529-CA3A-4489-B689-4E40B1930CFA}" type="datetimeFigureOut">
              <a:rPr lang="en-US" smtClean="0"/>
              <a:pPr/>
              <a:t>10/10/2015</a:t>
            </a:fld>
            <a:endParaRPr lang="en-US"/>
          </a:p>
        </p:txBody>
      </p:sp>
      <p:sp>
        <p:nvSpPr>
          <p:cNvPr id="4" name="Footer Placeholder 3"/>
          <p:cNvSpPr>
            <a:spLocks noGrp="1"/>
          </p:cNvSpPr>
          <p:nvPr>
            <p:ph type="ftr" sz="quarter" idx="2"/>
          </p:nvPr>
        </p:nvSpPr>
        <p:spPr>
          <a:xfrm>
            <a:off x="4" y="8829967"/>
            <a:ext cx="3037840" cy="464820"/>
          </a:xfrm>
          <a:prstGeom prst="rect">
            <a:avLst/>
          </a:prstGeom>
        </p:spPr>
        <p:txBody>
          <a:bodyPr vert="horz" lIns="92440" tIns="46220" rIns="92440" bIns="46220" rtlCol="0" anchor="b"/>
          <a:lstStyle>
            <a:lvl1pPr algn="l">
              <a:defRPr sz="1200"/>
            </a:lvl1pPr>
          </a:lstStyle>
          <a:p>
            <a:endParaRPr lang="en-US"/>
          </a:p>
        </p:txBody>
      </p:sp>
      <p:sp>
        <p:nvSpPr>
          <p:cNvPr id="5" name="Slide Number Placeholder 4"/>
          <p:cNvSpPr>
            <a:spLocks noGrp="1"/>
          </p:cNvSpPr>
          <p:nvPr>
            <p:ph type="sldNum" sz="quarter" idx="3"/>
          </p:nvPr>
        </p:nvSpPr>
        <p:spPr>
          <a:xfrm>
            <a:off x="3970941" y="8829967"/>
            <a:ext cx="3037840" cy="464820"/>
          </a:xfrm>
          <a:prstGeom prst="rect">
            <a:avLst/>
          </a:prstGeom>
        </p:spPr>
        <p:txBody>
          <a:bodyPr vert="horz" lIns="92440" tIns="46220" rIns="92440" bIns="46220" rtlCol="0" anchor="b"/>
          <a:lstStyle>
            <a:lvl1pPr algn="r">
              <a:defRPr sz="1200"/>
            </a:lvl1pPr>
          </a:lstStyle>
          <a:p>
            <a:fld id="{9418850A-57CE-4F52-B672-A2FA38B69EE7}" type="slidenum">
              <a:rPr lang="en-US" smtClean="0"/>
              <a:pPr/>
              <a:t>‹#›</a:t>
            </a:fld>
            <a:endParaRPr lang="en-US"/>
          </a:p>
        </p:txBody>
      </p:sp>
    </p:spTree>
    <p:extLst>
      <p:ext uri="{BB962C8B-B14F-4D97-AF65-F5344CB8AC3E}">
        <p14:creationId xmlns:p14="http://schemas.microsoft.com/office/powerpoint/2010/main" val="18301254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64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5" y="0"/>
            <a:ext cx="3038648" cy="466725"/>
          </a:xfrm>
          <a:prstGeom prst="rect">
            <a:avLst/>
          </a:prstGeom>
        </p:spPr>
        <p:txBody>
          <a:bodyPr vert="horz" lIns="91440" tIns="45720" rIns="91440" bIns="45720" rtlCol="0"/>
          <a:lstStyle>
            <a:lvl1pPr algn="r">
              <a:defRPr sz="1200"/>
            </a:lvl1pPr>
          </a:lstStyle>
          <a:p>
            <a:fld id="{F4EBDBA1-189A-457E-BCB1-D3E7EED01CDA}" type="datetimeFigureOut">
              <a:rPr lang="en-US" smtClean="0"/>
              <a:pPr/>
              <a:t>10/10/2015</a:t>
            </a:fld>
            <a:endParaRPr lang="en-US"/>
          </a:p>
        </p:txBody>
      </p:sp>
      <p:sp>
        <p:nvSpPr>
          <p:cNvPr id="4" name="Slide Image Placeholder 3"/>
          <p:cNvSpPr>
            <a:spLocks noGrp="1" noRot="1" noChangeAspect="1"/>
          </p:cNvSpPr>
          <p:nvPr>
            <p:ph type="sldImg" idx="2"/>
          </p:nvPr>
        </p:nvSpPr>
        <p:spPr>
          <a:xfrm>
            <a:off x="1414463" y="1162050"/>
            <a:ext cx="4183062"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8" y="4473576"/>
            <a:ext cx="560832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676"/>
            <a:ext cx="303864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35" y="8829676"/>
            <a:ext cx="3038648" cy="466725"/>
          </a:xfrm>
          <a:prstGeom prst="rect">
            <a:avLst/>
          </a:prstGeom>
        </p:spPr>
        <p:txBody>
          <a:bodyPr vert="horz" lIns="91440" tIns="45720" rIns="91440" bIns="45720" rtlCol="0" anchor="b"/>
          <a:lstStyle>
            <a:lvl1pPr algn="r">
              <a:defRPr sz="1200"/>
            </a:lvl1pPr>
          </a:lstStyle>
          <a:p>
            <a:fld id="{C78246F8-32E8-4B0A-9B58-6D7AE0FDE16D}" type="slidenum">
              <a:rPr lang="en-US" smtClean="0"/>
              <a:pPr/>
              <a:t>‹#›</a:t>
            </a:fld>
            <a:endParaRPr lang="en-US"/>
          </a:p>
        </p:txBody>
      </p:sp>
    </p:spTree>
    <p:extLst>
      <p:ext uri="{BB962C8B-B14F-4D97-AF65-F5344CB8AC3E}">
        <p14:creationId xmlns:p14="http://schemas.microsoft.com/office/powerpoint/2010/main" val="2833160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229600" cy="6096000"/>
          </a:xfrm>
          <a:solidFill>
            <a:schemeClr val="bg1"/>
          </a:solidFill>
          <a:ln>
            <a:noFill/>
          </a:ln>
          <a:effectLst/>
          <a:scene3d>
            <a:camera prst="orthographicFront">
              <a:rot lat="0" lon="0" rev="0"/>
            </a:camera>
            <a:lightRig rig="chilly" dir="t">
              <a:rot lat="0" lon="0" rev="18480000"/>
            </a:lightRig>
          </a:scene3d>
          <a:sp3d prstMaterial="clear">
            <a:bevelT h="63500"/>
          </a:sp3d>
        </p:spPr>
        <p:style>
          <a:lnRef idx="0">
            <a:schemeClr val="accent3"/>
          </a:lnRef>
          <a:fillRef idx="3">
            <a:schemeClr val="accent3"/>
          </a:fillRef>
          <a:effectRef idx="3">
            <a:schemeClr val="accent3"/>
          </a:effectRef>
          <a:fontRef idx="minor">
            <a:schemeClr val="lt1"/>
          </a:fontRef>
        </p:style>
        <p:txBody>
          <a:bodyPr anchor="ctr">
            <a:normAutofit/>
          </a:bodyPr>
          <a:lstStyle/>
          <a:p>
            <a:pPr algn="ctr">
              <a:spcBef>
                <a:spcPts val="0"/>
              </a:spcBef>
              <a:buNone/>
            </a:pPr>
            <a:endParaRPr lang="bn-BD" sz="1700" dirty="0" smtClean="0">
              <a:latin typeface="NikoshBAN" pitchFamily="2" charset="0"/>
              <a:cs typeface="NikoshBAN" pitchFamily="2" charset="0"/>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a:solidFill>
                <a:schemeClr val="accent2">
                  <a:lumMod val="50000"/>
                </a:schemeClr>
              </a:solidFill>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a:solidFill>
                <a:schemeClr val="accent2">
                  <a:lumMod val="50000"/>
                </a:schemeClr>
              </a:solidFill>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a:solidFill>
                <a:schemeClr val="accent2">
                  <a:lumMod val="50000"/>
                </a:schemeClr>
              </a:solidFill>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a:solidFill>
                <a:schemeClr val="accent2">
                  <a:lumMod val="50000"/>
                </a:schemeClr>
              </a:solidFill>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a:solidFill>
                <a:schemeClr val="accent2">
                  <a:lumMod val="50000"/>
                </a:schemeClr>
              </a:solidFill>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smtClean="0">
              <a:solidFill>
                <a:schemeClr val="accent2">
                  <a:lumMod val="50000"/>
                </a:schemeClr>
              </a:solidFill>
            </a:endParaRPr>
          </a:p>
          <a:p>
            <a:pPr algn="ctr">
              <a:spcBef>
                <a:spcPts val="0"/>
              </a:spcBef>
              <a:buNone/>
            </a:pPr>
            <a:endParaRPr lang="en-US" dirty="0"/>
          </a:p>
        </p:txBody>
      </p:sp>
      <p:pic>
        <p:nvPicPr>
          <p:cNvPr id="4" name="Picture 4"/>
          <p:cNvPicPr>
            <a:picLocks noChangeAspect="1" noChangeArrowheads="1"/>
          </p:cNvPicPr>
          <p:nvPr/>
        </p:nvPicPr>
        <p:blipFill>
          <a:blip r:embed="rId2" cstate="print"/>
          <a:srcRect/>
          <a:stretch>
            <a:fillRect/>
          </a:stretch>
        </p:blipFill>
        <p:spPr bwMode="auto">
          <a:xfrm>
            <a:off x="3810000" y="3657600"/>
            <a:ext cx="1066800" cy="942200"/>
          </a:xfrm>
          <a:prstGeom prst="rect">
            <a:avLst/>
          </a:prstGeom>
          <a:noFill/>
          <a:ln w="9525">
            <a:noFill/>
            <a:miter lim="800000"/>
            <a:headEnd/>
            <a:tailEnd/>
          </a:ln>
        </p:spPr>
      </p:pic>
      <p:sp>
        <p:nvSpPr>
          <p:cNvPr id="2" name="TextBox 1"/>
          <p:cNvSpPr txBox="1"/>
          <p:nvPr/>
        </p:nvSpPr>
        <p:spPr>
          <a:xfrm>
            <a:off x="533400" y="4715470"/>
            <a:ext cx="7848600" cy="1384995"/>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sz="2400" b="1" smtClean="0">
                <a:solidFill>
                  <a:schemeClr val="bg2">
                    <a:lumMod val="10000"/>
                  </a:schemeClr>
                </a:solidFill>
              </a:rPr>
              <a:t>Department </a:t>
            </a:r>
            <a:r>
              <a:rPr lang="en-US" sz="2400" b="1" dirty="0" smtClean="0">
                <a:solidFill>
                  <a:schemeClr val="bg2">
                    <a:lumMod val="10000"/>
                  </a:schemeClr>
                </a:solidFill>
              </a:rPr>
              <a:t>of Information and Communication Technology </a:t>
            </a:r>
          </a:p>
          <a:p>
            <a:pPr algn="ctr"/>
            <a:r>
              <a:rPr lang="en-US" b="1" dirty="0" smtClean="0">
                <a:solidFill>
                  <a:schemeClr val="bg2">
                    <a:lumMod val="10000"/>
                  </a:schemeClr>
                </a:solidFill>
              </a:rPr>
              <a:t>Information and Communication Technology Division</a:t>
            </a:r>
          </a:p>
          <a:p>
            <a:pPr algn="ctr"/>
            <a:r>
              <a:rPr lang="en-US" b="1" dirty="0" smtClean="0">
                <a:solidFill>
                  <a:schemeClr val="bg2">
                    <a:lumMod val="10000"/>
                  </a:schemeClr>
                </a:solidFill>
              </a:rPr>
              <a:t>Ministry of Posts, Telecommunications and IT</a:t>
            </a:r>
          </a:p>
          <a:p>
            <a:pPr algn="ctr"/>
            <a:r>
              <a:rPr lang="en-US" sz="2400" b="1" dirty="0" smtClean="0">
                <a:solidFill>
                  <a:schemeClr val="bg2">
                    <a:lumMod val="10000"/>
                  </a:schemeClr>
                </a:solidFill>
              </a:rPr>
              <a:t>BANGLADESH </a:t>
            </a:r>
            <a:endParaRPr lang="en-US" sz="2400" b="1" dirty="0">
              <a:solidFill>
                <a:schemeClr val="bg2">
                  <a:lumMod val="10000"/>
                </a:schemeClr>
              </a:solidFill>
            </a:endParaRPr>
          </a:p>
        </p:txBody>
      </p:sp>
      <p:sp>
        <p:nvSpPr>
          <p:cNvPr id="5" name="TextBox 4"/>
          <p:cNvSpPr txBox="1"/>
          <p:nvPr/>
        </p:nvSpPr>
        <p:spPr>
          <a:xfrm>
            <a:off x="533400" y="533400"/>
            <a:ext cx="7848600" cy="1631216"/>
          </a:xfrm>
          <a:prstGeom prst="rect">
            <a:avLst/>
          </a:prstGeom>
          <a:solidFill>
            <a:schemeClr val="bg1"/>
          </a:solidFill>
          <a:ln>
            <a:noFill/>
          </a:ln>
          <a:effectLst/>
          <a:scene3d>
            <a:camera prst="orthographicFront">
              <a:rot lat="0" lon="0" rev="0"/>
            </a:camera>
            <a:lightRig rig="chilly" dir="t">
              <a:rot lat="0" lon="0" rev="18480000"/>
            </a:lightRig>
          </a:scene3d>
          <a:sp3d prstMaterial="clear">
            <a:bevelT h="63500"/>
          </a:sp3d>
        </p:spPr>
        <p:txBody>
          <a:bodyPr wrap="square" rtlCol="0">
            <a:spAutoFit/>
          </a:bodyPr>
          <a:lstStyle/>
          <a:p>
            <a:pPr algn="ctr"/>
            <a:r>
              <a:rPr lang="en-US" b="1" dirty="0" smtClean="0">
                <a:solidFill>
                  <a:schemeClr val="bg2">
                    <a:lumMod val="10000"/>
                  </a:schemeClr>
                </a:solidFill>
              </a:rPr>
              <a:t> </a:t>
            </a:r>
            <a:r>
              <a:rPr lang="en-US" sz="2800" b="1" dirty="0" smtClean="0">
                <a:solidFill>
                  <a:schemeClr val="bg2">
                    <a:lumMod val="10000"/>
                  </a:schemeClr>
                </a:solidFill>
              </a:rPr>
              <a:t>Presentation </a:t>
            </a:r>
          </a:p>
          <a:p>
            <a:pPr algn="ctr"/>
            <a:r>
              <a:rPr lang="en-US" sz="2400" b="1" dirty="0" smtClean="0">
                <a:solidFill>
                  <a:schemeClr val="bg2">
                    <a:lumMod val="10000"/>
                  </a:schemeClr>
                </a:solidFill>
              </a:rPr>
              <a:t>on</a:t>
            </a:r>
          </a:p>
          <a:p>
            <a:pPr algn="ctr"/>
            <a:r>
              <a:rPr lang="en-US" sz="2400" b="1" dirty="0" smtClean="0">
                <a:solidFill>
                  <a:schemeClr val="bg2">
                    <a:lumMod val="10000"/>
                  </a:schemeClr>
                </a:solidFill>
              </a:rPr>
              <a:t>Role of Department of ICT in Promoting ICT Uses in Disaster Risk Reduction  </a:t>
            </a:r>
            <a:endParaRPr lang="en-US" sz="2400" b="1" dirty="0">
              <a:solidFill>
                <a:schemeClr val="bg2">
                  <a:lumMod val="10000"/>
                </a:schemeClr>
              </a:solidFill>
            </a:endParaRPr>
          </a:p>
        </p:txBody>
      </p:sp>
      <p:sp>
        <p:nvSpPr>
          <p:cNvPr id="6" name="TextBox 5"/>
          <p:cNvSpPr txBox="1"/>
          <p:nvPr/>
        </p:nvSpPr>
        <p:spPr>
          <a:xfrm>
            <a:off x="1447800" y="2288738"/>
            <a:ext cx="6248400" cy="1292662"/>
          </a:xfrm>
          <a:prstGeom prst="rect">
            <a:avLst/>
          </a:prstGeom>
          <a:solidFill>
            <a:schemeClr val="bg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endParaRPr lang="en-US" b="1" dirty="0" smtClean="0">
              <a:solidFill>
                <a:srgbClr val="FFFF00"/>
              </a:solidFill>
            </a:endParaRPr>
          </a:p>
          <a:p>
            <a:pPr algn="ctr"/>
            <a:r>
              <a:rPr lang="en-US" sz="2400" b="1" dirty="0" err="1" smtClean="0">
                <a:solidFill>
                  <a:schemeClr val="bg2">
                    <a:lumMod val="10000"/>
                  </a:schemeClr>
                </a:solidFill>
              </a:rPr>
              <a:t>Jashim</a:t>
            </a:r>
            <a:r>
              <a:rPr lang="en-US" sz="2400" b="1" dirty="0" smtClean="0">
                <a:solidFill>
                  <a:schemeClr val="bg2">
                    <a:lumMod val="10000"/>
                  </a:schemeClr>
                </a:solidFill>
              </a:rPr>
              <a:t> Uddin Ahmed </a:t>
            </a:r>
            <a:r>
              <a:rPr lang="en-US" b="1" dirty="0" smtClean="0">
                <a:solidFill>
                  <a:schemeClr val="bg2">
                    <a:lumMod val="10000"/>
                  </a:schemeClr>
                </a:solidFill>
              </a:rPr>
              <a:t>(Additional Secretary)</a:t>
            </a:r>
          </a:p>
          <a:p>
            <a:pPr algn="ctr"/>
            <a:r>
              <a:rPr lang="en-US" b="1" dirty="0" smtClean="0">
                <a:solidFill>
                  <a:schemeClr val="bg2">
                    <a:lumMod val="10000"/>
                  </a:schemeClr>
                </a:solidFill>
              </a:rPr>
              <a:t>Director General, </a:t>
            </a:r>
            <a:r>
              <a:rPr lang="en-US" b="1" dirty="0" err="1" smtClean="0">
                <a:solidFill>
                  <a:schemeClr val="bg2">
                    <a:lumMod val="10000"/>
                  </a:schemeClr>
                </a:solidFill>
              </a:rPr>
              <a:t>DoICT</a:t>
            </a:r>
            <a:r>
              <a:rPr lang="en-US" b="1" dirty="0" smtClean="0">
                <a:solidFill>
                  <a:schemeClr val="bg2">
                    <a:lumMod val="10000"/>
                  </a:schemeClr>
                </a:solidFill>
              </a:rPr>
              <a:t>  </a:t>
            </a:r>
          </a:p>
          <a:p>
            <a:pPr algn="ctr"/>
            <a:endParaRPr lang="en-US" b="1"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3000"/>
            <a:ext cx="8229600" cy="4876800"/>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algn="just">
              <a:buFont typeface="Wingdings" pitchFamily="2" charset="2"/>
              <a:buChar char="v"/>
            </a:pPr>
            <a:r>
              <a:rPr lang="en-US" b="1" dirty="0" smtClean="0">
                <a:solidFill>
                  <a:schemeClr val="bg2">
                    <a:lumMod val="10000"/>
                  </a:schemeClr>
                </a:solidFill>
              </a:rPr>
              <a:t> Department of Disaster Management Program namely “Comprehensive Disaster Management Program</a:t>
            </a:r>
            <a:r>
              <a:rPr lang="bn-BD" b="1" dirty="0" smtClean="0">
                <a:solidFill>
                  <a:schemeClr val="bg2">
                    <a:lumMod val="10000"/>
                  </a:schemeClr>
                </a:solidFill>
              </a:rPr>
              <a:t> (CDMP)</a:t>
            </a:r>
            <a:r>
              <a:rPr lang="en-US" b="1" dirty="0" smtClean="0">
                <a:solidFill>
                  <a:schemeClr val="bg2">
                    <a:lumMod val="10000"/>
                  </a:schemeClr>
                </a:solidFill>
              </a:rPr>
              <a:t>” took an initiative for earthquake hazard and risk assessment of three major cities (Dhaka, Chittagong and </a:t>
            </a:r>
            <a:r>
              <a:rPr lang="en-US" b="1" dirty="0" err="1" smtClean="0">
                <a:solidFill>
                  <a:schemeClr val="bg2">
                    <a:lumMod val="10000"/>
                  </a:schemeClr>
                </a:solidFill>
              </a:rPr>
              <a:t>Sylhet</a:t>
            </a:r>
            <a:r>
              <a:rPr lang="en-US" b="1" dirty="0" smtClean="0">
                <a:solidFill>
                  <a:schemeClr val="bg2">
                    <a:lumMod val="10000"/>
                  </a:schemeClr>
                </a:solidFill>
              </a:rPr>
              <a:t>) in Bangladesh.</a:t>
            </a:r>
          </a:p>
          <a:p>
            <a:pPr algn="just">
              <a:buFont typeface="Wingdings" pitchFamily="2" charset="2"/>
              <a:buChar char="v"/>
            </a:pPr>
            <a:r>
              <a:rPr lang="en-US" b="1" dirty="0" smtClean="0">
                <a:solidFill>
                  <a:schemeClr val="bg2">
                    <a:lumMod val="10000"/>
                  </a:schemeClr>
                </a:solidFill>
              </a:rPr>
              <a:t> Early Landslide warning saves life due to earlier evacuation in Chittagong.  </a:t>
            </a:r>
            <a:endParaRPr lang="bn-BD" b="1" dirty="0" smtClean="0">
              <a:solidFill>
                <a:schemeClr val="bg2">
                  <a:lumMod val="10000"/>
                </a:schemeClr>
              </a:solidFill>
            </a:endParaRPr>
          </a:p>
          <a:p>
            <a:pPr algn="just">
              <a:buFont typeface="Wingdings" pitchFamily="2" charset="2"/>
              <a:buChar char="v"/>
            </a:pPr>
            <a:r>
              <a:rPr lang="bn-BD" b="1" dirty="0" smtClean="0">
                <a:solidFill>
                  <a:schemeClr val="bg2">
                    <a:lumMod val="10000"/>
                  </a:schemeClr>
                </a:solidFill>
              </a:rPr>
              <a:t>CDMP makes available cyclone shelter database information online</a:t>
            </a:r>
            <a:endParaRPr lang="en-US" b="1" dirty="0" smtClean="0">
              <a:solidFill>
                <a:schemeClr val="bg2">
                  <a:lumMod val="10000"/>
                </a:schemeClr>
              </a:solidFill>
            </a:endParaRPr>
          </a:p>
          <a:p>
            <a:pPr marL="0" indent="0" algn="just">
              <a:buNone/>
            </a:pPr>
            <a:endParaRPr lang="en-US" dirty="0" smtClean="0">
              <a:solidFill>
                <a:schemeClr val="tx1"/>
              </a:solidFill>
              <a:latin typeface="Arial" pitchFamily="34" charset="0"/>
              <a:cs typeface="Arial" pitchFamily="34" charset="0"/>
            </a:endParaRPr>
          </a:p>
          <a:p>
            <a:pPr algn="just">
              <a:buNone/>
            </a:pPr>
            <a:endParaRPr lang="en-US" sz="2000" b="1" dirty="0" smtClean="0">
              <a:solidFill>
                <a:schemeClr val="bg2">
                  <a:lumMod val="10000"/>
                </a:schemeClr>
              </a:solidFill>
              <a:latin typeface="Arial" panose="020B0604020202020204" pitchFamily="34" charset="0"/>
              <a:cs typeface="Arial" panose="020B0604020202020204" pitchFamily="34" charset="0"/>
            </a:endParaRPr>
          </a:p>
          <a:p>
            <a:pPr algn="just">
              <a:buNone/>
            </a:pPr>
            <a:endParaRPr lang="en-US" b="1"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300"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r>
              <a:rPr lang="en-US" sz="1300" dirty="0" smtClean="0">
                <a:solidFill>
                  <a:schemeClr val="bg2">
                    <a:lumMod val="10000"/>
                  </a:schemeClr>
                </a:solidFill>
                <a:latin typeface="Arial" panose="020B0604020202020204" pitchFamily="34" charset="0"/>
                <a:cs typeface="Arial" panose="020B0604020202020204" pitchFamily="34" charset="0"/>
              </a:rPr>
              <a:t> </a:t>
            </a:r>
          </a:p>
        </p:txBody>
      </p:sp>
      <p:sp>
        <p:nvSpPr>
          <p:cNvPr id="6" name="TextBox 2"/>
          <p:cNvSpPr txBox="1">
            <a:spLocks noChangeArrowheads="1"/>
          </p:cNvSpPr>
          <p:nvPr/>
        </p:nvSpPr>
        <p:spPr bwMode="auto">
          <a:xfrm>
            <a:off x="-1752600" y="543580"/>
            <a:ext cx="67818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Achievements </a:t>
            </a:r>
          </a:p>
        </p:txBody>
      </p:sp>
    </p:spTree>
    <p:extLst>
      <p:ext uri="{BB962C8B-B14F-4D97-AF65-F5344CB8AC3E}">
        <p14:creationId xmlns:p14="http://schemas.microsoft.com/office/powerpoint/2010/main" val="2825276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3000"/>
            <a:ext cx="8229600" cy="5410200"/>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algn="just">
              <a:buFont typeface="Wingdings" pitchFamily="2" charset="2"/>
              <a:buChar char="v"/>
            </a:pPr>
            <a:r>
              <a:rPr lang="en-US" b="1" dirty="0" smtClean="0">
                <a:solidFill>
                  <a:schemeClr val="bg2">
                    <a:lumMod val="10000"/>
                  </a:schemeClr>
                </a:solidFill>
              </a:rPr>
              <a:t>Disaster Management Information Centre (DMIC) introduce Early warning through Cell Broadcast in two districts- </a:t>
            </a:r>
            <a:r>
              <a:rPr lang="en-US" b="1" dirty="0" err="1" smtClean="0">
                <a:solidFill>
                  <a:schemeClr val="bg2">
                    <a:lumMod val="10000"/>
                  </a:schemeClr>
                </a:solidFill>
              </a:rPr>
              <a:t>Sirajgonj</a:t>
            </a:r>
            <a:r>
              <a:rPr lang="en-US" b="1" dirty="0" smtClean="0">
                <a:solidFill>
                  <a:schemeClr val="bg2">
                    <a:lumMod val="10000"/>
                  </a:schemeClr>
                </a:solidFill>
              </a:rPr>
              <a:t> for flood and Cox’s Bazaar for cyclones</a:t>
            </a:r>
          </a:p>
          <a:p>
            <a:pPr algn="just">
              <a:buFont typeface="Wingdings" pitchFamily="2" charset="2"/>
              <a:buChar char="v"/>
            </a:pPr>
            <a:r>
              <a:rPr lang="en-US" b="1" dirty="0" smtClean="0">
                <a:solidFill>
                  <a:schemeClr val="bg2">
                    <a:lumMod val="10000"/>
                  </a:schemeClr>
                </a:solidFill>
              </a:rPr>
              <a:t>Interactive Voice Response – 10941dial updated message is available for weather, disaster info and early warning. &gt;1 </a:t>
            </a:r>
            <a:r>
              <a:rPr lang="en-US" b="1" dirty="0" err="1" smtClean="0">
                <a:solidFill>
                  <a:schemeClr val="bg2">
                    <a:lumMod val="10000"/>
                  </a:schemeClr>
                </a:solidFill>
              </a:rPr>
              <a:t>lakh</a:t>
            </a:r>
            <a:r>
              <a:rPr lang="en-US" b="1" dirty="0" smtClean="0">
                <a:solidFill>
                  <a:schemeClr val="bg2">
                    <a:lumMod val="10000"/>
                  </a:schemeClr>
                </a:solidFill>
              </a:rPr>
              <a:t> responses were made in 2013 through IVR (Interactive Voice Response) </a:t>
            </a:r>
          </a:p>
          <a:p>
            <a:pPr algn="just">
              <a:buFont typeface="Wingdings" pitchFamily="2" charset="2"/>
              <a:buChar char="v"/>
            </a:pPr>
            <a:r>
              <a:rPr lang="en-US" b="1" dirty="0" smtClean="0">
                <a:solidFill>
                  <a:schemeClr val="bg2">
                    <a:lumMod val="10000"/>
                  </a:schemeClr>
                </a:solidFill>
              </a:rPr>
              <a:t>SMS- Mobile no. database is formed for the key actors at the root level. They are instructed through SMS</a:t>
            </a:r>
            <a:endParaRPr lang="bn-BD" b="1" dirty="0" smtClean="0">
              <a:solidFill>
                <a:schemeClr val="bg2">
                  <a:lumMod val="10000"/>
                </a:schemeClr>
              </a:solidFill>
            </a:endParaRPr>
          </a:p>
          <a:p>
            <a:pPr marL="457200" indent="-457200">
              <a:buFont typeface="Wingdings" pitchFamily="2" charset="2"/>
              <a:buChar char="q"/>
            </a:pPr>
            <a:endParaRPr lang="en-US" b="1" dirty="0" smtClean="0">
              <a:solidFill>
                <a:schemeClr val="bg2">
                  <a:lumMod val="10000"/>
                </a:schemeClr>
              </a:solidFill>
            </a:endParaRPr>
          </a:p>
          <a:p>
            <a:pPr algn="just">
              <a:buNone/>
            </a:pPr>
            <a:endParaRPr lang="en-US" sz="2000" b="1" dirty="0" smtClean="0">
              <a:solidFill>
                <a:schemeClr val="bg2">
                  <a:lumMod val="10000"/>
                </a:schemeClr>
              </a:solidFill>
              <a:latin typeface="Arial" panose="020B0604020202020204" pitchFamily="34" charset="0"/>
              <a:cs typeface="Arial" panose="020B0604020202020204" pitchFamily="34" charset="0"/>
            </a:endParaRPr>
          </a:p>
          <a:p>
            <a:pPr algn="just">
              <a:buNone/>
            </a:pPr>
            <a:endParaRPr lang="en-US" b="1"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300"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r>
              <a:rPr lang="en-US" sz="1300" dirty="0" smtClean="0">
                <a:solidFill>
                  <a:schemeClr val="bg2">
                    <a:lumMod val="10000"/>
                  </a:schemeClr>
                </a:solidFill>
                <a:latin typeface="Arial" panose="020B0604020202020204" pitchFamily="34" charset="0"/>
                <a:cs typeface="Arial" panose="020B0604020202020204" pitchFamily="34" charset="0"/>
              </a:rPr>
              <a:t> </a:t>
            </a:r>
          </a:p>
        </p:txBody>
      </p:sp>
      <p:sp>
        <p:nvSpPr>
          <p:cNvPr id="6" name="TextBox 2"/>
          <p:cNvSpPr txBox="1">
            <a:spLocks noChangeArrowheads="1"/>
          </p:cNvSpPr>
          <p:nvPr/>
        </p:nvSpPr>
        <p:spPr bwMode="auto">
          <a:xfrm>
            <a:off x="-1676400" y="543580"/>
            <a:ext cx="67818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Achievements </a:t>
            </a:r>
          </a:p>
        </p:txBody>
      </p:sp>
    </p:spTree>
    <p:extLst>
      <p:ext uri="{BB962C8B-B14F-4D97-AF65-F5344CB8AC3E}">
        <p14:creationId xmlns:p14="http://schemas.microsoft.com/office/powerpoint/2010/main" val="28252764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3000"/>
            <a:ext cx="8229600" cy="5410200"/>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algn="just">
              <a:buFont typeface="Wingdings" pitchFamily="2" charset="2"/>
              <a:buChar char="v"/>
            </a:pPr>
            <a:r>
              <a:rPr lang="en-US" sz="2600" b="1" dirty="0" smtClean="0">
                <a:solidFill>
                  <a:schemeClr val="bg2">
                    <a:lumMod val="10000"/>
                  </a:schemeClr>
                </a:solidFill>
              </a:rPr>
              <a:t>Bangladesh is signed a contract with SAARC Disaster Management Centre (SDMC) to develop “Bangladesh Disaster Knowledge Network” under “South Asian Disaster Knowledge Network” project.</a:t>
            </a:r>
          </a:p>
          <a:p>
            <a:pPr algn="just">
              <a:buFont typeface="Wingdings" pitchFamily="2" charset="2"/>
              <a:buChar char="v"/>
            </a:pPr>
            <a:r>
              <a:rPr lang="en-US" sz="2600" b="1" dirty="0" smtClean="0">
                <a:solidFill>
                  <a:schemeClr val="bg2">
                    <a:lumMod val="10000"/>
                  </a:schemeClr>
                </a:solidFill>
              </a:rPr>
              <a:t> National Disaster Management Council amended Standing order on Disaster through including orders on Earthquake, Tsunami and fire hazards in SOD in 2010. </a:t>
            </a:r>
          </a:p>
          <a:p>
            <a:pPr algn="just">
              <a:buFont typeface="Wingdings" pitchFamily="2" charset="2"/>
              <a:buChar char="v"/>
            </a:pPr>
            <a:r>
              <a:rPr lang="en-US" sz="2600" b="1" dirty="0" smtClean="0">
                <a:solidFill>
                  <a:schemeClr val="bg2">
                    <a:lumMod val="10000"/>
                  </a:schemeClr>
                </a:solidFill>
              </a:rPr>
              <a:t> Government initiative in DRR decrease casualties in the Business sector.   </a:t>
            </a:r>
          </a:p>
          <a:p>
            <a:pPr algn="just">
              <a:buFont typeface="Wingdings" pitchFamily="2" charset="2"/>
              <a:buChar char="v"/>
            </a:pPr>
            <a:r>
              <a:rPr lang="en-US" sz="2600" b="1" dirty="0" smtClean="0">
                <a:solidFill>
                  <a:schemeClr val="bg2">
                    <a:lumMod val="10000"/>
                  </a:schemeClr>
                </a:solidFill>
              </a:rPr>
              <a:t> Climate Change Trust Fund and Climate Change Resilient Fund is key to infrastructure development in DRR    </a:t>
            </a:r>
          </a:p>
          <a:p>
            <a:pPr marL="457200" indent="-457200">
              <a:buFont typeface="Wingdings" pitchFamily="2" charset="2"/>
              <a:buChar char="q"/>
            </a:pPr>
            <a:endParaRPr lang="en-US" b="1" dirty="0" smtClean="0">
              <a:solidFill>
                <a:schemeClr val="bg2">
                  <a:lumMod val="10000"/>
                </a:schemeClr>
              </a:solidFill>
            </a:endParaRPr>
          </a:p>
          <a:p>
            <a:pPr algn="just">
              <a:buNone/>
            </a:pPr>
            <a:endParaRPr lang="en-US" sz="2000" b="1" dirty="0" smtClean="0">
              <a:solidFill>
                <a:schemeClr val="bg2">
                  <a:lumMod val="10000"/>
                </a:schemeClr>
              </a:solidFill>
              <a:latin typeface="Arial" panose="020B0604020202020204" pitchFamily="34" charset="0"/>
              <a:cs typeface="Arial" panose="020B0604020202020204" pitchFamily="34" charset="0"/>
            </a:endParaRPr>
          </a:p>
          <a:p>
            <a:pPr algn="just">
              <a:buNone/>
            </a:pPr>
            <a:endParaRPr lang="en-US" b="1"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300"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r>
              <a:rPr lang="en-US" sz="1300" dirty="0" smtClean="0">
                <a:solidFill>
                  <a:schemeClr val="bg2">
                    <a:lumMod val="10000"/>
                  </a:schemeClr>
                </a:solidFill>
                <a:latin typeface="Arial" panose="020B0604020202020204" pitchFamily="34" charset="0"/>
                <a:cs typeface="Arial" panose="020B0604020202020204" pitchFamily="34" charset="0"/>
              </a:rPr>
              <a:t> </a:t>
            </a:r>
          </a:p>
        </p:txBody>
      </p:sp>
      <p:sp>
        <p:nvSpPr>
          <p:cNvPr id="6" name="TextBox 2"/>
          <p:cNvSpPr txBox="1">
            <a:spLocks noChangeArrowheads="1"/>
          </p:cNvSpPr>
          <p:nvPr/>
        </p:nvSpPr>
        <p:spPr bwMode="auto">
          <a:xfrm>
            <a:off x="-1295400" y="543580"/>
            <a:ext cx="67818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Policy Achievements </a:t>
            </a:r>
          </a:p>
        </p:txBody>
      </p:sp>
    </p:spTree>
    <p:extLst>
      <p:ext uri="{BB962C8B-B14F-4D97-AF65-F5344CB8AC3E}">
        <p14:creationId xmlns:p14="http://schemas.microsoft.com/office/powerpoint/2010/main" val="28252764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3000"/>
            <a:ext cx="8229600" cy="5257800"/>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marL="0" indent="0" algn="just">
              <a:buNone/>
            </a:pPr>
            <a:endParaRPr lang="bn-BD" sz="2000" dirty="0" smtClean="0">
              <a:solidFill>
                <a:schemeClr val="bg2">
                  <a:lumMod val="10000"/>
                </a:schemeClr>
              </a:solidFill>
              <a:latin typeface="Arial" panose="020B0604020202020204" pitchFamily="34" charset="0"/>
              <a:cs typeface="Arial" panose="020B0604020202020204" pitchFamily="34" charset="0"/>
            </a:endParaRPr>
          </a:p>
          <a:p>
            <a:pPr marL="457200" indent="-457200">
              <a:buFont typeface="Wingdings" pitchFamily="2" charset="2"/>
              <a:buChar char="q"/>
            </a:pPr>
            <a:r>
              <a:rPr lang="en-US" b="1" dirty="0" smtClean="0">
                <a:solidFill>
                  <a:schemeClr val="bg2">
                    <a:lumMod val="10000"/>
                  </a:schemeClr>
                </a:solidFill>
              </a:rPr>
              <a:t>Disaster Reduction Chapter include in Class III to Class X curriculum. Disaster Management and Climate Change Related Subject is included in Class XI and XII  </a:t>
            </a:r>
          </a:p>
          <a:p>
            <a:pPr algn="just">
              <a:buFont typeface="Wingdings" pitchFamily="2" charset="2"/>
              <a:buChar char="q"/>
            </a:pPr>
            <a:r>
              <a:rPr lang="en-US" b="1" dirty="0" smtClean="0">
                <a:solidFill>
                  <a:schemeClr val="bg2">
                    <a:lumMod val="10000"/>
                  </a:schemeClr>
                </a:solidFill>
              </a:rPr>
              <a:t>   Disaster Management is sensitize through UDC (Union Digital Center). 10000 booklets are distributed in 4500 UDC. </a:t>
            </a:r>
          </a:p>
          <a:p>
            <a:pPr algn="just">
              <a:buFont typeface="Wingdings" pitchFamily="2" charset="2"/>
              <a:buChar char="q"/>
            </a:pPr>
            <a:r>
              <a:rPr lang="en-US" b="1" dirty="0" smtClean="0">
                <a:solidFill>
                  <a:schemeClr val="bg2">
                    <a:lumMod val="10000"/>
                  </a:schemeClr>
                </a:solidFill>
              </a:rPr>
              <a:t> Solution Exchange a email based communication system was formed for the actors of Disaster Management and Climate Change Adaptation. </a:t>
            </a:r>
          </a:p>
          <a:p>
            <a:pPr algn="just">
              <a:buNone/>
            </a:pPr>
            <a:r>
              <a:rPr lang="en-US" b="1" dirty="0" smtClean="0">
                <a:solidFill>
                  <a:schemeClr val="bg2">
                    <a:lumMod val="10000"/>
                  </a:schemeClr>
                </a:solidFill>
              </a:rPr>
              <a:t>      </a:t>
            </a:r>
          </a:p>
          <a:p>
            <a:pPr algn="just">
              <a:buNone/>
            </a:pPr>
            <a:endParaRPr lang="en-US" sz="2000" b="1" dirty="0" smtClean="0">
              <a:solidFill>
                <a:schemeClr val="bg2">
                  <a:lumMod val="10000"/>
                </a:schemeClr>
              </a:solidFill>
              <a:latin typeface="Arial" panose="020B0604020202020204" pitchFamily="34" charset="0"/>
              <a:cs typeface="Arial" panose="020B0604020202020204" pitchFamily="34" charset="0"/>
            </a:endParaRPr>
          </a:p>
          <a:p>
            <a:pPr algn="just">
              <a:buNone/>
            </a:pPr>
            <a:endParaRPr lang="en-US" b="1"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300"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r>
              <a:rPr lang="en-US" sz="1300" dirty="0" smtClean="0">
                <a:solidFill>
                  <a:schemeClr val="bg2">
                    <a:lumMod val="10000"/>
                  </a:schemeClr>
                </a:solidFill>
                <a:latin typeface="Arial" panose="020B0604020202020204" pitchFamily="34" charset="0"/>
                <a:cs typeface="Arial" panose="020B0604020202020204" pitchFamily="34" charset="0"/>
              </a:rPr>
              <a:t> </a:t>
            </a:r>
          </a:p>
        </p:txBody>
      </p:sp>
      <p:sp>
        <p:nvSpPr>
          <p:cNvPr id="6" name="TextBox 2"/>
          <p:cNvSpPr txBox="1">
            <a:spLocks noChangeArrowheads="1"/>
          </p:cNvSpPr>
          <p:nvPr/>
        </p:nvSpPr>
        <p:spPr bwMode="auto">
          <a:xfrm>
            <a:off x="228600" y="543580"/>
            <a:ext cx="67818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Sensitization/ Educative Program</a:t>
            </a:r>
          </a:p>
        </p:txBody>
      </p:sp>
    </p:spTree>
    <p:extLst>
      <p:ext uri="{BB962C8B-B14F-4D97-AF65-F5344CB8AC3E}">
        <p14:creationId xmlns:p14="http://schemas.microsoft.com/office/powerpoint/2010/main" val="28252764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3000"/>
            <a:ext cx="8229600" cy="5257800"/>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marL="457200" indent="-457200" algn="just">
              <a:buFont typeface="Wingdings" pitchFamily="2" charset="2"/>
              <a:buChar char="q"/>
            </a:pPr>
            <a:r>
              <a:rPr lang="en-US" b="1" dirty="0" smtClean="0">
                <a:solidFill>
                  <a:schemeClr val="bg2">
                    <a:lumMod val="10000"/>
                  </a:schemeClr>
                </a:solidFill>
              </a:rPr>
              <a:t>Almost 98% of Bangladesh is under the coverage of Mobile network. </a:t>
            </a:r>
          </a:p>
          <a:p>
            <a:pPr marL="457200" indent="-457200" algn="just">
              <a:buFont typeface="Wingdings" pitchFamily="2" charset="2"/>
              <a:buChar char="q"/>
            </a:pPr>
            <a:r>
              <a:rPr lang="en-US" b="1" dirty="0" err="1" smtClean="0">
                <a:solidFill>
                  <a:schemeClr val="bg2">
                    <a:lumMod val="10000"/>
                  </a:schemeClr>
                </a:solidFill>
              </a:rPr>
              <a:t>DoICT</a:t>
            </a:r>
            <a:r>
              <a:rPr lang="en-US" b="1" dirty="0" smtClean="0">
                <a:solidFill>
                  <a:schemeClr val="bg2">
                    <a:lumMod val="10000"/>
                  </a:schemeClr>
                </a:solidFill>
              </a:rPr>
              <a:t> along with Bangladesh Meteorological Department can establish huge weather information repository.</a:t>
            </a:r>
          </a:p>
          <a:p>
            <a:pPr marL="457200" indent="-457200" algn="just">
              <a:buFont typeface="Wingdings" pitchFamily="2" charset="2"/>
              <a:buChar char="q"/>
            </a:pPr>
            <a:r>
              <a:rPr lang="en-US" b="1" dirty="0" smtClean="0">
                <a:solidFill>
                  <a:schemeClr val="bg2">
                    <a:lumMod val="10000"/>
                  </a:schemeClr>
                </a:solidFill>
              </a:rPr>
              <a:t>Real time data on  weather parameters like Rainfall, Humidity, Air Pressure, Wind Velocity, Temperature etc. can be stored for information generation. </a:t>
            </a:r>
          </a:p>
          <a:p>
            <a:pPr marL="457200" indent="-457200" algn="just">
              <a:buFont typeface="Wingdings" pitchFamily="2" charset="2"/>
              <a:buChar char="q"/>
            </a:pPr>
            <a:r>
              <a:rPr lang="en-US" b="1" dirty="0" smtClean="0">
                <a:solidFill>
                  <a:schemeClr val="bg2">
                    <a:lumMod val="10000"/>
                  </a:schemeClr>
                </a:solidFill>
              </a:rPr>
              <a:t>Data Collection can be done through mobile network.       </a:t>
            </a:r>
          </a:p>
          <a:p>
            <a:pPr algn="just">
              <a:buNone/>
            </a:pPr>
            <a:r>
              <a:rPr lang="en-US" b="1" dirty="0" smtClean="0">
                <a:solidFill>
                  <a:schemeClr val="bg2">
                    <a:lumMod val="10000"/>
                  </a:schemeClr>
                </a:solidFill>
              </a:rPr>
              <a:t>      </a:t>
            </a:r>
          </a:p>
          <a:p>
            <a:pPr algn="just">
              <a:buNone/>
            </a:pPr>
            <a:endParaRPr lang="en-US" sz="2000" b="1" dirty="0" smtClean="0">
              <a:solidFill>
                <a:schemeClr val="bg2">
                  <a:lumMod val="10000"/>
                </a:schemeClr>
              </a:solidFill>
              <a:latin typeface="Arial" panose="020B0604020202020204" pitchFamily="34" charset="0"/>
              <a:cs typeface="Arial" panose="020B0604020202020204" pitchFamily="34" charset="0"/>
            </a:endParaRPr>
          </a:p>
          <a:p>
            <a:pPr algn="just">
              <a:buNone/>
            </a:pPr>
            <a:endParaRPr lang="en-US" b="1"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600" dirty="0" smtClean="0">
              <a:solidFill>
                <a:schemeClr val="bg2">
                  <a:lumMod val="10000"/>
                </a:schemeClr>
              </a:solidFill>
              <a:latin typeface="Arial" panose="020B0604020202020204" pitchFamily="34" charset="0"/>
              <a:cs typeface="Arial" panose="020B0604020202020204" pitchFamily="34" charset="0"/>
            </a:endParaRPr>
          </a:p>
          <a:p>
            <a:pPr algn="just"/>
            <a:endParaRPr lang="en-US" sz="1300" dirty="0" smtClean="0">
              <a:solidFill>
                <a:schemeClr val="bg2">
                  <a:lumMod val="10000"/>
                </a:schemeClr>
              </a:solidFill>
              <a:latin typeface="Arial" panose="020B0604020202020204" pitchFamily="34" charset="0"/>
              <a:cs typeface="Arial" panose="020B0604020202020204" pitchFamily="34" charset="0"/>
            </a:endParaRPr>
          </a:p>
          <a:p>
            <a:pPr marL="0" indent="0" algn="just">
              <a:buNone/>
            </a:pPr>
            <a:r>
              <a:rPr lang="en-US" sz="1300" dirty="0" smtClean="0">
                <a:solidFill>
                  <a:schemeClr val="bg2">
                    <a:lumMod val="10000"/>
                  </a:schemeClr>
                </a:solidFill>
                <a:latin typeface="Arial" panose="020B0604020202020204" pitchFamily="34" charset="0"/>
                <a:cs typeface="Arial" panose="020B0604020202020204" pitchFamily="34" charset="0"/>
              </a:rPr>
              <a:t> </a:t>
            </a:r>
          </a:p>
        </p:txBody>
      </p:sp>
      <p:sp>
        <p:nvSpPr>
          <p:cNvPr id="6" name="TextBox 2"/>
          <p:cNvSpPr txBox="1">
            <a:spLocks noChangeArrowheads="1"/>
          </p:cNvSpPr>
          <p:nvPr/>
        </p:nvSpPr>
        <p:spPr bwMode="auto">
          <a:xfrm>
            <a:off x="-1828800" y="543580"/>
            <a:ext cx="67818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Way Forward </a:t>
            </a:r>
          </a:p>
        </p:txBody>
      </p:sp>
    </p:spTree>
    <p:extLst>
      <p:ext uri="{BB962C8B-B14F-4D97-AF65-F5344CB8AC3E}">
        <p14:creationId xmlns:p14="http://schemas.microsoft.com/office/powerpoint/2010/main" val="2825276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066800"/>
            <a:ext cx="8077200" cy="3124200"/>
          </a:xfrm>
          <a:solidFill>
            <a:schemeClr val="bg1"/>
          </a:solidFill>
          <a:ln>
            <a:solidFill>
              <a:srgbClr val="002060"/>
            </a:solidFill>
          </a:ln>
          <a:effectLst>
            <a:outerShdw blurRad="63500" sx="102000" sy="102000" algn="ctr"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lIns="91440" tIns="45720" rIns="91440" bIns="45720" rtlCol="0">
            <a:noAutofit/>
          </a:bodyPr>
          <a:lstStyle/>
          <a:p>
            <a:pPr algn="just"/>
            <a:r>
              <a:rPr lang="bn-BD" sz="1800" b="1" dirty="0" smtClean="0">
                <a:solidFill>
                  <a:schemeClr val="bg2">
                    <a:lumMod val="10000"/>
                  </a:schemeClr>
                </a:solidFill>
                <a:latin typeface="Arial" panose="020B0604020202020204" pitchFamily="34" charset="0"/>
                <a:cs typeface="Arial" panose="020B0604020202020204" pitchFamily="34" charset="0"/>
              </a:rPr>
              <a:t>Earthquake forecasting</a:t>
            </a:r>
            <a:r>
              <a:rPr lang="en-US" sz="1800" b="1" dirty="0" smtClean="0">
                <a:solidFill>
                  <a:schemeClr val="bg2">
                    <a:lumMod val="10000"/>
                  </a:schemeClr>
                </a:solidFill>
                <a:latin typeface="Arial" panose="020B0604020202020204" pitchFamily="34" charset="0"/>
                <a:cs typeface="Arial" panose="020B0604020202020204" pitchFamily="34" charset="0"/>
              </a:rPr>
              <a:t> system</a:t>
            </a:r>
            <a:r>
              <a:rPr lang="bn-BD" sz="1800" b="1" dirty="0" smtClean="0">
                <a:solidFill>
                  <a:schemeClr val="bg2">
                    <a:lumMod val="10000"/>
                  </a:schemeClr>
                </a:solidFill>
                <a:latin typeface="Arial" panose="020B0604020202020204" pitchFamily="34" charset="0"/>
                <a:cs typeface="Arial" panose="020B0604020202020204" pitchFamily="34" charset="0"/>
              </a:rPr>
              <a:t> is not well developed</a:t>
            </a:r>
            <a:r>
              <a:rPr lang="bn-BD" sz="1800" dirty="0" smtClean="0">
                <a:solidFill>
                  <a:schemeClr val="bg2">
                    <a:lumMod val="10000"/>
                  </a:schemeClr>
                </a:solidFill>
                <a:latin typeface="Arial" panose="020B0604020202020204" pitchFamily="34" charset="0"/>
                <a:cs typeface="Arial" panose="020B0604020202020204" pitchFamily="34" charset="0"/>
              </a:rPr>
              <a:t>.</a:t>
            </a:r>
            <a:r>
              <a:rPr lang="en-US" sz="1800" dirty="0" smtClean="0">
                <a:solidFill>
                  <a:schemeClr val="bg2">
                    <a:lumMod val="10000"/>
                  </a:schemeClr>
                </a:solidFill>
                <a:latin typeface="Arial" panose="020B0604020202020204" pitchFamily="34" charset="0"/>
                <a:cs typeface="Arial" panose="020B0604020202020204" pitchFamily="34" charset="0"/>
              </a:rPr>
              <a:t> </a:t>
            </a:r>
            <a:r>
              <a:rPr lang="en-US" sz="1800" b="1" dirty="0" smtClean="0">
                <a:solidFill>
                  <a:schemeClr val="bg2">
                    <a:lumMod val="10000"/>
                  </a:schemeClr>
                </a:solidFill>
                <a:latin typeface="Arial" panose="020B0604020202020204" pitchFamily="34" charset="0"/>
                <a:cs typeface="Arial" panose="020B0604020202020204" pitchFamily="34" charset="0"/>
              </a:rPr>
              <a:t> </a:t>
            </a:r>
            <a:r>
              <a:rPr lang="bn-BD" sz="1800" b="1" dirty="0" smtClean="0">
                <a:solidFill>
                  <a:schemeClr val="bg2">
                    <a:lumMod val="10000"/>
                  </a:schemeClr>
                </a:solidFill>
                <a:latin typeface="Arial" panose="020B0604020202020204" pitchFamily="34" charset="0"/>
                <a:cs typeface="Arial" panose="020B0604020202020204" pitchFamily="34" charset="0"/>
              </a:rPr>
              <a:t> </a:t>
            </a:r>
            <a:endParaRPr lang="en-US" sz="1800" b="1" dirty="0" smtClean="0">
              <a:solidFill>
                <a:schemeClr val="bg2">
                  <a:lumMod val="10000"/>
                </a:schemeClr>
              </a:solidFill>
              <a:latin typeface="Arial" panose="020B0604020202020204" pitchFamily="34" charset="0"/>
              <a:cs typeface="Arial" panose="020B0604020202020204" pitchFamily="34" charset="0"/>
            </a:endParaRPr>
          </a:p>
          <a:p>
            <a:pPr algn="just"/>
            <a:r>
              <a:rPr lang="en-US" sz="1800" dirty="0" smtClean="0">
                <a:solidFill>
                  <a:schemeClr val="bg2">
                    <a:lumMod val="10000"/>
                  </a:schemeClr>
                </a:solidFill>
                <a:latin typeface="Arial" panose="020B0604020202020204" pitchFamily="34" charset="0"/>
                <a:cs typeface="Arial" panose="020B0604020202020204" pitchFamily="34" charset="0"/>
              </a:rPr>
              <a:t>Due to </a:t>
            </a:r>
            <a:r>
              <a:rPr lang="en-US" sz="1800" b="1" dirty="0" smtClean="0">
                <a:solidFill>
                  <a:schemeClr val="bg2">
                    <a:lumMod val="10000"/>
                  </a:schemeClr>
                </a:solidFill>
                <a:latin typeface="Arial" panose="020B0604020202020204" pitchFamily="34" charset="0"/>
                <a:cs typeface="Arial" panose="020B0604020202020204" pitchFamily="34" charset="0"/>
              </a:rPr>
              <a:t>rapid urbanization/ huge unsafe buildings</a:t>
            </a:r>
            <a:r>
              <a:rPr lang="en-US" sz="1800" dirty="0" smtClean="0">
                <a:solidFill>
                  <a:schemeClr val="bg2">
                    <a:lumMod val="10000"/>
                  </a:schemeClr>
                </a:solidFill>
                <a:latin typeface="Arial" panose="020B0604020202020204" pitchFamily="34" charset="0"/>
                <a:cs typeface="Arial" panose="020B0604020202020204" pitchFamily="34" charset="0"/>
              </a:rPr>
              <a:t>,  buildings </a:t>
            </a:r>
            <a:r>
              <a:rPr lang="en-US" sz="1800" dirty="0">
                <a:solidFill>
                  <a:schemeClr val="bg2">
                    <a:lumMod val="10000"/>
                  </a:schemeClr>
                </a:solidFill>
                <a:latin typeface="Arial" panose="020B0604020202020204" pitchFamily="34" charset="0"/>
                <a:cs typeface="Arial" panose="020B0604020202020204" pitchFamily="34" charset="0"/>
              </a:rPr>
              <a:t>developed </a:t>
            </a:r>
            <a:r>
              <a:rPr lang="en-US" sz="1800" dirty="0" smtClean="0">
                <a:solidFill>
                  <a:schemeClr val="bg2">
                    <a:lumMod val="10000"/>
                  </a:schemeClr>
                </a:solidFill>
                <a:latin typeface="Arial" panose="020B0604020202020204" pitchFamily="34" charset="0"/>
                <a:cs typeface="Arial" panose="020B0604020202020204" pitchFamily="34" charset="0"/>
              </a:rPr>
              <a:t>mostly </a:t>
            </a:r>
            <a:r>
              <a:rPr lang="en-US" sz="1800" b="1" dirty="0" smtClean="0">
                <a:solidFill>
                  <a:schemeClr val="bg2">
                    <a:lumMod val="10000"/>
                  </a:schemeClr>
                </a:solidFill>
                <a:latin typeface="Arial" panose="020B0604020202020204" pitchFamily="34" charset="0"/>
                <a:cs typeface="Arial" panose="020B0604020202020204" pitchFamily="34" charset="0"/>
              </a:rPr>
              <a:t>violating Bangladesh national building codes </a:t>
            </a:r>
            <a:r>
              <a:rPr lang="en-US" sz="1800" dirty="0" smtClean="0">
                <a:solidFill>
                  <a:schemeClr val="bg2">
                    <a:lumMod val="10000"/>
                  </a:schemeClr>
                </a:solidFill>
                <a:latin typeface="Arial" panose="020B0604020202020204" pitchFamily="34" charset="0"/>
                <a:cs typeface="Arial" panose="020B0604020202020204" pitchFamily="34" charset="0"/>
              </a:rPr>
              <a:t>subject to make Bangladesh an earthquake vulnerable. </a:t>
            </a:r>
          </a:p>
          <a:p>
            <a:pPr algn="just"/>
            <a:r>
              <a:rPr lang="en-US" sz="1800" b="1" dirty="0" smtClean="0">
                <a:solidFill>
                  <a:schemeClr val="bg2">
                    <a:lumMod val="10000"/>
                  </a:schemeClr>
                </a:solidFill>
                <a:latin typeface="Arial" panose="020B0604020202020204" pitchFamily="34" charset="0"/>
                <a:cs typeface="Arial" panose="020B0604020202020204" pitchFamily="34" charset="0"/>
              </a:rPr>
              <a:t>To develop good governance </a:t>
            </a:r>
            <a:r>
              <a:rPr lang="en-US" sz="1800" dirty="0" smtClean="0">
                <a:solidFill>
                  <a:schemeClr val="bg2">
                    <a:lumMod val="10000"/>
                  </a:schemeClr>
                </a:solidFill>
                <a:latin typeface="Arial" panose="020B0604020202020204" pitchFamily="34" charset="0"/>
                <a:cs typeface="Arial" panose="020B0604020202020204" pitchFamily="34" charset="0"/>
              </a:rPr>
              <a:t>in this sector through e-governance is a key challenging area for us.   </a:t>
            </a:r>
          </a:p>
          <a:p>
            <a:pPr marL="0" indent="0">
              <a:buNone/>
            </a:pPr>
            <a:endParaRPr lang="en-US" sz="1800" dirty="0" smtClean="0">
              <a:solidFill>
                <a:schemeClr val="tx1"/>
              </a:solidFill>
              <a:latin typeface="Arial" panose="020B0604020202020204" pitchFamily="34" charset="0"/>
              <a:cs typeface="Arial" panose="020B0604020202020204" pitchFamily="34" charset="0"/>
            </a:endParaRPr>
          </a:p>
        </p:txBody>
      </p:sp>
      <p:sp>
        <p:nvSpPr>
          <p:cNvPr id="6" name="TextBox 2"/>
          <p:cNvSpPr txBox="1">
            <a:spLocks noChangeArrowheads="1"/>
          </p:cNvSpPr>
          <p:nvPr/>
        </p:nvSpPr>
        <p:spPr bwMode="auto">
          <a:xfrm>
            <a:off x="0" y="381000"/>
            <a:ext cx="23622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eaLnBrk="1" hangingPunct="1">
              <a:spcBef>
                <a:spcPct val="0"/>
              </a:spcBef>
              <a:buClrTx/>
              <a:buSzTx/>
              <a:buFont typeface="Arial" panose="020B0604020202020204" pitchFamily="34" charset="0"/>
              <a:buNone/>
              <a:defRPr/>
            </a:pPr>
            <a:r>
              <a:rPr lang="bn-BD" altLang="en-US" sz="2800" b="1" kern="0" dirty="0" smtClean="0">
                <a:solidFill>
                  <a:schemeClr val="bg2">
                    <a:lumMod val="10000"/>
                  </a:schemeClr>
                </a:solidFill>
                <a:latin typeface="Gisha" pitchFamily="34" charset="-79"/>
                <a:ea typeface="+mj-ea"/>
                <a:cs typeface="Gisha" pitchFamily="34" charset="-79"/>
              </a:rPr>
              <a:t>Challenges</a:t>
            </a:r>
            <a:r>
              <a:rPr lang="bn-BD" altLang="en-US" sz="2800" b="1" kern="0" dirty="0" smtClean="0">
                <a:solidFill>
                  <a:srgbClr val="134F0F"/>
                </a:solidFill>
                <a:latin typeface="Gisha" pitchFamily="34" charset="-79"/>
                <a:ea typeface="+mj-ea"/>
                <a:cs typeface="Gisha" pitchFamily="34" charset="-79"/>
              </a:rPr>
              <a:t> </a:t>
            </a:r>
            <a:endParaRPr lang="en-US" altLang="en-US" sz="2800" b="1" kern="0" dirty="0" smtClean="0">
              <a:solidFill>
                <a:srgbClr val="134F0F"/>
              </a:solidFill>
              <a:latin typeface="Gisha" pitchFamily="34" charset="-79"/>
              <a:ea typeface="+mj-ea"/>
              <a:cs typeface="Gisha" pitchFamily="34" charset="-79"/>
            </a:endParaRPr>
          </a:p>
        </p:txBody>
      </p:sp>
    </p:spTree>
    <p:extLst>
      <p:ext uri="{BB962C8B-B14F-4D97-AF65-F5344CB8AC3E}">
        <p14:creationId xmlns:p14="http://schemas.microsoft.com/office/powerpoint/2010/main" val="8117580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248400"/>
          </a:xfrm>
          <a:solidFill>
            <a:schemeClr val="bg1"/>
          </a:solidFill>
        </p:spPr>
        <p:style>
          <a:lnRef idx="0">
            <a:schemeClr val="accent3"/>
          </a:lnRef>
          <a:fillRef idx="3">
            <a:schemeClr val="accent3"/>
          </a:fillRef>
          <a:effectRef idx="3">
            <a:schemeClr val="accent3"/>
          </a:effectRef>
          <a:fontRef idx="minor">
            <a:schemeClr val="lt1"/>
          </a:fontRef>
        </p:style>
        <p:txBody>
          <a:bodyPr>
            <a:normAutofit/>
          </a:bodyPr>
          <a:lstStyle/>
          <a:p>
            <a:pPr marL="0" indent="0" algn="ctr">
              <a:spcBef>
                <a:spcPct val="0"/>
              </a:spcBef>
              <a:buNone/>
              <a:defRPr/>
            </a:pPr>
            <a:endParaRPr lang="en-US" sz="4000" b="1" kern="0" dirty="0" smtClean="0">
              <a:solidFill>
                <a:srgbClr val="FFFF00"/>
              </a:solidFill>
              <a:latin typeface="Gisha" pitchFamily="34" charset="-79"/>
              <a:ea typeface="+mj-ea"/>
              <a:cs typeface="Gisha" pitchFamily="34" charset="-79"/>
            </a:endParaRPr>
          </a:p>
          <a:p>
            <a:pPr marL="0" indent="0" algn="ctr">
              <a:spcBef>
                <a:spcPct val="0"/>
              </a:spcBef>
              <a:buNone/>
              <a:defRPr/>
            </a:pPr>
            <a:endParaRPr lang="en-US" sz="4000" b="1" kern="0" dirty="0">
              <a:solidFill>
                <a:srgbClr val="FFFF00"/>
              </a:solidFill>
              <a:latin typeface="Gisha" pitchFamily="34" charset="-79"/>
              <a:ea typeface="+mj-ea"/>
              <a:cs typeface="Gisha" pitchFamily="34" charset="-79"/>
            </a:endParaRPr>
          </a:p>
          <a:p>
            <a:pPr marL="0" indent="0" algn="ctr">
              <a:spcBef>
                <a:spcPct val="0"/>
              </a:spcBef>
              <a:buNone/>
              <a:defRPr/>
            </a:pPr>
            <a:endParaRPr lang="en-US" sz="4000" b="1" kern="0" dirty="0" smtClean="0">
              <a:solidFill>
                <a:srgbClr val="FFFF00"/>
              </a:solidFill>
              <a:latin typeface="Gisha" pitchFamily="34" charset="-79"/>
              <a:ea typeface="+mj-ea"/>
              <a:cs typeface="Gisha" pitchFamily="34" charset="-79"/>
            </a:endParaRPr>
          </a:p>
          <a:p>
            <a:pPr marL="0" indent="0" algn="ctr">
              <a:spcBef>
                <a:spcPct val="0"/>
              </a:spcBef>
              <a:buNone/>
              <a:defRPr/>
            </a:pPr>
            <a:endParaRPr lang="en-US" sz="4000" b="1" kern="0" dirty="0">
              <a:solidFill>
                <a:srgbClr val="FFFF00"/>
              </a:solidFill>
              <a:latin typeface="Gisha" pitchFamily="34" charset="-79"/>
              <a:ea typeface="+mj-ea"/>
              <a:cs typeface="Gisha" pitchFamily="34" charset="-79"/>
            </a:endParaRPr>
          </a:p>
          <a:p>
            <a:pPr marL="0" indent="0" algn="ctr">
              <a:spcBef>
                <a:spcPct val="0"/>
              </a:spcBef>
              <a:buNone/>
              <a:defRPr/>
            </a:pPr>
            <a:r>
              <a:rPr lang="en-US" sz="4000" b="1" kern="0" dirty="0" smtClean="0">
                <a:solidFill>
                  <a:schemeClr val="bg2">
                    <a:lumMod val="10000"/>
                  </a:schemeClr>
                </a:solidFill>
                <a:latin typeface="Gisha" pitchFamily="34" charset="-79"/>
                <a:ea typeface="+mj-ea"/>
                <a:cs typeface="Gisha" pitchFamily="34" charset="-79"/>
              </a:rPr>
              <a:t>Thanks</a:t>
            </a:r>
            <a:endParaRPr lang="en-US" sz="4000" b="1" kern="0" dirty="0">
              <a:solidFill>
                <a:schemeClr val="bg2">
                  <a:lumMod val="10000"/>
                </a:schemeClr>
              </a:solidFill>
              <a:latin typeface="Gisha" pitchFamily="34" charset="-79"/>
              <a:ea typeface="+mj-ea"/>
              <a:cs typeface="Gisha" pitchFamily="34" charset="-79"/>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圆角矩形 8"/>
          <p:cNvSpPr/>
          <p:nvPr/>
        </p:nvSpPr>
        <p:spPr>
          <a:xfrm>
            <a:off x="228600" y="1628799"/>
            <a:ext cx="2514600" cy="4924401"/>
          </a:xfrm>
          <a:prstGeom prst="roundRect">
            <a:avLst>
              <a:gd name="adj" fmla="val 8955"/>
            </a:avLst>
          </a:prstGeom>
          <a:solidFill>
            <a:schemeClr val="bg1"/>
          </a:solidFill>
          <a:ln w="25400" cap="flat" cmpd="sng" algn="ctr">
            <a:solidFill>
              <a:schemeClr val="accent1"/>
            </a:solidFill>
            <a:prstDash val="solid"/>
          </a:ln>
          <a:effectLst/>
        </p:spPr>
        <p:txBody>
          <a:bodyPr tIns="396000" anchor="ctr"/>
          <a:lstStyle/>
          <a:p>
            <a:pPr>
              <a:buFont typeface="Wingdings" pitchFamily="2" charset="2"/>
              <a:buChar char="v"/>
            </a:pPr>
            <a:endParaRPr lang="en-US" dirty="0" smtClean="0">
              <a:latin typeface="Arial" panose="020B0604020202020204" pitchFamily="34" charset="0"/>
              <a:cs typeface="Arial" panose="020B0604020202020204" pitchFamily="34" charset="0"/>
            </a:endParaRPr>
          </a:p>
          <a:p>
            <a:pPr>
              <a:buFont typeface="Wingdings" pitchFamily="2" charset="2"/>
              <a:buChar char="v"/>
            </a:pPr>
            <a:endParaRPr lang="en-US" dirty="0">
              <a:latin typeface="Arial" panose="020B0604020202020204" pitchFamily="34" charset="0"/>
              <a:cs typeface="Arial" panose="020B0604020202020204" pitchFamily="34" charset="0"/>
            </a:endParaRPr>
          </a:p>
          <a:p>
            <a:pPr>
              <a:buFont typeface="Wingdings" pitchFamily="2" charset="2"/>
              <a:buChar char="v"/>
            </a:pPr>
            <a:r>
              <a:rPr lang="en-US" dirty="0" smtClean="0">
                <a:latin typeface="Arial" panose="020B0604020202020204" pitchFamily="34" charset="0"/>
                <a:cs typeface="Arial" panose="020B0604020202020204" pitchFamily="34" charset="0"/>
              </a:rPr>
              <a:t> Election Pledge; Vision 2021: Digital Bangladesh</a:t>
            </a:r>
          </a:p>
          <a:p>
            <a:endParaRPr lang="en-US" dirty="0" smtClean="0">
              <a:latin typeface="Arial" panose="020B0604020202020204" pitchFamily="34" charset="0"/>
              <a:cs typeface="Arial" panose="020B0604020202020204" pitchFamily="34" charset="0"/>
            </a:endParaRPr>
          </a:p>
          <a:p>
            <a:pPr>
              <a:buFont typeface="Wingdings" pitchFamily="2" charset="2"/>
              <a:buChar char="v"/>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Government  committed for inclusive uses of ICT</a:t>
            </a:r>
          </a:p>
          <a:p>
            <a:endParaRPr lang="en-US" dirty="0" smtClean="0">
              <a:latin typeface="Arial" panose="020B0604020202020204" pitchFamily="34" charset="0"/>
              <a:cs typeface="Arial" panose="020B0604020202020204" pitchFamily="34" charset="0"/>
            </a:endParaRPr>
          </a:p>
          <a:p>
            <a:pPr>
              <a:buFont typeface="Wingdings" pitchFamily="2" charset="2"/>
              <a:buChar char="v"/>
            </a:pPr>
            <a:r>
              <a:rPr lang="en-US" dirty="0" smtClean="0">
                <a:latin typeface="Arial" panose="020B0604020202020204" pitchFamily="34" charset="0"/>
                <a:cs typeface="Arial" panose="020B0604020202020204" pitchFamily="34" charset="0"/>
              </a:rPr>
              <a:t> ICT for unlocking tremendous social and economic benefit </a:t>
            </a:r>
          </a:p>
          <a:p>
            <a:endParaRPr lang="en-US" dirty="0" smtClean="0">
              <a:latin typeface="Arial" panose="020B0604020202020204" pitchFamily="34" charset="0"/>
              <a:cs typeface="Arial" panose="020B0604020202020204" pitchFamily="34" charset="0"/>
            </a:endParaRPr>
          </a:p>
          <a:p>
            <a:pPr>
              <a:buFont typeface="Wingdings" pitchFamily="2" charset="2"/>
              <a:buChar char="v"/>
            </a:pPr>
            <a:r>
              <a:rPr lang="en-US" dirty="0" smtClean="0">
                <a:latin typeface="Arial" panose="020B0604020202020204" pitchFamily="34" charset="0"/>
              </a:rPr>
              <a:t> Middle income country by 2021 </a:t>
            </a:r>
            <a:endParaRPr lang="en-US" dirty="0">
              <a:latin typeface="Arial" panose="020B0604020202020204" pitchFamily="34" charset="0"/>
            </a:endParaRPr>
          </a:p>
          <a:p>
            <a:endParaRPr lang="en-US" dirty="0" smtClean="0">
              <a:latin typeface="Arial" panose="020B0604020202020204" pitchFamily="34" charset="0"/>
              <a:cs typeface="Arial" panose="020B0604020202020204" pitchFamily="34" charset="0"/>
            </a:endParaRPr>
          </a:p>
          <a:p>
            <a:pPr algn="just"/>
            <a:endParaRPr lang="en-US" sz="1200" dirty="0" smtClean="0">
              <a:latin typeface="Arial" panose="020B0604020202020204" pitchFamily="34" charset="0"/>
              <a:cs typeface="Arial" panose="020B0604020202020204" pitchFamily="34" charset="0"/>
            </a:endParaRPr>
          </a:p>
          <a:p>
            <a:pPr algn="ctr" fontAlgn="auto">
              <a:spcBef>
                <a:spcPts val="0"/>
              </a:spcBef>
              <a:spcAft>
                <a:spcPts val="0"/>
              </a:spcAft>
              <a:buNone/>
              <a:defRPr/>
            </a:pPr>
            <a:endParaRPr lang="en-US" altLang="zh-CN" sz="2000" kern="0" dirty="0">
              <a:solidFill>
                <a:prstClr val="white"/>
              </a:solidFill>
              <a:latin typeface="Arial" pitchFamily="34" charset="0"/>
              <a:ea typeface="宋体"/>
              <a:cs typeface="Arial" pitchFamily="34" charset="0"/>
            </a:endParaRPr>
          </a:p>
        </p:txBody>
      </p:sp>
      <p:sp>
        <p:nvSpPr>
          <p:cNvPr id="9" name="圆角矩形 8"/>
          <p:cNvSpPr/>
          <p:nvPr/>
        </p:nvSpPr>
        <p:spPr>
          <a:xfrm>
            <a:off x="381000" y="1196751"/>
            <a:ext cx="1600200" cy="948634"/>
          </a:xfrm>
          <a:prstGeom prst="roundRect">
            <a:avLst>
              <a:gd name="adj" fmla="val 8955"/>
            </a:avLst>
          </a:prstGeom>
          <a:solidFill>
            <a:schemeClr val="bg2">
              <a:lumMod val="60000"/>
              <a:lumOff val="40000"/>
            </a:schemeClr>
          </a:solidFill>
          <a:ln w="25400" cap="flat" cmpd="sng" algn="ctr">
            <a:solidFill>
              <a:schemeClr val="accent1"/>
            </a:solidFill>
            <a:prstDash val="solid"/>
          </a:ln>
          <a:effectLst/>
        </p:spPr>
        <p:txBody>
          <a:bodyPr anchor="ctr"/>
          <a:lstStyle/>
          <a:p>
            <a:pPr algn="ctr" fontAlgn="auto">
              <a:spcBef>
                <a:spcPts val="0"/>
              </a:spcBef>
              <a:spcAft>
                <a:spcPts val="0"/>
              </a:spcAft>
              <a:buNone/>
              <a:defRPr/>
            </a:pPr>
            <a:r>
              <a:rPr lang="en-US" altLang="zh-CN" sz="2000" kern="0" dirty="0" smtClean="0">
                <a:solidFill>
                  <a:schemeClr val="bg2">
                    <a:lumMod val="10000"/>
                  </a:schemeClr>
                </a:solidFill>
                <a:latin typeface="Arial" pitchFamily="34" charset="0"/>
                <a:ea typeface="宋体"/>
                <a:cs typeface="Arial" pitchFamily="34" charset="0"/>
              </a:rPr>
              <a:t>Foreword</a:t>
            </a:r>
            <a:r>
              <a:rPr lang="en-US" altLang="zh-CN" sz="2000" kern="0" dirty="0" smtClean="0">
                <a:solidFill>
                  <a:prstClr val="white"/>
                </a:solidFill>
                <a:latin typeface="Arial" pitchFamily="34" charset="0"/>
                <a:ea typeface="宋体"/>
                <a:cs typeface="Arial" pitchFamily="34" charset="0"/>
              </a:rPr>
              <a:t> </a:t>
            </a:r>
            <a:r>
              <a:rPr lang="bn-BD" altLang="zh-CN" sz="2000" kern="0" dirty="0" smtClean="0">
                <a:solidFill>
                  <a:prstClr val="white"/>
                </a:solidFill>
                <a:latin typeface="Arial" pitchFamily="34" charset="0"/>
                <a:ea typeface="宋体"/>
                <a:cs typeface="Arial" pitchFamily="34" charset="0"/>
              </a:rPr>
              <a:t> </a:t>
            </a:r>
            <a:r>
              <a:rPr lang="en-US" altLang="zh-CN" sz="2000" kern="0" dirty="0" smtClean="0">
                <a:solidFill>
                  <a:prstClr val="white"/>
                </a:solidFill>
                <a:latin typeface="Arial" pitchFamily="34" charset="0"/>
                <a:ea typeface="宋体"/>
                <a:cs typeface="Arial" pitchFamily="34" charset="0"/>
              </a:rPr>
              <a:t> </a:t>
            </a:r>
            <a:endParaRPr lang="en-US" altLang="zh-CN" sz="2000" kern="0" dirty="0">
              <a:solidFill>
                <a:prstClr val="white"/>
              </a:solidFill>
              <a:latin typeface="Arial" pitchFamily="34" charset="0"/>
              <a:ea typeface="宋体"/>
              <a:cs typeface="Arial" pitchFamily="34" charset="0"/>
            </a:endParaRPr>
          </a:p>
        </p:txBody>
      </p:sp>
      <p:pic>
        <p:nvPicPr>
          <p:cNvPr id="10" name="Picture 1"/>
          <p:cNvPicPr>
            <a:picLocks noChangeAspect="1" noChangeArrowheads="1"/>
          </p:cNvPicPr>
          <p:nvPr/>
        </p:nvPicPr>
        <p:blipFill>
          <a:blip r:embed="rId2" cstate="print"/>
          <a:srcRect/>
          <a:stretch>
            <a:fillRect/>
          </a:stretch>
        </p:blipFill>
        <p:spPr bwMode="auto">
          <a:xfrm>
            <a:off x="2895600" y="2362200"/>
            <a:ext cx="3352800" cy="3124200"/>
          </a:xfrm>
          <a:prstGeom prst="rect">
            <a:avLst/>
          </a:prstGeom>
          <a:noFill/>
          <a:ln w="9525">
            <a:noFill/>
            <a:miter lim="800000"/>
            <a:headEnd/>
            <a:tailEnd/>
          </a:ln>
          <a:effectLst/>
        </p:spPr>
      </p:pic>
      <p:sp>
        <p:nvSpPr>
          <p:cNvPr id="11" name="圆角矩形 8"/>
          <p:cNvSpPr/>
          <p:nvPr/>
        </p:nvSpPr>
        <p:spPr>
          <a:xfrm>
            <a:off x="6412434" y="1727448"/>
            <a:ext cx="2598215" cy="4825752"/>
          </a:xfrm>
          <a:prstGeom prst="roundRect">
            <a:avLst>
              <a:gd name="adj" fmla="val 8955"/>
            </a:avLst>
          </a:prstGeom>
          <a:solidFill>
            <a:schemeClr val="bg1"/>
          </a:solidFill>
          <a:ln w="25400" cap="flat" cmpd="sng" algn="ctr">
            <a:solidFill>
              <a:schemeClr val="accent1"/>
            </a:solidFill>
            <a:prstDash val="solid"/>
          </a:ln>
          <a:effectLst/>
        </p:spPr>
        <p:txBody>
          <a:bodyPr tIns="396000" anchor="ctr"/>
          <a:lstStyle/>
          <a:p>
            <a:pPr>
              <a:buFont typeface="Wingdings" pitchFamily="2" charset="2"/>
              <a:buChar char="v"/>
            </a:pPr>
            <a:r>
              <a:rPr lang="en-US" dirty="0" smtClean="0">
                <a:solidFill>
                  <a:schemeClr val="bg2">
                    <a:lumMod val="10000"/>
                  </a:schemeClr>
                </a:solidFill>
                <a:latin typeface="Arial" panose="020B0604020202020204" pitchFamily="34" charset="0"/>
                <a:cs typeface="Arial" panose="020B0604020202020204" pitchFamily="34" charset="0"/>
              </a:rPr>
              <a:t> ICT Division  and  Department of ICT are formed </a:t>
            </a:r>
            <a:endParaRPr lang="bn-BD" dirty="0">
              <a:solidFill>
                <a:schemeClr val="bg2">
                  <a:lumMod val="10000"/>
                </a:schemeClr>
              </a:solidFill>
              <a:latin typeface="Arial" panose="020B0604020202020204" pitchFamily="34" charset="0"/>
              <a:cs typeface="Arial" panose="020B0604020202020204" pitchFamily="34" charset="0"/>
            </a:endParaRPr>
          </a:p>
          <a:p>
            <a:endParaRPr lang="en-US" dirty="0" smtClean="0">
              <a:solidFill>
                <a:schemeClr val="bg2">
                  <a:lumMod val="10000"/>
                </a:schemeClr>
              </a:solidFill>
              <a:latin typeface="Arial" panose="020B0604020202020204" pitchFamily="34" charset="0"/>
              <a:cs typeface="Arial" panose="020B0604020202020204" pitchFamily="34" charset="0"/>
            </a:endParaRPr>
          </a:p>
          <a:p>
            <a:pPr>
              <a:buFont typeface="Wingdings" pitchFamily="2" charset="2"/>
              <a:buChar char="v"/>
            </a:pPr>
            <a:r>
              <a:rPr lang="en-US" dirty="0" smtClean="0">
                <a:solidFill>
                  <a:schemeClr val="bg2">
                    <a:lumMod val="10000"/>
                  </a:schemeClr>
                </a:solidFill>
                <a:latin typeface="Arial" panose="020B0604020202020204" pitchFamily="34" charset="0"/>
                <a:cs typeface="Arial" panose="020B0604020202020204" pitchFamily="34" charset="0"/>
              </a:rPr>
              <a:t> ICT rollout is happened all over the country</a:t>
            </a:r>
          </a:p>
          <a:p>
            <a:endParaRPr lang="en-US" dirty="0" smtClean="0">
              <a:solidFill>
                <a:schemeClr val="bg2">
                  <a:lumMod val="10000"/>
                </a:schemeClr>
              </a:solidFill>
              <a:latin typeface="Arial" panose="020B0604020202020204" pitchFamily="34" charset="0"/>
              <a:cs typeface="Arial" panose="020B0604020202020204" pitchFamily="34" charset="0"/>
            </a:endParaRPr>
          </a:p>
          <a:p>
            <a:pPr>
              <a:buFont typeface="Wingdings" pitchFamily="2" charset="2"/>
              <a:buChar char="v"/>
            </a:pPr>
            <a:r>
              <a:rPr lang="en-US" altLang="zh-CN" sz="2000" kern="0" dirty="0" smtClean="0">
                <a:solidFill>
                  <a:schemeClr val="bg2">
                    <a:lumMod val="10000"/>
                  </a:schemeClr>
                </a:solidFill>
                <a:latin typeface="Arial" panose="020B0604020202020204" pitchFamily="34" charset="0"/>
                <a:ea typeface="宋体"/>
                <a:cs typeface="Arial" panose="020B0604020202020204" pitchFamily="34" charset="0"/>
              </a:rPr>
              <a:t> Development of National ICT infra-network promotes   cross </a:t>
            </a:r>
            <a:r>
              <a:rPr lang="en-US" altLang="zh-CN" sz="2000" kern="0" dirty="0" err="1" smtClean="0">
                <a:solidFill>
                  <a:schemeClr val="bg2">
                    <a:lumMod val="10000"/>
                  </a:schemeClr>
                </a:solidFill>
                <a:latin typeface="Arial" panose="020B0604020202020204" pitchFamily="34" charset="0"/>
                <a:ea typeface="宋体"/>
                <a:cs typeface="Arial" panose="020B0604020202020204" pitchFamily="34" charset="0"/>
              </a:rPr>
              <a:t>sectoral</a:t>
            </a:r>
            <a:r>
              <a:rPr lang="en-US" altLang="zh-CN" sz="2000" kern="0" dirty="0" smtClean="0">
                <a:solidFill>
                  <a:schemeClr val="bg2">
                    <a:lumMod val="10000"/>
                  </a:schemeClr>
                </a:solidFill>
                <a:latin typeface="Arial" panose="020B0604020202020204" pitchFamily="34" charset="0"/>
                <a:ea typeface="宋体"/>
                <a:cs typeface="Arial" panose="020B0604020202020204" pitchFamily="34" charset="0"/>
              </a:rPr>
              <a:t> synergy  </a:t>
            </a:r>
            <a:endParaRPr lang="en-US" altLang="zh-CN" sz="2000" kern="0" dirty="0">
              <a:solidFill>
                <a:schemeClr val="bg2">
                  <a:lumMod val="10000"/>
                </a:schemeClr>
              </a:solidFill>
              <a:latin typeface="Arial" pitchFamily="34" charset="0"/>
              <a:ea typeface="宋体"/>
              <a:cs typeface="Arial" pitchFamily="34" charset="0"/>
            </a:endParaRPr>
          </a:p>
        </p:txBody>
      </p:sp>
      <p:sp>
        <p:nvSpPr>
          <p:cNvPr id="12" name="圆角矩形 8"/>
          <p:cNvSpPr/>
          <p:nvPr/>
        </p:nvSpPr>
        <p:spPr>
          <a:xfrm>
            <a:off x="6553200" y="1295400"/>
            <a:ext cx="1828800" cy="948634"/>
          </a:xfrm>
          <a:prstGeom prst="roundRect">
            <a:avLst>
              <a:gd name="adj" fmla="val 8955"/>
            </a:avLst>
          </a:prstGeom>
          <a:solidFill>
            <a:schemeClr val="bg2">
              <a:lumMod val="60000"/>
              <a:lumOff val="40000"/>
            </a:schemeClr>
          </a:solidFill>
          <a:ln w="25400" cap="flat" cmpd="sng" algn="ctr">
            <a:solidFill>
              <a:schemeClr val="accent1"/>
            </a:solidFill>
            <a:prstDash val="solid"/>
          </a:ln>
          <a:effectLst/>
        </p:spPr>
        <p:txBody>
          <a:bodyPr anchor="ctr"/>
          <a:lstStyle/>
          <a:p>
            <a:pPr algn="ctr" fontAlgn="auto">
              <a:spcBef>
                <a:spcPts val="0"/>
              </a:spcBef>
              <a:spcAft>
                <a:spcPts val="0"/>
              </a:spcAft>
              <a:buNone/>
              <a:defRPr/>
            </a:pPr>
            <a:r>
              <a:rPr lang="en-US" altLang="zh-CN" sz="2000" kern="0" dirty="0" smtClean="0">
                <a:solidFill>
                  <a:schemeClr val="bg2">
                    <a:lumMod val="10000"/>
                  </a:schemeClr>
                </a:solidFill>
                <a:latin typeface="Arial" pitchFamily="34" charset="0"/>
                <a:ea typeface="宋体"/>
                <a:cs typeface="Arial" pitchFamily="34" charset="0"/>
              </a:rPr>
              <a:t>Progress </a:t>
            </a:r>
            <a:r>
              <a:rPr lang="bn-BD" altLang="zh-CN" sz="2000" kern="0" dirty="0" smtClean="0">
                <a:solidFill>
                  <a:prstClr val="white"/>
                </a:solidFill>
                <a:latin typeface="Arial" pitchFamily="34" charset="0"/>
                <a:ea typeface="宋体"/>
                <a:cs typeface="Arial" pitchFamily="34" charset="0"/>
              </a:rPr>
              <a:t> </a:t>
            </a:r>
          </a:p>
        </p:txBody>
      </p:sp>
      <p:sp>
        <p:nvSpPr>
          <p:cNvPr id="13" name="TextBox 2"/>
          <p:cNvSpPr txBox="1">
            <a:spLocks noChangeArrowheads="1"/>
          </p:cNvSpPr>
          <p:nvPr/>
        </p:nvSpPr>
        <p:spPr bwMode="auto">
          <a:xfrm>
            <a:off x="0" y="381000"/>
            <a:ext cx="38100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eaLnBrk="1" hangingPunct="1">
              <a:spcBef>
                <a:spcPct val="0"/>
              </a:spcBef>
              <a:buClrTx/>
              <a:buSzTx/>
              <a:buFont typeface="Arial" panose="020B0604020202020204" pitchFamily="34" charset="0"/>
              <a:buNone/>
              <a:defRPr/>
            </a:pPr>
            <a:r>
              <a:rPr lang="en-US" altLang="en-US" sz="2800" b="1" kern="0" dirty="0" smtClean="0">
                <a:solidFill>
                  <a:schemeClr val="bg2">
                    <a:lumMod val="10000"/>
                  </a:schemeClr>
                </a:solidFill>
                <a:latin typeface="Gisha" pitchFamily="34" charset="-79"/>
                <a:ea typeface="+mj-ea"/>
                <a:cs typeface="Gisha" pitchFamily="34" charset="-79"/>
              </a:rPr>
              <a:t>ICT in Bangladesh</a:t>
            </a:r>
          </a:p>
        </p:txBody>
      </p:sp>
    </p:spTree>
    <p:extLst>
      <p:ext uri="{BB962C8B-B14F-4D97-AF65-F5344CB8AC3E}">
        <p14:creationId xmlns:p14="http://schemas.microsoft.com/office/powerpoint/2010/main" val="1985172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2"/>
          <p:cNvSpPr txBox="1">
            <a:spLocks noChangeArrowheads="1"/>
          </p:cNvSpPr>
          <p:nvPr/>
        </p:nvSpPr>
        <p:spPr bwMode="auto">
          <a:xfrm>
            <a:off x="457200" y="467380"/>
            <a:ext cx="5715000" cy="954107"/>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DRR Why Important in Bangladesh ? </a:t>
            </a:r>
          </a:p>
        </p:txBody>
      </p:sp>
      <p:sp>
        <p:nvSpPr>
          <p:cNvPr id="24" name="9663bb7b-f0d7-4785-ae3b-b5dc3e41b2a9"/>
          <p:cNvSpPr>
            <a:spLocks noChangeArrowheads="1"/>
          </p:cNvSpPr>
          <p:nvPr/>
        </p:nvSpPr>
        <p:spPr bwMode="auto">
          <a:xfrm rot="10800000" flipH="1">
            <a:off x="762000" y="3505200"/>
            <a:ext cx="2514600" cy="990600"/>
          </a:xfrm>
          <a:prstGeom prst="rtTriangle">
            <a:avLst/>
          </a:prstGeom>
          <a:solidFill>
            <a:schemeClr val="bg1">
              <a:alpha val="74901"/>
            </a:schemeClr>
          </a:solidFill>
          <a:ln w="9525" algn="ctr">
            <a:noFill/>
            <a:miter lim="800000"/>
            <a:headEnd/>
            <a:tailEnd/>
          </a:ln>
        </p:spPr>
        <p:txBody>
          <a:bodyPr wrap="none" anchor="ctr"/>
          <a:lstStyle/>
          <a:p>
            <a:endParaRPr lang="zh-CN" altLang="en-US">
              <a:latin typeface="Arial"/>
            </a:endParaRPr>
          </a:p>
        </p:txBody>
      </p:sp>
      <p:sp>
        <p:nvSpPr>
          <p:cNvPr id="9" name="Content Placeholder 2"/>
          <p:cNvSpPr>
            <a:spLocks noGrp="1"/>
          </p:cNvSpPr>
          <p:nvPr>
            <p:ph sz="half" idx="1"/>
          </p:nvPr>
        </p:nvSpPr>
        <p:spPr>
          <a:xfrm>
            <a:off x="609600" y="1295400"/>
            <a:ext cx="8001000" cy="5334000"/>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marL="0" indent="0" algn="just">
              <a:buNone/>
            </a:pPr>
            <a:endParaRPr lang="en-US" dirty="0">
              <a:solidFill>
                <a:schemeClr val="bg2">
                  <a:lumMod val="10000"/>
                </a:schemeClr>
              </a:solidFill>
              <a:latin typeface="Arial" pitchFamily="34" charset="0"/>
              <a:cs typeface="Arial" pitchFamily="34" charset="0"/>
            </a:endParaRPr>
          </a:p>
          <a:p>
            <a:pPr marL="457200" lvl="0" indent="-457200">
              <a:buFont typeface="Arial" panose="020B0604020202020204" pitchFamily="34" charset="0"/>
              <a:buChar char="•"/>
            </a:pPr>
            <a:r>
              <a:rPr lang="en-US" dirty="0" smtClean="0">
                <a:solidFill>
                  <a:schemeClr val="bg2">
                    <a:lumMod val="10000"/>
                  </a:schemeClr>
                </a:solidFill>
              </a:rPr>
              <a:t>Bangladesh is one of the worst disaster prone country of the world.  </a:t>
            </a:r>
          </a:p>
          <a:p>
            <a:pPr marL="457200" lvl="0" indent="-457200">
              <a:buFont typeface="Arial" panose="020B0604020202020204" pitchFamily="34" charset="0"/>
              <a:buChar char="•"/>
            </a:pPr>
            <a:r>
              <a:rPr lang="en-US" dirty="0" smtClean="0">
                <a:solidFill>
                  <a:schemeClr val="bg2">
                    <a:lumMod val="10000"/>
                  </a:schemeClr>
                </a:solidFill>
              </a:rPr>
              <a:t>Catastrophic Hazards  ---Floods (1988,1998 and 2004), Cyclones and Storm Surges (1970,1991,2007 SIDR and 2009 AILA), Tornado (1974, 1977, 2005 etc), River Bank Erosion, Earthquake, Drought, Arsenic Contamination, Salinity Intrusion, Fire, Infrastructure Collapse (RANA Plaza), Tsunami and Landslide.   </a:t>
            </a:r>
          </a:p>
          <a:p>
            <a:pPr marL="0" indent="0" algn="just">
              <a:buNone/>
            </a:pPr>
            <a:endParaRPr lang="en-US" sz="1300" dirty="0" smtClean="0">
              <a:solidFill>
                <a:schemeClr val="bg2">
                  <a:lumMod val="10000"/>
                </a:schemeClr>
              </a:solidFill>
              <a:latin typeface="Arial" pitchFamily="34" charset="0"/>
              <a:cs typeface="Arial" pitchFamily="34" charset="0"/>
            </a:endParaRPr>
          </a:p>
          <a:p>
            <a:pPr algn="just">
              <a:buFont typeface="Wingdings" pitchFamily="2" charset="2"/>
              <a:buChar char="v"/>
            </a:pPr>
            <a:endParaRPr lang="en-US" sz="1300" dirty="0" smtClean="0">
              <a:solidFill>
                <a:schemeClr val="bg2">
                  <a:lumMod val="10000"/>
                </a:schemeClr>
              </a:solidFill>
              <a:latin typeface="Arial" pitchFamily="34" charset="0"/>
              <a:cs typeface="Arial" pitchFamily="34" charset="0"/>
            </a:endParaRPr>
          </a:p>
          <a:p>
            <a:pPr algn="just">
              <a:buNone/>
            </a:pPr>
            <a:endParaRPr lang="en-US" sz="1300" dirty="0" smtClean="0">
              <a:solidFill>
                <a:schemeClr val="bg2">
                  <a:lumMod val="10000"/>
                </a:schemeClr>
              </a:solidFill>
              <a:latin typeface="Arial" pitchFamily="34" charset="0"/>
              <a:cs typeface="Arial" pitchFamily="34" charset="0"/>
            </a:endParaRPr>
          </a:p>
          <a:p>
            <a:pPr algn="just">
              <a:buNone/>
            </a:pPr>
            <a:endParaRPr lang="en-US" sz="1300" dirty="0" smtClean="0">
              <a:solidFill>
                <a:schemeClr val="bg2">
                  <a:lumMod val="10000"/>
                </a:schemeClr>
              </a:solidFill>
              <a:latin typeface="Arial" pitchFamily="34" charset="0"/>
              <a:cs typeface="Arial" pitchFamily="34" charset="0"/>
            </a:endParaRPr>
          </a:p>
          <a:p>
            <a:pPr algn="just">
              <a:buNone/>
            </a:pPr>
            <a:endParaRPr lang="en-US" sz="1300" dirty="0" smtClean="0">
              <a:solidFill>
                <a:schemeClr val="bg2">
                  <a:lumMod val="10000"/>
                </a:schemeClr>
              </a:solidFill>
              <a:latin typeface="Arial" pitchFamily="34" charset="0"/>
              <a:cs typeface="Arial" pitchFamily="34" charset="0"/>
            </a:endParaRPr>
          </a:p>
          <a:p>
            <a:pPr algn="just"/>
            <a:endParaRPr lang="en-US" sz="1300" dirty="0" smtClean="0">
              <a:solidFill>
                <a:schemeClr val="bg2">
                  <a:lumMod val="10000"/>
                </a:schemeClr>
              </a:solidFill>
              <a:latin typeface="Arial" pitchFamily="34" charset="0"/>
              <a:cs typeface="Arial" pitchFamily="34" charset="0"/>
            </a:endParaRPr>
          </a:p>
          <a:p>
            <a:pPr marL="0" indent="0">
              <a:buNone/>
            </a:pPr>
            <a:endParaRPr lang="en-US" sz="1300" dirty="0" smtClean="0">
              <a:solidFill>
                <a:schemeClr val="bg2">
                  <a:lumMod val="10000"/>
                </a:schemeClr>
              </a:solidFill>
              <a:latin typeface="Arial" pitchFamily="34" charset="0"/>
              <a:cs typeface="Arial" pitchFamily="34" charset="0"/>
            </a:endParaRPr>
          </a:p>
          <a:p>
            <a:pPr marL="0" indent="0">
              <a:buNone/>
            </a:pPr>
            <a:r>
              <a:rPr lang="en-US" sz="1300" dirty="0" smtClean="0">
                <a:solidFill>
                  <a:schemeClr val="bg2">
                    <a:lumMod val="10000"/>
                  </a:schemeClr>
                </a:solidFill>
                <a:latin typeface="Arial" pitchFamily="34" charset="0"/>
                <a:cs typeface="Arial" pitchFamily="34" charset="0"/>
              </a:rPr>
              <a:t> </a:t>
            </a:r>
            <a:endParaRPr lang="en-US" sz="1300" dirty="0">
              <a:solidFill>
                <a:schemeClr val="bg2">
                  <a:lumMod val="10000"/>
                </a:schemeClr>
              </a:solidFill>
              <a:latin typeface="Arial" pitchFamily="34" charset="0"/>
              <a:cs typeface="Arial" pitchFamily="34" charset="0"/>
            </a:endParaRPr>
          </a:p>
        </p:txBody>
      </p:sp>
    </p:spTree>
    <p:extLst>
      <p:ext uri="{BB962C8B-B14F-4D97-AF65-F5344CB8AC3E}">
        <p14:creationId xmlns:p14="http://schemas.microsoft.com/office/powerpoint/2010/main" val="1985172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8610600" cy="1066800"/>
          </a:xfrm>
          <a:noFill/>
        </p:spPr>
        <p:txBody>
          <a:bodyPr>
            <a:normAutofit fontScale="90000"/>
          </a:bodyPr>
          <a:lstStyle/>
          <a:p>
            <a:pPr algn="ctr"/>
            <a:r>
              <a:rPr lang="en-US" altLang="en-US" sz="3100" b="1" kern="0" cap="none" dirty="0" smtClean="0">
                <a:solidFill>
                  <a:srgbClr val="FFFF00"/>
                </a:solidFill>
                <a:latin typeface="Gisha" pitchFamily="34" charset="-79"/>
                <a:cs typeface="Gisha" pitchFamily="34" charset="-79"/>
              </a:rPr>
              <a:t/>
            </a:r>
            <a:br>
              <a:rPr lang="en-US" altLang="en-US" sz="3100" b="1" kern="0" cap="none" dirty="0" smtClean="0">
                <a:solidFill>
                  <a:srgbClr val="FFFF00"/>
                </a:solidFill>
                <a:latin typeface="Gisha" pitchFamily="34" charset="-79"/>
                <a:cs typeface="Gisha" pitchFamily="34" charset="-79"/>
              </a:rPr>
            </a:br>
            <a:r>
              <a:rPr lang="en-US" altLang="en-US" sz="3100" b="1" kern="0" cap="none" dirty="0">
                <a:solidFill>
                  <a:srgbClr val="FFFF00"/>
                </a:solidFill>
                <a:latin typeface="Gisha" pitchFamily="34" charset="-79"/>
                <a:cs typeface="Gisha" pitchFamily="34" charset="-79"/>
              </a:rPr>
              <a:t/>
            </a:r>
            <a:br>
              <a:rPr lang="en-US" altLang="en-US" sz="3100" b="1" kern="0" cap="none" dirty="0">
                <a:solidFill>
                  <a:srgbClr val="FFFF00"/>
                </a:solidFill>
                <a:latin typeface="Gisha" pitchFamily="34" charset="-79"/>
                <a:cs typeface="Gisha" pitchFamily="34" charset="-79"/>
              </a:rPr>
            </a:br>
            <a:r>
              <a:rPr lang="en-US" altLang="en-US" sz="3100" b="1" kern="0" cap="none" dirty="0" smtClean="0">
                <a:solidFill>
                  <a:schemeClr val="bg2">
                    <a:lumMod val="10000"/>
                  </a:schemeClr>
                </a:solidFill>
                <a:latin typeface="Gisha" pitchFamily="34" charset="-79"/>
                <a:cs typeface="Gisha" pitchFamily="34" charset="-79"/>
              </a:rPr>
              <a:t>National ICT Policy 2009 Addressing Disaster Risk Reduction </a:t>
            </a:r>
            <a:r>
              <a:rPr lang="en-US" altLang="en-US" b="1" kern="0" dirty="0" smtClean="0">
                <a:solidFill>
                  <a:srgbClr val="134F0F"/>
                </a:solidFill>
                <a:latin typeface="Gisha" pitchFamily="34" charset="-79"/>
                <a:cs typeface="Gisha" pitchFamily="34" charset="-79"/>
              </a:rPr>
              <a:t/>
            </a:r>
            <a:br>
              <a:rPr lang="en-US" altLang="en-US" b="1" kern="0" dirty="0" smtClean="0">
                <a:solidFill>
                  <a:srgbClr val="134F0F"/>
                </a:solidFill>
                <a:latin typeface="Gisha" pitchFamily="34" charset="-79"/>
                <a:cs typeface="Gisha" pitchFamily="34" charset="-79"/>
              </a:rPr>
            </a:br>
            <a:r>
              <a:rPr lang="bn-BD" altLang="en-US" sz="2700" b="1" u="sng" kern="0" dirty="0" smtClean="0">
                <a:solidFill>
                  <a:schemeClr val="accent6">
                    <a:lumMod val="50000"/>
                  </a:schemeClr>
                </a:solidFill>
                <a:latin typeface="Gisha" pitchFamily="34" charset="-79"/>
                <a:cs typeface="Gisha" pitchFamily="34" charset="-79"/>
              </a:rPr>
              <a:t/>
            </a:r>
            <a:br>
              <a:rPr lang="bn-BD" altLang="en-US" sz="2700" b="1" u="sng" kern="0" dirty="0" smtClean="0">
                <a:solidFill>
                  <a:schemeClr val="accent6">
                    <a:lumMod val="50000"/>
                  </a:schemeClr>
                </a:solidFill>
                <a:latin typeface="Gisha" pitchFamily="34" charset="-79"/>
                <a:cs typeface="Gisha" pitchFamily="34" charset="-79"/>
              </a:rPr>
            </a:br>
            <a:r>
              <a:rPr lang="en-US" altLang="en-US" sz="1800" b="1" kern="0" dirty="0" smtClean="0">
                <a:solidFill>
                  <a:schemeClr val="accent6">
                    <a:lumMod val="50000"/>
                  </a:schemeClr>
                </a:solidFill>
                <a:latin typeface="Gisha" pitchFamily="34" charset="-79"/>
                <a:cs typeface="Gisha" pitchFamily="34" charset="-79"/>
              </a:rPr>
              <a:t/>
            </a:r>
            <a:br>
              <a:rPr lang="en-US" altLang="en-US" sz="1800" b="1" kern="0" dirty="0" smtClean="0">
                <a:solidFill>
                  <a:schemeClr val="accent6">
                    <a:lumMod val="50000"/>
                  </a:schemeClr>
                </a:solidFill>
                <a:latin typeface="Gisha" pitchFamily="34" charset="-79"/>
                <a:cs typeface="Gisha" pitchFamily="34" charset="-79"/>
              </a:rPr>
            </a:br>
            <a:r>
              <a:rPr lang="en-US" altLang="en-US" sz="1800" b="1" kern="0" dirty="0" smtClean="0">
                <a:solidFill>
                  <a:schemeClr val="accent6">
                    <a:lumMod val="50000"/>
                  </a:schemeClr>
                </a:solidFill>
                <a:latin typeface="Gisha" pitchFamily="34" charset="-79"/>
                <a:cs typeface="Gisha" pitchFamily="34" charset="-79"/>
              </a:rPr>
              <a:t> </a:t>
            </a: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altLang="en-US" sz="1600" b="1" kern="0" dirty="0" smtClean="0">
                <a:solidFill>
                  <a:srgbClr val="134F0F"/>
                </a:solidFill>
                <a:latin typeface="Gisha" pitchFamily="34" charset="-79"/>
                <a:cs typeface="Gisha" pitchFamily="34" charset="-79"/>
              </a:rPr>
              <a:t> </a:t>
            </a:r>
            <a:endParaRPr lang="en-US" sz="16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379013478"/>
              </p:ext>
            </p:extLst>
          </p:nvPr>
        </p:nvGraphicFramePr>
        <p:xfrm>
          <a:off x="457200" y="2615628"/>
          <a:ext cx="8153400" cy="4013772"/>
        </p:xfrm>
        <a:graphic>
          <a:graphicData uri="http://schemas.openxmlformats.org/drawingml/2006/table">
            <a:tbl>
              <a:tblPr firstRow="1" bandRow="1">
                <a:tableStyleId>{C083E6E3-FA7D-4D7B-A595-EF9225AFEA82}</a:tableStyleId>
              </a:tblPr>
              <a:tblGrid>
                <a:gridCol w="8153400"/>
              </a:tblGrid>
              <a:tr h="584772">
                <a:tc>
                  <a:txBody>
                    <a:bodyPr/>
                    <a:lstStyle/>
                    <a:p>
                      <a:pPr algn="ctr"/>
                      <a:r>
                        <a:rPr lang="en-US" sz="2800" dirty="0" smtClean="0"/>
                        <a:t>Activities</a:t>
                      </a:r>
                      <a:r>
                        <a:rPr lang="en-US" sz="2800" baseline="0" dirty="0" smtClean="0"/>
                        <a:t> </a:t>
                      </a:r>
                      <a:endParaRPr lang="en-US" sz="2800" dirty="0">
                        <a:latin typeface="Arial" panose="020B0604020202020204" pitchFamily="34" charset="0"/>
                        <a:cs typeface="Arial" panose="020B0604020202020204" pitchFamily="34" charset="0"/>
                      </a:endParaRPr>
                    </a:p>
                  </a:txBody>
                  <a:tcPr anchor="ctr"/>
                </a:tc>
              </a:tr>
              <a:tr h="6696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Utilize remote sensing technologies for disaster management and mitigations</a:t>
                      </a:r>
                      <a:endParaRPr lang="en-US" sz="1800" dirty="0" smtClean="0">
                        <a:solidFill>
                          <a:schemeClr val="tx1"/>
                        </a:solidFill>
                        <a:latin typeface="Arial" panose="020B0604020202020204" pitchFamily="34" charset="0"/>
                        <a:cs typeface="Arial" panose="020B0604020202020204" pitchFamily="34" charset="0"/>
                      </a:endParaRPr>
                    </a:p>
                  </a:txBody>
                  <a:tcPr/>
                </a:tc>
              </a:tr>
              <a:tr h="718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Promote cell phone/SMS-based disaster warning systems targeted to the population likely to be affected</a:t>
                      </a:r>
                      <a:endParaRPr lang="en-US" sz="1800" dirty="0" smtClean="0">
                        <a:solidFill>
                          <a:schemeClr val="tx1"/>
                        </a:solidFill>
                        <a:latin typeface="Arial" panose="020B0604020202020204" pitchFamily="34" charset="0"/>
                        <a:cs typeface="Arial" panose="020B0604020202020204" pitchFamily="34" charset="0"/>
                      </a:endParaRPr>
                    </a:p>
                  </a:txBody>
                  <a:tcPr/>
                </a:tc>
              </a:tr>
              <a:tr h="9987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Utilize Geographic Information System (GIS)-based systems to monitor flood and cyclone shelters (including equitable distribution in vulnerable areas) </a:t>
                      </a:r>
                      <a:endParaRPr lang="en-US" sz="1800" dirty="0" smtClean="0">
                        <a:solidFill>
                          <a:schemeClr val="tx1"/>
                        </a:solidFill>
                        <a:latin typeface="Arial" panose="020B0604020202020204" pitchFamily="34" charset="0"/>
                        <a:cs typeface="Arial" panose="020B0604020202020204" pitchFamily="34" charset="0"/>
                      </a:endParaRPr>
                    </a:p>
                  </a:txBody>
                  <a:tcPr/>
                </a:tc>
              </a:tr>
              <a:tr h="104197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Utilize Geographic Information System (GIS)-based systems to ensure equitable distribution of relief goods with special focus on the hard-to-reach area </a:t>
                      </a:r>
                      <a:endParaRPr lang="en-US" sz="1800" dirty="0" smtClean="0">
                        <a:solidFill>
                          <a:schemeClr val="tx1"/>
                        </a:solidFill>
                        <a:latin typeface="Arial" panose="020B0604020202020204" pitchFamily="34" charset="0"/>
                        <a:cs typeface="Arial" panose="020B0604020202020204" pitchFamily="34" charset="0"/>
                      </a:endParaRPr>
                    </a:p>
                  </a:txBody>
                  <a:tcPr/>
                </a:tc>
              </a:tr>
            </a:tbl>
          </a:graphicData>
        </a:graphic>
      </p:graphicFrame>
      <p:sp>
        <p:nvSpPr>
          <p:cNvPr id="3" name="Rectangle 2"/>
          <p:cNvSpPr/>
          <p:nvPr/>
        </p:nvSpPr>
        <p:spPr>
          <a:xfrm>
            <a:off x="533400" y="1219200"/>
            <a:ext cx="8077200" cy="1447800"/>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en-US" sz="2800" b="1" kern="0" dirty="0" smtClean="0">
                <a:solidFill>
                  <a:schemeClr val="tx1"/>
                </a:solidFill>
                <a:latin typeface="Gisha" pitchFamily="34" charset="-79"/>
                <a:cs typeface="Gisha" pitchFamily="34" charset="-79"/>
              </a:rPr>
              <a:t>Strategic Objectives</a:t>
            </a:r>
            <a:endParaRPr lang="en-US" sz="28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smtClean="0">
                <a:solidFill>
                  <a:schemeClr val="tx1"/>
                </a:solidFill>
                <a:latin typeface="Arial" panose="020B0604020202020204" pitchFamily="34" charset="0"/>
                <a:cs typeface="Arial" panose="020B0604020202020204" pitchFamily="34" charset="0"/>
              </a:rPr>
              <a:t>Protect </a:t>
            </a:r>
            <a:r>
              <a:rPr lang="en-US" dirty="0">
                <a:solidFill>
                  <a:schemeClr val="tx1"/>
                </a:solidFill>
                <a:latin typeface="Arial" panose="020B0604020202020204" pitchFamily="34" charset="0"/>
                <a:cs typeface="Arial" panose="020B0604020202020204" pitchFamily="34" charset="0"/>
              </a:rPr>
              <a:t>citizens from natural disasters through ICT-based disaster warning and management </a:t>
            </a:r>
            <a:r>
              <a:rPr lang="en-US" dirty="0" smtClean="0">
                <a:solidFill>
                  <a:schemeClr val="tx1"/>
                </a:solidFill>
                <a:latin typeface="Arial" panose="020B0604020202020204" pitchFamily="34" charset="0"/>
                <a:cs typeface="Arial" panose="020B0604020202020204" pitchFamily="34" charset="0"/>
              </a:rPr>
              <a:t>technologies</a:t>
            </a:r>
          </a:p>
          <a:p>
            <a:pPr marL="285750" indent="-285750">
              <a:buFont typeface="Arial" panose="020B0604020202020204" pitchFamily="34" charset="0"/>
              <a:buChar char="•"/>
            </a:pPr>
            <a:r>
              <a:rPr lang="en-US" dirty="0" smtClean="0">
                <a:solidFill>
                  <a:schemeClr val="tx1"/>
                </a:solidFill>
                <a:latin typeface="Arial" panose="020B0604020202020204" pitchFamily="34" charset="0"/>
                <a:cs typeface="Arial" panose="020B0604020202020204" pitchFamily="34" charset="0"/>
              </a:rPr>
              <a:t>Promote </a:t>
            </a:r>
            <a:r>
              <a:rPr lang="en-US" dirty="0">
                <a:solidFill>
                  <a:schemeClr val="tx1"/>
                </a:solidFill>
                <a:latin typeface="Arial" panose="020B0604020202020204" pitchFamily="34" charset="0"/>
                <a:cs typeface="Arial" panose="020B0604020202020204" pitchFamily="34" charset="0"/>
              </a:rPr>
              <a:t>efficient relief management and post-disaster activities monitoring</a:t>
            </a:r>
            <a:endParaRPr lang="en-US" dirty="0">
              <a:solidFill>
                <a:schemeClr val="tx1"/>
              </a:solidFill>
            </a:endParaRPr>
          </a:p>
        </p:txBody>
      </p:sp>
    </p:spTree>
    <p:extLst>
      <p:ext uri="{BB962C8B-B14F-4D97-AF65-F5344CB8AC3E}">
        <p14:creationId xmlns:p14="http://schemas.microsoft.com/office/powerpoint/2010/main" val="6557035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8610600" cy="1066800"/>
          </a:xfrm>
          <a:noFill/>
        </p:spPr>
        <p:txBody>
          <a:bodyPr>
            <a:normAutofit fontScale="90000"/>
          </a:bodyPr>
          <a:lstStyle/>
          <a:p>
            <a:pPr algn="ctr"/>
            <a:r>
              <a:rPr lang="en-US" altLang="en-US" sz="3100" b="1" kern="0" cap="none" dirty="0" smtClean="0">
                <a:solidFill>
                  <a:srgbClr val="FFFF00"/>
                </a:solidFill>
                <a:latin typeface="Gisha" pitchFamily="34" charset="-79"/>
                <a:cs typeface="Gisha" pitchFamily="34" charset="-79"/>
              </a:rPr>
              <a:t/>
            </a:r>
            <a:br>
              <a:rPr lang="en-US" altLang="en-US" sz="3100" b="1" kern="0" cap="none" dirty="0" smtClean="0">
                <a:solidFill>
                  <a:srgbClr val="FFFF00"/>
                </a:solidFill>
                <a:latin typeface="Gisha" pitchFamily="34" charset="-79"/>
                <a:cs typeface="Gisha" pitchFamily="34" charset="-79"/>
              </a:rPr>
            </a:br>
            <a:r>
              <a:rPr lang="en-US" altLang="en-US" sz="3100" b="1" kern="0" cap="none" dirty="0">
                <a:solidFill>
                  <a:srgbClr val="FFFF00"/>
                </a:solidFill>
                <a:latin typeface="Gisha" pitchFamily="34" charset="-79"/>
                <a:cs typeface="Gisha" pitchFamily="34" charset="-79"/>
              </a:rPr>
              <a:t/>
            </a:r>
            <a:br>
              <a:rPr lang="en-US" altLang="en-US" sz="3100" b="1" kern="0" cap="none" dirty="0">
                <a:solidFill>
                  <a:srgbClr val="FFFF00"/>
                </a:solidFill>
                <a:latin typeface="Gisha" pitchFamily="34" charset="-79"/>
                <a:cs typeface="Gisha" pitchFamily="34" charset="-79"/>
              </a:rPr>
            </a:br>
            <a:r>
              <a:rPr lang="en-US" altLang="en-US" sz="3100" b="1" kern="0" cap="none" dirty="0" smtClean="0">
                <a:solidFill>
                  <a:schemeClr val="bg2">
                    <a:lumMod val="10000"/>
                  </a:schemeClr>
                </a:solidFill>
                <a:latin typeface="Gisha" pitchFamily="34" charset="-79"/>
                <a:cs typeface="Gisha" pitchFamily="34" charset="-79"/>
              </a:rPr>
              <a:t>National ICT Policy 2015 Addressing Disaster Risk Reduction </a:t>
            </a:r>
            <a:r>
              <a:rPr lang="en-US" altLang="en-US" b="1" kern="0" dirty="0" smtClean="0">
                <a:solidFill>
                  <a:srgbClr val="134F0F"/>
                </a:solidFill>
                <a:latin typeface="Gisha" pitchFamily="34" charset="-79"/>
                <a:cs typeface="Gisha" pitchFamily="34" charset="-79"/>
              </a:rPr>
              <a:t/>
            </a:r>
            <a:br>
              <a:rPr lang="en-US" altLang="en-US" b="1" kern="0" dirty="0" smtClean="0">
                <a:solidFill>
                  <a:srgbClr val="134F0F"/>
                </a:solidFill>
                <a:latin typeface="Gisha" pitchFamily="34" charset="-79"/>
                <a:cs typeface="Gisha" pitchFamily="34" charset="-79"/>
              </a:rPr>
            </a:br>
            <a:r>
              <a:rPr lang="bn-BD" altLang="en-US" sz="2700" b="1" u="sng" kern="0" dirty="0" smtClean="0">
                <a:solidFill>
                  <a:schemeClr val="accent6">
                    <a:lumMod val="50000"/>
                  </a:schemeClr>
                </a:solidFill>
                <a:latin typeface="Gisha" pitchFamily="34" charset="-79"/>
                <a:cs typeface="Gisha" pitchFamily="34" charset="-79"/>
              </a:rPr>
              <a:t/>
            </a:r>
            <a:br>
              <a:rPr lang="bn-BD" altLang="en-US" sz="2700" b="1" u="sng" kern="0" dirty="0" smtClean="0">
                <a:solidFill>
                  <a:schemeClr val="accent6">
                    <a:lumMod val="50000"/>
                  </a:schemeClr>
                </a:solidFill>
                <a:latin typeface="Gisha" pitchFamily="34" charset="-79"/>
                <a:cs typeface="Gisha" pitchFamily="34" charset="-79"/>
              </a:rPr>
            </a:br>
            <a:r>
              <a:rPr lang="en-US" altLang="en-US" sz="1800" b="1" kern="0" dirty="0" smtClean="0">
                <a:solidFill>
                  <a:schemeClr val="accent6">
                    <a:lumMod val="50000"/>
                  </a:schemeClr>
                </a:solidFill>
                <a:latin typeface="Gisha" pitchFamily="34" charset="-79"/>
                <a:cs typeface="Gisha" pitchFamily="34" charset="-79"/>
              </a:rPr>
              <a:t/>
            </a:r>
            <a:br>
              <a:rPr lang="en-US" altLang="en-US" sz="1800" b="1" kern="0" dirty="0" smtClean="0">
                <a:solidFill>
                  <a:schemeClr val="accent6">
                    <a:lumMod val="50000"/>
                  </a:schemeClr>
                </a:solidFill>
                <a:latin typeface="Gisha" pitchFamily="34" charset="-79"/>
                <a:cs typeface="Gisha" pitchFamily="34" charset="-79"/>
              </a:rPr>
            </a:br>
            <a:r>
              <a:rPr lang="en-US" altLang="en-US" sz="1800" b="1" kern="0" dirty="0" smtClean="0">
                <a:solidFill>
                  <a:schemeClr val="accent6">
                    <a:lumMod val="50000"/>
                  </a:schemeClr>
                </a:solidFill>
                <a:latin typeface="Gisha" pitchFamily="34" charset="-79"/>
                <a:cs typeface="Gisha" pitchFamily="34" charset="-79"/>
              </a:rPr>
              <a:t> </a:t>
            </a:r>
            <a:r>
              <a:rPr lang="en-US" sz="1800" dirty="0">
                <a:latin typeface="Arial" panose="020B0604020202020204" pitchFamily="34" charset="0"/>
                <a:cs typeface="Arial" panose="020B0604020202020204" pitchFamily="34" charset="0"/>
              </a:rPr>
              <a:t/>
            </a:r>
            <a:br>
              <a:rPr lang="en-US" sz="18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altLang="en-US" sz="1600" b="1" kern="0" dirty="0" smtClean="0">
                <a:solidFill>
                  <a:srgbClr val="134F0F"/>
                </a:solidFill>
                <a:latin typeface="Gisha" pitchFamily="34" charset="-79"/>
                <a:cs typeface="Gisha" pitchFamily="34" charset="-79"/>
              </a:rPr>
              <a:t> </a:t>
            </a:r>
            <a:endParaRPr lang="en-US" sz="1600"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379013478"/>
              </p:ext>
            </p:extLst>
          </p:nvPr>
        </p:nvGraphicFramePr>
        <p:xfrm>
          <a:off x="457200" y="3200400"/>
          <a:ext cx="8153400" cy="2971800"/>
        </p:xfrm>
        <a:graphic>
          <a:graphicData uri="http://schemas.openxmlformats.org/drawingml/2006/table">
            <a:tbl>
              <a:tblPr firstRow="1" bandRow="1">
                <a:tableStyleId>{C083E6E3-FA7D-4D7B-A595-EF9225AFEA82}</a:tableStyleId>
              </a:tblPr>
              <a:tblGrid>
                <a:gridCol w="8153400"/>
              </a:tblGrid>
              <a:tr h="584772">
                <a:tc>
                  <a:txBody>
                    <a:bodyPr/>
                    <a:lstStyle/>
                    <a:p>
                      <a:pPr algn="ctr"/>
                      <a:r>
                        <a:rPr lang="en-US" sz="2800" dirty="0" smtClean="0"/>
                        <a:t>Activities</a:t>
                      </a:r>
                      <a:r>
                        <a:rPr lang="en-US" sz="2800" baseline="0" dirty="0" smtClean="0"/>
                        <a:t> </a:t>
                      </a:r>
                      <a:endParaRPr lang="en-US" sz="2800" dirty="0">
                        <a:latin typeface="Arial" panose="020B0604020202020204" pitchFamily="34" charset="0"/>
                        <a:cs typeface="Arial" panose="020B0604020202020204" pitchFamily="34" charset="0"/>
                      </a:endParaRPr>
                    </a:p>
                  </a:txBody>
                  <a:tcPr anchor="ctr"/>
                </a:tc>
              </a:tr>
              <a:tr h="6696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latin typeface="Arial" panose="020B0604020202020204" pitchFamily="34" charset="0"/>
                          <a:cs typeface="Arial" panose="020B0604020202020204" pitchFamily="34" charset="0"/>
                        </a:rPr>
                        <a:t>Utilize</a:t>
                      </a:r>
                      <a:r>
                        <a:rPr lang="en-US" sz="1800" baseline="0" dirty="0" smtClean="0">
                          <a:solidFill>
                            <a:schemeClr val="tx1"/>
                          </a:solidFill>
                          <a:latin typeface="Arial" panose="020B0604020202020204" pitchFamily="34" charset="0"/>
                          <a:cs typeface="Arial" panose="020B0604020202020204" pitchFamily="34" charset="0"/>
                        </a:rPr>
                        <a:t> Modern Technology in Disaster Management &amp; Risk Reduction  </a:t>
                      </a:r>
                      <a:endParaRPr lang="en-US" sz="1800" dirty="0" smtClean="0">
                        <a:solidFill>
                          <a:schemeClr val="tx1"/>
                        </a:solidFill>
                        <a:latin typeface="Arial" panose="020B0604020202020204" pitchFamily="34" charset="0"/>
                        <a:cs typeface="Arial" panose="020B0604020202020204" pitchFamily="34" charset="0"/>
                      </a:endParaRPr>
                    </a:p>
                  </a:txBody>
                  <a:tcPr/>
                </a:tc>
              </a:tr>
              <a:tr h="71862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Introduce</a:t>
                      </a:r>
                      <a:r>
                        <a:rPr lang="en-US" sz="1800" baseline="0" dirty="0" smtClean="0"/>
                        <a:t> Community Radio, Television and Mobile Technology based Disaster Warning System for  Disaster Prevention  </a:t>
                      </a:r>
                      <a:endParaRPr lang="en-US" sz="1800" dirty="0" smtClean="0">
                        <a:solidFill>
                          <a:schemeClr val="tx1"/>
                        </a:solidFill>
                        <a:latin typeface="Arial" panose="020B0604020202020204" pitchFamily="34" charset="0"/>
                        <a:cs typeface="Arial" panose="020B0604020202020204" pitchFamily="34" charset="0"/>
                      </a:endParaRPr>
                    </a:p>
                  </a:txBody>
                  <a:tcPr/>
                </a:tc>
              </a:tr>
              <a:tr h="9987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Introduce ICT uses for Post Disaster Measure,</a:t>
                      </a:r>
                      <a:r>
                        <a:rPr lang="en-US" sz="1800" baseline="0" dirty="0" smtClean="0"/>
                        <a:t> Estimate losses and also for </a:t>
                      </a:r>
                      <a:r>
                        <a:rPr lang="en-US" sz="1800" dirty="0" smtClean="0"/>
                        <a:t>equitable distribution of relief goods.  </a:t>
                      </a:r>
                      <a:endParaRPr lang="en-US" sz="1800" dirty="0" smtClean="0">
                        <a:solidFill>
                          <a:schemeClr val="tx1"/>
                        </a:solidFill>
                        <a:latin typeface="Arial" panose="020B0604020202020204" pitchFamily="34" charset="0"/>
                        <a:cs typeface="Arial" panose="020B0604020202020204" pitchFamily="34" charset="0"/>
                      </a:endParaRPr>
                    </a:p>
                  </a:txBody>
                  <a:tcPr/>
                </a:tc>
              </a:tr>
            </a:tbl>
          </a:graphicData>
        </a:graphic>
      </p:graphicFrame>
      <p:sp>
        <p:nvSpPr>
          <p:cNvPr id="3" name="Rectangle 2"/>
          <p:cNvSpPr/>
          <p:nvPr/>
        </p:nvSpPr>
        <p:spPr>
          <a:xfrm>
            <a:off x="533400" y="1219200"/>
            <a:ext cx="8077200" cy="1447800"/>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r>
              <a:rPr lang="en-US" altLang="en-US" sz="2800" b="1" kern="0" dirty="0" smtClean="0">
                <a:solidFill>
                  <a:schemeClr val="tx1"/>
                </a:solidFill>
                <a:latin typeface="Gisha" pitchFamily="34" charset="-79"/>
                <a:cs typeface="Gisha" pitchFamily="34" charset="-79"/>
              </a:rPr>
              <a:t>Strategic Objectives</a:t>
            </a:r>
            <a:endParaRPr lang="en-US" sz="28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smtClean="0">
                <a:solidFill>
                  <a:schemeClr val="tx1"/>
                </a:solidFill>
                <a:latin typeface="Arial" panose="020B0604020202020204" pitchFamily="34" charset="0"/>
                <a:cs typeface="Arial" panose="020B0604020202020204" pitchFamily="34" charset="0"/>
              </a:rPr>
              <a:t>Protect </a:t>
            </a:r>
            <a:r>
              <a:rPr lang="en-US" dirty="0">
                <a:solidFill>
                  <a:schemeClr val="tx1"/>
                </a:solidFill>
                <a:latin typeface="Arial" panose="020B0604020202020204" pitchFamily="34" charset="0"/>
                <a:cs typeface="Arial" panose="020B0604020202020204" pitchFamily="34" charset="0"/>
              </a:rPr>
              <a:t>citizens from natural disasters through ICT-based disaster warning and management </a:t>
            </a:r>
            <a:r>
              <a:rPr lang="en-US" dirty="0" smtClean="0">
                <a:solidFill>
                  <a:schemeClr val="tx1"/>
                </a:solidFill>
                <a:latin typeface="Arial" panose="020B0604020202020204" pitchFamily="34" charset="0"/>
                <a:cs typeface="Arial" panose="020B0604020202020204" pitchFamily="34" charset="0"/>
              </a:rPr>
              <a:t>technologies</a:t>
            </a:r>
          </a:p>
          <a:p>
            <a:pPr marL="285750" indent="-285750">
              <a:buFont typeface="Arial" panose="020B0604020202020204" pitchFamily="34" charset="0"/>
              <a:buChar char="•"/>
            </a:pPr>
            <a:r>
              <a:rPr lang="en-US" dirty="0" smtClean="0">
                <a:solidFill>
                  <a:schemeClr val="tx1"/>
                </a:solidFill>
                <a:latin typeface="Arial" panose="020B0604020202020204" pitchFamily="34" charset="0"/>
                <a:cs typeface="Arial" panose="020B0604020202020204" pitchFamily="34" charset="0"/>
              </a:rPr>
              <a:t>Promote </a:t>
            </a:r>
            <a:r>
              <a:rPr lang="en-US" dirty="0">
                <a:solidFill>
                  <a:schemeClr val="tx1"/>
                </a:solidFill>
                <a:latin typeface="Arial" panose="020B0604020202020204" pitchFamily="34" charset="0"/>
                <a:cs typeface="Arial" panose="020B0604020202020204" pitchFamily="34" charset="0"/>
              </a:rPr>
              <a:t>efficient relief management and </a:t>
            </a:r>
            <a:r>
              <a:rPr lang="en-US" dirty="0" smtClean="0">
                <a:solidFill>
                  <a:schemeClr val="tx1"/>
                </a:solidFill>
                <a:latin typeface="Arial" panose="020B0604020202020204" pitchFamily="34" charset="0"/>
                <a:cs typeface="Arial" panose="020B0604020202020204" pitchFamily="34" charset="0"/>
              </a:rPr>
              <a:t>monitoring to ensure post-disaster activities</a:t>
            </a:r>
            <a:endParaRPr lang="en-US" dirty="0">
              <a:solidFill>
                <a:schemeClr val="tx1"/>
              </a:solidFill>
            </a:endParaRPr>
          </a:p>
        </p:txBody>
      </p:sp>
    </p:spTree>
    <p:extLst>
      <p:ext uri="{BB962C8B-B14F-4D97-AF65-F5344CB8AC3E}">
        <p14:creationId xmlns:p14="http://schemas.microsoft.com/office/powerpoint/2010/main" val="655703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981200" y="152400"/>
            <a:ext cx="48768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atin typeface="Times New Roman" pitchFamily="18" charset="0"/>
                <a:cs typeface="Times New Roman" pitchFamily="18" charset="0"/>
              </a:rPr>
              <a:t>Disaster Management Institutions in Bangladesh</a:t>
            </a:r>
            <a:endParaRPr lang="en-GB" sz="1600" b="1" dirty="0">
              <a:latin typeface="Times New Roman" pitchFamily="18" charset="0"/>
              <a:cs typeface="Times New Roman" pitchFamily="18" charset="0"/>
            </a:endParaRPr>
          </a:p>
        </p:txBody>
      </p:sp>
      <p:grpSp>
        <p:nvGrpSpPr>
          <p:cNvPr id="164" name="Group 163"/>
          <p:cNvGrpSpPr/>
          <p:nvPr/>
        </p:nvGrpSpPr>
        <p:grpSpPr>
          <a:xfrm>
            <a:off x="228600" y="685800"/>
            <a:ext cx="8763000" cy="5486400"/>
            <a:chOff x="152400" y="838200"/>
            <a:chExt cx="8839200" cy="5791200"/>
          </a:xfrm>
        </p:grpSpPr>
        <p:sp>
          <p:nvSpPr>
            <p:cNvPr id="5" name="Rectangle 4"/>
            <p:cNvSpPr/>
            <p:nvPr/>
          </p:nvSpPr>
          <p:spPr>
            <a:xfrm>
              <a:off x="2895600" y="838200"/>
              <a:ext cx="3276600" cy="38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National Disaster Management Council</a:t>
              </a:r>
              <a:endParaRPr lang="en-GB" sz="1100" dirty="0">
                <a:solidFill>
                  <a:schemeClr val="bg2">
                    <a:lumMod val="10000"/>
                  </a:schemeClr>
                </a:solidFill>
                <a:latin typeface="Times New Roman" pitchFamily="18" charset="0"/>
                <a:cs typeface="Times New Roman" pitchFamily="18" charset="0"/>
              </a:endParaRPr>
            </a:p>
          </p:txBody>
        </p:sp>
        <p:sp>
          <p:nvSpPr>
            <p:cNvPr id="7" name="Rectangle 6"/>
            <p:cNvSpPr/>
            <p:nvPr/>
          </p:nvSpPr>
          <p:spPr>
            <a:xfrm>
              <a:off x="152400" y="1574800"/>
              <a:ext cx="2971800" cy="38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Inter Ministerial Disaster Management Coordination Committee (IMDMCC)</a:t>
              </a:r>
              <a:endParaRPr lang="en-GB" sz="1100" dirty="0">
                <a:solidFill>
                  <a:schemeClr val="bg2">
                    <a:lumMod val="10000"/>
                  </a:schemeClr>
                </a:solidFill>
                <a:latin typeface="Times New Roman" pitchFamily="18" charset="0"/>
                <a:cs typeface="Times New Roman" pitchFamily="18" charset="0"/>
              </a:endParaRPr>
            </a:p>
          </p:txBody>
        </p:sp>
        <p:sp>
          <p:nvSpPr>
            <p:cNvPr id="8" name="Rectangle 7"/>
            <p:cNvSpPr/>
            <p:nvPr/>
          </p:nvSpPr>
          <p:spPr>
            <a:xfrm>
              <a:off x="3581400" y="1562100"/>
              <a:ext cx="2209800" cy="38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Ministry of  Food and Disaster Management (</a:t>
              </a:r>
              <a:r>
                <a:rPr lang="en-GB" sz="1100" dirty="0" err="1" smtClean="0">
                  <a:solidFill>
                    <a:schemeClr val="bg2">
                      <a:lumMod val="10000"/>
                    </a:schemeClr>
                  </a:solidFill>
                  <a:latin typeface="Times New Roman" pitchFamily="18" charset="0"/>
                  <a:cs typeface="Times New Roman" pitchFamily="18" charset="0"/>
                </a:rPr>
                <a:t>MoFDM</a:t>
              </a:r>
              <a:r>
                <a:rPr lang="en-GB" sz="1100" dirty="0" smtClean="0">
                  <a:solidFill>
                    <a:schemeClr val="bg2">
                      <a:lumMod val="10000"/>
                    </a:schemeClr>
                  </a:solidFill>
                  <a:latin typeface="Times New Roman" pitchFamily="18" charset="0"/>
                  <a:cs typeface="Times New Roman" pitchFamily="18" charset="0"/>
                </a:rPr>
                <a:t>)</a:t>
              </a:r>
              <a:endParaRPr lang="en-GB" sz="1100" dirty="0">
                <a:solidFill>
                  <a:schemeClr val="bg2">
                    <a:lumMod val="10000"/>
                  </a:schemeClr>
                </a:solidFill>
                <a:latin typeface="Times New Roman" pitchFamily="18" charset="0"/>
                <a:cs typeface="Times New Roman" pitchFamily="18" charset="0"/>
              </a:endParaRPr>
            </a:p>
          </p:txBody>
        </p:sp>
        <p:sp>
          <p:nvSpPr>
            <p:cNvPr id="9" name="Rectangle 8"/>
            <p:cNvSpPr/>
            <p:nvPr/>
          </p:nvSpPr>
          <p:spPr>
            <a:xfrm>
              <a:off x="6248400" y="1574800"/>
              <a:ext cx="2057400" cy="38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National Disaster Management Advisory Committee (NDMAC)</a:t>
              </a:r>
            </a:p>
          </p:txBody>
        </p:sp>
        <p:sp>
          <p:nvSpPr>
            <p:cNvPr id="10" name="Rectangle 9"/>
            <p:cNvSpPr/>
            <p:nvPr/>
          </p:nvSpPr>
          <p:spPr>
            <a:xfrm>
              <a:off x="152400" y="2209800"/>
              <a:ext cx="16764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smtClean="0">
                  <a:solidFill>
                    <a:schemeClr val="bg2">
                      <a:lumMod val="10000"/>
                    </a:schemeClr>
                  </a:solidFill>
                  <a:latin typeface="Times New Roman" pitchFamily="18" charset="0"/>
                  <a:cs typeface="Times New Roman" pitchFamily="18" charset="0"/>
                </a:rPr>
                <a:t>National Platform for Disaster Risk Reduction (NPDRR)</a:t>
              </a:r>
            </a:p>
          </p:txBody>
        </p:sp>
        <p:sp>
          <p:nvSpPr>
            <p:cNvPr id="11" name="Rectangle 10"/>
            <p:cNvSpPr/>
            <p:nvPr/>
          </p:nvSpPr>
          <p:spPr>
            <a:xfrm>
              <a:off x="5029200" y="2209800"/>
              <a:ext cx="16764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Earthquake Preparedness and  Awareness  </a:t>
              </a:r>
            </a:p>
          </p:txBody>
        </p:sp>
        <p:sp>
          <p:nvSpPr>
            <p:cNvPr id="12" name="Rectangle 11"/>
            <p:cNvSpPr/>
            <p:nvPr/>
          </p:nvSpPr>
          <p:spPr>
            <a:xfrm>
              <a:off x="2209800" y="2209800"/>
              <a:ext cx="22098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latin typeface="Times New Roman" pitchFamily="18" charset="0"/>
                  <a:cs typeface="Times New Roman" pitchFamily="18" charset="0"/>
                </a:rPr>
                <a:t> </a:t>
              </a:r>
              <a:r>
                <a:rPr lang="en-GB" sz="1100" dirty="0" smtClean="0">
                  <a:solidFill>
                    <a:schemeClr val="bg2">
                      <a:lumMod val="10000"/>
                    </a:schemeClr>
                  </a:solidFill>
                  <a:latin typeface="Times New Roman" pitchFamily="18" charset="0"/>
                  <a:cs typeface="Times New Roman" pitchFamily="18" charset="0"/>
                </a:rPr>
                <a:t>Disaster Management and Relief Division (DM&amp;RD)</a:t>
              </a:r>
            </a:p>
          </p:txBody>
        </p:sp>
        <p:sp>
          <p:nvSpPr>
            <p:cNvPr id="13" name="Rectangle 12"/>
            <p:cNvSpPr/>
            <p:nvPr/>
          </p:nvSpPr>
          <p:spPr>
            <a:xfrm>
              <a:off x="7162800" y="2209800"/>
              <a:ext cx="14478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Food Division</a:t>
              </a:r>
            </a:p>
          </p:txBody>
        </p:sp>
        <p:sp>
          <p:nvSpPr>
            <p:cNvPr id="14" name="Rectangle 13"/>
            <p:cNvSpPr/>
            <p:nvPr/>
          </p:nvSpPr>
          <p:spPr>
            <a:xfrm>
              <a:off x="152400" y="3124200"/>
              <a:ext cx="17526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dirty="0" smtClean="0">
                  <a:solidFill>
                    <a:schemeClr val="bg2">
                      <a:lumMod val="10000"/>
                    </a:schemeClr>
                  </a:solidFill>
                  <a:latin typeface="Times New Roman" pitchFamily="18" charset="0"/>
                  <a:cs typeface="Times New Roman" pitchFamily="18" charset="0"/>
                </a:rPr>
                <a:t>CPP Implementation Board (CPPIB)</a:t>
              </a:r>
            </a:p>
          </p:txBody>
        </p:sp>
        <p:sp>
          <p:nvSpPr>
            <p:cNvPr id="15" name="Rectangle 14"/>
            <p:cNvSpPr/>
            <p:nvPr/>
          </p:nvSpPr>
          <p:spPr>
            <a:xfrm>
              <a:off x="4953000" y="3124200"/>
              <a:ext cx="19050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Directorate of  Relief and Rehabilitation (DRR)</a:t>
              </a:r>
            </a:p>
          </p:txBody>
        </p:sp>
        <p:sp>
          <p:nvSpPr>
            <p:cNvPr id="16" name="Rectangle 15"/>
            <p:cNvSpPr/>
            <p:nvPr/>
          </p:nvSpPr>
          <p:spPr>
            <a:xfrm>
              <a:off x="2514600" y="3124200"/>
              <a:ext cx="22098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latin typeface="Times New Roman" pitchFamily="18" charset="0"/>
                  <a:cs typeface="Times New Roman" pitchFamily="18" charset="0"/>
                </a:rPr>
                <a:t> </a:t>
              </a:r>
              <a:r>
                <a:rPr lang="en-GB" sz="1100" dirty="0" smtClean="0">
                  <a:solidFill>
                    <a:schemeClr val="bg2">
                      <a:lumMod val="10000"/>
                    </a:schemeClr>
                  </a:solidFill>
                  <a:latin typeface="Times New Roman" pitchFamily="18" charset="0"/>
                  <a:cs typeface="Times New Roman" pitchFamily="18" charset="0"/>
                </a:rPr>
                <a:t>Disaster Management Bureau (DMB) </a:t>
              </a:r>
            </a:p>
          </p:txBody>
        </p:sp>
        <p:sp>
          <p:nvSpPr>
            <p:cNvPr id="17" name="Rectangle 16"/>
            <p:cNvSpPr/>
            <p:nvPr/>
          </p:nvSpPr>
          <p:spPr>
            <a:xfrm>
              <a:off x="7086600" y="3124200"/>
              <a:ext cx="15240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Director General of Food (</a:t>
              </a:r>
              <a:r>
                <a:rPr lang="en-GB" sz="1100" dirty="0" err="1" smtClean="0">
                  <a:solidFill>
                    <a:schemeClr val="bg2">
                      <a:lumMod val="10000"/>
                    </a:schemeClr>
                  </a:solidFill>
                  <a:latin typeface="Times New Roman" pitchFamily="18" charset="0"/>
                  <a:cs typeface="Times New Roman" pitchFamily="18" charset="0"/>
                </a:rPr>
                <a:t>DGFood</a:t>
              </a:r>
              <a:r>
                <a:rPr lang="en-GB" sz="1100" dirty="0" smtClean="0">
                  <a:solidFill>
                    <a:schemeClr val="bg2">
                      <a:lumMod val="10000"/>
                    </a:schemeClr>
                  </a:solidFill>
                  <a:latin typeface="Times New Roman" pitchFamily="18" charset="0"/>
                  <a:cs typeface="Times New Roman" pitchFamily="18" charset="0"/>
                </a:rPr>
                <a:t>)</a:t>
              </a:r>
            </a:p>
          </p:txBody>
        </p:sp>
        <p:sp>
          <p:nvSpPr>
            <p:cNvPr id="18" name="Rectangle 17"/>
            <p:cNvSpPr/>
            <p:nvPr/>
          </p:nvSpPr>
          <p:spPr>
            <a:xfrm>
              <a:off x="2895600" y="4038600"/>
              <a:ext cx="18288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latin typeface="Times New Roman" pitchFamily="18" charset="0"/>
                  <a:cs typeface="Times New Roman" pitchFamily="18" charset="0"/>
                </a:rPr>
                <a:t> </a:t>
              </a:r>
              <a:r>
                <a:rPr lang="en-GB" sz="1100" dirty="0" smtClean="0">
                  <a:solidFill>
                    <a:schemeClr val="bg2">
                      <a:lumMod val="10000"/>
                    </a:schemeClr>
                  </a:solidFill>
                  <a:latin typeface="Times New Roman" pitchFamily="18" charset="0"/>
                  <a:cs typeface="Times New Roman" pitchFamily="18" charset="0"/>
                </a:rPr>
                <a:t>District Disaster Management Committee (DDMC)</a:t>
              </a:r>
            </a:p>
          </p:txBody>
        </p:sp>
        <p:sp>
          <p:nvSpPr>
            <p:cNvPr id="19" name="Rectangle 18"/>
            <p:cNvSpPr/>
            <p:nvPr/>
          </p:nvSpPr>
          <p:spPr>
            <a:xfrm>
              <a:off x="838200" y="4495800"/>
              <a:ext cx="18288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Municipal Disaster Management Committee (MDMC)</a:t>
              </a:r>
            </a:p>
          </p:txBody>
        </p:sp>
        <p:sp>
          <p:nvSpPr>
            <p:cNvPr id="20" name="Rectangle 19"/>
            <p:cNvSpPr/>
            <p:nvPr/>
          </p:nvSpPr>
          <p:spPr>
            <a:xfrm>
              <a:off x="2895600" y="5943600"/>
              <a:ext cx="1828800" cy="60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Union Disaster Management Committee (UDMC) </a:t>
              </a:r>
            </a:p>
          </p:txBody>
        </p:sp>
        <p:sp>
          <p:nvSpPr>
            <p:cNvPr id="21" name="Rectangle 20"/>
            <p:cNvSpPr/>
            <p:nvPr/>
          </p:nvSpPr>
          <p:spPr>
            <a:xfrm>
              <a:off x="5029200" y="4495800"/>
              <a:ext cx="18288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City Corporation Disaster Management Committee (CCDMC) </a:t>
              </a:r>
            </a:p>
          </p:txBody>
        </p:sp>
        <p:sp>
          <p:nvSpPr>
            <p:cNvPr id="22" name="Rectangle 21"/>
            <p:cNvSpPr/>
            <p:nvPr/>
          </p:nvSpPr>
          <p:spPr>
            <a:xfrm>
              <a:off x="2895600" y="4953000"/>
              <a:ext cx="1828800" cy="53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err="1" smtClean="0">
                  <a:solidFill>
                    <a:schemeClr val="bg2">
                      <a:lumMod val="10000"/>
                    </a:schemeClr>
                  </a:solidFill>
                  <a:latin typeface="Times New Roman" pitchFamily="18" charset="0"/>
                  <a:cs typeface="Times New Roman" pitchFamily="18" charset="0"/>
                </a:rPr>
                <a:t>Upazila</a:t>
              </a:r>
              <a:r>
                <a:rPr lang="en-GB" sz="1100" dirty="0" smtClean="0">
                  <a:solidFill>
                    <a:schemeClr val="bg2">
                      <a:lumMod val="10000"/>
                    </a:schemeClr>
                  </a:solidFill>
                  <a:latin typeface="Times New Roman" pitchFamily="18" charset="0"/>
                  <a:cs typeface="Times New Roman" pitchFamily="18" charset="0"/>
                </a:rPr>
                <a:t> Disaster Management Committee (</a:t>
              </a:r>
              <a:r>
                <a:rPr lang="en-GB" sz="1100" dirty="0" err="1" smtClean="0">
                  <a:solidFill>
                    <a:schemeClr val="bg2">
                      <a:lumMod val="10000"/>
                    </a:schemeClr>
                  </a:solidFill>
                  <a:latin typeface="Times New Roman" pitchFamily="18" charset="0"/>
                  <a:cs typeface="Times New Roman" pitchFamily="18" charset="0"/>
                </a:rPr>
                <a:t>UzDMC</a:t>
              </a:r>
              <a:r>
                <a:rPr lang="en-GB" sz="1100" dirty="0" smtClean="0">
                  <a:solidFill>
                    <a:schemeClr val="bg2">
                      <a:lumMod val="10000"/>
                    </a:schemeClr>
                  </a:solidFill>
                  <a:latin typeface="Times New Roman" pitchFamily="18" charset="0"/>
                  <a:cs typeface="Times New Roman" pitchFamily="18" charset="0"/>
                </a:rPr>
                <a:t>) </a:t>
              </a:r>
            </a:p>
          </p:txBody>
        </p:sp>
        <p:sp>
          <p:nvSpPr>
            <p:cNvPr id="23" name="Rectangle 22"/>
            <p:cNvSpPr/>
            <p:nvPr/>
          </p:nvSpPr>
          <p:spPr>
            <a:xfrm>
              <a:off x="152400" y="5410200"/>
              <a:ext cx="1295400"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 Zone/ </a:t>
              </a:r>
              <a:r>
                <a:rPr lang="en-GB" sz="1100" dirty="0" err="1" smtClean="0">
                  <a:solidFill>
                    <a:schemeClr val="bg2">
                      <a:lumMod val="10000"/>
                    </a:schemeClr>
                  </a:solidFill>
                  <a:latin typeface="Times New Roman" pitchFamily="18" charset="0"/>
                  <a:cs typeface="Times New Roman" pitchFamily="18" charset="0"/>
                </a:rPr>
                <a:t>Upazila</a:t>
              </a:r>
              <a:r>
                <a:rPr lang="en-GB" sz="1100" dirty="0" smtClean="0">
                  <a:solidFill>
                    <a:schemeClr val="bg2">
                      <a:lumMod val="10000"/>
                    </a:schemeClr>
                  </a:solidFill>
                  <a:latin typeface="Times New Roman" pitchFamily="18" charset="0"/>
                  <a:cs typeface="Times New Roman" pitchFamily="18" charset="0"/>
                </a:rPr>
                <a:t> </a:t>
              </a:r>
            </a:p>
          </p:txBody>
        </p:sp>
        <p:sp>
          <p:nvSpPr>
            <p:cNvPr id="24" name="Rectangle 23"/>
            <p:cNvSpPr/>
            <p:nvPr/>
          </p:nvSpPr>
          <p:spPr>
            <a:xfrm>
              <a:off x="152400" y="6248400"/>
              <a:ext cx="1295400" cy="381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Union</a:t>
              </a:r>
              <a:r>
                <a:rPr lang="en-GB" sz="1100" dirty="0" smtClean="0">
                  <a:latin typeface="Times New Roman" pitchFamily="18" charset="0"/>
                  <a:cs typeface="Times New Roman" pitchFamily="18" charset="0"/>
                </a:rPr>
                <a:t> </a:t>
              </a:r>
            </a:p>
          </p:txBody>
        </p:sp>
        <p:sp>
          <p:nvSpPr>
            <p:cNvPr id="25" name="Rectangle 24"/>
            <p:cNvSpPr/>
            <p:nvPr/>
          </p:nvSpPr>
          <p:spPr>
            <a:xfrm>
              <a:off x="7620000" y="5029200"/>
              <a:ext cx="1371600"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CSDDWS</a:t>
              </a:r>
              <a:r>
                <a:rPr lang="en-GB" sz="1100" dirty="0" smtClean="0">
                  <a:latin typeface="Times New Roman" pitchFamily="18" charset="0"/>
                  <a:cs typeface="Times New Roman" pitchFamily="18" charset="0"/>
                </a:rPr>
                <a:t>  </a:t>
              </a:r>
            </a:p>
          </p:txBody>
        </p:sp>
        <p:sp>
          <p:nvSpPr>
            <p:cNvPr id="26" name="Rectangle 25"/>
            <p:cNvSpPr/>
            <p:nvPr/>
          </p:nvSpPr>
          <p:spPr>
            <a:xfrm>
              <a:off x="7620000" y="5486400"/>
              <a:ext cx="1371600"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FPOCG</a:t>
              </a:r>
              <a:r>
                <a:rPr lang="en-GB" sz="1100" dirty="0" smtClean="0">
                  <a:latin typeface="Times New Roman" pitchFamily="18" charset="0"/>
                  <a:cs typeface="Times New Roman" pitchFamily="18" charset="0"/>
                </a:rPr>
                <a:t> </a:t>
              </a:r>
            </a:p>
          </p:txBody>
        </p:sp>
        <p:sp>
          <p:nvSpPr>
            <p:cNvPr id="27" name="Rectangle 26"/>
            <p:cNvSpPr/>
            <p:nvPr/>
          </p:nvSpPr>
          <p:spPr>
            <a:xfrm>
              <a:off x="7620000" y="5943600"/>
              <a:ext cx="1371600"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NGOCC</a:t>
              </a:r>
              <a:r>
                <a:rPr lang="en-GB" sz="1100" dirty="0" smtClean="0">
                  <a:latin typeface="Times New Roman" pitchFamily="18" charset="0"/>
                  <a:cs typeface="Times New Roman" pitchFamily="18" charset="0"/>
                </a:rPr>
                <a:t> </a:t>
              </a:r>
            </a:p>
          </p:txBody>
        </p:sp>
        <p:sp>
          <p:nvSpPr>
            <p:cNvPr id="28" name="Rectangle 27"/>
            <p:cNvSpPr/>
            <p:nvPr/>
          </p:nvSpPr>
          <p:spPr>
            <a:xfrm>
              <a:off x="7620000" y="6324600"/>
              <a:ext cx="1371600"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smtClean="0">
                  <a:solidFill>
                    <a:schemeClr val="bg2">
                      <a:lumMod val="10000"/>
                    </a:schemeClr>
                  </a:solidFill>
                  <a:latin typeface="Times New Roman" pitchFamily="18" charset="0"/>
                  <a:cs typeface="Times New Roman" pitchFamily="18" charset="0"/>
                </a:rPr>
                <a:t>DMTATF</a:t>
              </a:r>
              <a:r>
                <a:rPr lang="en-GB" sz="1100" dirty="0" smtClean="0">
                  <a:latin typeface="Times New Roman" pitchFamily="18" charset="0"/>
                  <a:cs typeface="Times New Roman" pitchFamily="18" charset="0"/>
                </a:rPr>
                <a:t> </a:t>
              </a:r>
            </a:p>
          </p:txBody>
        </p:sp>
        <p:cxnSp>
          <p:nvCxnSpPr>
            <p:cNvPr id="30" name="Straight Arrow Connector 29"/>
            <p:cNvCxnSpPr/>
            <p:nvPr/>
          </p:nvCxnSpPr>
          <p:spPr>
            <a:xfrm>
              <a:off x="457200" y="3784600"/>
              <a:ext cx="0" cy="160020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3200400" y="1752600"/>
              <a:ext cx="304800" cy="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867400" y="1752600"/>
              <a:ext cx="304800" cy="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grpSp>
          <p:nvGrpSpPr>
            <p:cNvPr id="80" name="Group 79"/>
            <p:cNvGrpSpPr/>
            <p:nvPr/>
          </p:nvGrpSpPr>
          <p:grpSpPr>
            <a:xfrm>
              <a:off x="3429000" y="2057400"/>
              <a:ext cx="4191000" cy="152400"/>
              <a:chOff x="3429000" y="2057400"/>
              <a:chExt cx="3657600" cy="152400"/>
            </a:xfrm>
          </p:grpSpPr>
          <p:grpSp>
            <p:nvGrpSpPr>
              <p:cNvPr id="43" name="Group 42"/>
              <p:cNvGrpSpPr/>
              <p:nvPr/>
            </p:nvGrpSpPr>
            <p:grpSpPr>
              <a:xfrm>
                <a:off x="3429000" y="2057400"/>
                <a:ext cx="1295400" cy="152400"/>
                <a:chOff x="1828800" y="1066800"/>
                <a:chExt cx="990600" cy="533400"/>
              </a:xfrm>
            </p:grpSpPr>
            <p:cxnSp>
              <p:nvCxnSpPr>
                <p:cNvPr id="38" name="Straight Connector 37"/>
                <p:cNvCxnSpPr/>
                <p:nvPr/>
              </p:nvCxnSpPr>
              <p:spPr>
                <a:xfrm flipH="1">
                  <a:off x="1828800" y="1066800"/>
                  <a:ext cx="990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1828800" y="1066800"/>
                  <a:ext cx="0" cy="533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44" name="Group 43"/>
              <p:cNvGrpSpPr/>
              <p:nvPr/>
            </p:nvGrpSpPr>
            <p:grpSpPr>
              <a:xfrm flipH="1">
                <a:off x="4495800" y="2057400"/>
                <a:ext cx="2590800" cy="152400"/>
                <a:chOff x="1828800" y="1066800"/>
                <a:chExt cx="990600" cy="533400"/>
              </a:xfrm>
            </p:grpSpPr>
            <p:cxnSp>
              <p:nvCxnSpPr>
                <p:cNvPr id="45" name="Straight Connector 44"/>
                <p:cNvCxnSpPr/>
                <p:nvPr/>
              </p:nvCxnSpPr>
              <p:spPr>
                <a:xfrm flipH="1">
                  <a:off x="1828800" y="1066800"/>
                  <a:ext cx="990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1828800" y="1066800"/>
                  <a:ext cx="0" cy="533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47" name="Straight Arrow Connector 46"/>
            <p:cNvCxnSpPr/>
            <p:nvPr/>
          </p:nvCxnSpPr>
          <p:spPr>
            <a:xfrm>
              <a:off x="1854200" y="2514600"/>
              <a:ext cx="304800" cy="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4419600" y="2590800"/>
              <a:ext cx="533400" cy="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3733800" y="4584700"/>
              <a:ext cx="0" cy="38100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3733800" y="5511800"/>
              <a:ext cx="0" cy="38100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grpSp>
          <p:nvGrpSpPr>
            <p:cNvPr id="51" name="Group 50"/>
            <p:cNvGrpSpPr/>
            <p:nvPr/>
          </p:nvGrpSpPr>
          <p:grpSpPr>
            <a:xfrm flipH="1">
              <a:off x="4724400" y="4191000"/>
              <a:ext cx="1066800" cy="228600"/>
              <a:chOff x="1828800" y="1066800"/>
              <a:chExt cx="990600" cy="533400"/>
            </a:xfrm>
          </p:grpSpPr>
          <p:cxnSp>
            <p:nvCxnSpPr>
              <p:cNvPr id="52" name="Straight Connector 51"/>
              <p:cNvCxnSpPr/>
              <p:nvPr/>
            </p:nvCxnSpPr>
            <p:spPr>
              <a:xfrm flipH="1">
                <a:off x="1828800" y="1066800"/>
                <a:ext cx="990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1828800" y="1066800"/>
                <a:ext cx="0" cy="533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69" name="Group 68"/>
            <p:cNvGrpSpPr/>
            <p:nvPr/>
          </p:nvGrpSpPr>
          <p:grpSpPr>
            <a:xfrm>
              <a:off x="1981200" y="4191000"/>
              <a:ext cx="838200" cy="304800"/>
              <a:chOff x="1981200" y="4114800"/>
              <a:chExt cx="838200" cy="381000"/>
            </a:xfrm>
          </p:grpSpPr>
          <p:grpSp>
            <p:nvGrpSpPr>
              <p:cNvPr id="58" name="Group 57"/>
              <p:cNvGrpSpPr/>
              <p:nvPr/>
            </p:nvGrpSpPr>
            <p:grpSpPr>
              <a:xfrm>
                <a:off x="1981200" y="4114800"/>
                <a:ext cx="228600" cy="381000"/>
                <a:chOff x="1828800" y="1066800"/>
                <a:chExt cx="990600" cy="533400"/>
              </a:xfrm>
            </p:grpSpPr>
            <p:cxnSp>
              <p:nvCxnSpPr>
                <p:cNvPr id="59" name="Straight Connector 58"/>
                <p:cNvCxnSpPr/>
                <p:nvPr/>
              </p:nvCxnSpPr>
              <p:spPr>
                <a:xfrm flipH="1">
                  <a:off x="1828800" y="1066800"/>
                  <a:ext cx="990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1828800" y="1066800"/>
                  <a:ext cx="0" cy="533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68" name="Straight Arrow Connector 67"/>
              <p:cNvCxnSpPr/>
              <p:nvPr/>
            </p:nvCxnSpPr>
            <p:spPr>
              <a:xfrm>
                <a:off x="2209800" y="4114800"/>
                <a:ext cx="609600" cy="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72" name="Straight Arrow Connector 71"/>
            <p:cNvCxnSpPr/>
            <p:nvPr/>
          </p:nvCxnSpPr>
          <p:spPr>
            <a:xfrm>
              <a:off x="838200" y="5867400"/>
              <a:ext cx="0" cy="38100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7543800" y="2819400"/>
              <a:ext cx="0" cy="3048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4419600" y="1219200"/>
              <a:ext cx="0" cy="38100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3733800" y="3733800"/>
              <a:ext cx="0" cy="304800"/>
            </a:xfrm>
            <a:prstGeom prst="straightConnector1">
              <a:avLst/>
            </a:prstGeom>
            <a:ln>
              <a:solidFill>
                <a:schemeClr val="bg1">
                  <a:alpha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4114800" y="1968500"/>
              <a:ext cx="0" cy="762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grpSp>
          <p:nvGrpSpPr>
            <p:cNvPr id="83" name="Group 82"/>
            <p:cNvGrpSpPr/>
            <p:nvPr/>
          </p:nvGrpSpPr>
          <p:grpSpPr>
            <a:xfrm flipH="1">
              <a:off x="6172200" y="1066800"/>
              <a:ext cx="1066800" cy="457200"/>
              <a:chOff x="1828800" y="1066800"/>
              <a:chExt cx="990600" cy="533400"/>
            </a:xfrm>
          </p:grpSpPr>
          <p:cxnSp>
            <p:nvCxnSpPr>
              <p:cNvPr id="84" name="Straight Connector 83"/>
              <p:cNvCxnSpPr/>
              <p:nvPr/>
            </p:nvCxnSpPr>
            <p:spPr>
              <a:xfrm flipH="1">
                <a:off x="1828800" y="1066800"/>
                <a:ext cx="990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1828800" y="1066800"/>
                <a:ext cx="0" cy="533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21" name="Group 120"/>
            <p:cNvGrpSpPr/>
            <p:nvPr/>
          </p:nvGrpSpPr>
          <p:grpSpPr>
            <a:xfrm>
              <a:off x="3657600" y="2819400"/>
              <a:ext cx="2362200" cy="304800"/>
              <a:chOff x="914400" y="2819400"/>
              <a:chExt cx="2743200" cy="304800"/>
            </a:xfrm>
          </p:grpSpPr>
          <p:cxnSp>
            <p:nvCxnSpPr>
              <p:cNvPr id="109" name="Straight Connector 108"/>
              <p:cNvCxnSpPr/>
              <p:nvPr/>
            </p:nvCxnSpPr>
            <p:spPr>
              <a:xfrm flipH="1">
                <a:off x="914400" y="2971800"/>
                <a:ext cx="27432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914400" y="2819400"/>
                <a:ext cx="0" cy="1524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p:nvPr/>
            </p:nvCxnSpPr>
            <p:spPr>
              <a:xfrm>
                <a:off x="3657600" y="2971800"/>
                <a:ext cx="0" cy="152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22" name="Group 121"/>
            <p:cNvGrpSpPr/>
            <p:nvPr/>
          </p:nvGrpSpPr>
          <p:grpSpPr>
            <a:xfrm>
              <a:off x="1219200" y="2819400"/>
              <a:ext cx="1981200" cy="304800"/>
              <a:chOff x="914400" y="2819400"/>
              <a:chExt cx="2743200" cy="304800"/>
            </a:xfrm>
          </p:grpSpPr>
          <p:cxnSp>
            <p:nvCxnSpPr>
              <p:cNvPr id="123" name="Straight Connector 122"/>
              <p:cNvCxnSpPr/>
              <p:nvPr/>
            </p:nvCxnSpPr>
            <p:spPr>
              <a:xfrm flipH="1">
                <a:off x="914400" y="2971800"/>
                <a:ext cx="27432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914400" y="2819400"/>
                <a:ext cx="0" cy="1524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p:nvPr/>
            </p:nvCxnSpPr>
            <p:spPr>
              <a:xfrm>
                <a:off x="3657600" y="2971800"/>
                <a:ext cx="0" cy="152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26" name="Straight Arrow Connector 125"/>
            <p:cNvCxnSpPr/>
            <p:nvPr/>
          </p:nvCxnSpPr>
          <p:spPr>
            <a:xfrm>
              <a:off x="2743200" y="2819400"/>
              <a:ext cx="0" cy="3048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27" name="Group 126"/>
            <p:cNvGrpSpPr/>
            <p:nvPr/>
          </p:nvGrpSpPr>
          <p:grpSpPr>
            <a:xfrm>
              <a:off x="4038600" y="2819400"/>
              <a:ext cx="1447800" cy="304800"/>
              <a:chOff x="1447800" y="2819400"/>
              <a:chExt cx="1447800" cy="457200"/>
            </a:xfrm>
          </p:grpSpPr>
          <p:cxnSp>
            <p:nvCxnSpPr>
              <p:cNvPr id="128" name="Straight Connector 127"/>
              <p:cNvCxnSpPr/>
              <p:nvPr/>
            </p:nvCxnSpPr>
            <p:spPr>
              <a:xfrm>
                <a:off x="1447800" y="2971800"/>
                <a:ext cx="14478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2895600" y="2819400"/>
                <a:ext cx="0" cy="1524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p:nvPr/>
            </p:nvCxnSpPr>
            <p:spPr>
              <a:xfrm>
                <a:off x="1447800" y="2971800"/>
                <a:ext cx="0" cy="3048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48" name="Group 147"/>
            <p:cNvGrpSpPr/>
            <p:nvPr/>
          </p:nvGrpSpPr>
          <p:grpSpPr>
            <a:xfrm>
              <a:off x="4572000" y="1981200"/>
              <a:ext cx="1752600" cy="1143000"/>
              <a:chOff x="4572000" y="1981200"/>
              <a:chExt cx="1752600" cy="1143000"/>
            </a:xfrm>
          </p:grpSpPr>
          <p:cxnSp>
            <p:nvCxnSpPr>
              <p:cNvPr id="141" name="Straight Arrow Connector 140"/>
              <p:cNvCxnSpPr/>
              <p:nvPr/>
            </p:nvCxnSpPr>
            <p:spPr>
              <a:xfrm>
                <a:off x="4572000" y="2133600"/>
                <a:ext cx="0" cy="9906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a:off x="4572000" y="2133600"/>
                <a:ext cx="1752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6324600" y="1981200"/>
                <a:ext cx="0" cy="1524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grpSp>
        <p:grpSp>
          <p:nvGrpSpPr>
            <p:cNvPr id="156" name="Group 155"/>
            <p:cNvGrpSpPr/>
            <p:nvPr/>
          </p:nvGrpSpPr>
          <p:grpSpPr>
            <a:xfrm>
              <a:off x="4343400" y="3733800"/>
              <a:ext cx="3200400" cy="2743200"/>
              <a:chOff x="4343400" y="3733800"/>
              <a:chExt cx="3200400" cy="2743200"/>
            </a:xfrm>
          </p:grpSpPr>
          <p:grpSp>
            <p:nvGrpSpPr>
              <p:cNvPr id="86" name="Group 85"/>
              <p:cNvGrpSpPr/>
              <p:nvPr/>
            </p:nvGrpSpPr>
            <p:grpSpPr>
              <a:xfrm flipV="1">
                <a:off x="4343400" y="3733800"/>
                <a:ext cx="2819400" cy="152400"/>
                <a:chOff x="1828800" y="1066800"/>
                <a:chExt cx="990600" cy="533400"/>
              </a:xfrm>
            </p:grpSpPr>
            <p:cxnSp>
              <p:nvCxnSpPr>
                <p:cNvPr id="87" name="Straight Connector 86"/>
                <p:cNvCxnSpPr/>
                <p:nvPr/>
              </p:nvCxnSpPr>
              <p:spPr>
                <a:xfrm flipH="1">
                  <a:off x="1828800" y="1066800"/>
                  <a:ext cx="990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a:off x="1828800" y="1066800"/>
                  <a:ext cx="0" cy="533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150" name="Straight Connector 149"/>
              <p:cNvCxnSpPr/>
              <p:nvPr/>
            </p:nvCxnSpPr>
            <p:spPr>
              <a:xfrm>
                <a:off x="7162800" y="3886200"/>
                <a:ext cx="0" cy="25908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52" name="Straight Arrow Connector 151"/>
              <p:cNvCxnSpPr/>
              <p:nvPr/>
            </p:nvCxnSpPr>
            <p:spPr>
              <a:xfrm>
                <a:off x="7162800" y="6477000"/>
                <a:ext cx="381000" cy="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p:nvPr/>
            </p:nvCxnSpPr>
            <p:spPr>
              <a:xfrm>
                <a:off x="7162800" y="6108700"/>
                <a:ext cx="381000" cy="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p:nvPr/>
            </p:nvCxnSpPr>
            <p:spPr>
              <a:xfrm>
                <a:off x="7162800" y="5676900"/>
                <a:ext cx="381000" cy="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55" name="Straight Arrow Connector 154"/>
              <p:cNvCxnSpPr/>
              <p:nvPr/>
            </p:nvCxnSpPr>
            <p:spPr>
              <a:xfrm>
                <a:off x="7162800" y="5181600"/>
                <a:ext cx="381000" cy="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57" name="Group 156"/>
            <p:cNvGrpSpPr/>
            <p:nvPr/>
          </p:nvGrpSpPr>
          <p:grpSpPr>
            <a:xfrm>
              <a:off x="1295400" y="1066800"/>
              <a:ext cx="1600200" cy="457200"/>
              <a:chOff x="1828800" y="1066800"/>
              <a:chExt cx="990600" cy="533400"/>
            </a:xfrm>
          </p:grpSpPr>
          <p:cxnSp>
            <p:nvCxnSpPr>
              <p:cNvPr id="158" name="Straight Connector 157"/>
              <p:cNvCxnSpPr/>
              <p:nvPr/>
            </p:nvCxnSpPr>
            <p:spPr>
              <a:xfrm flipH="1">
                <a:off x="1828800" y="1066800"/>
                <a:ext cx="9906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Arrow Connector 158"/>
              <p:cNvCxnSpPr/>
              <p:nvPr/>
            </p:nvCxnSpPr>
            <p:spPr>
              <a:xfrm>
                <a:off x="1828800" y="1066800"/>
                <a:ext cx="0" cy="5334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60" name="Group 159"/>
            <p:cNvGrpSpPr/>
            <p:nvPr/>
          </p:nvGrpSpPr>
          <p:grpSpPr>
            <a:xfrm>
              <a:off x="990600" y="2819400"/>
              <a:ext cx="1447800" cy="304800"/>
              <a:chOff x="1447800" y="2819400"/>
              <a:chExt cx="1447800" cy="457200"/>
            </a:xfrm>
          </p:grpSpPr>
          <p:cxnSp>
            <p:nvCxnSpPr>
              <p:cNvPr id="161" name="Straight Connector 160"/>
              <p:cNvCxnSpPr/>
              <p:nvPr/>
            </p:nvCxnSpPr>
            <p:spPr>
              <a:xfrm>
                <a:off x="1447800" y="2971800"/>
                <a:ext cx="1447800" cy="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2895600" y="2819400"/>
                <a:ext cx="0" cy="152400"/>
              </a:xfrm>
              <a:prstGeom prst="line">
                <a:avLst/>
              </a:prstGeom>
              <a:ln>
                <a:solidFill>
                  <a:schemeClr val="bg1">
                    <a:alpha val="6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Arrow Connector 162"/>
              <p:cNvCxnSpPr/>
              <p:nvPr/>
            </p:nvCxnSpPr>
            <p:spPr>
              <a:xfrm>
                <a:off x="1447800" y="2971800"/>
                <a:ext cx="0" cy="304800"/>
              </a:xfrm>
              <a:prstGeom prst="straightConnector1">
                <a:avLst/>
              </a:prstGeom>
              <a:ln>
                <a:solidFill>
                  <a:schemeClr val="bg1">
                    <a:alpha val="60000"/>
                  </a:schemeClr>
                </a:solidFill>
                <a:tailEnd type="arrow"/>
              </a:ln>
            </p:spPr>
            <p:style>
              <a:lnRef idx="1">
                <a:schemeClr val="accent1"/>
              </a:lnRef>
              <a:fillRef idx="0">
                <a:schemeClr val="accent1"/>
              </a:fillRef>
              <a:effectRef idx="0">
                <a:schemeClr val="accent1"/>
              </a:effectRef>
              <a:fontRef idx="minor">
                <a:schemeClr val="tx1"/>
              </a:fontRef>
            </p:style>
          </p:cxnSp>
        </p:grpSp>
      </p:grpSp>
      <p:sp>
        <p:nvSpPr>
          <p:cNvPr id="165" name="Rectangle 164"/>
          <p:cNvSpPr/>
          <p:nvPr/>
        </p:nvSpPr>
        <p:spPr>
          <a:xfrm>
            <a:off x="2133600" y="6248400"/>
            <a:ext cx="4724400" cy="381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latin typeface="Times New Roman" pitchFamily="18" charset="0"/>
                <a:cs typeface="Times New Roman" pitchFamily="18" charset="0"/>
              </a:rPr>
              <a:t>Figure: Disaster Management Institutions  in Bangladesh</a:t>
            </a:r>
            <a:endParaRPr lang="en-GB" sz="1400"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half" idx="1"/>
            <p:extLst>
              <p:ext uri="{D42A27DB-BD31-4B8C-83A1-F6EECF244321}">
                <p14:modId xmlns:p14="http://schemas.microsoft.com/office/powerpoint/2010/main" val="2593470382"/>
              </p:ext>
            </p:extLst>
          </p:nvPr>
        </p:nvGraphicFramePr>
        <p:xfrm>
          <a:off x="304800" y="1219200"/>
          <a:ext cx="5638800" cy="5029200"/>
        </p:xfrm>
        <a:graphic>
          <a:graphicData uri="http://schemas.openxmlformats.org/drawingml/2006/table">
            <a:tbl>
              <a:tblPr firstRow="1" bandRow="1">
                <a:tableStyleId>{C083E6E3-FA7D-4D7B-A595-EF9225AFEA82}</a:tableStyleId>
              </a:tblPr>
              <a:tblGrid>
                <a:gridCol w="1879600"/>
                <a:gridCol w="1701800"/>
                <a:gridCol w="2057400"/>
              </a:tblGrid>
              <a:tr h="640080">
                <a:tc>
                  <a:txBody>
                    <a:bodyPr/>
                    <a:lstStyle/>
                    <a:p>
                      <a:pPr algn="ctr"/>
                      <a:r>
                        <a:rPr lang="en-US" sz="1600" dirty="0" smtClean="0"/>
                        <a:t>Time </a:t>
                      </a:r>
                      <a:endParaRPr lang="en-US" sz="1600" dirty="0">
                        <a:solidFill>
                          <a:schemeClr val="tx1"/>
                        </a:solidFill>
                      </a:endParaRPr>
                    </a:p>
                  </a:txBody>
                  <a:tcPr/>
                </a:tc>
                <a:tc>
                  <a:txBody>
                    <a:bodyPr/>
                    <a:lstStyle/>
                    <a:p>
                      <a:pPr algn="l"/>
                      <a:r>
                        <a:rPr lang="en-US" sz="1600" dirty="0" smtClean="0"/>
                        <a:t>Max.</a:t>
                      </a:r>
                      <a:r>
                        <a:rPr lang="en-US" sz="1600" baseline="0" dirty="0" smtClean="0"/>
                        <a:t> Wind Speed (km/</a:t>
                      </a:r>
                      <a:r>
                        <a:rPr lang="en-US" sz="1600" baseline="0" dirty="0" err="1" smtClean="0"/>
                        <a:t>hr</a:t>
                      </a:r>
                      <a:r>
                        <a:rPr lang="en-US" sz="1600" baseline="0" dirty="0" smtClean="0"/>
                        <a:t>)</a:t>
                      </a:r>
                      <a:endParaRPr lang="en-US" sz="1600" dirty="0">
                        <a:solidFill>
                          <a:schemeClr val="tx1"/>
                        </a:solidFill>
                      </a:endParaRPr>
                    </a:p>
                  </a:txBody>
                  <a:tcPr/>
                </a:tc>
                <a:tc>
                  <a:txBody>
                    <a:bodyPr/>
                    <a:lstStyle/>
                    <a:p>
                      <a:pPr algn="ctr"/>
                      <a:r>
                        <a:rPr lang="en-US" sz="1600" dirty="0" smtClean="0"/>
                        <a:t>Death Toll </a:t>
                      </a:r>
                      <a:endParaRPr lang="en-US" sz="1600" dirty="0">
                        <a:solidFill>
                          <a:schemeClr val="tx1"/>
                        </a:solidFill>
                      </a:endParaRPr>
                    </a:p>
                  </a:txBody>
                  <a:tcPr/>
                </a:tc>
              </a:tr>
              <a:tr h="365760">
                <a:tc>
                  <a:txBody>
                    <a:bodyPr/>
                    <a:lstStyle/>
                    <a:p>
                      <a:pPr algn="l"/>
                      <a:r>
                        <a:rPr lang="en-US" sz="1600" dirty="0" smtClean="0"/>
                        <a:t>11 May, 1965</a:t>
                      </a:r>
                      <a:endParaRPr lang="en-US" sz="1600" dirty="0"/>
                    </a:p>
                  </a:txBody>
                  <a:tcPr anchor="ctr" anchorCtr="1"/>
                </a:tc>
                <a:tc>
                  <a:txBody>
                    <a:bodyPr/>
                    <a:lstStyle/>
                    <a:p>
                      <a:r>
                        <a:rPr lang="en-US" sz="1600" dirty="0" smtClean="0"/>
                        <a:t>161</a:t>
                      </a:r>
                      <a:endParaRPr lang="en-US" sz="1600" dirty="0"/>
                    </a:p>
                  </a:txBody>
                  <a:tcPr anchor="ctr" anchorCtr="1"/>
                </a:tc>
                <a:tc>
                  <a:txBody>
                    <a:bodyPr/>
                    <a:lstStyle/>
                    <a:p>
                      <a:r>
                        <a:rPr lang="en-US" sz="1600" dirty="0" smtClean="0"/>
                        <a:t>19,279</a:t>
                      </a:r>
                      <a:endParaRPr lang="en-US" sz="1600" dirty="0"/>
                    </a:p>
                  </a:txBody>
                  <a:tcPr anchor="ctr" anchorCtr="1"/>
                </a:tc>
              </a:tr>
              <a:tr h="640080">
                <a:tc>
                  <a:txBody>
                    <a:bodyPr/>
                    <a:lstStyle/>
                    <a:p>
                      <a:pPr algn="l"/>
                      <a:r>
                        <a:rPr lang="en-US" sz="1600" dirty="0" smtClean="0"/>
                        <a:t>15 December,</a:t>
                      </a:r>
                      <a:r>
                        <a:rPr lang="en-US" sz="1600" baseline="0" dirty="0" smtClean="0"/>
                        <a:t> 1965</a:t>
                      </a:r>
                      <a:endParaRPr lang="en-US" sz="1600" dirty="0"/>
                    </a:p>
                  </a:txBody>
                  <a:tcPr anchor="ctr" anchorCtr="1"/>
                </a:tc>
                <a:tc>
                  <a:txBody>
                    <a:bodyPr/>
                    <a:lstStyle/>
                    <a:p>
                      <a:r>
                        <a:rPr lang="en-US" sz="1600" dirty="0" smtClean="0"/>
                        <a:t>217</a:t>
                      </a:r>
                      <a:endParaRPr lang="en-US" sz="1600" dirty="0"/>
                    </a:p>
                  </a:txBody>
                  <a:tcPr anchor="ctr" anchorCtr="1"/>
                </a:tc>
                <a:tc>
                  <a:txBody>
                    <a:bodyPr/>
                    <a:lstStyle/>
                    <a:p>
                      <a:r>
                        <a:rPr lang="en-US" sz="1600" dirty="0" smtClean="0"/>
                        <a:t>873</a:t>
                      </a:r>
                      <a:endParaRPr lang="en-US" sz="1600" dirty="0"/>
                    </a:p>
                  </a:txBody>
                  <a:tcPr anchor="ctr" anchorCtr="1"/>
                </a:tc>
              </a:tr>
              <a:tr h="365760">
                <a:tc>
                  <a:txBody>
                    <a:bodyPr/>
                    <a:lstStyle/>
                    <a:p>
                      <a:pPr algn="l"/>
                      <a:r>
                        <a:rPr lang="en-US" sz="1600" dirty="0" smtClean="0"/>
                        <a:t>01 October,</a:t>
                      </a:r>
                      <a:r>
                        <a:rPr lang="en-US" sz="1600" baseline="0" dirty="0" smtClean="0"/>
                        <a:t> 1966</a:t>
                      </a:r>
                      <a:endParaRPr lang="en-US" sz="1600" dirty="0"/>
                    </a:p>
                  </a:txBody>
                  <a:tcPr anchor="ctr" anchorCtr="1"/>
                </a:tc>
                <a:tc>
                  <a:txBody>
                    <a:bodyPr/>
                    <a:lstStyle/>
                    <a:p>
                      <a:r>
                        <a:rPr lang="en-US" sz="1600" dirty="0" smtClean="0"/>
                        <a:t>139</a:t>
                      </a:r>
                      <a:endParaRPr lang="en-US" sz="1600" dirty="0"/>
                    </a:p>
                  </a:txBody>
                  <a:tcPr anchor="ctr" anchorCtr="1"/>
                </a:tc>
                <a:tc>
                  <a:txBody>
                    <a:bodyPr/>
                    <a:lstStyle/>
                    <a:p>
                      <a:r>
                        <a:rPr lang="en-US" sz="1600" dirty="0" smtClean="0"/>
                        <a:t>850</a:t>
                      </a:r>
                      <a:endParaRPr lang="en-US" sz="1600" dirty="0"/>
                    </a:p>
                  </a:txBody>
                  <a:tcPr anchor="ctr" anchorCtr="1"/>
                </a:tc>
              </a:tr>
              <a:tr h="640080">
                <a:tc>
                  <a:txBody>
                    <a:bodyPr/>
                    <a:lstStyle/>
                    <a:p>
                      <a:pPr algn="l"/>
                      <a:r>
                        <a:rPr lang="en-US" sz="1800" dirty="0" smtClean="0"/>
                        <a:t>12 November, 1970</a:t>
                      </a:r>
                      <a:endParaRPr lang="en-US" sz="1800" b="1" dirty="0">
                        <a:solidFill>
                          <a:srgbClr val="FF0000"/>
                        </a:solidFill>
                      </a:endParaRPr>
                    </a:p>
                  </a:txBody>
                  <a:tcPr anchor="ctr" anchorCtr="1"/>
                </a:tc>
                <a:tc>
                  <a:txBody>
                    <a:bodyPr/>
                    <a:lstStyle/>
                    <a:p>
                      <a:r>
                        <a:rPr lang="en-US" sz="1800" dirty="0" smtClean="0"/>
                        <a:t>224</a:t>
                      </a:r>
                      <a:endParaRPr lang="en-US" sz="1800" b="1" dirty="0">
                        <a:solidFill>
                          <a:srgbClr val="FF0000"/>
                        </a:solidFill>
                      </a:endParaRPr>
                    </a:p>
                  </a:txBody>
                  <a:tcPr anchor="ctr" anchorCtr="1"/>
                </a:tc>
                <a:tc>
                  <a:txBody>
                    <a:bodyPr/>
                    <a:lstStyle/>
                    <a:p>
                      <a:r>
                        <a:rPr lang="en-US" sz="1800" dirty="0" smtClean="0"/>
                        <a:t>3</a:t>
                      </a:r>
                      <a:r>
                        <a:rPr lang="bn-BD" sz="1800" dirty="0" smtClean="0"/>
                        <a:t>,</a:t>
                      </a:r>
                      <a:r>
                        <a:rPr lang="en-US" sz="1800" dirty="0" smtClean="0"/>
                        <a:t>000</a:t>
                      </a:r>
                      <a:r>
                        <a:rPr lang="bn-BD" sz="1800" dirty="0" smtClean="0"/>
                        <a:t>,</a:t>
                      </a:r>
                      <a:r>
                        <a:rPr lang="en-US" sz="1800" dirty="0" smtClean="0"/>
                        <a:t>00</a:t>
                      </a:r>
                      <a:endParaRPr lang="en-US" sz="1800" b="1" dirty="0">
                        <a:solidFill>
                          <a:srgbClr val="FF0000"/>
                        </a:solidFill>
                      </a:endParaRPr>
                    </a:p>
                  </a:txBody>
                  <a:tcPr anchor="ctr" anchorCtr="1"/>
                </a:tc>
              </a:tr>
              <a:tr h="365760">
                <a:tc>
                  <a:txBody>
                    <a:bodyPr/>
                    <a:lstStyle/>
                    <a:p>
                      <a:pPr algn="l"/>
                      <a:r>
                        <a:rPr lang="en-US" sz="1600" dirty="0" smtClean="0"/>
                        <a:t>25 May, 1985</a:t>
                      </a:r>
                      <a:endParaRPr lang="en-US" sz="1600" dirty="0"/>
                    </a:p>
                  </a:txBody>
                  <a:tcPr anchor="ctr" anchorCtr="1"/>
                </a:tc>
                <a:tc>
                  <a:txBody>
                    <a:bodyPr/>
                    <a:lstStyle/>
                    <a:p>
                      <a:r>
                        <a:rPr lang="en-US" sz="1600" dirty="0" smtClean="0"/>
                        <a:t>154</a:t>
                      </a:r>
                      <a:endParaRPr lang="en-US" sz="1600" dirty="0"/>
                    </a:p>
                  </a:txBody>
                  <a:tcPr anchor="ctr" anchorCtr="1"/>
                </a:tc>
                <a:tc>
                  <a:txBody>
                    <a:bodyPr/>
                    <a:lstStyle/>
                    <a:p>
                      <a:r>
                        <a:rPr lang="en-US" sz="1600" dirty="0" smtClean="0"/>
                        <a:t>11,069</a:t>
                      </a:r>
                      <a:endParaRPr lang="en-US" sz="1600" dirty="0"/>
                    </a:p>
                  </a:txBody>
                  <a:tcPr anchor="ctr" anchorCtr="1"/>
                </a:tc>
              </a:tr>
              <a:tr h="365760">
                <a:tc>
                  <a:txBody>
                    <a:bodyPr/>
                    <a:lstStyle/>
                    <a:p>
                      <a:pPr algn="l"/>
                      <a:r>
                        <a:rPr lang="en-US" sz="1600" dirty="0" smtClean="0"/>
                        <a:t>29 April,</a:t>
                      </a:r>
                      <a:r>
                        <a:rPr lang="en-US" sz="1600" baseline="0" dirty="0" smtClean="0"/>
                        <a:t> 1991</a:t>
                      </a:r>
                      <a:endParaRPr lang="en-US" sz="1600" dirty="0"/>
                    </a:p>
                  </a:txBody>
                  <a:tcPr anchor="ctr" anchorCtr="1"/>
                </a:tc>
                <a:tc>
                  <a:txBody>
                    <a:bodyPr/>
                    <a:lstStyle/>
                    <a:p>
                      <a:r>
                        <a:rPr lang="en-US" sz="1600" dirty="0" smtClean="0"/>
                        <a:t>225</a:t>
                      </a:r>
                      <a:endParaRPr lang="en-US" sz="1600" dirty="0"/>
                    </a:p>
                  </a:txBody>
                  <a:tcPr anchor="ctr" anchorCtr="1"/>
                </a:tc>
                <a:tc>
                  <a:txBody>
                    <a:bodyPr/>
                    <a:lstStyle/>
                    <a:p>
                      <a:r>
                        <a:rPr lang="en-US" sz="1600" dirty="0" smtClean="0"/>
                        <a:t>138882</a:t>
                      </a:r>
                      <a:endParaRPr lang="en-US" sz="1600" dirty="0"/>
                    </a:p>
                  </a:txBody>
                  <a:tcPr anchor="ctr" anchorCtr="1"/>
                </a:tc>
              </a:tr>
              <a:tr h="365760">
                <a:tc>
                  <a:txBody>
                    <a:bodyPr/>
                    <a:lstStyle/>
                    <a:p>
                      <a:pPr algn="l"/>
                      <a:r>
                        <a:rPr lang="en-US" sz="1600" dirty="0" smtClean="0"/>
                        <a:t>19 May,</a:t>
                      </a:r>
                      <a:r>
                        <a:rPr lang="en-US" sz="1600" baseline="0" dirty="0" smtClean="0"/>
                        <a:t> 1997</a:t>
                      </a:r>
                      <a:endParaRPr lang="en-US" sz="1600" dirty="0"/>
                    </a:p>
                  </a:txBody>
                  <a:tcPr anchor="ctr" anchorCtr="1"/>
                </a:tc>
                <a:tc>
                  <a:txBody>
                    <a:bodyPr/>
                    <a:lstStyle/>
                    <a:p>
                      <a:r>
                        <a:rPr lang="en-US" sz="1600" dirty="0" smtClean="0"/>
                        <a:t>232</a:t>
                      </a:r>
                      <a:endParaRPr lang="en-US" sz="1600" dirty="0"/>
                    </a:p>
                  </a:txBody>
                  <a:tcPr anchor="ctr" anchorCtr="1"/>
                </a:tc>
                <a:tc>
                  <a:txBody>
                    <a:bodyPr/>
                    <a:lstStyle/>
                    <a:p>
                      <a:r>
                        <a:rPr lang="en-US" sz="1600" dirty="0" smtClean="0"/>
                        <a:t>155</a:t>
                      </a:r>
                      <a:endParaRPr lang="en-US" sz="1600" dirty="0"/>
                    </a:p>
                  </a:txBody>
                  <a:tcPr anchor="ctr" anchorCtr="1"/>
                </a:tc>
              </a:tr>
              <a:tr h="640080">
                <a:tc>
                  <a:txBody>
                    <a:bodyPr/>
                    <a:lstStyle/>
                    <a:p>
                      <a:pPr algn="l"/>
                      <a:r>
                        <a:rPr lang="en-US" sz="1800" dirty="0" smtClean="0"/>
                        <a:t>15 Nov, 2007</a:t>
                      </a:r>
                      <a:r>
                        <a:rPr lang="en-US" sz="1800" baseline="0" dirty="0" smtClean="0"/>
                        <a:t> (SIDR)</a:t>
                      </a:r>
                      <a:endParaRPr lang="en-US" sz="1800" b="1" dirty="0">
                        <a:solidFill>
                          <a:srgbClr val="C00000"/>
                        </a:solidFill>
                      </a:endParaRPr>
                    </a:p>
                  </a:txBody>
                  <a:tcPr anchor="ctr" anchorCtr="1"/>
                </a:tc>
                <a:tc>
                  <a:txBody>
                    <a:bodyPr/>
                    <a:lstStyle/>
                    <a:p>
                      <a:r>
                        <a:rPr lang="en-US" sz="1800" dirty="0" smtClean="0"/>
                        <a:t>223</a:t>
                      </a:r>
                      <a:endParaRPr lang="en-US" sz="1800" b="1" dirty="0">
                        <a:solidFill>
                          <a:srgbClr val="C00000"/>
                        </a:solidFill>
                      </a:endParaRPr>
                    </a:p>
                  </a:txBody>
                  <a:tcPr anchor="ctr" anchorCtr="1"/>
                </a:tc>
                <a:tc>
                  <a:txBody>
                    <a:bodyPr/>
                    <a:lstStyle/>
                    <a:p>
                      <a:r>
                        <a:rPr lang="en-US" sz="1800" dirty="0" smtClean="0"/>
                        <a:t>3</a:t>
                      </a:r>
                      <a:r>
                        <a:rPr lang="bn-BD" sz="1800" dirty="0" smtClean="0"/>
                        <a:t>,</a:t>
                      </a:r>
                      <a:r>
                        <a:rPr lang="en-US" sz="1800" dirty="0" smtClean="0"/>
                        <a:t>363</a:t>
                      </a:r>
                      <a:endParaRPr lang="en-US" sz="1800" b="1" dirty="0">
                        <a:solidFill>
                          <a:srgbClr val="C00000"/>
                        </a:solidFill>
                      </a:endParaRPr>
                    </a:p>
                  </a:txBody>
                  <a:tcPr anchor="ctr" anchorCtr="1"/>
                </a:tc>
              </a:tr>
              <a:tr h="640080">
                <a:tc>
                  <a:txBody>
                    <a:bodyPr/>
                    <a:lstStyle/>
                    <a:p>
                      <a:pPr algn="l"/>
                      <a:r>
                        <a:rPr lang="en-US" sz="1600" dirty="0" smtClean="0"/>
                        <a:t>25 May,</a:t>
                      </a:r>
                      <a:r>
                        <a:rPr lang="en-US" sz="1600" baseline="0" dirty="0" smtClean="0"/>
                        <a:t> 2009 (AILA)</a:t>
                      </a:r>
                      <a:endParaRPr lang="en-US" sz="1600" dirty="0"/>
                    </a:p>
                  </a:txBody>
                  <a:tcPr anchor="ctr" anchorCtr="1"/>
                </a:tc>
                <a:tc>
                  <a:txBody>
                    <a:bodyPr/>
                    <a:lstStyle/>
                    <a:p>
                      <a:r>
                        <a:rPr lang="en-US" sz="1600" dirty="0" smtClean="0"/>
                        <a:t>92</a:t>
                      </a:r>
                      <a:endParaRPr lang="en-US" sz="1600" dirty="0"/>
                    </a:p>
                  </a:txBody>
                  <a:tcPr anchor="ctr" anchorCtr="1"/>
                </a:tc>
                <a:tc>
                  <a:txBody>
                    <a:bodyPr/>
                    <a:lstStyle/>
                    <a:p>
                      <a:r>
                        <a:rPr lang="en-US" sz="1600" dirty="0" smtClean="0"/>
                        <a:t>190</a:t>
                      </a:r>
                      <a:endParaRPr lang="en-US" sz="1600" dirty="0"/>
                    </a:p>
                  </a:txBody>
                  <a:tcPr anchor="ctr" anchorCtr="1"/>
                </a:tc>
              </a:tr>
            </a:tbl>
          </a:graphicData>
        </a:graphic>
      </p:graphicFrame>
      <p:sp>
        <p:nvSpPr>
          <p:cNvPr id="9" name="TextBox 2"/>
          <p:cNvSpPr txBox="1">
            <a:spLocks noChangeArrowheads="1"/>
          </p:cNvSpPr>
          <p:nvPr/>
        </p:nvSpPr>
        <p:spPr bwMode="auto">
          <a:xfrm>
            <a:off x="0" y="304800"/>
            <a:ext cx="9144000" cy="830997"/>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spcBef>
                <a:spcPct val="0"/>
              </a:spcBef>
              <a:buClrTx/>
              <a:buSzTx/>
              <a:buFont typeface="Wingdings" panose="05000000000000000000" pitchFamily="2" charset="2"/>
              <a:buNone/>
              <a:defRPr/>
            </a:pPr>
            <a:r>
              <a:rPr lang="en-US" altLang="en-US" sz="2800" b="1" kern="0" dirty="0" smtClean="0">
                <a:solidFill>
                  <a:schemeClr val="bg2">
                    <a:lumMod val="10000"/>
                  </a:schemeClr>
                </a:solidFill>
                <a:latin typeface="Gisha" pitchFamily="34" charset="-79"/>
                <a:ea typeface="+mj-ea"/>
                <a:cs typeface="Gisha" pitchFamily="34" charset="-79"/>
              </a:rPr>
              <a:t>ICT uses Impact on Disaster Management</a:t>
            </a:r>
            <a:r>
              <a:rPr lang="en-US" altLang="en-US" sz="2400" b="1" kern="0" dirty="0" smtClean="0">
                <a:solidFill>
                  <a:schemeClr val="bg2">
                    <a:lumMod val="10000"/>
                  </a:schemeClr>
                </a:solidFill>
                <a:latin typeface="Gisha" pitchFamily="34" charset="-79"/>
                <a:ea typeface="+mj-ea"/>
                <a:cs typeface="Gisha" pitchFamily="34" charset="-79"/>
              </a:rPr>
              <a:t>- </a:t>
            </a:r>
            <a:r>
              <a:rPr lang="en-US" altLang="en-US" sz="2000" b="1" kern="0" dirty="0" smtClean="0">
                <a:solidFill>
                  <a:schemeClr val="bg2">
                    <a:lumMod val="10000"/>
                  </a:schemeClr>
                </a:solidFill>
                <a:latin typeface="Gisha" pitchFamily="34" charset="-79"/>
                <a:ea typeface="+mj-ea"/>
                <a:cs typeface="Gisha" pitchFamily="34" charset="-79"/>
              </a:rPr>
              <a:t>An example from cyclone death trend </a:t>
            </a:r>
          </a:p>
        </p:txBody>
      </p:sp>
      <p:sp>
        <p:nvSpPr>
          <p:cNvPr id="11" name="Rounded Rectangle 10"/>
          <p:cNvSpPr/>
          <p:nvPr/>
        </p:nvSpPr>
        <p:spPr bwMode="auto">
          <a:xfrm>
            <a:off x="5943600" y="1524000"/>
            <a:ext cx="2895600" cy="4648200"/>
          </a:xfrm>
          <a:prstGeom prst="roundRect">
            <a:avLst/>
          </a:prstGeom>
          <a:solidFill>
            <a:schemeClr val="bg1"/>
          </a:solidFill>
          <a:ln>
            <a:solidFill>
              <a:srgbClr val="6699FF"/>
            </a:solidFill>
          </a:ln>
          <a:effectLst/>
          <a:extLst/>
        </p:spPr>
        <p:txBody>
          <a:bodyPr vert="horz" wrap="square" lIns="91440" tIns="45720" rIns="91440" bIns="45720" numCol="1" rtlCol="0" anchor="t" anchorCtr="0" compatLnSpc="1">
            <a:prstTxWarp prst="textNoShape">
              <a:avLst/>
            </a:prstTxWarp>
          </a:bodyPr>
          <a:lstStyle/>
          <a:p>
            <a:pPr fontAlgn="base">
              <a:spcBef>
                <a:spcPct val="0"/>
              </a:spcBef>
              <a:spcAft>
                <a:spcPct val="0"/>
              </a:spcAft>
              <a:buClr>
                <a:srgbClr val="CC9900"/>
              </a:buClr>
            </a:pPr>
            <a:r>
              <a:rPr lang="en-US" dirty="0" smtClean="0">
                <a:solidFill>
                  <a:prstClr val="black"/>
                </a:solidFill>
                <a:latin typeface="Arial" charset="0"/>
                <a:ea typeface="宋体" charset="-122"/>
              </a:rPr>
              <a:t> </a:t>
            </a:r>
          </a:p>
        </p:txBody>
      </p:sp>
      <p:pic>
        <p:nvPicPr>
          <p:cNvPr id="13" name="Picture 8"/>
          <p:cNvPicPr>
            <a:picLocks noChangeAspect="1" noChangeArrowheads="1"/>
          </p:cNvPicPr>
          <p:nvPr/>
        </p:nvPicPr>
        <p:blipFill>
          <a:blip r:embed="rId2" cstate="print"/>
          <a:srcRect/>
          <a:stretch>
            <a:fillRect/>
          </a:stretch>
        </p:blipFill>
        <p:spPr bwMode="auto">
          <a:xfrm>
            <a:off x="6553200" y="3378771"/>
            <a:ext cx="881173" cy="867458"/>
          </a:xfrm>
          <a:prstGeom prst="rect">
            <a:avLst/>
          </a:prstGeom>
          <a:noFill/>
          <a:ln w="9525">
            <a:noFill/>
            <a:miter lim="800000"/>
            <a:headEnd/>
            <a:tailEnd/>
          </a:ln>
        </p:spPr>
      </p:pic>
      <p:sp>
        <p:nvSpPr>
          <p:cNvPr id="14" name="Rectangle 13"/>
          <p:cNvSpPr/>
          <p:nvPr/>
        </p:nvSpPr>
        <p:spPr>
          <a:xfrm>
            <a:off x="6096000" y="1611155"/>
            <a:ext cx="2590800" cy="4278094"/>
          </a:xfrm>
          <a:prstGeom prst="rect">
            <a:avLst/>
          </a:prstGeom>
          <a:solidFill>
            <a:schemeClr val="bg1"/>
          </a:solidFill>
        </p:spPr>
        <p:txBody>
          <a:bodyPr wrap="square">
            <a:spAutoFit/>
          </a:bodyPr>
          <a:lstStyle/>
          <a:p>
            <a:pPr>
              <a:buFont typeface="Wingdings" pitchFamily="2" charset="2"/>
              <a:buChar char="Ø"/>
            </a:pPr>
            <a:r>
              <a:rPr lang="en-US" sz="1600" dirty="0" smtClean="0"/>
              <a:t> Death toll comparison between</a:t>
            </a:r>
            <a:r>
              <a:rPr lang="bn-BD" sz="1600" dirty="0" smtClean="0"/>
              <a:t> </a:t>
            </a:r>
            <a:r>
              <a:rPr lang="en-US" sz="1600" b="1" dirty="0" smtClean="0"/>
              <a:t>1970 </a:t>
            </a:r>
            <a:r>
              <a:rPr lang="en-US" sz="1600" dirty="0" smtClean="0"/>
              <a:t>and </a:t>
            </a:r>
            <a:r>
              <a:rPr lang="en-US" sz="1600" b="1" dirty="0" smtClean="0"/>
              <a:t>2007 </a:t>
            </a:r>
            <a:r>
              <a:rPr lang="en-US" sz="1600" dirty="0" smtClean="0"/>
              <a:t>cyclones</a:t>
            </a:r>
            <a:r>
              <a:rPr lang="bn-BD" sz="1600" dirty="0" smtClean="0"/>
              <a:t> </a:t>
            </a:r>
            <a:r>
              <a:rPr lang="en-US" sz="1600" dirty="0" smtClean="0"/>
              <a:t>significantly</a:t>
            </a:r>
            <a:r>
              <a:rPr lang="bn-BD" sz="1600" dirty="0"/>
              <a:t> </a:t>
            </a:r>
            <a:r>
              <a:rPr lang="en-US" sz="1600" dirty="0" smtClean="0"/>
              <a:t>highlighted the ICT uses impact on disaster.</a:t>
            </a:r>
            <a:endParaRPr lang="bn-BD" sz="1600" dirty="0" smtClean="0"/>
          </a:p>
          <a:p>
            <a:endParaRPr lang="bn-BD" sz="1600" dirty="0" smtClean="0"/>
          </a:p>
          <a:p>
            <a:endParaRPr lang="bn-BD" sz="1600" dirty="0"/>
          </a:p>
          <a:p>
            <a:endParaRPr lang="bn-BD" sz="1600" dirty="0" smtClean="0"/>
          </a:p>
          <a:p>
            <a:endParaRPr lang="en-US" sz="1600" dirty="0" smtClean="0"/>
          </a:p>
          <a:p>
            <a:endParaRPr lang="en-US" sz="1600" dirty="0" smtClean="0"/>
          </a:p>
          <a:p>
            <a:pPr>
              <a:buFont typeface="Wingdings" pitchFamily="2" charset="2"/>
              <a:buChar char="Ø"/>
            </a:pPr>
            <a:r>
              <a:rPr lang="en-US" sz="1600" dirty="0" smtClean="0"/>
              <a:t> In case of SIDR Early warning (72 hrs before the event) from RSMC, New Delhi, India through their geo-stationary satellite, INSAT substantially reduces the death toll.   </a:t>
            </a:r>
            <a:endParaRPr lang="en-US" sz="1400" dirty="0" smtClean="0">
              <a:solidFill>
                <a:prstClr val="black"/>
              </a:solidFill>
            </a:endParaRPr>
          </a:p>
        </p:txBody>
      </p:sp>
    </p:spTree>
    <p:extLst>
      <p:ext uri="{BB962C8B-B14F-4D97-AF65-F5344CB8AC3E}">
        <p14:creationId xmlns:p14="http://schemas.microsoft.com/office/powerpoint/2010/main" val="4091637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2"/>
          <p:cNvSpPr txBox="1">
            <a:spLocks noChangeArrowheads="1"/>
          </p:cNvSpPr>
          <p:nvPr/>
        </p:nvSpPr>
        <p:spPr bwMode="auto">
          <a:xfrm>
            <a:off x="457200" y="467380"/>
            <a:ext cx="57150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Our Linkage –DOICT’s functions </a:t>
            </a:r>
          </a:p>
        </p:txBody>
      </p:sp>
      <p:sp>
        <p:nvSpPr>
          <p:cNvPr id="24" name="9663bb7b-f0d7-4785-ae3b-b5dc3e41b2a9"/>
          <p:cNvSpPr>
            <a:spLocks noChangeArrowheads="1"/>
          </p:cNvSpPr>
          <p:nvPr/>
        </p:nvSpPr>
        <p:spPr bwMode="auto">
          <a:xfrm rot="10800000" flipH="1">
            <a:off x="762000" y="3505200"/>
            <a:ext cx="2514600" cy="990600"/>
          </a:xfrm>
          <a:prstGeom prst="rtTriangle">
            <a:avLst/>
          </a:prstGeom>
          <a:solidFill>
            <a:schemeClr val="bg1">
              <a:alpha val="74901"/>
            </a:schemeClr>
          </a:solidFill>
          <a:ln w="9525" algn="ctr">
            <a:noFill/>
            <a:miter lim="800000"/>
            <a:headEnd/>
            <a:tailEnd/>
          </a:ln>
        </p:spPr>
        <p:txBody>
          <a:bodyPr wrap="none" anchor="ctr"/>
          <a:lstStyle/>
          <a:p>
            <a:endParaRPr lang="zh-CN" altLang="en-US">
              <a:latin typeface="Arial"/>
            </a:endParaRPr>
          </a:p>
        </p:txBody>
      </p:sp>
      <p:sp>
        <p:nvSpPr>
          <p:cNvPr id="9" name="Content Placeholder 2"/>
          <p:cNvSpPr>
            <a:spLocks noGrp="1"/>
          </p:cNvSpPr>
          <p:nvPr>
            <p:ph sz="half" idx="1"/>
          </p:nvPr>
        </p:nvSpPr>
        <p:spPr>
          <a:xfrm>
            <a:off x="609600" y="1295400"/>
            <a:ext cx="8001000" cy="5334000"/>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marL="0" indent="0" algn="just">
              <a:buNone/>
            </a:pPr>
            <a:endParaRPr lang="en-US" dirty="0">
              <a:solidFill>
                <a:schemeClr val="bg2">
                  <a:lumMod val="10000"/>
                </a:schemeClr>
              </a:solidFill>
              <a:latin typeface="Arial" pitchFamily="34" charset="0"/>
              <a:cs typeface="Arial" pitchFamily="34" charset="0"/>
            </a:endParaRPr>
          </a:p>
          <a:p>
            <a:pPr marL="457200" lvl="0" indent="-457200">
              <a:buFont typeface="Arial" panose="020B0604020202020204" pitchFamily="34" charset="0"/>
              <a:buChar char="•"/>
            </a:pPr>
            <a:r>
              <a:rPr lang="en-US" dirty="0" smtClean="0">
                <a:solidFill>
                  <a:schemeClr val="bg2">
                    <a:lumMod val="10000"/>
                  </a:schemeClr>
                </a:solidFill>
              </a:rPr>
              <a:t>Ensure the proper utilization of ICT &amp; coordination of ICT activities among all the Government offices for smooth functioning.</a:t>
            </a:r>
          </a:p>
          <a:p>
            <a:pPr marL="457200" lvl="0" indent="-457200">
              <a:buFont typeface="Arial" panose="020B0604020202020204" pitchFamily="34" charset="0"/>
              <a:buChar char="•"/>
            </a:pPr>
            <a:r>
              <a:rPr lang="en-US" dirty="0" smtClean="0">
                <a:solidFill>
                  <a:schemeClr val="bg2">
                    <a:lumMod val="10000"/>
                  </a:schemeClr>
                </a:solidFill>
              </a:rPr>
              <a:t>Support to create appropriate ICT infrastructure and maintenance support of all government offices up to grass root level.</a:t>
            </a:r>
          </a:p>
          <a:p>
            <a:pPr marL="0" indent="0" algn="just">
              <a:buNone/>
            </a:pPr>
            <a:endParaRPr lang="en-US" sz="1300" dirty="0" smtClean="0">
              <a:solidFill>
                <a:schemeClr val="bg2">
                  <a:lumMod val="10000"/>
                </a:schemeClr>
              </a:solidFill>
              <a:latin typeface="Arial" pitchFamily="34" charset="0"/>
              <a:cs typeface="Arial" pitchFamily="34" charset="0"/>
            </a:endParaRPr>
          </a:p>
          <a:p>
            <a:pPr algn="just">
              <a:buFont typeface="Wingdings" pitchFamily="2" charset="2"/>
              <a:buChar char="v"/>
            </a:pPr>
            <a:endParaRPr lang="en-US" sz="1300" dirty="0" smtClean="0">
              <a:solidFill>
                <a:schemeClr val="bg2">
                  <a:lumMod val="10000"/>
                </a:schemeClr>
              </a:solidFill>
              <a:latin typeface="Arial" pitchFamily="34" charset="0"/>
              <a:cs typeface="Arial" pitchFamily="34" charset="0"/>
            </a:endParaRPr>
          </a:p>
          <a:p>
            <a:pPr algn="just">
              <a:buNone/>
            </a:pPr>
            <a:endParaRPr lang="en-US" sz="1300" dirty="0" smtClean="0">
              <a:solidFill>
                <a:schemeClr val="bg2">
                  <a:lumMod val="10000"/>
                </a:schemeClr>
              </a:solidFill>
              <a:latin typeface="Arial" pitchFamily="34" charset="0"/>
              <a:cs typeface="Arial" pitchFamily="34" charset="0"/>
            </a:endParaRPr>
          </a:p>
          <a:p>
            <a:pPr algn="just">
              <a:buNone/>
            </a:pPr>
            <a:endParaRPr lang="en-US" sz="1300" dirty="0" smtClean="0">
              <a:solidFill>
                <a:schemeClr val="bg2">
                  <a:lumMod val="10000"/>
                </a:schemeClr>
              </a:solidFill>
              <a:latin typeface="Arial" pitchFamily="34" charset="0"/>
              <a:cs typeface="Arial" pitchFamily="34" charset="0"/>
            </a:endParaRPr>
          </a:p>
          <a:p>
            <a:pPr algn="just">
              <a:buNone/>
            </a:pPr>
            <a:endParaRPr lang="en-US" sz="1300" dirty="0" smtClean="0">
              <a:solidFill>
                <a:schemeClr val="bg2">
                  <a:lumMod val="10000"/>
                </a:schemeClr>
              </a:solidFill>
              <a:latin typeface="Arial" pitchFamily="34" charset="0"/>
              <a:cs typeface="Arial" pitchFamily="34" charset="0"/>
            </a:endParaRPr>
          </a:p>
          <a:p>
            <a:pPr algn="just"/>
            <a:endParaRPr lang="en-US" sz="1300" dirty="0" smtClean="0">
              <a:solidFill>
                <a:schemeClr val="bg2">
                  <a:lumMod val="10000"/>
                </a:schemeClr>
              </a:solidFill>
              <a:latin typeface="Arial" pitchFamily="34" charset="0"/>
              <a:cs typeface="Arial" pitchFamily="34" charset="0"/>
            </a:endParaRPr>
          </a:p>
          <a:p>
            <a:pPr marL="0" indent="0">
              <a:buNone/>
            </a:pPr>
            <a:endParaRPr lang="en-US" sz="1300" dirty="0" smtClean="0">
              <a:solidFill>
                <a:schemeClr val="bg2">
                  <a:lumMod val="10000"/>
                </a:schemeClr>
              </a:solidFill>
              <a:latin typeface="Arial" pitchFamily="34" charset="0"/>
              <a:cs typeface="Arial" pitchFamily="34" charset="0"/>
            </a:endParaRPr>
          </a:p>
          <a:p>
            <a:pPr marL="0" indent="0">
              <a:buNone/>
            </a:pPr>
            <a:r>
              <a:rPr lang="en-US" sz="1300" dirty="0" smtClean="0">
                <a:solidFill>
                  <a:schemeClr val="bg2">
                    <a:lumMod val="10000"/>
                  </a:schemeClr>
                </a:solidFill>
                <a:latin typeface="Arial" pitchFamily="34" charset="0"/>
                <a:cs typeface="Arial" pitchFamily="34" charset="0"/>
              </a:rPr>
              <a:t> </a:t>
            </a:r>
            <a:endParaRPr lang="en-US" sz="1300" dirty="0">
              <a:solidFill>
                <a:schemeClr val="bg2">
                  <a:lumMod val="10000"/>
                </a:schemeClr>
              </a:solidFill>
              <a:latin typeface="Arial" pitchFamily="34" charset="0"/>
              <a:cs typeface="Arial" pitchFamily="34" charset="0"/>
            </a:endParaRPr>
          </a:p>
        </p:txBody>
      </p:sp>
    </p:spTree>
    <p:extLst>
      <p:ext uri="{BB962C8B-B14F-4D97-AF65-F5344CB8AC3E}">
        <p14:creationId xmlns:p14="http://schemas.microsoft.com/office/powerpoint/2010/main" val="1985172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43000"/>
            <a:ext cx="8229600" cy="4186535"/>
          </a:xfrm>
          <a:solidFill>
            <a:schemeClr val="bg1"/>
          </a:solidFill>
        </p:spPr>
        <p:style>
          <a:lnRef idx="0">
            <a:schemeClr val="accent2"/>
          </a:lnRef>
          <a:fillRef idx="3">
            <a:schemeClr val="accent2"/>
          </a:fillRef>
          <a:effectRef idx="3">
            <a:schemeClr val="accent2"/>
          </a:effectRef>
          <a:fontRef idx="minor">
            <a:schemeClr val="lt1"/>
          </a:fontRef>
        </p:style>
        <p:txBody>
          <a:bodyPr>
            <a:noAutofit/>
          </a:bodyPr>
          <a:lstStyle/>
          <a:p>
            <a:pPr marL="0" indent="0" algn="just">
              <a:buNone/>
            </a:pPr>
            <a:endParaRPr lang="bn-BD" sz="2000" dirty="0" smtClean="0">
              <a:solidFill>
                <a:schemeClr val="tx1"/>
              </a:solidFill>
              <a:latin typeface="Arial" panose="020B0604020202020204" pitchFamily="34" charset="0"/>
              <a:cs typeface="Arial" panose="020B0604020202020204" pitchFamily="34" charset="0"/>
            </a:endParaRPr>
          </a:p>
          <a:p>
            <a:pPr marL="457200" indent="-457200">
              <a:buFont typeface="Wingdings" pitchFamily="2" charset="2"/>
              <a:buChar char="q"/>
            </a:pPr>
            <a:r>
              <a:rPr lang="en-US" b="1" dirty="0" smtClean="0">
                <a:solidFill>
                  <a:schemeClr val="bg2">
                    <a:lumMod val="10000"/>
                  </a:schemeClr>
                </a:solidFill>
              </a:rPr>
              <a:t>Bangladesh have signed United Nations Sustainable Development Goal (SDG) 2030.</a:t>
            </a:r>
          </a:p>
          <a:p>
            <a:pPr algn="just">
              <a:buFont typeface="Wingdings" pitchFamily="2" charset="2"/>
              <a:buChar char="q"/>
            </a:pPr>
            <a:r>
              <a:rPr lang="en-US" b="1" dirty="0" smtClean="0">
                <a:solidFill>
                  <a:schemeClr val="bg2">
                    <a:lumMod val="10000"/>
                  </a:schemeClr>
                </a:solidFill>
              </a:rPr>
              <a:t>  Signatory of DRR Sendai framework, 2015-2030 </a:t>
            </a:r>
          </a:p>
          <a:p>
            <a:pPr algn="just">
              <a:buFont typeface="Wingdings" pitchFamily="2" charset="2"/>
              <a:buChar char="q"/>
            </a:pPr>
            <a:r>
              <a:rPr lang="en-US" b="1" dirty="0" smtClean="0">
                <a:solidFill>
                  <a:schemeClr val="bg2">
                    <a:lumMod val="10000"/>
                  </a:schemeClr>
                </a:solidFill>
              </a:rPr>
              <a:t>  UN-ESCAP is working for promoting use of ICT as a key tool for mainstreaming DRR into development planning.  </a:t>
            </a:r>
          </a:p>
          <a:p>
            <a:pPr algn="just"/>
            <a:endParaRPr lang="en-US" sz="2000" b="1" dirty="0" smtClean="0">
              <a:solidFill>
                <a:schemeClr val="tx1"/>
              </a:solidFill>
              <a:latin typeface="Arial" panose="020B0604020202020204" pitchFamily="34" charset="0"/>
              <a:cs typeface="Arial" panose="020B0604020202020204" pitchFamily="34" charset="0"/>
            </a:endParaRPr>
          </a:p>
          <a:p>
            <a:pPr algn="just">
              <a:buNone/>
            </a:pPr>
            <a:endParaRPr lang="en-US" b="1" dirty="0" smtClean="0">
              <a:solidFill>
                <a:schemeClr val="tx1"/>
              </a:solidFill>
              <a:latin typeface="Arial" panose="020B0604020202020204" pitchFamily="34" charset="0"/>
              <a:cs typeface="Arial" panose="020B0604020202020204" pitchFamily="34" charset="0"/>
            </a:endParaRPr>
          </a:p>
          <a:p>
            <a:pPr marL="0" indent="0" algn="just">
              <a:buNone/>
            </a:pPr>
            <a:endParaRPr lang="en-US" sz="1600" dirty="0" smtClean="0">
              <a:solidFill>
                <a:schemeClr val="tx1"/>
              </a:solidFill>
              <a:latin typeface="Arial" panose="020B0604020202020204" pitchFamily="34" charset="0"/>
              <a:cs typeface="Arial" panose="020B0604020202020204" pitchFamily="34" charset="0"/>
            </a:endParaRPr>
          </a:p>
          <a:p>
            <a:pPr algn="just"/>
            <a:endParaRPr lang="en-US" sz="1600" dirty="0" smtClean="0">
              <a:solidFill>
                <a:schemeClr val="tx1"/>
              </a:solidFill>
              <a:latin typeface="Arial" panose="020B0604020202020204" pitchFamily="34" charset="0"/>
              <a:cs typeface="Arial" panose="020B0604020202020204" pitchFamily="34" charset="0"/>
            </a:endParaRPr>
          </a:p>
          <a:p>
            <a:pPr algn="just"/>
            <a:endParaRPr lang="en-US" sz="1600" dirty="0" smtClean="0">
              <a:solidFill>
                <a:schemeClr val="tx1"/>
              </a:solidFill>
              <a:latin typeface="Arial" panose="020B0604020202020204" pitchFamily="34" charset="0"/>
              <a:cs typeface="Arial" panose="020B0604020202020204" pitchFamily="34" charset="0"/>
            </a:endParaRPr>
          </a:p>
          <a:p>
            <a:pPr algn="just"/>
            <a:endParaRPr lang="en-US" sz="1300" dirty="0" smtClean="0">
              <a:solidFill>
                <a:schemeClr val="tx1"/>
              </a:solidFill>
              <a:latin typeface="Arial" panose="020B0604020202020204" pitchFamily="34" charset="0"/>
              <a:cs typeface="Arial" panose="020B0604020202020204" pitchFamily="34" charset="0"/>
            </a:endParaRPr>
          </a:p>
          <a:p>
            <a:pPr marL="0" indent="0" algn="just">
              <a:buNone/>
            </a:pPr>
            <a:r>
              <a:rPr lang="en-US" sz="1300" dirty="0" smtClean="0">
                <a:latin typeface="Arial" panose="020B0604020202020204" pitchFamily="34" charset="0"/>
                <a:cs typeface="Arial" panose="020B0604020202020204" pitchFamily="34" charset="0"/>
              </a:rPr>
              <a:t> </a:t>
            </a:r>
          </a:p>
        </p:txBody>
      </p:sp>
      <p:sp>
        <p:nvSpPr>
          <p:cNvPr id="6" name="TextBox 2"/>
          <p:cNvSpPr txBox="1">
            <a:spLocks noChangeArrowheads="1"/>
          </p:cNvSpPr>
          <p:nvPr/>
        </p:nvSpPr>
        <p:spPr bwMode="auto">
          <a:xfrm>
            <a:off x="228600" y="543580"/>
            <a:ext cx="4953000" cy="523220"/>
          </a:xfrm>
          <a:prstGeom prst="rect">
            <a:avLst/>
          </a:prstGeom>
          <a:noFill/>
          <a:ln>
            <a:noFill/>
          </a:ln>
          <a:extLst/>
        </p:spPr>
        <p:txBody>
          <a:bodyPr wrap="square">
            <a:spAutoFit/>
          </a:bodyPr>
          <a:lstStyle>
            <a:lvl1pPr>
              <a:spcBef>
                <a:spcPct val="20000"/>
              </a:spcBef>
              <a:buClr>
                <a:srgbClr val="0E438A"/>
              </a:buClr>
              <a:buSzPct val="110000"/>
              <a:buFont typeface="Wingdings" panose="05000000000000000000" pitchFamily="2" charset="2"/>
              <a:buChar char="§"/>
              <a:defRPr sz="3200">
                <a:solidFill>
                  <a:srgbClr val="5C5C5C"/>
                </a:solidFill>
                <a:latin typeface="Verdana" panose="020B0604030504040204" pitchFamily="34" charset="0"/>
              </a:defRPr>
            </a:lvl1pPr>
            <a:lvl2pPr marL="742950" indent="-285750">
              <a:spcBef>
                <a:spcPct val="20000"/>
              </a:spcBef>
              <a:buClr>
                <a:srgbClr val="0E438A"/>
              </a:buClr>
              <a:buFont typeface="Wingdings" panose="05000000000000000000" pitchFamily="2" charset="2"/>
              <a:buChar char="Ø"/>
              <a:defRPr sz="2800">
                <a:solidFill>
                  <a:srgbClr val="5C5C5C"/>
                </a:solidFill>
                <a:latin typeface="Verdana" panose="020B0604030504040204" pitchFamily="34" charset="0"/>
              </a:defRPr>
            </a:lvl2pPr>
            <a:lvl3pPr marL="1143000" indent="-228600">
              <a:spcBef>
                <a:spcPct val="20000"/>
              </a:spcBef>
              <a:buClr>
                <a:srgbClr val="0E438A"/>
              </a:buClr>
              <a:buFont typeface="Wingdings" panose="05000000000000000000" pitchFamily="2" charset="2"/>
              <a:buChar char="§"/>
              <a:defRPr sz="2400">
                <a:solidFill>
                  <a:srgbClr val="5C5C5C"/>
                </a:solidFill>
                <a:latin typeface="Verdana" panose="020B0604030504040204" pitchFamily="34" charset="0"/>
              </a:defRPr>
            </a:lvl3pPr>
            <a:lvl4pPr marL="1600200" indent="-228600">
              <a:spcBef>
                <a:spcPct val="20000"/>
              </a:spcBef>
              <a:buFont typeface="Verdana" panose="020B0604030504040204" pitchFamily="34" charset="0"/>
              <a:buChar char="–"/>
              <a:defRPr sz="2000">
                <a:solidFill>
                  <a:srgbClr val="5C5C5C"/>
                </a:solidFill>
                <a:latin typeface="Verdana" panose="020B0604030504040204" pitchFamily="34" charset="0"/>
              </a:defRPr>
            </a:lvl4pPr>
            <a:lvl5pPr marL="2057400" indent="-228600">
              <a:spcBef>
                <a:spcPct val="20000"/>
              </a:spcBef>
              <a:buFont typeface="Verdana" panose="020B0604030504040204" pitchFamily="34" charset="0"/>
              <a:buChar char="–"/>
              <a:defRPr sz="2000">
                <a:solidFill>
                  <a:srgbClr val="5C5C5C"/>
                </a:solidFill>
                <a:latin typeface="Verdana" panose="020B0604030504040204" pitchFamily="34" charset="0"/>
              </a:defRPr>
            </a:lvl5pPr>
            <a:lvl6pPr marL="25146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6pPr>
            <a:lvl7pPr marL="29718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7pPr>
            <a:lvl8pPr marL="34290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8pPr>
            <a:lvl9pPr marL="3886200" indent="-228600" eaLnBrk="0" fontAlgn="base" hangingPunct="0">
              <a:spcBef>
                <a:spcPct val="20000"/>
              </a:spcBef>
              <a:spcAft>
                <a:spcPct val="0"/>
              </a:spcAft>
              <a:buFont typeface="Verdana" panose="020B0604030504040204" pitchFamily="34" charset="0"/>
              <a:buChar char="–"/>
              <a:defRPr sz="2000">
                <a:solidFill>
                  <a:srgbClr val="5C5C5C"/>
                </a:solidFill>
                <a:latin typeface="Verdana" panose="020B0604030504040204" pitchFamily="34" charset="0"/>
              </a:defRPr>
            </a:lvl9pPr>
          </a:lstStyle>
          <a:p>
            <a:pPr algn="ctr">
              <a:spcBef>
                <a:spcPct val="0"/>
              </a:spcBef>
              <a:buClrTx/>
              <a:buSzTx/>
              <a:buNone/>
              <a:defRPr/>
            </a:pPr>
            <a:r>
              <a:rPr lang="en-US" altLang="en-US" sz="2800" b="1" kern="0" dirty="0" smtClean="0">
                <a:solidFill>
                  <a:schemeClr val="bg2">
                    <a:lumMod val="10000"/>
                  </a:schemeClr>
                </a:solidFill>
                <a:latin typeface="Gisha" pitchFamily="34" charset="-79"/>
                <a:ea typeface="+mj-ea"/>
                <a:cs typeface="Gisha" pitchFamily="34" charset="-79"/>
              </a:rPr>
              <a:t>SDG and DRR framework </a:t>
            </a:r>
          </a:p>
        </p:txBody>
      </p:sp>
    </p:spTree>
    <p:extLst>
      <p:ext uri="{BB962C8B-B14F-4D97-AF65-F5344CB8AC3E}">
        <p14:creationId xmlns:p14="http://schemas.microsoft.com/office/powerpoint/2010/main" val="28252764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3168</TotalTime>
  <Words>1138</Words>
  <Application>Microsoft Office PowerPoint</Application>
  <PresentationFormat>On-screen Show (4:3)</PresentationFormat>
  <Paragraphs>230</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SimSun</vt:lpstr>
      <vt:lpstr>Arial</vt:lpstr>
      <vt:lpstr>Calibri</vt:lpstr>
      <vt:lpstr>Gisha</vt:lpstr>
      <vt:lpstr>NikoshBAN</vt:lpstr>
      <vt:lpstr>Times New Roman</vt:lpstr>
      <vt:lpstr>Vrinda</vt:lpstr>
      <vt:lpstr>Wingdings</vt:lpstr>
      <vt:lpstr>Office Theme</vt:lpstr>
      <vt:lpstr>PowerPoint Presentation</vt:lpstr>
      <vt:lpstr>PowerPoint Presentation</vt:lpstr>
      <vt:lpstr>PowerPoint Presentation</vt:lpstr>
      <vt:lpstr>  National ICT Policy 2009 Addressing Disaster Risk Reduction        </vt:lpstr>
      <vt:lpstr>  National ICT Policy 2015 Addressing Disaster Risk Reduction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Iqbal Mahmud</dc:creator>
  <cp:lastModifiedBy>user</cp:lastModifiedBy>
  <cp:revision>334</cp:revision>
  <cp:lastPrinted>2015-04-20T05:38:32Z</cp:lastPrinted>
  <dcterms:created xsi:type="dcterms:W3CDTF">2006-08-16T00:00:00Z</dcterms:created>
  <dcterms:modified xsi:type="dcterms:W3CDTF">2015-10-10T05:01:52Z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1429431728</vt:lpwstr>
  </property>
</Properties>
</file>