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5"/>
  </p:notesMasterIdLst>
  <p:handoutMasterIdLst>
    <p:handoutMasterId r:id="rId16"/>
  </p:handoutMasterIdLst>
  <p:sldIdLst>
    <p:sldId id="265" r:id="rId2"/>
    <p:sldId id="350" r:id="rId3"/>
    <p:sldId id="352" r:id="rId4"/>
    <p:sldId id="353" r:id="rId5"/>
    <p:sldId id="354" r:id="rId6"/>
    <p:sldId id="355" r:id="rId7"/>
    <p:sldId id="358" r:id="rId8"/>
    <p:sldId id="356" r:id="rId9"/>
    <p:sldId id="357" r:id="rId10"/>
    <p:sldId id="359" r:id="rId11"/>
    <p:sldId id="360" r:id="rId12"/>
    <p:sldId id="361" r:id="rId13"/>
    <p:sldId id="264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9A16"/>
    <a:srgbClr val="CC0000"/>
    <a:srgbClr val="39D3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47" autoAdjust="0"/>
    <p:restoredTop sz="94660"/>
  </p:normalViewPr>
  <p:slideViewPr>
    <p:cSldViewPr>
      <p:cViewPr varScale="1">
        <p:scale>
          <a:sx n="74" d="100"/>
          <a:sy n="74" d="100"/>
        </p:scale>
        <p:origin x="11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3037840" cy="464820"/>
          </a:xfrm>
          <a:prstGeom prst="rect">
            <a:avLst/>
          </a:prstGeom>
        </p:spPr>
        <p:txBody>
          <a:bodyPr vert="horz" lIns="92440" tIns="46220" rIns="92440" bIns="462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42" y="0"/>
            <a:ext cx="3037840" cy="464820"/>
          </a:xfrm>
          <a:prstGeom prst="rect">
            <a:avLst/>
          </a:prstGeom>
        </p:spPr>
        <p:txBody>
          <a:bodyPr vert="horz" lIns="92440" tIns="46220" rIns="92440" bIns="46220" rtlCol="0"/>
          <a:lstStyle>
            <a:lvl1pPr algn="r">
              <a:defRPr sz="1200"/>
            </a:lvl1pPr>
          </a:lstStyle>
          <a:p>
            <a:fld id="{F6FFF529-CA3A-4489-B689-4E40B1930CFA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8829967"/>
            <a:ext cx="3037840" cy="464820"/>
          </a:xfrm>
          <a:prstGeom prst="rect">
            <a:avLst/>
          </a:prstGeom>
        </p:spPr>
        <p:txBody>
          <a:bodyPr vert="horz" lIns="92440" tIns="46220" rIns="92440" bIns="462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42" y="8829967"/>
            <a:ext cx="3037840" cy="464820"/>
          </a:xfrm>
          <a:prstGeom prst="rect">
            <a:avLst/>
          </a:prstGeom>
        </p:spPr>
        <p:txBody>
          <a:bodyPr vert="horz" lIns="92440" tIns="46220" rIns="92440" bIns="46220" rtlCol="0" anchor="b"/>
          <a:lstStyle>
            <a:lvl1pPr algn="r">
              <a:defRPr sz="1200"/>
            </a:lvl1pPr>
          </a:lstStyle>
          <a:p>
            <a:fld id="{9418850A-57CE-4F52-B672-A2FA38B69E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1254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038649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34" y="3"/>
            <a:ext cx="303864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EBDBA1-189A-457E-BCB1-D3E7EED01CDA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3062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848" y="4473578"/>
            <a:ext cx="560832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8"/>
            <a:ext cx="3038649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34" y="8829678"/>
            <a:ext cx="303864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246F8-32E8-4B0A-9B58-6D7AE0FDE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160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229600" cy="6096000"/>
          </a:xfr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spcBef>
                <a:spcPts val="0"/>
              </a:spcBef>
              <a:buNone/>
            </a:pPr>
            <a:endParaRPr lang="bn-BD" sz="1700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spcBef>
                <a:spcPts val="0"/>
              </a:spcBef>
              <a:buNone/>
            </a:pP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spcBef>
                <a:spcPts val="0"/>
              </a:spcBef>
              <a:buNone/>
            </a:pP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spcBef>
                <a:spcPts val="0"/>
              </a:spcBef>
              <a:buNone/>
            </a:pP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spcBef>
                <a:spcPts val="0"/>
              </a:spcBef>
              <a:buNone/>
            </a:pP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spcBef>
                <a:spcPts val="0"/>
              </a:spcBef>
              <a:buNone/>
            </a:pP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spcBef>
                <a:spcPts val="0"/>
              </a:spcBef>
              <a:buNone/>
            </a:pP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spcBef>
                <a:spcPts val="0"/>
              </a:spcBef>
              <a:buNone/>
            </a:pP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spcBef>
                <a:spcPts val="0"/>
              </a:spcBef>
              <a:buNone/>
            </a:pP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spcBef>
                <a:spcPts val="0"/>
              </a:spcBef>
              <a:buNone/>
            </a:pP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spcBef>
                <a:spcPts val="0"/>
              </a:spcBef>
              <a:buNone/>
            </a:pP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spcBef>
                <a:spcPts val="0"/>
              </a:spcBef>
              <a:buNone/>
            </a:pP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spcBef>
                <a:spcPts val="0"/>
              </a:spcBef>
              <a:buNone/>
            </a:pP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spcBef>
                <a:spcPts val="0"/>
              </a:spcBef>
              <a:buNone/>
            </a:pP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spcBef>
                <a:spcPts val="0"/>
              </a:spcBef>
              <a:buNone/>
            </a:pP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2743200"/>
            <a:ext cx="1295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1371600" y="4715470"/>
            <a:ext cx="6324600" cy="135421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Directorate of Information and Communication Technology </a:t>
            </a:r>
          </a:p>
          <a:p>
            <a:pPr algn="ctr"/>
            <a:r>
              <a:rPr lang="en-US" dirty="0" smtClean="0"/>
              <a:t>Information and Communication Technology Division</a:t>
            </a:r>
          </a:p>
          <a:p>
            <a:pPr algn="ctr"/>
            <a:r>
              <a:rPr lang="en-US" dirty="0" smtClean="0"/>
              <a:t>Ministry of Posts, Telecommunications and IT </a:t>
            </a:r>
            <a:endParaRPr lang="bn-BD" dirty="0" smtClean="0"/>
          </a:p>
          <a:p>
            <a:pPr algn="ctr"/>
            <a:r>
              <a:rPr lang="bn-BD" sz="2800" dirty="0" smtClean="0"/>
              <a:t>BANGLADESH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71500" y="792033"/>
            <a:ext cx="7848600" cy="46166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2400" b="1" dirty="0" smtClean="0"/>
              <a:t>Importance of Morals and Ethics in Government Purchase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1600200"/>
            <a:ext cx="6324600" cy="64633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b="1" dirty="0" smtClean="0"/>
              <a:t>Jashim Uddin Ahmed </a:t>
            </a:r>
          </a:p>
          <a:p>
            <a:pPr algn="ctr"/>
            <a:r>
              <a:rPr lang="bn-BD" b="1" dirty="0" smtClean="0"/>
              <a:t>Director General (Additional Secretary)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圆角矩形 8"/>
          <p:cNvSpPr/>
          <p:nvPr/>
        </p:nvSpPr>
        <p:spPr>
          <a:xfrm>
            <a:off x="187325" y="1216758"/>
            <a:ext cx="8610600" cy="5488842"/>
          </a:xfrm>
          <a:prstGeom prst="roundRect">
            <a:avLst>
              <a:gd name="adj" fmla="val 8955"/>
            </a:avLst>
          </a:prstGeom>
          <a:noFill/>
          <a:ln w="25400" cap="flat" cmpd="sng" algn="ctr">
            <a:solidFill>
              <a:srgbClr val="F26522"/>
            </a:solidFill>
            <a:prstDash val="solid"/>
          </a:ln>
          <a:effectLst/>
        </p:spPr>
        <p:txBody>
          <a:bodyPr tIns="396000" anchor="ctr"/>
          <a:lstStyle/>
          <a:p>
            <a:pPr algn="just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altLang="zh-CN" sz="2000" kern="0" dirty="0">
              <a:solidFill>
                <a:prstClr val="white"/>
              </a:solidFill>
              <a:latin typeface="Arial" pitchFamily="34" charset="0"/>
              <a:ea typeface="宋体"/>
              <a:cs typeface="Arial" pitchFamily="34" charset="0"/>
            </a:endParaRPr>
          </a:p>
        </p:txBody>
      </p:sp>
      <p:sp>
        <p:nvSpPr>
          <p:cNvPr id="13" name="TextBox 2"/>
          <p:cNvSpPr txBox="1">
            <a:spLocks noChangeArrowheads="1"/>
          </p:cNvSpPr>
          <p:nvPr/>
        </p:nvSpPr>
        <p:spPr bwMode="auto">
          <a:xfrm>
            <a:off x="-2971800" y="536275"/>
            <a:ext cx="8458200" cy="52322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E438A"/>
              </a:buClr>
              <a:buSzPct val="110000"/>
              <a:buFont typeface="Wingdings" panose="05000000000000000000" pitchFamily="2" charset="2"/>
              <a:buChar char="§"/>
              <a:defRPr sz="3200">
                <a:solidFill>
                  <a:srgbClr val="5C5C5C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E438A"/>
              </a:buClr>
              <a:buFont typeface="Wingdings" panose="05000000000000000000" pitchFamily="2" charset="2"/>
              <a:buChar char="Ø"/>
              <a:defRPr sz="2800">
                <a:solidFill>
                  <a:srgbClr val="5C5C5C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E438A"/>
              </a:buClr>
              <a:buFont typeface="Wingdings" panose="05000000000000000000" pitchFamily="2" charset="2"/>
              <a:buChar char="§"/>
              <a:defRPr sz="2400">
                <a:solidFill>
                  <a:srgbClr val="5C5C5C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2800" dirty="0" smtClean="0"/>
              <a:t>Your Role</a:t>
            </a:r>
            <a:endParaRPr lang="en-US" altLang="en-US" sz="2800" b="1" kern="0" dirty="0" smtClean="0">
              <a:solidFill>
                <a:srgbClr val="134F0F"/>
              </a:solidFill>
              <a:latin typeface="Gisha" pitchFamily="34" charset="-79"/>
              <a:ea typeface="+mj-ea"/>
              <a:cs typeface="Gisha" pitchFamily="34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2860" y="1600200"/>
            <a:ext cx="77329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You are not only follower…. 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Set new norms in accountability.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Ethics and morals should be digitally transformed into activities.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Aware financial benefit of using ICT means.   </a:t>
            </a:r>
          </a:p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just"/>
            <a:endParaRPr lang="bn-BD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468311" y="1531284"/>
            <a:ext cx="8066089" cy="4793316"/>
          </a:xfrm>
          <a:prstGeom prst="roundRect">
            <a:avLst>
              <a:gd name="adj" fmla="val 6655"/>
            </a:avLst>
          </a:prstGeom>
          <a:noFill/>
          <a:ln w="25400">
            <a:solidFill>
              <a:srgbClr val="F26522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 typeface="Wingdings" pitchFamily="2" charset="2"/>
              <a:buChar char="n"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8329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圆角矩形 8"/>
          <p:cNvSpPr/>
          <p:nvPr/>
        </p:nvSpPr>
        <p:spPr>
          <a:xfrm>
            <a:off x="187325" y="1216758"/>
            <a:ext cx="8610600" cy="5488842"/>
          </a:xfrm>
          <a:prstGeom prst="roundRect">
            <a:avLst>
              <a:gd name="adj" fmla="val 8955"/>
            </a:avLst>
          </a:prstGeom>
          <a:noFill/>
          <a:ln w="25400" cap="flat" cmpd="sng" algn="ctr">
            <a:solidFill>
              <a:srgbClr val="F26522"/>
            </a:solidFill>
            <a:prstDash val="solid"/>
          </a:ln>
          <a:effectLst/>
        </p:spPr>
        <p:txBody>
          <a:bodyPr tIns="396000" anchor="ctr"/>
          <a:lstStyle/>
          <a:p>
            <a:pPr algn="just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altLang="zh-CN" sz="2000" kern="0" dirty="0">
              <a:solidFill>
                <a:prstClr val="white"/>
              </a:solidFill>
              <a:latin typeface="Arial" pitchFamily="34" charset="0"/>
              <a:ea typeface="宋体"/>
              <a:cs typeface="Arial" pitchFamily="34" charset="0"/>
            </a:endParaRPr>
          </a:p>
        </p:txBody>
      </p:sp>
      <p:sp>
        <p:nvSpPr>
          <p:cNvPr id="13" name="TextBox 2"/>
          <p:cNvSpPr txBox="1">
            <a:spLocks noChangeArrowheads="1"/>
          </p:cNvSpPr>
          <p:nvPr/>
        </p:nvSpPr>
        <p:spPr bwMode="auto">
          <a:xfrm>
            <a:off x="-2971800" y="536275"/>
            <a:ext cx="8458200" cy="52322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E438A"/>
              </a:buClr>
              <a:buSzPct val="110000"/>
              <a:buFont typeface="Wingdings" panose="05000000000000000000" pitchFamily="2" charset="2"/>
              <a:buChar char="§"/>
              <a:defRPr sz="3200">
                <a:solidFill>
                  <a:srgbClr val="5C5C5C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E438A"/>
              </a:buClr>
              <a:buFont typeface="Wingdings" panose="05000000000000000000" pitchFamily="2" charset="2"/>
              <a:buChar char="Ø"/>
              <a:defRPr sz="2800">
                <a:solidFill>
                  <a:srgbClr val="5C5C5C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E438A"/>
              </a:buClr>
              <a:buFont typeface="Wingdings" panose="05000000000000000000" pitchFamily="2" charset="2"/>
              <a:buChar char="§"/>
              <a:defRPr sz="2400">
                <a:solidFill>
                  <a:srgbClr val="5C5C5C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2800" dirty="0" smtClean="0"/>
              <a:t>Inspiration</a:t>
            </a:r>
            <a:endParaRPr lang="en-US" altLang="en-US" sz="2800" b="1" kern="0" dirty="0" smtClean="0">
              <a:solidFill>
                <a:srgbClr val="134F0F"/>
              </a:solidFill>
              <a:latin typeface="Gisha" pitchFamily="34" charset="-79"/>
              <a:ea typeface="+mj-ea"/>
              <a:cs typeface="Gisha" pitchFamily="34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2860" y="1600200"/>
            <a:ext cx="77329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If small eyed people can bring development why not we.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Individual progress is not a progress.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Keep in mind- you are a moral worker.  </a:t>
            </a:r>
          </a:p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just"/>
            <a:endParaRPr lang="bn-BD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468311" y="1531284"/>
            <a:ext cx="8066089" cy="4793316"/>
          </a:xfrm>
          <a:prstGeom prst="roundRect">
            <a:avLst>
              <a:gd name="adj" fmla="val 6655"/>
            </a:avLst>
          </a:prstGeom>
          <a:noFill/>
          <a:ln w="25400">
            <a:solidFill>
              <a:srgbClr val="F26522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 typeface="Wingdings" pitchFamily="2" charset="2"/>
              <a:buChar char="n"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36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圆角矩形 8"/>
          <p:cNvSpPr/>
          <p:nvPr/>
        </p:nvSpPr>
        <p:spPr>
          <a:xfrm>
            <a:off x="187325" y="1216758"/>
            <a:ext cx="8610600" cy="5488842"/>
          </a:xfrm>
          <a:prstGeom prst="roundRect">
            <a:avLst>
              <a:gd name="adj" fmla="val 8955"/>
            </a:avLst>
          </a:prstGeom>
          <a:noFill/>
          <a:ln w="25400" cap="flat" cmpd="sng" algn="ctr">
            <a:solidFill>
              <a:srgbClr val="F26522"/>
            </a:solidFill>
            <a:prstDash val="solid"/>
          </a:ln>
          <a:effectLst/>
        </p:spPr>
        <p:txBody>
          <a:bodyPr tIns="396000" anchor="ctr"/>
          <a:lstStyle/>
          <a:p>
            <a:pPr algn="just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altLang="zh-CN" sz="2000" kern="0" dirty="0">
              <a:solidFill>
                <a:prstClr val="white"/>
              </a:solidFill>
              <a:latin typeface="Arial" pitchFamily="34" charset="0"/>
              <a:ea typeface="宋体"/>
              <a:cs typeface="Arial" pitchFamily="34" charset="0"/>
            </a:endParaRPr>
          </a:p>
        </p:txBody>
      </p:sp>
      <p:sp>
        <p:nvSpPr>
          <p:cNvPr id="13" name="TextBox 2"/>
          <p:cNvSpPr txBox="1">
            <a:spLocks noChangeArrowheads="1"/>
          </p:cNvSpPr>
          <p:nvPr/>
        </p:nvSpPr>
        <p:spPr bwMode="auto">
          <a:xfrm>
            <a:off x="-2971800" y="536275"/>
            <a:ext cx="8458200" cy="52322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E438A"/>
              </a:buClr>
              <a:buSzPct val="110000"/>
              <a:buFont typeface="Wingdings" panose="05000000000000000000" pitchFamily="2" charset="2"/>
              <a:buChar char="§"/>
              <a:defRPr sz="3200">
                <a:solidFill>
                  <a:srgbClr val="5C5C5C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E438A"/>
              </a:buClr>
              <a:buFont typeface="Wingdings" panose="05000000000000000000" pitchFamily="2" charset="2"/>
              <a:buChar char="Ø"/>
              <a:defRPr sz="2800">
                <a:solidFill>
                  <a:srgbClr val="5C5C5C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E438A"/>
              </a:buClr>
              <a:buFont typeface="Wingdings" panose="05000000000000000000" pitchFamily="2" charset="2"/>
              <a:buChar char="§"/>
              <a:defRPr sz="2400">
                <a:solidFill>
                  <a:srgbClr val="5C5C5C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  <a:defRPr/>
            </a:pPr>
            <a:r>
              <a:rPr lang="bn-BD" altLang="en-US" sz="2800" dirty="0" smtClean="0"/>
              <a:t>Challenges</a:t>
            </a:r>
            <a:endParaRPr lang="en-US" altLang="en-US" sz="2800" b="1" kern="0" dirty="0" smtClean="0">
              <a:solidFill>
                <a:srgbClr val="134F0F"/>
              </a:solidFill>
              <a:latin typeface="Gisha" pitchFamily="34" charset="-79"/>
              <a:ea typeface="+mj-ea"/>
              <a:cs typeface="Gisha" pitchFamily="34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2860" y="1600200"/>
            <a:ext cx="77329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Attitudinal Problem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Corruption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Lack in Knowledge on PPR, 2008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just"/>
            <a:endParaRPr lang="bn-BD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468311" y="1531284"/>
            <a:ext cx="8066089" cy="4793316"/>
          </a:xfrm>
          <a:prstGeom prst="roundRect">
            <a:avLst>
              <a:gd name="adj" fmla="val 6655"/>
            </a:avLst>
          </a:prstGeom>
          <a:noFill/>
          <a:ln w="25400">
            <a:solidFill>
              <a:srgbClr val="F26522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 typeface="Wingdings" pitchFamily="2" charset="2"/>
              <a:buChar char="n"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7343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248400"/>
          </a:xfrm>
          <a:solidFill>
            <a:schemeClr val="bg1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en-US" sz="4400" dirty="0" smtClean="0"/>
          </a:p>
          <a:p>
            <a:pPr algn="ctr">
              <a:buNone/>
            </a:pPr>
            <a:endParaRPr lang="en-US" sz="8800" b="1" dirty="0">
              <a:solidFill>
                <a:srgbClr val="CC0000"/>
              </a:solidFill>
              <a:latin typeface="NikoshBAN" pitchFamily="2" charset="0"/>
              <a:cs typeface="NikoshBAN" pitchFamily="2" charset="0"/>
            </a:endParaRPr>
          </a:p>
          <a:p>
            <a:pPr marL="0" indent="0" algn="ctr">
              <a:spcBef>
                <a:spcPct val="0"/>
              </a:spcBef>
              <a:buNone/>
              <a:defRPr/>
            </a:pPr>
            <a:r>
              <a:rPr lang="en-US" sz="4000" b="1" kern="0" dirty="0" smtClean="0">
                <a:solidFill>
                  <a:srgbClr val="134F0F"/>
                </a:solidFill>
                <a:latin typeface="Gisha" pitchFamily="34" charset="-79"/>
                <a:ea typeface="+mj-ea"/>
                <a:cs typeface="Gisha" pitchFamily="34" charset="-79"/>
              </a:rPr>
              <a:t>Thanks</a:t>
            </a:r>
            <a:endParaRPr lang="en-US" sz="4000" b="1" kern="0" dirty="0">
              <a:solidFill>
                <a:srgbClr val="134F0F"/>
              </a:solidFill>
              <a:latin typeface="Gisha" pitchFamily="34" charset="-79"/>
              <a:ea typeface="+mj-ea"/>
              <a:cs typeface="Gisha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圆角矩形 8"/>
          <p:cNvSpPr/>
          <p:nvPr/>
        </p:nvSpPr>
        <p:spPr>
          <a:xfrm>
            <a:off x="187325" y="1140558"/>
            <a:ext cx="8610600" cy="5488842"/>
          </a:xfrm>
          <a:prstGeom prst="roundRect">
            <a:avLst>
              <a:gd name="adj" fmla="val 8955"/>
            </a:avLst>
          </a:prstGeom>
          <a:noFill/>
          <a:ln w="25400" cap="flat" cmpd="sng" algn="ctr">
            <a:solidFill>
              <a:srgbClr val="F26522"/>
            </a:solidFill>
            <a:prstDash val="solid"/>
          </a:ln>
          <a:effectLst/>
        </p:spPr>
        <p:txBody>
          <a:bodyPr tIns="396000" anchor="ctr"/>
          <a:lstStyle/>
          <a:p>
            <a:pPr algn="just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altLang="zh-CN" sz="2000" kern="0" dirty="0">
              <a:solidFill>
                <a:prstClr val="white"/>
              </a:solidFill>
              <a:latin typeface="Arial" pitchFamily="34" charset="0"/>
              <a:ea typeface="宋体"/>
              <a:cs typeface="Arial" pitchFamily="34" charset="0"/>
            </a:endParaRPr>
          </a:p>
        </p:txBody>
      </p:sp>
      <p:sp>
        <p:nvSpPr>
          <p:cNvPr id="13" name="TextBox 2"/>
          <p:cNvSpPr txBox="1">
            <a:spLocks noChangeArrowheads="1"/>
          </p:cNvSpPr>
          <p:nvPr/>
        </p:nvSpPr>
        <p:spPr bwMode="auto">
          <a:xfrm>
            <a:off x="-1219200" y="553729"/>
            <a:ext cx="3960254" cy="46166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E438A"/>
              </a:buClr>
              <a:buSzPct val="110000"/>
              <a:buFont typeface="Wingdings" panose="05000000000000000000" pitchFamily="2" charset="2"/>
              <a:buChar char="§"/>
              <a:defRPr sz="3200">
                <a:solidFill>
                  <a:srgbClr val="5C5C5C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E438A"/>
              </a:buClr>
              <a:buFont typeface="Wingdings" panose="05000000000000000000" pitchFamily="2" charset="2"/>
              <a:buChar char="Ø"/>
              <a:defRPr sz="2800">
                <a:solidFill>
                  <a:srgbClr val="5C5C5C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E438A"/>
              </a:buClr>
              <a:buFont typeface="Wingdings" panose="05000000000000000000" pitchFamily="2" charset="2"/>
              <a:buChar char="§"/>
              <a:defRPr sz="2400">
                <a:solidFill>
                  <a:srgbClr val="5C5C5C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Ethics</a:t>
            </a:r>
            <a:endParaRPr lang="en-US" altLang="en-US" sz="2400" b="1" kern="0" dirty="0" smtClean="0">
              <a:solidFill>
                <a:srgbClr val="134F0F"/>
              </a:solidFill>
              <a:latin typeface="Gisha" pitchFamily="34" charset="-79"/>
              <a:ea typeface="+mj-ea"/>
              <a:cs typeface="Gisha" pitchFamily="34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2860" y="1600200"/>
            <a:ext cx="773294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Ethics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is: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an area of study that deals with ideas about what is good and bad behavior,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ethics refers to standards of behavior that tell us how human beings ought to act in the different situations .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a branch of philosophy dealing with what is morally right or wrong</a:t>
            </a:r>
            <a:endParaRPr lang="en-US" sz="2400" dirty="0"/>
          </a:p>
        </p:txBody>
      </p:sp>
      <p:sp>
        <p:nvSpPr>
          <p:cNvPr id="14" name="Rounded Rectangle 13"/>
          <p:cNvSpPr/>
          <p:nvPr/>
        </p:nvSpPr>
        <p:spPr bwMode="auto">
          <a:xfrm>
            <a:off x="468311" y="1531284"/>
            <a:ext cx="8066089" cy="4793316"/>
          </a:xfrm>
          <a:prstGeom prst="roundRect">
            <a:avLst>
              <a:gd name="adj" fmla="val 6655"/>
            </a:avLst>
          </a:prstGeom>
          <a:noFill/>
          <a:ln w="25400">
            <a:solidFill>
              <a:srgbClr val="F26522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 typeface="Wingdings" pitchFamily="2" charset="2"/>
              <a:buChar char="n"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5715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圆角矩形 8"/>
          <p:cNvSpPr/>
          <p:nvPr/>
        </p:nvSpPr>
        <p:spPr>
          <a:xfrm>
            <a:off x="187325" y="1216758"/>
            <a:ext cx="8610600" cy="5488842"/>
          </a:xfrm>
          <a:prstGeom prst="roundRect">
            <a:avLst>
              <a:gd name="adj" fmla="val 8955"/>
            </a:avLst>
          </a:prstGeom>
          <a:noFill/>
          <a:ln w="25400" cap="flat" cmpd="sng" algn="ctr">
            <a:solidFill>
              <a:srgbClr val="F26522"/>
            </a:solidFill>
            <a:prstDash val="solid"/>
          </a:ln>
          <a:effectLst/>
        </p:spPr>
        <p:txBody>
          <a:bodyPr tIns="396000" anchor="ctr"/>
          <a:lstStyle/>
          <a:p>
            <a:pPr algn="just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altLang="zh-CN" sz="2000" kern="0" dirty="0">
              <a:solidFill>
                <a:prstClr val="white"/>
              </a:solidFill>
              <a:latin typeface="Arial" pitchFamily="34" charset="0"/>
              <a:ea typeface="宋体"/>
              <a:cs typeface="Arial" pitchFamily="34" charset="0"/>
            </a:endParaRPr>
          </a:p>
        </p:txBody>
      </p:sp>
      <p:sp>
        <p:nvSpPr>
          <p:cNvPr id="13" name="TextBox 2"/>
          <p:cNvSpPr txBox="1">
            <a:spLocks noChangeArrowheads="1"/>
          </p:cNvSpPr>
          <p:nvPr/>
        </p:nvSpPr>
        <p:spPr bwMode="auto">
          <a:xfrm>
            <a:off x="-152400" y="493453"/>
            <a:ext cx="3960254" cy="52322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E438A"/>
              </a:buClr>
              <a:buSzPct val="110000"/>
              <a:buFont typeface="Wingdings" panose="05000000000000000000" pitchFamily="2" charset="2"/>
              <a:buChar char="§"/>
              <a:defRPr sz="3200">
                <a:solidFill>
                  <a:srgbClr val="5C5C5C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E438A"/>
              </a:buClr>
              <a:buFont typeface="Wingdings" panose="05000000000000000000" pitchFamily="2" charset="2"/>
              <a:buChar char="Ø"/>
              <a:defRPr sz="2800">
                <a:solidFill>
                  <a:srgbClr val="5C5C5C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E438A"/>
              </a:buClr>
              <a:buFont typeface="Wingdings" panose="05000000000000000000" pitchFamily="2" charset="2"/>
              <a:buChar char="§"/>
              <a:defRPr sz="2400">
                <a:solidFill>
                  <a:srgbClr val="5C5C5C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  <a:defRPr/>
            </a:pPr>
            <a:r>
              <a:rPr lang="en-US" sz="2800" dirty="0" smtClean="0"/>
              <a:t>Morality</a:t>
            </a:r>
            <a:r>
              <a:rPr lang="bn-BD" sz="2800" dirty="0" smtClean="0"/>
              <a:t> or Moral </a:t>
            </a:r>
            <a:r>
              <a:rPr lang="bn-BD" altLang="en-US" sz="2400" b="1" kern="0" dirty="0" smtClean="0">
                <a:solidFill>
                  <a:srgbClr val="134F0F"/>
                </a:solidFill>
                <a:latin typeface="Gisha" pitchFamily="34" charset="-79"/>
                <a:ea typeface="+mj-ea"/>
                <a:cs typeface="Gisha" pitchFamily="34" charset="-79"/>
              </a:rPr>
              <a:t> </a:t>
            </a:r>
            <a:endParaRPr lang="en-US" altLang="en-US" sz="2400" b="1" kern="0" dirty="0" smtClean="0">
              <a:solidFill>
                <a:srgbClr val="134F0F"/>
              </a:solidFill>
              <a:latin typeface="Gisha" pitchFamily="34" charset="-79"/>
              <a:ea typeface="+mj-ea"/>
              <a:cs typeface="Gisha" pitchFamily="34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2860" y="1600200"/>
            <a:ext cx="77329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b="1" dirty="0"/>
              <a:t>Morality</a:t>
            </a:r>
            <a:r>
              <a:rPr lang="en-US" sz="3200" dirty="0"/>
              <a:t> (from the </a:t>
            </a:r>
            <a:r>
              <a:rPr lang="bn-BD" sz="3200" dirty="0" smtClean="0"/>
              <a:t>Latins</a:t>
            </a:r>
            <a:r>
              <a:rPr lang="en-US" sz="3200" dirty="0" smtClean="0"/>
              <a:t> </a:t>
            </a:r>
            <a:r>
              <a:rPr lang="en-US" sz="3200" i="1" dirty="0" err="1"/>
              <a:t>moralitas</a:t>
            </a:r>
            <a:r>
              <a:rPr lang="en-US" sz="3200" dirty="0"/>
              <a:t> "manner, character, proper behavior") is the differentiation of intentions, decisions, </a:t>
            </a:r>
            <a:r>
              <a:rPr lang="en-US" sz="3200" dirty="0" smtClean="0"/>
              <a:t>and</a:t>
            </a:r>
            <a:r>
              <a:rPr lang="bn-BD" sz="3200" dirty="0" smtClean="0"/>
              <a:t> actions </a:t>
            </a:r>
            <a:r>
              <a:rPr lang="en-US" sz="3200" dirty="0" smtClean="0"/>
              <a:t>between </a:t>
            </a:r>
            <a:r>
              <a:rPr lang="en-US" sz="3200" dirty="0"/>
              <a:t>those that are distinguished as proper functions and those which involve the omission of proper functions</a:t>
            </a:r>
            <a:r>
              <a:rPr lang="en-US" sz="3200" dirty="0" smtClean="0"/>
              <a:t>:</a:t>
            </a:r>
            <a:endParaRPr lang="bn-BD" sz="32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dirty="0"/>
              <a:t>In other words, it is the disjunction between right and wrong</a:t>
            </a:r>
            <a:r>
              <a:rPr lang="en-US" sz="3200" dirty="0" smtClean="0"/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468311" y="1531284"/>
            <a:ext cx="8066089" cy="4793316"/>
          </a:xfrm>
          <a:prstGeom prst="roundRect">
            <a:avLst>
              <a:gd name="adj" fmla="val 6655"/>
            </a:avLst>
          </a:prstGeom>
          <a:noFill/>
          <a:ln w="25400">
            <a:solidFill>
              <a:srgbClr val="F26522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 typeface="Wingdings" pitchFamily="2" charset="2"/>
              <a:buChar char="n"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9102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圆角矩形 8"/>
          <p:cNvSpPr/>
          <p:nvPr/>
        </p:nvSpPr>
        <p:spPr>
          <a:xfrm>
            <a:off x="187325" y="1216758"/>
            <a:ext cx="8610600" cy="5488842"/>
          </a:xfrm>
          <a:prstGeom prst="roundRect">
            <a:avLst>
              <a:gd name="adj" fmla="val 8955"/>
            </a:avLst>
          </a:prstGeom>
          <a:noFill/>
          <a:ln w="25400" cap="flat" cmpd="sng" algn="ctr">
            <a:solidFill>
              <a:srgbClr val="F26522"/>
            </a:solidFill>
            <a:prstDash val="solid"/>
          </a:ln>
          <a:effectLst/>
        </p:spPr>
        <p:txBody>
          <a:bodyPr tIns="396000" anchor="ctr"/>
          <a:lstStyle/>
          <a:p>
            <a:pPr algn="just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altLang="zh-CN" sz="2000" kern="0" dirty="0">
              <a:solidFill>
                <a:prstClr val="white"/>
              </a:solidFill>
              <a:latin typeface="Arial" pitchFamily="34" charset="0"/>
              <a:ea typeface="宋体"/>
              <a:cs typeface="Arial" pitchFamily="34" charset="0"/>
            </a:endParaRPr>
          </a:p>
        </p:txBody>
      </p:sp>
      <p:sp>
        <p:nvSpPr>
          <p:cNvPr id="13" name="TextBox 2"/>
          <p:cNvSpPr txBox="1">
            <a:spLocks noChangeArrowheads="1"/>
          </p:cNvSpPr>
          <p:nvPr/>
        </p:nvSpPr>
        <p:spPr bwMode="auto">
          <a:xfrm>
            <a:off x="-304800" y="542476"/>
            <a:ext cx="3960254" cy="52322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E438A"/>
              </a:buClr>
              <a:buSzPct val="110000"/>
              <a:buFont typeface="Wingdings" panose="05000000000000000000" pitchFamily="2" charset="2"/>
              <a:buChar char="§"/>
              <a:defRPr sz="3200">
                <a:solidFill>
                  <a:srgbClr val="5C5C5C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E438A"/>
              </a:buClr>
              <a:buFont typeface="Wingdings" panose="05000000000000000000" pitchFamily="2" charset="2"/>
              <a:buChar char="Ø"/>
              <a:defRPr sz="2800">
                <a:solidFill>
                  <a:srgbClr val="5C5C5C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E438A"/>
              </a:buClr>
              <a:buFont typeface="Wingdings" panose="05000000000000000000" pitchFamily="2" charset="2"/>
              <a:buChar char="§"/>
              <a:defRPr sz="2400">
                <a:solidFill>
                  <a:srgbClr val="5C5C5C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  <a:defRPr/>
            </a:pPr>
            <a:r>
              <a:rPr lang="en-US" sz="2800" dirty="0" smtClean="0"/>
              <a:t>Morality</a:t>
            </a:r>
            <a:r>
              <a:rPr lang="bn-BD" sz="2800" dirty="0" smtClean="0"/>
              <a:t> </a:t>
            </a:r>
            <a:r>
              <a:rPr lang="bn-BD" sz="2800" dirty="0"/>
              <a:t>or Moral</a:t>
            </a:r>
            <a:r>
              <a:rPr lang="bn-BD" altLang="en-US" sz="2800" b="1" kern="0" dirty="0" smtClean="0">
                <a:solidFill>
                  <a:srgbClr val="134F0F"/>
                </a:solidFill>
                <a:latin typeface="Gisha" pitchFamily="34" charset="-79"/>
                <a:ea typeface="+mj-ea"/>
                <a:cs typeface="Gisha" pitchFamily="34" charset="-79"/>
              </a:rPr>
              <a:t> </a:t>
            </a:r>
            <a:endParaRPr lang="en-US" altLang="en-US" sz="2800" b="1" kern="0" dirty="0" smtClean="0">
              <a:solidFill>
                <a:srgbClr val="134F0F"/>
              </a:solidFill>
              <a:latin typeface="Gisha" pitchFamily="34" charset="-79"/>
              <a:ea typeface="+mj-ea"/>
              <a:cs typeface="Gisha" pitchFamily="34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2860" y="1600200"/>
            <a:ext cx="77329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/>
              <a:t>Morality can be a body of standards or principles derived from a </a:t>
            </a:r>
            <a:r>
              <a:rPr lang="bn-BD" sz="3200" u="sng" dirty="0" smtClean="0"/>
              <a:t>code of conduct </a:t>
            </a:r>
            <a:r>
              <a:rPr lang="en-US" sz="3200" dirty="0" smtClean="0"/>
              <a:t>from </a:t>
            </a:r>
            <a:r>
              <a:rPr lang="en-US" sz="3200" dirty="0"/>
              <a:t>a particular </a:t>
            </a:r>
            <a:r>
              <a:rPr lang="bn-BD" sz="3200" dirty="0" smtClean="0">
                <a:solidFill>
                  <a:srgbClr val="FF0000"/>
                </a:solidFill>
              </a:rPr>
              <a:t>philosophy</a:t>
            </a:r>
            <a:r>
              <a:rPr lang="en-US" sz="3200" dirty="0" smtClean="0"/>
              <a:t>, </a:t>
            </a:r>
            <a:r>
              <a:rPr lang="en-US" sz="3200" dirty="0" err="1" smtClean="0">
                <a:solidFill>
                  <a:srgbClr val="FF0000"/>
                </a:solidFill>
              </a:rPr>
              <a:t>rel</a:t>
            </a:r>
            <a:r>
              <a:rPr lang="bn-BD" sz="3200" dirty="0" smtClean="0">
                <a:solidFill>
                  <a:srgbClr val="FF0000"/>
                </a:solidFill>
              </a:rPr>
              <a:t>i</a:t>
            </a:r>
            <a:r>
              <a:rPr lang="en-US" sz="3200" dirty="0" smtClean="0">
                <a:solidFill>
                  <a:srgbClr val="FF0000"/>
                </a:solidFill>
              </a:rPr>
              <a:t>g</a:t>
            </a:r>
            <a:r>
              <a:rPr lang="bn-BD" sz="3200" dirty="0" smtClean="0">
                <a:solidFill>
                  <a:srgbClr val="FF0000"/>
                </a:solidFill>
              </a:rPr>
              <a:t>ion</a:t>
            </a:r>
            <a:r>
              <a:rPr lang="en-US" sz="3200" dirty="0" smtClean="0"/>
              <a:t>, </a:t>
            </a:r>
            <a:r>
              <a:rPr lang="en-US" sz="3200" dirty="0"/>
              <a:t>or </a:t>
            </a:r>
            <a:r>
              <a:rPr lang="en-US" sz="3200" dirty="0">
                <a:solidFill>
                  <a:srgbClr val="FF0000"/>
                </a:solidFill>
              </a:rPr>
              <a:t>culture</a:t>
            </a:r>
            <a:r>
              <a:rPr lang="en-US" sz="3200" dirty="0"/>
              <a:t>, or it can derive from a standard that a person believes should be universal</a:t>
            </a:r>
            <a:r>
              <a:rPr lang="en-US" sz="3200" dirty="0" smtClean="0"/>
              <a:t>.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468311" y="1531284"/>
            <a:ext cx="8066089" cy="4793316"/>
          </a:xfrm>
          <a:prstGeom prst="roundRect">
            <a:avLst>
              <a:gd name="adj" fmla="val 6655"/>
            </a:avLst>
          </a:prstGeom>
          <a:noFill/>
          <a:ln w="25400">
            <a:solidFill>
              <a:srgbClr val="F26522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 typeface="Wingdings" pitchFamily="2" charset="2"/>
              <a:buChar char="n"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4893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圆角矩形 8"/>
          <p:cNvSpPr/>
          <p:nvPr/>
        </p:nvSpPr>
        <p:spPr>
          <a:xfrm>
            <a:off x="187325" y="1216758"/>
            <a:ext cx="8610600" cy="5488842"/>
          </a:xfrm>
          <a:prstGeom prst="roundRect">
            <a:avLst>
              <a:gd name="adj" fmla="val 8955"/>
            </a:avLst>
          </a:prstGeom>
          <a:noFill/>
          <a:ln w="25400" cap="flat" cmpd="sng" algn="ctr">
            <a:solidFill>
              <a:srgbClr val="F26522"/>
            </a:solidFill>
            <a:prstDash val="solid"/>
          </a:ln>
          <a:effectLst/>
        </p:spPr>
        <p:txBody>
          <a:bodyPr tIns="396000" anchor="ctr"/>
          <a:lstStyle/>
          <a:p>
            <a:pPr algn="just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altLang="zh-CN" sz="2000" kern="0" dirty="0">
              <a:solidFill>
                <a:prstClr val="white"/>
              </a:solidFill>
              <a:latin typeface="Arial" pitchFamily="34" charset="0"/>
              <a:ea typeface="宋体"/>
              <a:cs typeface="Arial" pitchFamily="34" charset="0"/>
            </a:endParaRPr>
          </a:p>
        </p:txBody>
      </p:sp>
      <p:sp>
        <p:nvSpPr>
          <p:cNvPr id="13" name="TextBox 2"/>
          <p:cNvSpPr txBox="1">
            <a:spLocks noChangeArrowheads="1"/>
          </p:cNvSpPr>
          <p:nvPr/>
        </p:nvSpPr>
        <p:spPr bwMode="auto">
          <a:xfrm>
            <a:off x="-152400" y="536275"/>
            <a:ext cx="8458200" cy="52322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E438A"/>
              </a:buClr>
              <a:buSzPct val="110000"/>
              <a:buFont typeface="Wingdings" panose="05000000000000000000" pitchFamily="2" charset="2"/>
              <a:buChar char="§"/>
              <a:defRPr sz="3200">
                <a:solidFill>
                  <a:srgbClr val="5C5C5C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E438A"/>
              </a:buClr>
              <a:buFont typeface="Wingdings" panose="05000000000000000000" pitchFamily="2" charset="2"/>
              <a:buChar char="Ø"/>
              <a:defRPr sz="2800">
                <a:solidFill>
                  <a:srgbClr val="5C5C5C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E438A"/>
              </a:buClr>
              <a:buFont typeface="Wingdings" panose="05000000000000000000" pitchFamily="2" charset="2"/>
              <a:buChar char="§"/>
              <a:defRPr sz="2400">
                <a:solidFill>
                  <a:srgbClr val="5C5C5C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  <a:defRPr/>
            </a:pPr>
            <a:r>
              <a:rPr lang="bn-BD" altLang="en-US" sz="2800" dirty="0" smtClean="0"/>
              <a:t>Morals and Ethics in Government Purchase </a:t>
            </a:r>
            <a:r>
              <a:rPr lang="bn-BD" altLang="en-US" sz="2800" b="1" kern="0" dirty="0" smtClean="0">
                <a:solidFill>
                  <a:srgbClr val="134F0F"/>
                </a:solidFill>
                <a:latin typeface="Gisha" pitchFamily="34" charset="-79"/>
                <a:ea typeface="+mj-ea"/>
                <a:cs typeface="Gisha" pitchFamily="34" charset="-79"/>
              </a:rPr>
              <a:t> </a:t>
            </a:r>
            <a:endParaRPr lang="en-US" altLang="en-US" sz="2800" b="1" kern="0" dirty="0" smtClean="0">
              <a:solidFill>
                <a:srgbClr val="134F0F"/>
              </a:solidFill>
              <a:latin typeface="Gisha" pitchFamily="34" charset="-79"/>
              <a:ea typeface="+mj-ea"/>
              <a:cs typeface="Gisha" pitchFamily="34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2860" y="1600200"/>
            <a:ext cx="77329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Government sets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norms and values </a:t>
            </a:r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the</a:t>
            </a:r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 purchasing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process</a:t>
            </a:r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Government formulated Public Procurement Laws, 2006 and Public Procurement Rules, 2008.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Conduct activities through this guideline is  your ethics and morals</a:t>
            </a:r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bn-BD" sz="3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468311" y="1531284"/>
            <a:ext cx="8066089" cy="4793316"/>
          </a:xfrm>
          <a:prstGeom prst="roundRect">
            <a:avLst>
              <a:gd name="adj" fmla="val 6655"/>
            </a:avLst>
          </a:prstGeom>
          <a:noFill/>
          <a:ln w="25400">
            <a:solidFill>
              <a:srgbClr val="F26522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 typeface="Wingdings" pitchFamily="2" charset="2"/>
              <a:buChar char="n"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1860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圆角矩形 8"/>
          <p:cNvSpPr/>
          <p:nvPr/>
        </p:nvSpPr>
        <p:spPr>
          <a:xfrm>
            <a:off x="187325" y="1216758"/>
            <a:ext cx="8610600" cy="5488842"/>
          </a:xfrm>
          <a:prstGeom prst="roundRect">
            <a:avLst>
              <a:gd name="adj" fmla="val 8955"/>
            </a:avLst>
          </a:prstGeom>
          <a:noFill/>
          <a:ln w="25400" cap="flat" cmpd="sng" algn="ctr">
            <a:solidFill>
              <a:srgbClr val="F26522"/>
            </a:solidFill>
            <a:prstDash val="solid"/>
          </a:ln>
          <a:effectLst/>
        </p:spPr>
        <p:txBody>
          <a:bodyPr tIns="396000" anchor="ctr"/>
          <a:lstStyle/>
          <a:p>
            <a:pPr algn="just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altLang="zh-CN" sz="2000" kern="0" dirty="0">
              <a:solidFill>
                <a:prstClr val="white"/>
              </a:solidFill>
              <a:latin typeface="Arial" pitchFamily="34" charset="0"/>
              <a:ea typeface="宋体"/>
              <a:cs typeface="Arial" pitchFamily="34" charset="0"/>
            </a:endParaRPr>
          </a:p>
        </p:txBody>
      </p:sp>
      <p:sp>
        <p:nvSpPr>
          <p:cNvPr id="13" name="TextBox 2"/>
          <p:cNvSpPr txBox="1">
            <a:spLocks noChangeArrowheads="1"/>
          </p:cNvSpPr>
          <p:nvPr/>
        </p:nvSpPr>
        <p:spPr bwMode="auto">
          <a:xfrm>
            <a:off x="-685800" y="536275"/>
            <a:ext cx="8458200" cy="52322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E438A"/>
              </a:buClr>
              <a:buSzPct val="110000"/>
              <a:buFont typeface="Wingdings" panose="05000000000000000000" pitchFamily="2" charset="2"/>
              <a:buChar char="§"/>
              <a:defRPr sz="3200">
                <a:solidFill>
                  <a:srgbClr val="5C5C5C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E438A"/>
              </a:buClr>
              <a:buFont typeface="Wingdings" panose="05000000000000000000" pitchFamily="2" charset="2"/>
              <a:buChar char="Ø"/>
              <a:defRPr sz="2800">
                <a:solidFill>
                  <a:srgbClr val="5C5C5C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E438A"/>
              </a:buClr>
              <a:buFont typeface="Wingdings" panose="05000000000000000000" pitchFamily="2" charset="2"/>
              <a:buChar char="§"/>
              <a:defRPr sz="2400">
                <a:solidFill>
                  <a:srgbClr val="5C5C5C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2800" dirty="0" smtClean="0"/>
              <a:t>Digital Bangladesh a new Dimension</a:t>
            </a:r>
            <a:r>
              <a:rPr lang="bn-BD" altLang="en-US" sz="2800" dirty="0" smtClean="0"/>
              <a:t>  </a:t>
            </a:r>
            <a:endParaRPr lang="en-US" altLang="en-US" sz="2800" b="1" kern="0" dirty="0" smtClean="0">
              <a:solidFill>
                <a:srgbClr val="134F0F"/>
              </a:solidFill>
              <a:latin typeface="Gisha" pitchFamily="34" charset="-79"/>
              <a:ea typeface="+mj-ea"/>
              <a:cs typeface="Gisha" pitchFamily="34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2860" y="1600200"/>
            <a:ext cx="77329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Government Vision is to make Bangladesh a middle income country by 2021.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Inclusive ICT uses to all affairs </a:t>
            </a:r>
            <a:endParaRPr lang="bn-BD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Raise GDP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value </a:t>
            </a:r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10 and Per Capita income 2500 dollars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by 2021</a:t>
            </a:r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468311" y="1531284"/>
            <a:ext cx="8066089" cy="4793316"/>
          </a:xfrm>
          <a:prstGeom prst="roundRect">
            <a:avLst>
              <a:gd name="adj" fmla="val 6655"/>
            </a:avLst>
          </a:prstGeom>
          <a:noFill/>
          <a:ln w="25400">
            <a:solidFill>
              <a:srgbClr val="F26522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 typeface="Wingdings" pitchFamily="2" charset="2"/>
              <a:buChar char="n"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2543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圆角矩形 8"/>
          <p:cNvSpPr/>
          <p:nvPr/>
        </p:nvSpPr>
        <p:spPr>
          <a:xfrm>
            <a:off x="187325" y="1216758"/>
            <a:ext cx="8610600" cy="5488842"/>
          </a:xfrm>
          <a:prstGeom prst="roundRect">
            <a:avLst>
              <a:gd name="adj" fmla="val 8955"/>
            </a:avLst>
          </a:prstGeom>
          <a:noFill/>
          <a:ln w="25400" cap="flat" cmpd="sng" algn="ctr">
            <a:solidFill>
              <a:srgbClr val="F26522"/>
            </a:solidFill>
            <a:prstDash val="solid"/>
          </a:ln>
          <a:effectLst/>
        </p:spPr>
        <p:txBody>
          <a:bodyPr tIns="396000" anchor="ctr"/>
          <a:lstStyle/>
          <a:p>
            <a:pPr algn="just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altLang="zh-CN" sz="2000" kern="0" dirty="0">
              <a:solidFill>
                <a:prstClr val="white"/>
              </a:solidFill>
              <a:latin typeface="Arial" pitchFamily="34" charset="0"/>
              <a:ea typeface="宋体"/>
              <a:cs typeface="Arial" pitchFamily="34" charset="0"/>
            </a:endParaRPr>
          </a:p>
        </p:txBody>
      </p:sp>
      <p:sp>
        <p:nvSpPr>
          <p:cNvPr id="13" name="TextBox 2"/>
          <p:cNvSpPr txBox="1">
            <a:spLocks noChangeArrowheads="1"/>
          </p:cNvSpPr>
          <p:nvPr/>
        </p:nvSpPr>
        <p:spPr bwMode="auto">
          <a:xfrm>
            <a:off x="-685800" y="536275"/>
            <a:ext cx="8458200" cy="52322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E438A"/>
              </a:buClr>
              <a:buSzPct val="110000"/>
              <a:buFont typeface="Wingdings" panose="05000000000000000000" pitchFamily="2" charset="2"/>
              <a:buChar char="§"/>
              <a:defRPr sz="3200">
                <a:solidFill>
                  <a:srgbClr val="5C5C5C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E438A"/>
              </a:buClr>
              <a:buFont typeface="Wingdings" panose="05000000000000000000" pitchFamily="2" charset="2"/>
              <a:buChar char="Ø"/>
              <a:defRPr sz="2800">
                <a:solidFill>
                  <a:srgbClr val="5C5C5C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E438A"/>
              </a:buClr>
              <a:buFont typeface="Wingdings" panose="05000000000000000000" pitchFamily="2" charset="2"/>
              <a:buChar char="§"/>
              <a:defRPr sz="2400">
                <a:solidFill>
                  <a:srgbClr val="5C5C5C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2800" dirty="0" smtClean="0"/>
              <a:t>Digital Bangladesh a new Dimension</a:t>
            </a:r>
            <a:r>
              <a:rPr lang="bn-BD" altLang="en-US" sz="2800" dirty="0" smtClean="0"/>
              <a:t>  </a:t>
            </a:r>
            <a:endParaRPr lang="en-US" altLang="en-US" sz="2800" b="1" kern="0" dirty="0" smtClean="0">
              <a:solidFill>
                <a:srgbClr val="134F0F"/>
              </a:solidFill>
              <a:latin typeface="Gisha" pitchFamily="34" charset="-79"/>
              <a:ea typeface="+mj-ea"/>
              <a:cs typeface="Gisha" pitchFamily="34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2860" y="1600200"/>
            <a:ext cx="77329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ICT creates new values and norms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Changing culture in all affairs.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E-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already in place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Money transfer revolution occur </a:t>
            </a:r>
          </a:p>
          <a:p>
            <a:pPr algn="just"/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bn-BD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bn-BD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bn-BD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468311" y="1531284"/>
            <a:ext cx="8066089" cy="4793316"/>
          </a:xfrm>
          <a:prstGeom prst="roundRect">
            <a:avLst>
              <a:gd name="adj" fmla="val 6655"/>
            </a:avLst>
          </a:prstGeom>
          <a:noFill/>
          <a:ln w="25400">
            <a:solidFill>
              <a:srgbClr val="F26522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 typeface="Wingdings" pitchFamily="2" charset="2"/>
              <a:buChar char="n"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9555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圆角矩形 8"/>
          <p:cNvSpPr/>
          <p:nvPr/>
        </p:nvSpPr>
        <p:spPr>
          <a:xfrm>
            <a:off x="187325" y="1216758"/>
            <a:ext cx="8610600" cy="5488842"/>
          </a:xfrm>
          <a:prstGeom prst="roundRect">
            <a:avLst>
              <a:gd name="adj" fmla="val 8955"/>
            </a:avLst>
          </a:prstGeom>
          <a:noFill/>
          <a:ln w="25400" cap="flat" cmpd="sng" algn="ctr">
            <a:solidFill>
              <a:srgbClr val="F26522"/>
            </a:solidFill>
            <a:prstDash val="solid"/>
          </a:ln>
          <a:effectLst/>
        </p:spPr>
        <p:txBody>
          <a:bodyPr tIns="396000" anchor="ctr"/>
          <a:lstStyle/>
          <a:p>
            <a:pPr algn="just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altLang="zh-CN" sz="2000" kern="0" dirty="0">
              <a:solidFill>
                <a:prstClr val="white"/>
              </a:solidFill>
              <a:latin typeface="Arial" pitchFamily="34" charset="0"/>
              <a:ea typeface="宋体"/>
              <a:cs typeface="Arial" pitchFamily="34" charset="0"/>
            </a:endParaRPr>
          </a:p>
        </p:txBody>
      </p:sp>
      <p:sp>
        <p:nvSpPr>
          <p:cNvPr id="13" name="TextBox 2"/>
          <p:cNvSpPr txBox="1">
            <a:spLocks noChangeArrowheads="1"/>
          </p:cNvSpPr>
          <p:nvPr/>
        </p:nvSpPr>
        <p:spPr bwMode="auto">
          <a:xfrm>
            <a:off x="-2590800" y="536275"/>
            <a:ext cx="8458200" cy="52322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E438A"/>
              </a:buClr>
              <a:buSzPct val="110000"/>
              <a:buFont typeface="Wingdings" panose="05000000000000000000" pitchFamily="2" charset="2"/>
              <a:buChar char="§"/>
              <a:defRPr sz="3200">
                <a:solidFill>
                  <a:srgbClr val="5C5C5C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E438A"/>
              </a:buClr>
              <a:buFont typeface="Wingdings" panose="05000000000000000000" pitchFamily="2" charset="2"/>
              <a:buChar char="Ø"/>
              <a:defRPr sz="2800">
                <a:solidFill>
                  <a:srgbClr val="5C5C5C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E438A"/>
              </a:buClr>
              <a:buFont typeface="Wingdings" panose="05000000000000000000" pitchFamily="2" charset="2"/>
              <a:buChar char="§"/>
              <a:defRPr sz="2400">
                <a:solidFill>
                  <a:srgbClr val="5C5C5C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  <a:defRPr/>
            </a:pPr>
            <a:r>
              <a:rPr lang="bn-BD" altLang="en-US" sz="2800" dirty="0" smtClean="0"/>
              <a:t>ICT and Ethics   </a:t>
            </a:r>
            <a:endParaRPr lang="en-US" altLang="en-US" sz="2800" b="1" kern="0" dirty="0" smtClean="0">
              <a:solidFill>
                <a:srgbClr val="134F0F"/>
              </a:solidFill>
              <a:latin typeface="Gisha" pitchFamily="34" charset="-79"/>
              <a:ea typeface="+mj-ea"/>
              <a:cs typeface="Gisha" pitchFamily="34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2860" y="1600200"/>
            <a:ext cx="773294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ICT and Ethics is synonymous.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ICT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brings</a:t>
            </a:r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 Trasparent and Accountable Government.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ICT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define new dimension</a:t>
            </a:r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 of ethics and morals. 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bn-BD" sz="3200" dirty="0">
                <a:latin typeface="Times New Roman" pitchFamily="18" charset="0"/>
                <a:cs typeface="Times New Roman" pitchFamily="18" charset="0"/>
              </a:rPr>
              <a:t>National Integrity Strategies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and ICT </a:t>
            </a:r>
            <a:r>
              <a:rPr lang="bn-BD" sz="32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bn-BD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468311" y="1531284"/>
            <a:ext cx="8066089" cy="4793316"/>
          </a:xfrm>
          <a:prstGeom prst="roundRect">
            <a:avLst>
              <a:gd name="adj" fmla="val 6655"/>
            </a:avLst>
          </a:prstGeom>
          <a:noFill/>
          <a:ln w="25400">
            <a:solidFill>
              <a:srgbClr val="F26522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 typeface="Wingdings" pitchFamily="2" charset="2"/>
              <a:buChar char="n"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0830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圆角矩形 8"/>
          <p:cNvSpPr/>
          <p:nvPr/>
        </p:nvSpPr>
        <p:spPr>
          <a:xfrm>
            <a:off x="187325" y="1216758"/>
            <a:ext cx="8610600" cy="5488842"/>
          </a:xfrm>
          <a:prstGeom prst="roundRect">
            <a:avLst>
              <a:gd name="adj" fmla="val 8955"/>
            </a:avLst>
          </a:prstGeom>
          <a:noFill/>
          <a:ln w="25400" cap="flat" cmpd="sng" algn="ctr">
            <a:solidFill>
              <a:srgbClr val="F26522"/>
            </a:solidFill>
            <a:prstDash val="solid"/>
          </a:ln>
          <a:effectLst/>
        </p:spPr>
        <p:txBody>
          <a:bodyPr tIns="396000" anchor="ctr"/>
          <a:lstStyle/>
          <a:p>
            <a:pPr algn="just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altLang="zh-CN" sz="2000" kern="0" dirty="0">
              <a:solidFill>
                <a:prstClr val="white"/>
              </a:solidFill>
              <a:latin typeface="Arial" pitchFamily="34" charset="0"/>
              <a:ea typeface="宋体"/>
              <a:cs typeface="Arial" pitchFamily="34" charset="0"/>
            </a:endParaRPr>
          </a:p>
        </p:txBody>
      </p:sp>
      <p:sp>
        <p:nvSpPr>
          <p:cNvPr id="13" name="TextBox 2"/>
          <p:cNvSpPr txBox="1">
            <a:spLocks noChangeArrowheads="1"/>
          </p:cNvSpPr>
          <p:nvPr/>
        </p:nvSpPr>
        <p:spPr bwMode="auto">
          <a:xfrm>
            <a:off x="-2362200" y="536275"/>
            <a:ext cx="8458200" cy="52322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E438A"/>
              </a:buClr>
              <a:buSzPct val="110000"/>
              <a:buFont typeface="Wingdings" panose="05000000000000000000" pitchFamily="2" charset="2"/>
              <a:buChar char="§"/>
              <a:defRPr sz="3200">
                <a:solidFill>
                  <a:srgbClr val="5C5C5C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E438A"/>
              </a:buClr>
              <a:buFont typeface="Wingdings" panose="05000000000000000000" pitchFamily="2" charset="2"/>
              <a:buChar char="Ø"/>
              <a:defRPr sz="2800">
                <a:solidFill>
                  <a:srgbClr val="5C5C5C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E438A"/>
              </a:buClr>
              <a:buFont typeface="Wingdings" panose="05000000000000000000" pitchFamily="2" charset="2"/>
              <a:buChar char="§"/>
              <a:defRPr sz="2400">
                <a:solidFill>
                  <a:srgbClr val="5C5C5C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2000">
                <a:solidFill>
                  <a:srgbClr val="5C5C5C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2800" dirty="0" smtClean="0"/>
              <a:t>Why </a:t>
            </a:r>
            <a:r>
              <a:rPr lang="bn-BD" altLang="en-US" sz="2800" dirty="0" smtClean="0"/>
              <a:t>Importan</a:t>
            </a:r>
            <a:r>
              <a:rPr lang="en-US" altLang="en-US" sz="2800" dirty="0" smtClean="0"/>
              <a:t>t ?</a:t>
            </a:r>
            <a:r>
              <a:rPr lang="bn-BD" altLang="en-US" sz="2800" dirty="0" smtClean="0"/>
              <a:t> </a:t>
            </a:r>
            <a:endParaRPr lang="en-US" altLang="en-US" sz="2800" b="1" kern="0" dirty="0" smtClean="0">
              <a:solidFill>
                <a:srgbClr val="134F0F"/>
              </a:solidFill>
              <a:latin typeface="Gisha" pitchFamily="34" charset="-79"/>
              <a:ea typeface="+mj-ea"/>
              <a:cs typeface="Gisha" pitchFamily="34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2860" y="1600200"/>
            <a:ext cx="77329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Need people participation in policy and financial affairs.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Need to ensure Government financial accountability. 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-participation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is the only way</a:t>
            </a:r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Open Government Data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is vital. </a:t>
            </a:r>
            <a:endParaRPr lang="bn-BD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468311" y="1531284"/>
            <a:ext cx="8066089" cy="4793316"/>
          </a:xfrm>
          <a:prstGeom prst="roundRect">
            <a:avLst>
              <a:gd name="adj" fmla="val 6655"/>
            </a:avLst>
          </a:prstGeom>
          <a:noFill/>
          <a:ln w="25400">
            <a:solidFill>
              <a:srgbClr val="F26522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 typeface="Wingdings" pitchFamily="2" charset="2"/>
              <a:buChar char="n"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6592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5820</TotalTime>
  <Words>437</Words>
  <Application>Microsoft Office PowerPoint</Application>
  <PresentationFormat>On-screen Show (4:3)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宋体</vt:lpstr>
      <vt:lpstr>Arial</vt:lpstr>
      <vt:lpstr>Calibri</vt:lpstr>
      <vt:lpstr>Gisha</vt:lpstr>
      <vt:lpstr>NikoshBAN</vt:lpstr>
      <vt:lpstr>Times New Roman</vt:lpstr>
      <vt:lpstr>Verdana</vt:lpstr>
      <vt:lpstr>Vrinda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Iqbal Mahmud</dc:creator>
  <cp:lastModifiedBy>user</cp:lastModifiedBy>
  <cp:revision>263</cp:revision>
  <cp:lastPrinted>2015-09-10T04:58:50Z</cp:lastPrinted>
  <dcterms:created xsi:type="dcterms:W3CDTF">2006-08-16T00:00:00Z</dcterms:created>
  <dcterms:modified xsi:type="dcterms:W3CDTF">2015-09-10T05:16:11Z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1429431728</vt:lpwstr>
  </property>
</Properties>
</file>