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76" r:id="rId3"/>
    <p:sldId id="274" r:id="rId4"/>
    <p:sldId id="277" r:id="rId5"/>
    <p:sldId id="278" r:id="rId6"/>
    <p:sldId id="280" r:id="rId7"/>
    <p:sldId id="282" r:id="rId8"/>
    <p:sldId id="283" r:id="rId9"/>
    <p:sldId id="284" r:id="rId10"/>
    <p:sldId id="285" r:id="rId11"/>
    <p:sldId id="286" r:id="rId12"/>
    <p:sldId id="297" r:id="rId13"/>
    <p:sldId id="288" r:id="rId14"/>
    <p:sldId id="293" r:id="rId15"/>
    <p:sldId id="299" r:id="rId16"/>
    <p:sldId id="290" r:id="rId17"/>
    <p:sldId id="29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82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Office_Excel_Worksheet111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221945137157111"/>
          <c:y val="7.9113924050632944E-2"/>
          <c:w val="0.62593516209476319"/>
          <c:h val="0.77215189873417733"/>
        </c:manualLayout>
      </c:layout>
      <c:barChart>
        <c:barDir val="col"/>
        <c:grouping val="clustered"/>
        <c:varyColors val="0"/>
        <c:ser>
          <c:idx val="0"/>
          <c:order val="0"/>
          <c:tx>
            <c:strRef>
              <c:f>Sheet1!$A$2</c:f>
              <c:strCache>
                <c:ptCount val="1"/>
                <c:pt idx="0">
                  <c:v>সময়</c:v>
                </c:pt>
              </c:strCache>
            </c:strRef>
          </c:tx>
          <c:spPr>
            <a:solidFill>
              <a:srgbClr val="9999FF"/>
            </a:solidFill>
            <a:ln w="12700">
              <a:solidFill>
                <a:srgbClr val="000000"/>
              </a:solidFill>
              <a:prstDash val="solid"/>
            </a:ln>
          </c:spPr>
          <c:invertIfNegative val="0"/>
          <c:cat>
            <c:strRef>
              <c:f>Sheet1!$B$1:$C$1</c:f>
              <c:strCache>
                <c:ptCount val="2"/>
                <c:pt idx="0">
                  <c:v>বিদ্যমান</c:v>
                </c:pt>
                <c:pt idx="1">
                  <c:v>প্রস্তাবিত</c:v>
                </c:pt>
              </c:strCache>
            </c:strRef>
          </c:cat>
          <c:val>
            <c:numRef>
              <c:f>Sheet1!$B$2:$C$2</c:f>
              <c:numCache>
                <c:formatCode>[$-5000445]0</c:formatCode>
                <c:ptCount val="2"/>
                <c:pt idx="0">
                  <c:v>15</c:v>
                </c:pt>
                <c:pt idx="1">
                  <c:v>3</c:v>
                </c:pt>
              </c:numCache>
            </c:numRef>
          </c:val>
        </c:ser>
        <c:ser>
          <c:idx val="1"/>
          <c:order val="1"/>
          <c:tx>
            <c:strRef>
              <c:f>Sheet1!$A$3</c:f>
              <c:strCache>
                <c:ptCount val="1"/>
                <c:pt idx="0">
                  <c:v>খরচ</c:v>
                </c:pt>
              </c:strCache>
            </c:strRef>
          </c:tx>
          <c:spPr>
            <a:solidFill>
              <a:srgbClr val="993366"/>
            </a:solidFill>
            <a:ln w="12700">
              <a:solidFill>
                <a:srgbClr val="000000"/>
              </a:solidFill>
              <a:prstDash val="solid"/>
            </a:ln>
          </c:spPr>
          <c:invertIfNegative val="0"/>
          <c:cat>
            <c:strRef>
              <c:f>Sheet1!$B$1:$C$1</c:f>
              <c:strCache>
                <c:ptCount val="2"/>
                <c:pt idx="0">
                  <c:v>বিদ্যমান</c:v>
                </c:pt>
                <c:pt idx="1">
                  <c:v>প্রস্তাবিত</c:v>
                </c:pt>
              </c:strCache>
            </c:strRef>
          </c:cat>
          <c:val>
            <c:numRef>
              <c:f>Sheet1!$B$3:$C$3</c:f>
              <c:numCache>
                <c:formatCode>[$-5000445]0</c:formatCode>
                <c:ptCount val="2"/>
                <c:pt idx="0">
                  <c:v>50</c:v>
                </c:pt>
                <c:pt idx="1">
                  <c:v>10</c:v>
                </c:pt>
              </c:numCache>
            </c:numRef>
          </c:val>
        </c:ser>
        <c:ser>
          <c:idx val="3"/>
          <c:order val="2"/>
          <c:tx>
            <c:strRef>
              <c:f>Sheet1!$A$4</c:f>
              <c:strCache>
                <c:ptCount val="1"/>
                <c:pt idx="0">
                  <c:v>ভিজিট</c:v>
                </c:pt>
              </c:strCache>
            </c:strRef>
          </c:tx>
          <c:spPr>
            <a:solidFill>
              <a:srgbClr val="CCFFFF"/>
            </a:solidFill>
            <a:ln w="12700">
              <a:solidFill>
                <a:srgbClr val="000000"/>
              </a:solidFill>
              <a:prstDash val="solid"/>
            </a:ln>
          </c:spPr>
          <c:invertIfNegative val="0"/>
          <c:cat>
            <c:strRef>
              <c:f>Sheet1!$B$1:$C$1</c:f>
              <c:strCache>
                <c:ptCount val="2"/>
                <c:pt idx="0">
                  <c:v>বিদ্যমান</c:v>
                </c:pt>
                <c:pt idx="1">
                  <c:v>প্রস্তাবিত</c:v>
                </c:pt>
              </c:strCache>
            </c:strRef>
          </c:cat>
          <c:val>
            <c:numRef>
              <c:f>Sheet1!$B$4:$C$4</c:f>
              <c:numCache>
                <c:formatCode>[$-5000445]0</c:formatCode>
                <c:ptCount val="2"/>
                <c:pt idx="0">
                  <c:v>3</c:v>
                </c:pt>
                <c:pt idx="1">
                  <c:v>1</c:v>
                </c:pt>
              </c:numCache>
            </c:numRef>
          </c:val>
        </c:ser>
        <c:ser>
          <c:idx val="4"/>
          <c:order val="3"/>
          <c:tx>
            <c:strRef>
              <c:f>Sheet1!$A$5</c:f>
              <c:strCache>
                <c:ptCount val="1"/>
                <c:pt idx="0">
                  <c:v>ধাপ</c:v>
                </c:pt>
              </c:strCache>
            </c:strRef>
          </c:tx>
          <c:spPr>
            <a:solidFill>
              <a:srgbClr val="660066"/>
            </a:solidFill>
            <a:ln w="12700">
              <a:solidFill>
                <a:srgbClr val="000000"/>
              </a:solidFill>
              <a:prstDash val="solid"/>
            </a:ln>
          </c:spPr>
          <c:invertIfNegative val="0"/>
          <c:cat>
            <c:strRef>
              <c:f>Sheet1!$B$1:$C$1</c:f>
              <c:strCache>
                <c:ptCount val="2"/>
                <c:pt idx="0">
                  <c:v>বিদ্যমান</c:v>
                </c:pt>
                <c:pt idx="1">
                  <c:v>প্রস্তাবিত</c:v>
                </c:pt>
              </c:strCache>
            </c:strRef>
          </c:cat>
          <c:val>
            <c:numRef>
              <c:f>Sheet1!$B$5:$C$5</c:f>
              <c:numCache>
                <c:formatCode>[$-5000445]0</c:formatCode>
                <c:ptCount val="2"/>
                <c:pt idx="0">
                  <c:v>39</c:v>
                </c:pt>
                <c:pt idx="1">
                  <c:v>25</c:v>
                </c:pt>
              </c:numCache>
            </c:numRef>
          </c:val>
        </c:ser>
        <c:ser>
          <c:idx val="5"/>
          <c:order val="4"/>
          <c:tx>
            <c:strRef>
              <c:f>Sheet1!$A$6</c:f>
              <c:strCache>
                <c:ptCount val="1"/>
                <c:pt idx="0">
                  <c:v>জনবল</c:v>
                </c:pt>
              </c:strCache>
            </c:strRef>
          </c:tx>
          <c:spPr>
            <a:solidFill>
              <a:srgbClr val="FF8080"/>
            </a:solidFill>
            <a:ln w="12700">
              <a:solidFill>
                <a:srgbClr val="000000"/>
              </a:solidFill>
              <a:prstDash val="solid"/>
            </a:ln>
          </c:spPr>
          <c:invertIfNegative val="0"/>
          <c:cat>
            <c:strRef>
              <c:f>Sheet1!$B$1:$C$1</c:f>
              <c:strCache>
                <c:ptCount val="2"/>
                <c:pt idx="0">
                  <c:v>বিদ্যমান</c:v>
                </c:pt>
                <c:pt idx="1">
                  <c:v>প্রস্তাবিত</c:v>
                </c:pt>
              </c:strCache>
            </c:strRef>
          </c:cat>
          <c:val>
            <c:numRef>
              <c:f>Sheet1!$B$6:$C$6</c:f>
              <c:numCache>
                <c:formatCode>[$-5000445]0</c:formatCode>
                <c:ptCount val="2"/>
                <c:pt idx="0">
                  <c:v>10</c:v>
                </c:pt>
                <c:pt idx="1">
                  <c:v>10</c:v>
                </c:pt>
              </c:numCache>
            </c:numRef>
          </c:val>
        </c:ser>
        <c:ser>
          <c:idx val="6"/>
          <c:order val="5"/>
          <c:tx>
            <c:strRef>
              <c:f>Sheet1!$A$7</c:f>
              <c:strCache>
                <c:ptCount val="1"/>
                <c:pt idx="0">
                  <c:v>কাগজপ্ত্রাদি</c:v>
                </c:pt>
              </c:strCache>
            </c:strRef>
          </c:tx>
          <c:spPr>
            <a:solidFill>
              <a:srgbClr val="0066CC"/>
            </a:solidFill>
            <a:ln w="12700">
              <a:solidFill>
                <a:srgbClr val="000000"/>
              </a:solidFill>
              <a:prstDash val="solid"/>
            </a:ln>
          </c:spPr>
          <c:invertIfNegative val="0"/>
          <c:cat>
            <c:strRef>
              <c:f>Sheet1!$B$1:$C$1</c:f>
              <c:strCache>
                <c:ptCount val="2"/>
                <c:pt idx="0">
                  <c:v>বিদ্যমান</c:v>
                </c:pt>
                <c:pt idx="1">
                  <c:v>প্রস্তাবিত</c:v>
                </c:pt>
              </c:strCache>
            </c:strRef>
          </c:cat>
          <c:val>
            <c:numRef>
              <c:f>Sheet1!$B$7:$C$7</c:f>
              <c:numCache>
                <c:formatCode>[$-5000445]0</c:formatCode>
                <c:ptCount val="2"/>
                <c:pt idx="0">
                  <c:v>9</c:v>
                </c:pt>
                <c:pt idx="1">
                  <c:v>9</c:v>
                </c:pt>
              </c:numCache>
            </c:numRef>
          </c:val>
        </c:ser>
        <c:dLbls>
          <c:showLegendKey val="0"/>
          <c:showVal val="0"/>
          <c:showCatName val="0"/>
          <c:showSerName val="0"/>
          <c:showPercent val="0"/>
          <c:showBubbleSize val="0"/>
        </c:dLbls>
        <c:gapWidth val="100"/>
        <c:axId val="100133120"/>
        <c:axId val="100134912"/>
      </c:barChart>
      <c:catAx>
        <c:axId val="100133120"/>
        <c:scaling>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sz="1150" b="1" i="0" u="none" strike="noStrike" baseline="0">
                <a:solidFill>
                  <a:srgbClr val="000000"/>
                </a:solidFill>
                <a:latin typeface="Calibri"/>
                <a:ea typeface="Calibri"/>
                <a:cs typeface="Calibri"/>
              </a:defRPr>
            </a:pPr>
            <a:endParaRPr lang="en-US"/>
          </a:p>
        </c:txPr>
        <c:crossAx val="100134912"/>
        <c:crosses val="autoZero"/>
        <c:auto val="1"/>
        <c:lblAlgn val="ctr"/>
        <c:lblOffset val="100"/>
        <c:tickLblSkip val="1"/>
        <c:tickMarkSkip val="1"/>
        <c:noMultiLvlLbl val="0"/>
      </c:catAx>
      <c:valAx>
        <c:axId val="100134912"/>
        <c:scaling>
          <c:orientation val="minMax"/>
        </c:scaling>
        <c:delete val="0"/>
        <c:axPos val="l"/>
        <c:majorGridlines>
          <c:spPr>
            <a:ln w="3175">
              <a:solidFill>
                <a:srgbClr val="000000"/>
              </a:solidFill>
              <a:prstDash val="solid"/>
            </a:ln>
          </c:spPr>
        </c:majorGridlines>
        <c:numFmt formatCode="[$-5000445]0" sourceLinked="1"/>
        <c:majorTickMark val="out"/>
        <c:minorTickMark val="none"/>
        <c:tickLblPos val="nextTo"/>
        <c:spPr>
          <a:ln w="3175">
            <a:solidFill>
              <a:srgbClr val="000000"/>
            </a:solidFill>
            <a:prstDash val="solid"/>
          </a:ln>
        </c:spPr>
        <c:txPr>
          <a:bodyPr rot="0" vert="horz"/>
          <a:lstStyle/>
          <a:p>
            <a:pPr>
              <a:defRPr sz="1150" b="1" i="0" u="none" strike="noStrike" baseline="0">
                <a:solidFill>
                  <a:srgbClr val="000000"/>
                </a:solidFill>
                <a:latin typeface="Calibri"/>
                <a:ea typeface="Calibri"/>
                <a:cs typeface="Calibri"/>
              </a:defRPr>
            </a:pPr>
            <a:endParaRPr lang="en-US"/>
          </a:p>
        </c:txPr>
        <c:crossAx val="100133120"/>
        <c:crosses val="autoZero"/>
        <c:crossBetween val="between"/>
      </c:valAx>
      <c:spPr>
        <a:solidFill>
          <a:srgbClr val="C0C0C0"/>
        </a:solidFill>
        <a:ln w="12700">
          <a:solidFill>
            <a:srgbClr val="808080"/>
          </a:solidFill>
          <a:prstDash val="solid"/>
        </a:ln>
      </c:spPr>
    </c:plotArea>
    <c:legend>
      <c:legendPos val="r"/>
      <c:layout>
        <c:manualLayout>
          <c:xMode val="edge"/>
          <c:yMode val="edge"/>
          <c:x val="0.76309226932668339"/>
          <c:y val="0.24367088607594936"/>
          <c:w val="0.22693266832917708"/>
          <c:h val="0.43987341772151906"/>
        </c:manualLayout>
      </c:layout>
      <c:overlay val="0"/>
      <c:spPr>
        <a:noFill/>
        <a:ln w="3175">
          <a:solidFill>
            <a:srgbClr val="000000"/>
          </a:solidFill>
          <a:prstDash val="solid"/>
        </a:ln>
      </c:spPr>
      <c:txPr>
        <a:bodyPr/>
        <a:lstStyle/>
        <a:p>
          <a:pPr>
            <a:defRPr sz="1055" b="1" i="0" u="none" strike="noStrike" baseline="0">
              <a:solidFill>
                <a:srgbClr val="000000"/>
              </a:solidFill>
              <a:latin typeface="Calibri"/>
              <a:ea typeface="Calibri"/>
              <a:cs typeface="Calibri"/>
            </a:defRPr>
          </a:pPr>
          <a:endParaRPr lang="en-US"/>
        </a:p>
      </c:txPr>
    </c:legend>
    <c:plotVisOnly val="1"/>
    <c:dispBlanksAs val="gap"/>
    <c:showDLblsOverMax val="0"/>
  </c:chart>
  <c:spPr>
    <a:noFill/>
    <a:ln>
      <a:noFill/>
    </a:ln>
  </c:spPr>
  <c:txPr>
    <a:bodyPr/>
    <a:lstStyle/>
    <a:p>
      <a:pPr>
        <a:defRPr sz="1150" b="1" i="0" u="none" strike="noStrike" baseline="0">
          <a:solidFill>
            <a:srgbClr val="000000"/>
          </a:solidFill>
          <a:latin typeface="Calibri"/>
          <a:ea typeface="Calibri"/>
          <a:cs typeface="Calibri"/>
        </a:defRPr>
      </a:pPr>
      <a:endParaRPr lang="en-US"/>
    </a:p>
  </c:txPr>
  <c:externalData r:id="rId2">
    <c:autoUpdate val="0"/>
  </c:externalData>
  <c:userShapes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0.553</cdr:x>
      <cdr:y>0.4595</cdr:y>
    </cdr:from>
    <cdr:to>
      <cdr:x>0.563</cdr:x>
      <cdr:y>0.53225</cdr:y>
    </cdr:to>
    <cdr:sp macro="" textlink="">
      <cdr:nvSpPr>
        <cdr:cNvPr id="1025" name="Text Box 1"/>
        <cdr:cNvSpPr txBox="1">
          <a:spLocks xmlns:a="http://schemas.openxmlformats.org/drawingml/2006/main" noChangeArrowheads="1"/>
        </cdr:cNvSpPr>
      </cdr:nvSpPr>
      <cdr:spPr bwMode="auto">
        <a:xfrm xmlns:a="http://schemas.openxmlformats.org/drawingml/2006/main">
          <a:off x="2112197" y="1383049"/>
          <a:ext cx="38196" cy="2189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1F783F1-1A7F-49F9-8923-8DC97D135211}" type="datetimeFigureOut">
              <a:rPr lang="en-US"/>
              <a:pPr>
                <a:defRPr/>
              </a:pPr>
              <a:t>11-Dec-16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E47B8D-4142-4DC2-B414-DEE692049AEA}" type="slidenum">
              <a:rPr lang="en-US"/>
              <a:pPr>
                <a:defRPr/>
              </a:pPr>
              <a:t>‹#›</a:t>
            </a:fld>
            <a:endParaRPr lang="en-US"/>
          </a:p>
        </p:txBody>
      </p:sp>
    </p:spTree>
    <p:extLst>
      <p:ext uri="{BB962C8B-B14F-4D97-AF65-F5344CB8AC3E}">
        <p14:creationId xmlns:p14="http://schemas.microsoft.com/office/powerpoint/2010/main" val="1704586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5445D7-CE1D-485C-8468-96E9189AA7A4}" type="datetimeFigureOut">
              <a:rPr lang="en-US"/>
              <a:pPr>
                <a:defRPr/>
              </a:pPr>
              <a:t>11-Dec-16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37B54A-ED51-471D-AB8E-48FBA8E679FA}" type="slidenum">
              <a:rPr lang="en-US"/>
              <a:pPr>
                <a:defRPr/>
              </a:pPr>
              <a:t>‹#›</a:t>
            </a:fld>
            <a:endParaRPr lang="en-US"/>
          </a:p>
        </p:txBody>
      </p:sp>
    </p:spTree>
    <p:extLst>
      <p:ext uri="{BB962C8B-B14F-4D97-AF65-F5344CB8AC3E}">
        <p14:creationId xmlns:p14="http://schemas.microsoft.com/office/powerpoint/2010/main" val="2738584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D8417E-A838-489A-AEEA-103C999E0476}" type="datetimeFigureOut">
              <a:rPr lang="en-US"/>
              <a:pPr>
                <a:defRPr/>
              </a:pPr>
              <a:t>11-Dec-16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4842B2-A3C1-4577-B013-D7F31717F909}" type="slidenum">
              <a:rPr lang="en-US"/>
              <a:pPr>
                <a:defRPr/>
              </a:pPr>
              <a:t>‹#›</a:t>
            </a:fld>
            <a:endParaRPr lang="en-US"/>
          </a:p>
        </p:txBody>
      </p:sp>
    </p:spTree>
    <p:extLst>
      <p:ext uri="{BB962C8B-B14F-4D97-AF65-F5344CB8AC3E}">
        <p14:creationId xmlns:p14="http://schemas.microsoft.com/office/powerpoint/2010/main" val="3717516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319F94-6946-4537-A036-FA5E27A47CE8}" type="datetimeFigureOut">
              <a:rPr lang="en-US"/>
              <a:pPr>
                <a:defRPr/>
              </a:pPr>
              <a:t>11-Dec-16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29E3A2-DCCD-4688-B04B-56FB4AF2E22A}" type="slidenum">
              <a:rPr lang="en-US"/>
              <a:pPr>
                <a:defRPr/>
              </a:pPr>
              <a:t>‹#›</a:t>
            </a:fld>
            <a:endParaRPr lang="en-US"/>
          </a:p>
        </p:txBody>
      </p:sp>
    </p:spTree>
    <p:extLst>
      <p:ext uri="{BB962C8B-B14F-4D97-AF65-F5344CB8AC3E}">
        <p14:creationId xmlns:p14="http://schemas.microsoft.com/office/powerpoint/2010/main" val="2383823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31EC8-700E-4D03-9922-53EDEA4FD2A0}" type="datetimeFigureOut">
              <a:rPr lang="en-US"/>
              <a:pPr>
                <a:defRPr/>
              </a:pPr>
              <a:t>11-Dec-16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7B707-4D17-4713-B604-57E861841BEC}" type="slidenum">
              <a:rPr lang="en-US"/>
              <a:pPr>
                <a:defRPr/>
              </a:pPr>
              <a:t>‹#›</a:t>
            </a:fld>
            <a:endParaRPr lang="en-US"/>
          </a:p>
        </p:txBody>
      </p:sp>
    </p:spTree>
    <p:extLst>
      <p:ext uri="{BB962C8B-B14F-4D97-AF65-F5344CB8AC3E}">
        <p14:creationId xmlns:p14="http://schemas.microsoft.com/office/powerpoint/2010/main" val="3549920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884072A-863D-4D30-B9D0-6F8EB0BCBA8C}" type="datetimeFigureOut">
              <a:rPr lang="en-US"/>
              <a:pPr>
                <a:defRPr/>
              </a:pPr>
              <a:t>11-Dec-16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193CD21-AD12-4AF4-8BF8-F1E3AF244FFB}" type="slidenum">
              <a:rPr lang="en-US"/>
              <a:pPr>
                <a:defRPr/>
              </a:pPr>
              <a:t>‹#›</a:t>
            </a:fld>
            <a:endParaRPr lang="en-US"/>
          </a:p>
        </p:txBody>
      </p:sp>
    </p:spTree>
    <p:extLst>
      <p:ext uri="{BB962C8B-B14F-4D97-AF65-F5344CB8AC3E}">
        <p14:creationId xmlns:p14="http://schemas.microsoft.com/office/powerpoint/2010/main" val="3055998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87A8CEF-AE70-4259-86A0-1DDF8AF75FF8}" type="datetimeFigureOut">
              <a:rPr lang="en-US"/>
              <a:pPr>
                <a:defRPr/>
              </a:pPr>
              <a:t>11-Dec-16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C7C9F2C-DF15-4C2D-8B3F-FE65317CF959}" type="slidenum">
              <a:rPr lang="en-US"/>
              <a:pPr>
                <a:defRPr/>
              </a:pPr>
              <a:t>‹#›</a:t>
            </a:fld>
            <a:endParaRPr lang="en-US"/>
          </a:p>
        </p:txBody>
      </p:sp>
    </p:spTree>
    <p:extLst>
      <p:ext uri="{BB962C8B-B14F-4D97-AF65-F5344CB8AC3E}">
        <p14:creationId xmlns:p14="http://schemas.microsoft.com/office/powerpoint/2010/main" val="4123698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C37881B-6D04-4C7C-B669-9056DD5BDDAC}" type="datetimeFigureOut">
              <a:rPr lang="en-US"/>
              <a:pPr>
                <a:defRPr/>
              </a:pPr>
              <a:t>11-Dec-16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F9F5CD6-AA52-4202-B0C9-B8F87BA5CE4A}" type="slidenum">
              <a:rPr lang="en-US"/>
              <a:pPr>
                <a:defRPr/>
              </a:pPr>
              <a:t>‹#›</a:t>
            </a:fld>
            <a:endParaRPr lang="en-US"/>
          </a:p>
        </p:txBody>
      </p:sp>
    </p:spTree>
    <p:extLst>
      <p:ext uri="{BB962C8B-B14F-4D97-AF65-F5344CB8AC3E}">
        <p14:creationId xmlns:p14="http://schemas.microsoft.com/office/powerpoint/2010/main" val="211395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4472D04-F92D-478D-82EB-65E496577678}" type="datetimeFigureOut">
              <a:rPr lang="en-US"/>
              <a:pPr>
                <a:defRPr/>
              </a:pPr>
              <a:t>11-Dec-16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56EC1FE-8492-4183-A069-BF61E52FF2DF}" type="slidenum">
              <a:rPr lang="en-US"/>
              <a:pPr>
                <a:defRPr/>
              </a:pPr>
              <a:t>‹#›</a:t>
            </a:fld>
            <a:endParaRPr lang="en-US"/>
          </a:p>
        </p:txBody>
      </p:sp>
    </p:spTree>
    <p:extLst>
      <p:ext uri="{BB962C8B-B14F-4D97-AF65-F5344CB8AC3E}">
        <p14:creationId xmlns:p14="http://schemas.microsoft.com/office/powerpoint/2010/main" val="2659639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2D146B5-3315-4001-B8F9-7D5DE2E82C86}" type="datetimeFigureOut">
              <a:rPr lang="en-US"/>
              <a:pPr>
                <a:defRPr/>
              </a:pPr>
              <a:t>11-Dec-16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6CEB166-9BEE-44CA-9031-CD79EBB7B19A}" type="slidenum">
              <a:rPr lang="en-US"/>
              <a:pPr>
                <a:defRPr/>
              </a:pPr>
              <a:t>‹#›</a:t>
            </a:fld>
            <a:endParaRPr lang="en-US"/>
          </a:p>
        </p:txBody>
      </p:sp>
    </p:spTree>
    <p:extLst>
      <p:ext uri="{BB962C8B-B14F-4D97-AF65-F5344CB8AC3E}">
        <p14:creationId xmlns:p14="http://schemas.microsoft.com/office/powerpoint/2010/main" val="414754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B09B25D-C505-4514-87D8-A222A15B2DC2}" type="datetimeFigureOut">
              <a:rPr lang="en-US"/>
              <a:pPr>
                <a:defRPr/>
              </a:pPr>
              <a:t>11-Dec-16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CD8E07D-6910-403B-981D-A6DE7A52EF9F}" type="slidenum">
              <a:rPr lang="en-US"/>
              <a:pPr>
                <a:defRPr/>
              </a:pPr>
              <a:t>‹#›</a:t>
            </a:fld>
            <a:endParaRPr lang="en-US"/>
          </a:p>
        </p:txBody>
      </p:sp>
    </p:spTree>
    <p:extLst>
      <p:ext uri="{BB962C8B-B14F-4D97-AF65-F5344CB8AC3E}">
        <p14:creationId xmlns:p14="http://schemas.microsoft.com/office/powerpoint/2010/main" val="3715688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C6A8181-AF4C-44F8-9C1E-D73AFC31250E}" type="datetimeFigureOut">
              <a:rPr lang="en-US"/>
              <a:pPr>
                <a:defRPr/>
              </a:pPr>
              <a:t>11-Dec-16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E51095F-822D-43FE-A18F-17CED2F6D5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irgovaccommodation@yahoo.com" TargetMode="External"/><Relationship Id="rId2" Type="http://schemas.openxmlformats.org/officeDocument/2006/relationships/hyperlink" Target="http://www.doga.gov.bd/"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3.png"/><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19200"/>
            <a:ext cx="9144000" cy="1066800"/>
          </a:xfrm>
        </p:spPr>
        <p:txBody>
          <a:bodyPr/>
          <a:lstStyle/>
          <a:p>
            <a:pPr lvl="0" eaLnBrk="1" fontAlgn="auto" hangingPunct="1">
              <a:spcBef>
                <a:spcPct val="20000"/>
              </a:spcBef>
              <a:spcAft>
                <a:spcPts val="0"/>
              </a:spcAft>
              <a:defRPr/>
            </a:pPr>
            <a:r>
              <a:rPr lang="bn-IN" sz="2400" dirty="0">
                <a:solidFill>
                  <a:prstClr val="black"/>
                </a:solidFill>
                <a:latin typeface="Nikosh" pitchFamily="2" charset="0"/>
                <a:ea typeface="+mn-ea"/>
                <a:cs typeface="Nikosh" pitchFamily="2" charset="0"/>
              </a:rPr>
              <a:t>“</a:t>
            </a:r>
            <a:r>
              <a:rPr lang="bn-IN" sz="2400" b="1" dirty="0">
                <a:solidFill>
                  <a:prstClr val="black"/>
                </a:solidFill>
                <a:latin typeface="Nikosh" pitchFamily="2" charset="0"/>
                <a:ea typeface="+mn-ea"/>
                <a:cs typeface="Nikosh" pitchFamily="2" charset="0"/>
              </a:rPr>
              <a:t>সেবা সহজিকরণ বিষয়ক অগ্রগতি  ও  বাস্তবায়ন পরিকল্পনা</a:t>
            </a:r>
            <a:r>
              <a:rPr lang="bn-IN" sz="2400" dirty="0">
                <a:solidFill>
                  <a:prstClr val="black"/>
                </a:solidFill>
                <a:latin typeface="Nikosh" pitchFamily="2" charset="0"/>
                <a:ea typeface="+mn-ea"/>
                <a:cs typeface="Nikosh" pitchFamily="2" charset="0"/>
              </a:rPr>
              <a:t>”</a:t>
            </a:r>
            <a:br>
              <a:rPr lang="bn-IN" sz="2400" dirty="0">
                <a:solidFill>
                  <a:prstClr val="black"/>
                </a:solidFill>
                <a:latin typeface="Nikosh" pitchFamily="2" charset="0"/>
                <a:ea typeface="+mn-ea"/>
                <a:cs typeface="Nikosh" pitchFamily="2" charset="0"/>
              </a:rPr>
            </a:br>
            <a:r>
              <a:rPr lang="bn-IN" sz="2400" dirty="0">
                <a:solidFill>
                  <a:prstClr val="black"/>
                </a:solidFill>
                <a:latin typeface="Nikosh" pitchFamily="2" charset="0"/>
                <a:ea typeface="+mn-ea"/>
                <a:cs typeface="Nikosh" pitchFamily="2" charset="0"/>
              </a:rPr>
              <a:t>উপস্থাপনায় স্বাগতম</a:t>
            </a:r>
            <a:r>
              <a:rPr lang="bn-IN" sz="2400" dirty="0" smtClean="0">
                <a:solidFill>
                  <a:prstClr val="black"/>
                </a:solidFill>
                <a:latin typeface="Nikosh" pitchFamily="2" charset="0"/>
                <a:ea typeface="+mn-ea"/>
                <a:cs typeface="Nikosh" pitchFamily="2" charset="0"/>
              </a:rPr>
              <a:t>।</a:t>
            </a:r>
            <a:endParaRPr lang="en-US" dirty="0"/>
          </a:p>
        </p:txBody>
      </p:sp>
      <p:sp>
        <p:nvSpPr>
          <p:cNvPr id="3" name="Content Placeholder 2"/>
          <p:cNvSpPr>
            <a:spLocks noGrp="1"/>
          </p:cNvSpPr>
          <p:nvPr>
            <p:ph idx="1"/>
          </p:nvPr>
        </p:nvSpPr>
        <p:spPr>
          <a:xfrm>
            <a:off x="0" y="2362200"/>
            <a:ext cx="9144000" cy="4495800"/>
          </a:xfrm>
        </p:spPr>
        <p:txBody>
          <a:bodyPr/>
          <a:lstStyle/>
          <a:p>
            <a:pPr eaLnBrk="1" fontAlgn="auto" hangingPunct="1">
              <a:spcAft>
                <a:spcPts val="0"/>
              </a:spcAft>
              <a:buFont typeface="Arial" pitchFamily="34" charset="0"/>
              <a:buNone/>
              <a:defRPr/>
            </a:pPr>
            <a:endParaRPr lang="en-US" sz="2400" b="1" dirty="0">
              <a:latin typeface="Nikosh" pitchFamily="2" charset="0"/>
              <a:cs typeface="Nikosh" pitchFamily="2" charset="0"/>
            </a:endParaRPr>
          </a:p>
          <a:p>
            <a:pPr eaLnBrk="1" fontAlgn="auto" hangingPunct="1">
              <a:spcAft>
                <a:spcPts val="0"/>
              </a:spcAft>
              <a:buFont typeface="Arial" pitchFamily="34" charset="0"/>
              <a:buNone/>
              <a:defRPr/>
            </a:pPr>
            <a:r>
              <a:rPr lang="bn-IN" sz="2000" b="1" dirty="0" smtClean="0">
                <a:latin typeface="Nikosh" pitchFamily="2" charset="0"/>
                <a:cs typeface="Nikosh" pitchFamily="2" charset="0"/>
              </a:rPr>
              <a:t>		</a:t>
            </a:r>
            <a:r>
              <a:rPr lang="bn-IN" sz="2000" b="1" u="sng" dirty="0" smtClean="0">
                <a:latin typeface="Nikosh" pitchFamily="2" charset="0"/>
                <a:cs typeface="Nikosh" pitchFamily="2" charset="0"/>
              </a:rPr>
              <a:t>দপ্তরের </a:t>
            </a:r>
            <a:r>
              <a:rPr lang="bn-IN" sz="2000" b="1" u="sng" dirty="0">
                <a:latin typeface="Nikosh" pitchFamily="2" charset="0"/>
                <a:cs typeface="Nikosh" pitchFamily="2" charset="0"/>
              </a:rPr>
              <a:t>ঠিকানা</a:t>
            </a:r>
          </a:p>
          <a:p>
            <a:pPr eaLnBrk="1" fontAlgn="auto" hangingPunct="1">
              <a:spcAft>
                <a:spcPts val="0"/>
              </a:spcAft>
              <a:buFont typeface="Arial" pitchFamily="34" charset="0"/>
              <a:buNone/>
              <a:defRPr/>
            </a:pPr>
            <a:endParaRPr lang="bn-IN" sz="2000" dirty="0">
              <a:latin typeface="Nikosh" pitchFamily="2" charset="0"/>
              <a:cs typeface="Nikosh" pitchFamily="2" charset="0"/>
            </a:endParaRPr>
          </a:p>
          <a:p>
            <a:pPr eaLnBrk="1" fontAlgn="auto" hangingPunct="1">
              <a:spcAft>
                <a:spcPts val="0"/>
              </a:spcAft>
              <a:buNone/>
              <a:defRPr/>
            </a:pPr>
            <a:r>
              <a:rPr lang="bn-IN" sz="2000" dirty="0">
                <a:latin typeface="Nikosh" pitchFamily="2" charset="0"/>
                <a:cs typeface="Nikosh" pitchFamily="2" charset="0"/>
              </a:rPr>
              <a:t>		</a:t>
            </a:r>
            <a:r>
              <a:rPr lang="bn-BD" sz="2000" dirty="0">
                <a:latin typeface="Nikosh" pitchFamily="2" charset="0"/>
                <a:cs typeface="Nikosh" pitchFamily="2" charset="0"/>
              </a:rPr>
              <a:t>সরকারি আবাসন পরিদপ্তর</a:t>
            </a:r>
            <a:endParaRPr lang="en-US" sz="2000" dirty="0">
              <a:latin typeface="Nikosh" pitchFamily="2" charset="0"/>
              <a:cs typeface="Nikosh" pitchFamily="2" charset="0"/>
            </a:endParaRPr>
          </a:p>
          <a:p>
            <a:pPr eaLnBrk="1" fontAlgn="auto" hangingPunct="1">
              <a:spcAft>
                <a:spcPts val="0"/>
              </a:spcAft>
              <a:buNone/>
              <a:defRPr/>
            </a:pPr>
            <a:r>
              <a:rPr lang="bn-IN" sz="2000" dirty="0">
                <a:latin typeface="Nikosh" pitchFamily="2" charset="0"/>
                <a:cs typeface="Nikosh" pitchFamily="2" charset="0"/>
              </a:rPr>
              <a:t>		</a:t>
            </a:r>
            <a:r>
              <a:rPr lang="bn-BD" sz="2000" dirty="0">
                <a:latin typeface="Nikosh" pitchFamily="2" charset="0"/>
                <a:cs typeface="Nikosh" pitchFamily="2" charset="0"/>
              </a:rPr>
              <a:t>ভবন নং ০৫</a:t>
            </a:r>
            <a:endParaRPr lang="en-US" sz="2000" dirty="0">
              <a:latin typeface="Nikosh" pitchFamily="2" charset="0"/>
              <a:cs typeface="Nikosh" pitchFamily="2" charset="0"/>
            </a:endParaRPr>
          </a:p>
          <a:p>
            <a:pPr eaLnBrk="1" fontAlgn="auto" hangingPunct="1">
              <a:spcAft>
                <a:spcPts val="0"/>
              </a:spcAft>
              <a:buNone/>
              <a:defRPr/>
            </a:pPr>
            <a:r>
              <a:rPr lang="bn-IN" sz="2000" dirty="0">
                <a:latin typeface="Nikosh" pitchFamily="2" charset="0"/>
                <a:cs typeface="Nikosh" pitchFamily="2" charset="0"/>
              </a:rPr>
              <a:t>		</a:t>
            </a:r>
            <a:r>
              <a:rPr lang="bn-BD" sz="2000" dirty="0">
                <a:latin typeface="Nikosh" pitchFamily="2" charset="0"/>
                <a:cs typeface="Nikosh" pitchFamily="2" charset="0"/>
              </a:rPr>
              <a:t>বাংলাদেশ সচিবালয়, ঢাকা</a:t>
            </a:r>
            <a:endParaRPr lang="en-US" sz="2000" dirty="0">
              <a:latin typeface="Nikosh" pitchFamily="2" charset="0"/>
              <a:cs typeface="Nikosh" pitchFamily="2" charset="0"/>
            </a:endParaRPr>
          </a:p>
          <a:p>
            <a:pPr eaLnBrk="1" fontAlgn="auto" hangingPunct="1">
              <a:spcAft>
                <a:spcPts val="0"/>
              </a:spcAft>
              <a:buNone/>
              <a:defRPr/>
            </a:pPr>
            <a:r>
              <a:rPr lang="bn-IN" sz="2000" dirty="0">
                <a:latin typeface="Nikosh" pitchFamily="2" charset="0"/>
                <a:cs typeface="Nikosh" pitchFamily="2" charset="0"/>
              </a:rPr>
              <a:t>		</a:t>
            </a:r>
            <a:r>
              <a:rPr lang="bn-BD" sz="2000" dirty="0">
                <a:latin typeface="Nikosh" pitchFamily="2" charset="0"/>
                <a:cs typeface="Nikosh" pitchFamily="2" charset="0"/>
              </a:rPr>
              <a:t>ফোনঃ </a:t>
            </a:r>
            <a:r>
              <a:rPr lang="ar-SA" sz="2000" dirty="0">
                <a:latin typeface="Nikosh" pitchFamily="2" charset="0"/>
              </a:rPr>
              <a:t> </a:t>
            </a:r>
            <a:r>
              <a:rPr lang="bn-IN" sz="2000" dirty="0">
                <a:latin typeface="Nikosh" pitchFamily="2" charset="0"/>
              </a:rPr>
              <a:t>+</a:t>
            </a:r>
            <a:r>
              <a:rPr lang="ar-SA" sz="2000" dirty="0">
                <a:latin typeface="Nikosh" pitchFamily="2" charset="0"/>
              </a:rPr>
              <a:t>৮৮০২৯৫৪৫০৩৭</a:t>
            </a:r>
            <a:endParaRPr lang="en-US" sz="2000" dirty="0">
              <a:latin typeface="Nikosh" pitchFamily="2" charset="0"/>
              <a:cs typeface="Nikosh" pitchFamily="2" charset="0"/>
            </a:endParaRPr>
          </a:p>
          <a:p>
            <a:pPr eaLnBrk="1" fontAlgn="auto" hangingPunct="1">
              <a:spcAft>
                <a:spcPts val="0"/>
              </a:spcAft>
              <a:buNone/>
              <a:defRPr/>
            </a:pPr>
            <a:r>
              <a:rPr lang="bn-IN" sz="2000" dirty="0">
                <a:latin typeface="Nikosh" pitchFamily="2" charset="0"/>
                <a:cs typeface="Nikosh" pitchFamily="2" charset="0"/>
              </a:rPr>
              <a:t>		</a:t>
            </a:r>
            <a:r>
              <a:rPr lang="bn-BD" sz="2000" dirty="0">
                <a:latin typeface="Nikosh" pitchFamily="2" charset="0"/>
                <a:cs typeface="Nikosh" pitchFamily="2" charset="0"/>
              </a:rPr>
              <a:t>ওয়েবসাইটঃ </a:t>
            </a:r>
            <a:r>
              <a:rPr lang="en-US" sz="2000" dirty="0">
                <a:latin typeface="Nikosh" pitchFamily="2" charset="0"/>
                <a:cs typeface="Nikosh" pitchFamily="2" charset="0"/>
                <a:hlinkClick r:id="rId2"/>
              </a:rPr>
              <a:t>www.doga.gov.bd</a:t>
            </a:r>
            <a:endParaRPr lang="en-US" sz="2000" dirty="0">
              <a:latin typeface="Nikosh" pitchFamily="2" charset="0"/>
              <a:cs typeface="Nikosh" pitchFamily="2" charset="0"/>
            </a:endParaRPr>
          </a:p>
          <a:p>
            <a:pPr eaLnBrk="1" fontAlgn="auto" hangingPunct="1">
              <a:spcAft>
                <a:spcPts val="0"/>
              </a:spcAft>
              <a:buNone/>
              <a:defRPr/>
            </a:pPr>
            <a:r>
              <a:rPr lang="bn-IN" sz="2000" dirty="0">
                <a:latin typeface="Nikosh" pitchFamily="2" charset="0"/>
                <a:cs typeface="Nikosh" pitchFamily="2" charset="0"/>
              </a:rPr>
              <a:t>		</a:t>
            </a:r>
            <a:r>
              <a:rPr lang="bn-BD" sz="2000" dirty="0">
                <a:latin typeface="Nikosh" pitchFamily="2" charset="0"/>
                <a:cs typeface="Nikosh" pitchFamily="2" charset="0"/>
              </a:rPr>
              <a:t>ইমেইলঃ </a:t>
            </a:r>
            <a:r>
              <a:rPr lang="en-US" sz="2000" dirty="0">
                <a:latin typeface="Nikosh" pitchFamily="2" charset="0"/>
                <a:cs typeface="Nikosh" pitchFamily="2" charset="0"/>
                <a:hlinkClick r:id="rId3"/>
              </a:rPr>
              <a:t>dirgovaccommodation@yahoo.com</a:t>
            </a:r>
            <a:endParaRPr lang="en-US" sz="2000" dirty="0">
              <a:latin typeface="Nikosh" pitchFamily="2" charset="0"/>
              <a:cs typeface="Nikosh" pitchFamily="2" charset="0"/>
            </a:endParaRPr>
          </a:p>
        </p:txBody>
      </p:sp>
      <p:pic>
        <p:nvPicPr>
          <p:cNvPr id="4" name="Picture 3" descr="Logo Bangla 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4820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4" dur="5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9" dur="5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2000" b="1" i="1" dirty="0" smtClean="0"/>
              <a:t/>
            </a:r>
            <a:br>
              <a:rPr lang="en-US" sz="2000" b="1" i="1" dirty="0" smtClean="0"/>
            </a:br>
            <a:r>
              <a:rPr lang="bn-BD" sz="2000" b="1" i="1" dirty="0" smtClean="0">
                <a:latin typeface="Nikosh2" pitchFamily="2" charset="0"/>
                <a:cs typeface="Nikosh2" pitchFamily="2" charset="0"/>
              </a:rPr>
              <a:t>TCV অনুসারে বিদ্যমান ও প্রস্তাবিত পদ্ধতির তুলনা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p:txBody>
      </p:sp>
      <p:pic>
        <p:nvPicPr>
          <p:cNvPr id="13316"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3863653456"/>
              </p:ext>
            </p:extLst>
          </p:nvPr>
        </p:nvGraphicFramePr>
        <p:xfrm>
          <a:off x="0" y="2209799"/>
          <a:ext cx="9144000" cy="4648201"/>
        </p:xfrm>
        <a:graphic>
          <a:graphicData uri="http://schemas.openxmlformats.org/drawingml/2006/table">
            <a:tbl>
              <a:tblPr firstRow="1" bandRow="1">
                <a:tableStyleId>{5C22544A-7EE6-4342-B048-85BDC9FD1C3A}</a:tableStyleId>
              </a:tblPr>
              <a:tblGrid>
                <a:gridCol w="3048000"/>
                <a:gridCol w="3048000"/>
                <a:gridCol w="3048000"/>
              </a:tblGrid>
              <a:tr h="529542">
                <a:tc>
                  <a:txBody>
                    <a:bodyPr/>
                    <a:lstStyle/>
                    <a:p>
                      <a:pPr marL="0" marR="0" algn="ctr">
                        <a:spcBef>
                          <a:spcPts val="0"/>
                        </a:spcBef>
                        <a:spcAft>
                          <a:spcPts val="0"/>
                        </a:spcAft>
                      </a:pPr>
                      <a:r>
                        <a:rPr lang="bn-BD" sz="1800" b="1" dirty="0">
                          <a:effectLst/>
                          <a:latin typeface="Times New Roman"/>
                          <a:ea typeface="Times New Roman"/>
                          <a:cs typeface="Nikosh"/>
                        </a:rPr>
                        <a:t>ক্ষেত্র</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800" b="1" dirty="0">
                          <a:effectLst/>
                          <a:latin typeface="Times New Roman"/>
                          <a:ea typeface="Times New Roman"/>
                          <a:cs typeface="Nikosh"/>
                        </a:rPr>
                        <a:t>বিদ্যমান পদ্ধতি</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800" b="1" dirty="0">
                          <a:effectLst/>
                          <a:latin typeface="Times New Roman"/>
                          <a:ea typeface="Times New Roman"/>
                          <a:cs typeface="Nikosh"/>
                        </a:rPr>
                        <a:t>প্রস্তাবিত পদ্ধতি</a:t>
                      </a:r>
                      <a:endParaRPr lang="en-US" sz="1800" dirty="0">
                        <a:effectLst/>
                        <a:latin typeface="Times New Roman"/>
                        <a:ea typeface="Times New Roman"/>
                      </a:endParaRPr>
                    </a:p>
                  </a:txBody>
                  <a:tcPr marL="0" marR="0" marT="0" marB="0"/>
                </a:tc>
              </a:tr>
              <a:tr h="529542">
                <a:tc>
                  <a:txBody>
                    <a:bodyPr/>
                    <a:lstStyle/>
                    <a:p>
                      <a:pPr marL="0" marR="0" algn="ctr">
                        <a:spcBef>
                          <a:spcPts val="0"/>
                        </a:spcBef>
                        <a:spcAft>
                          <a:spcPts val="0"/>
                        </a:spcAft>
                      </a:pPr>
                      <a:r>
                        <a:rPr lang="bn-BD" sz="1800" dirty="0">
                          <a:effectLst/>
                          <a:latin typeface="Times New Roman"/>
                          <a:ea typeface="Times New Roman"/>
                          <a:cs typeface="Nikosh"/>
                        </a:rPr>
                        <a:t>সময়</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১৫ দিন</a:t>
                      </a:r>
                      <a:endParaRPr lang="en-US" sz="1600" dirty="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a:effectLst/>
                          <a:latin typeface="Nikosh" pitchFamily="2" charset="0"/>
                          <a:ea typeface="Times New Roman"/>
                          <a:cs typeface="Nikosh" pitchFamily="2" charset="0"/>
                        </a:rPr>
                        <a:t>০৩ দিন</a:t>
                      </a:r>
                      <a:endParaRPr lang="en-US" sz="1600">
                        <a:effectLst/>
                        <a:latin typeface="Nikosh" pitchFamily="2" charset="0"/>
                        <a:ea typeface="Times New Roman"/>
                        <a:cs typeface="Nikosh" pitchFamily="2" charset="0"/>
                      </a:endParaRPr>
                    </a:p>
                  </a:txBody>
                  <a:tcPr marL="0" marR="0" marT="0" marB="0"/>
                </a:tc>
              </a:tr>
              <a:tr h="529542">
                <a:tc>
                  <a:txBody>
                    <a:bodyPr/>
                    <a:lstStyle/>
                    <a:p>
                      <a:pPr marL="0" marR="0" algn="ctr">
                        <a:spcBef>
                          <a:spcPts val="0"/>
                        </a:spcBef>
                        <a:spcAft>
                          <a:spcPts val="0"/>
                        </a:spcAft>
                      </a:pPr>
                      <a:r>
                        <a:rPr lang="bn-BD" sz="1800" dirty="0">
                          <a:effectLst/>
                          <a:latin typeface="Times New Roman"/>
                          <a:ea typeface="Times New Roman"/>
                          <a:cs typeface="Nikosh"/>
                        </a:rPr>
                        <a:t>খরচ</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৫০০ টাকা</a:t>
                      </a:r>
                      <a:endParaRPr lang="en-US" sz="1600" dirty="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১০০  টাকা</a:t>
                      </a:r>
                      <a:endParaRPr lang="en-US" sz="1600" dirty="0">
                        <a:effectLst/>
                        <a:latin typeface="Nikosh" pitchFamily="2" charset="0"/>
                        <a:ea typeface="Times New Roman"/>
                        <a:cs typeface="Nikosh" pitchFamily="2" charset="0"/>
                      </a:endParaRPr>
                    </a:p>
                  </a:txBody>
                  <a:tcPr marL="0" marR="0" marT="0" marB="0"/>
                </a:tc>
              </a:tr>
              <a:tr h="529542">
                <a:tc>
                  <a:txBody>
                    <a:bodyPr/>
                    <a:lstStyle/>
                    <a:p>
                      <a:pPr marL="0" marR="0" algn="ctr">
                        <a:spcBef>
                          <a:spcPts val="0"/>
                        </a:spcBef>
                        <a:spcAft>
                          <a:spcPts val="0"/>
                        </a:spcAft>
                      </a:pPr>
                      <a:r>
                        <a:rPr lang="bn-BD" sz="1800" dirty="0">
                          <a:effectLst/>
                          <a:latin typeface="Times New Roman"/>
                          <a:ea typeface="Times New Roman"/>
                          <a:cs typeface="Nikosh"/>
                        </a:rPr>
                        <a:t>ভিজিট</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৩ বার</a:t>
                      </a:r>
                      <a:endParaRPr lang="en-US" sz="1600" dirty="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প্রয়োজন নেই/১ বার</a:t>
                      </a:r>
                      <a:endParaRPr lang="en-US" sz="1600" dirty="0">
                        <a:effectLst/>
                        <a:latin typeface="Nikosh" pitchFamily="2" charset="0"/>
                        <a:ea typeface="Times New Roman"/>
                        <a:cs typeface="Nikosh" pitchFamily="2" charset="0"/>
                      </a:endParaRPr>
                    </a:p>
                  </a:txBody>
                  <a:tcPr marL="0" marR="0" marT="0" marB="0"/>
                </a:tc>
              </a:tr>
              <a:tr h="529542">
                <a:tc>
                  <a:txBody>
                    <a:bodyPr/>
                    <a:lstStyle/>
                    <a:p>
                      <a:pPr marL="0" marR="0" algn="ctr">
                        <a:spcBef>
                          <a:spcPts val="0"/>
                        </a:spcBef>
                        <a:spcAft>
                          <a:spcPts val="0"/>
                        </a:spcAft>
                      </a:pPr>
                      <a:r>
                        <a:rPr lang="bn-BD" sz="1800" dirty="0">
                          <a:effectLst/>
                          <a:latin typeface="Times New Roman"/>
                          <a:ea typeface="Times New Roman"/>
                          <a:cs typeface="Nikosh"/>
                        </a:rPr>
                        <a:t>ধাপ</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৩৯</a:t>
                      </a:r>
                      <a:endParaRPr lang="en-US" sz="1600" dirty="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২৫</a:t>
                      </a:r>
                      <a:endParaRPr lang="en-US" sz="1600" dirty="0">
                        <a:effectLst/>
                        <a:latin typeface="Nikosh" pitchFamily="2" charset="0"/>
                        <a:ea typeface="Times New Roman"/>
                        <a:cs typeface="Nikosh" pitchFamily="2" charset="0"/>
                      </a:endParaRPr>
                    </a:p>
                  </a:txBody>
                  <a:tcPr marL="0" marR="0" marT="0" marB="0"/>
                </a:tc>
              </a:tr>
              <a:tr h="529542">
                <a:tc>
                  <a:txBody>
                    <a:bodyPr/>
                    <a:lstStyle/>
                    <a:p>
                      <a:pPr marL="0" marR="0" algn="ctr">
                        <a:spcBef>
                          <a:spcPts val="0"/>
                        </a:spcBef>
                        <a:spcAft>
                          <a:spcPts val="0"/>
                        </a:spcAft>
                      </a:pPr>
                      <a:r>
                        <a:rPr lang="bn-BD" sz="1800" dirty="0">
                          <a:effectLst/>
                          <a:latin typeface="Times New Roman"/>
                          <a:ea typeface="Times New Roman"/>
                          <a:cs typeface="Nikosh"/>
                        </a:rPr>
                        <a:t>জনবল</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১০ জন</a:t>
                      </a:r>
                      <a:endParaRPr lang="en-US" sz="1600" dirty="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১০ জন</a:t>
                      </a:r>
                      <a:endParaRPr lang="en-US" sz="1600" dirty="0">
                        <a:effectLst/>
                        <a:latin typeface="Nikosh" pitchFamily="2" charset="0"/>
                        <a:ea typeface="Times New Roman"/>
                        <a:cs typeface="Nikosh" pitchFamily="2" charset="0"/>
                      </a:endParaRPr>
                    </a:p>
                  </a:txBody>
                  <a:tcPr marL="0" marR="0" marT="0" marB="0"/>
                </a:tc>
              </a:tr>
              <a:tr h="941407">
                <a:tc>
                  <a:txBody>
                    <a:bodyPr/>
                    <a:lstStyle/>
                    <a:p>
                      <a:pPr marL="0" marR="0" algn="ctr">
                        <a:spcBef>
                          <a:spcPts val="0"/>
                        </a:spcBef>
                        <a:spcAft>
                          <a:spcPts val="0"/>
                        </a:spcAft>
                      </a:pPr>
                      <a:r>
                        <a:rPr lang="bn-BD" sz="1800" dirty="0">
                          <a:effectLst/>
                          <a:latin typeface="Times New Roman"/>
                          <a:ea typeface="Times New Roman"/>
                          <a:cs typeface="Nikosh"/>
                        </a:rPr>
                        <a:t>সেবা প্রাপ্তির স্থান</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a:effectLst/>
                          <a:latin typeface="Nikosh" pitchFamily="2" charset="0"/>
                          <a:ea typeface="Times New Roman"/>
                          <a:cs typeface="Nikosh" pitchFamily="2" charset="0"/>
                        </a:rPr>
                        <a:t>প্রধান</a:t>
                      </a:r>
                      <a:r>
                        <a:rPr lang="en-US" sz="1600">
                          <a:effectLst/>
                          <a:latin typeface="Nikosh" pitchFamily="2" charset="0"/>
                          <a:ea typeface="Times New Roman"/>
                          <a:cs typeface="Nikosh" pitchFamily="2" charset="0"/>
                        </a:rPr>
                        <a:t>/</a:t>
                      </a:r>
                      <a:r>
                        <a:rPr lang="bn-BD" sz="1600">
                          <a:effectLst/>
                          <a:latin typeface="Nikosh" pitchFamily="2" charset="0"/>
                          <a:ea typeface="Times New Roman"/>
                          <a:cs typeface="Nikosh" pitchFamily="2" charset="0"/>
                        </a:rPr>
                        <a:t>আঞ্চলিক কার্যালয় এবং ডাকযোগে</a:t>
                      </a:r>
                      <a:endParaRPr lang="en-US" sz="160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ইলেক্ট্রনিক মাধ্যম/ডাকযোগে</a:t>
                      </a:r>
                      <a:endParaRPr lang="en-US" sz="1600" dirty="0">
                        <a:effectLst/>
                        <a:latin typeface="Nikosh" pitchFamily="2" charset="0"/>
                        <a:ea typeface="Times New Roman"/>
                        <a:cs typeface="Nikosh" pitchFamily="2" charset="0"/>
                      </a:endParaRPr>
                    </a:p>
                  </a:txBody>
                  <a:tcPr marL="0" marR="0" marT="0" marB="0"/>
                </a:tc>
              </a:tr>
              <a:tr h="529542">
                <a:tc>
                  <a:txBody>
                    <a:bodyPr/>
                    <a:lstStyle/>
                    <a:p>
                      <a:pPr marL="0" marR="0" algn="ctr">
                        <a:spcBef>
                          <a:spcPts val="0"/>
                        </a:spcBef>
                        <a:spcAft>
                          <a:spcPts val="0"/>
                        </a:spcAft>
                      </a:pPr>
                      <a:r>
                        <a:rPr lang="bn-BD" sz="1800" dirty="0">
                          <a:effectLst/>
                          <a:latin typeface="Times New Roman"/>
                          <a:ea typeface="Times New Roman"/>
                          <a:cs typeface="Nikosh"/>
                        </a:rPr>
                        <a:t>দাখিলীয় কাগজ</a:t>
                      </a:r>
                      <a:endParaRPr lang="en-US" sz="1800" dirty="0">
                        <a:effectLst/>
                        <a:latin typeface="Times New Roman"/>
                        <a:ea typeface="Times New Roman"/>
                      </a:endParaRPr>
                    </a:p>
                  </a:txBody>
                  <a:tcPr marL="0" marR="0" marT="0" marB="0"/>
                </a:tc>
                <a:tc>
                  <a:txBody>
                    <a:bodyPr/>
                    <a:lstStyle/>
                    <a:p>
                      <a:pPr marL="0" marR="0" algn="ctr">
                        <a:spcBef>
                          <a:spcPts val="0"/>
                        </a:spcBef>
                        <a:spcAft>
                          <a:spcPts val="0"/>
                        </a:spcAft>
                      </a:pPr>
                      <a:r>
                        <a:rPr lang="bn-BD" sz="1600">
                          <a:effectLst/>
                          <a:latin typeface="Nikosh" pitchFamily="2" charset="0"/>
                          <a:ea typeface="Times New Roman"/>
                          <a:cs typeface="Nikosh" pitchFamily="2" charset="0"/>
                        </a:rPr>
                        <a:t>৯ টি</a:t>
                      </a:r>
                      <a:endParaRPr lang="en-US" sz="1600">
                        <a:effectLst/>
                        <a:latin typeface="Nikosh" pitchFamily="2" charset="0"/>
                        <a:ea typeface="Times New Roman"/>
                        <a:cs typeface="Nikosh" pitchFamily="2" charset="0"/>
                      </a:endParaRPr>
                    </a:p>
                  </a:txBody>
                  <a:tcPr marL="0" marR="0" marT="0" marB="0"/>
                </a:tc>
                <a:tc>
                  <a:txBody>
                    <a:bodyPr/>
                    <a:lstStyle/>
                    <a:p>
                      <a:pPr marL="0" marR="0" algn="ctr">
                        <a:spcBef>
                          <a:spcPts val="0"/>
                        </a:spcBef>
                        <a:spcAft>
                          <a:spcPts val="0"/>
                        </a:spcAft>
                      </a:pPr>
                      <a:r>
                        <a:rPr lang="bn-BD" sz="1600" dirty="0">
                          <a:effectLst/>
                          <a:latin typeface="Nikosh" pitchFamily="2" charset="0"/>
                          <a:ea typeface="Times New Roman"/>
                          <a:cs typeface="Nikosh" pitchFamily="2" charset="0"/>
                        </a:rPr>
                        <a:t>৯ টি</a:t>
                      </a:r>
                      <a:endParaRPr lang="en-US" sz="1600" dirty="0">
                        <a:effectLst/>
                        <a:latin typeface="Nikosh" pitchFamily="2" charset="0"/>
                        <a:ea typeface="Times New Roman"/>
                        <a:cs typeface="Nikosh" pitchFamily="2" charset="0"/>
                      </a:endParaRPr>
                    </a:p>
                  </a:txBody>
                  <a:tcPr marL="0" marR="0" marT="0" marB="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latin typeface="Nikosh2" pitchFamily="2" charset="0"/>
                <a:cs typeface="Nikosh2" pitchFamily="2" charset="0"/>
              </a:rPr>
              <a:t/>
            </a:r>
            <a:br>
              <a:rPr lang="en-US" sz="3200" b="1" dirty="0" smtClean="0">
                <a:latin typeface="Nikosh2" pitchFamily="2" charset="0"/>
                <a:cs typeface="Nikosh2" pitchFamily="2" charset="0"/>
              </a:rPr>
            </a:br>
            <a:r>
              <a:rPr lang="en-US" sz="1800" b="1" i="1" dirty="0" smtClean="0">
                <a:latin typeface="Nikosh2" pitchFamily="2" charset="0"/>
                <a:cs typeface="Nikosh2" pitchFamily="2" charset="0"/>
              </a:rPr>
              <a:t>	</a:t>
            </a:r>
            <a:r>
              <a:rPr lang="bn-BD" sz="1800" b="1" i="1" dirty="0" smtClean="0">
                <a:latin typeface="Nikosh2" pitchFamily="2" charset="0"/>
                <a:cs typeface="Nikosh2" pitchFamily="2" charset="0"/>
              </a:rPr>
              <a:t> বিদ্যমান ও প্রস্তাবিত পদ্ধতির গ্রাফিক্যাল তুলনা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100" b="1" dirty="0"/>
          </a:p>
        </p:txBody>
      </p:sp>
      <p:pic>
        <p:nvPicPr>
          <p:cNvPr id="14340"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1"/>
          <p:cNvGraphicFramePr>
            <a:graphicFrameLocks noChangeAspect="1"/>
          </p:cNvGraphicFramePr>
          <p:nvPr>
            <p:extLst>
              <p:ext uri="{D42A27DB-BD31-4B8C-83A1-F6EECF244321}">
                <p14:modId xmlns:p14="http://schemas.microsoft.com/office/powerpoint/2010/main" val="2691982071"/>
              </p:ext>
            </p:extLst>
          </p:nvPr>
        </p:nvGraphicFramePr>
        <p:xfrm>
          <a:off x="0" y="2285999"/>
          <a:ext cx="9144000" cy="457200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2000" b="1" i="1" dirty="0" smtClean="0"/>
              <a:t/>
            </a:r>
            <a:br>
              <a:rPr lang="en-US" sz="2000" b="1" i="1" dirty="0" smtClean="0"/>
            </a:br>
            <a:r>
              <a:rPr lang="bn-BD" sz="2000" b="1" i="1" dirty="0" smtClean="0">
                <a:latin typeface="Nikosh2" pitchFamily="2" charset="0"/>
                <a:cs typeface="Nikosh2" pitchFamily="2" charset="0"/>
              </a:rPr>
              <a:t>TCV অনুসারে বিদ্যমান ও প্রস্তাবিত পদ্ধতির তুলনা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p:txBody>
      </p:sp>
      <p:pic>
        <p:nvPicPr>
          <p:cNvPr id="13316"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3917417331"/>
              </p:ext>
            </p:extLst>
          </p:nvPr>
        </p:nvGraphicFramePr>
        <p:xfrm>
          <a:off x="0" y="2209799"/>
          <a:ext cx="9144000" cy="4648203"/>
        </p:xfrm>
        <a:graphic>
          <a:graphicData uri="http://schemas.openxmlformats.org/drawingml/2006/table">
            <a:tbl>
              <a:tblPr firstRow="1" bandRow="1">
                <a:tableStyleId>{5C22544A-7EE6-4342-B048-85BDC9FD1C3A}</a:tableStyleId>
              </a:tblPr>
              <a:tblGrid>
                <a:gridCol w="2124364"/>
                <a:gridCol w="3509818"/>
                <a:gridCol w="3509818"/>
              </a:tblGrid>
              <a:tr h="569689">
                <a:tc>
                  <a:txBody>
                    <a:bodyPr/>
                    <a:lstStyle/>
                    <a:p>
                      <a:pPr marL="0" marR="0" algn="ctr">
                        <a:spcBef>
                          <a:spcPts val="0"/>
                        </a:spcBef>
                        <a:spcAft>
                          <a:spcPts val="0"/>
                        </a:spcAft>
                      </a:pPr>
                      <a:r>
                        <a:rPr lang="bn-BD" sz="1800" b="1" dirty="0">
                          <a:effectLst/>
                          <a:latin typeface="Times New Roman"/>
                          <a:ea typeface="Times New Roman"/>
                          <a:cs typeface="Nikosh"/>
                        </a:rPr>
                        <a:t>ক্ষেত্র</a:t>
                      </a:r>
                      <a:endParaRPr lang="en-US" sz="1800" b="1" dirty="0">
                        <a:effectLst/>
                        <a:latin typeface="Times New Roman"/>
                        <a:ea typeface="Times New Roman"/>
                      </a:endParaRPr>
                    </a:p>
                  </a:txBody>
                  <a:tcPr marL="68580" marR="68580" marT="0" marB="0"/>
                </a:tc>
                <a:tc>
                  <a:txBody>
                    <a:bodyPr/>
                    <a:lstStyle/>
                    <a:p>
                      <a:pPr marL="0" marR="0" algn="ctr">
                        <a:spcBef>
                          <a:spcPts val="0"/>
                        </a:spcBef>
                        <a:spcAft>
                          <a:spcPts val="0"/>
                        </a:spcAft>
                      </a:pPr>
                      <a:r>
                        <a:rPr lang="bn-BD" sz="1800" b="1" dirty="0">
                          <a:effectLst/>
                          <a:latin typeface="Times New Roman"/>
                          <a:ea typeface="Times New Roman"/>
                          <a:cs typeface="Nikosh"/>
                        </a:rPr>
                        <a:t>বিদ্যমান পদ্ধতি</a:t>
                      </a:r>
                      <a:endParaRPr lang="en-US" sz="1800" b="1" dirty="0">
                        <a:effectLst/>
                        <a:latin typeface="Times New Roman"/>
                        <a:ea typeface="Times New Roman"/>
                      </a:endParaRPr>
                    </a:p>
                  </a:txBody>
                  <a:tcPr marL="68580" marR="68580" marT="0" marB="0"/>
                </a:tc>
                <a:tc>
                  <a:txBody>
                    <a:bodyPr/>
                    <a:lstStyle/>
                    <a:p>
                      <a:pPr marL="0" marR="0" algn="ctr">
                        <a:spcBef>
                          <a:spcPts val="0"/>
                        </a:spcBef>
                        <a:spcAft>
                          <a:spcPts val="0"/>
                        </a:spcAft>
                      </a:pPr>
                      <a:r>
                        <a:rPr lang="bn-BD" sz="1800" b="1" dirty="0">
                          <a:effectLst/>
                          <a:latin typeface="Times New Roman"/>
                          <a:ea typeface="Times New Roman"/>
                          <a:cs typeface="Nikosh"/>
                        </a:rPr>
                        <a:t>প্রস্তাবিত পদ্ধতি</a:t>
                      </a:r>
                      <a:endParaRPr lang="en-US" sz="1800" b="1" dirty="0">
                        <a:effectLst/>
                        <a:latin typeface="Times New Roman"/>
                        <a:ea typeface="Times New Roman"/>
                      </a:endParaRPr>
                    </a:p>
                  </a:txBody>
                  <a:tcPr marL="68580" marR="68580" marT="0" marB="0"/>
                </a:tc>
              </a:tr>
              <a:tr h="786979">
                <a:tc>
                  <a:txBody>
                    <a:bodyPr/>
                    <a:lstStyle/>
                    <a:p>
                      <a:pPr marL="0" marR="0" algn="ctr">
                        <a:spcBef>
                          <a:spcPts val="0"/>
                        </a:spcBef>
                        <a:spcAft>
                          <a:spcPts val="0"/>
                        </a:spcAft>
                      </a:pPr>
                      <a:r>
                        <a:rPr lang="bn-BD" sz="1800" dirty="0">
                          <a:effectLst/>
                          <a:latin typeface="Times New Roman"/>
                          <a:ea typeface="Times New Roman"/>
                          <a:cs typeface="Nikosh"/>
                        </a:rPr>
                        <a:t>সময়</a:t>
                      </a:r>
                      <a:endParaRPr lang="en-US" sz="18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বিদ্যমান পদ্ধতিতে আবেদনপত্র দাখিল থেকে না-দাবি সনদ প্রাপ্তি পর্যন্ত প্রায় ১৫ দিন সময় প্রয়োজন হয়।</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প্রস্তাবিত পদ্ধতিতে ১-৩ দিনের মধ্যেই না-দাবি সনদ প্রদান সম্ভব।</a:t>
                      </a:r>
                      <a:endParaRPr lang="en-US" sz="1600">
                        <a:effectLst/>
                        <a:latin typeface="Times New Roman"/>
                        <a:ea typeface="Times New Roman"/>
                      </a:endParaRPr>
                    </a:p>
                  </a:txBody>
                  <a:tcPr marL="68580" marR="68580" marT="0" marB="0"/>
                </a:tc>
              </a:tr>
              <a:tr h="569689">
                <a:tc>
                  <a:txBody>
                    <a:bodyPr/>
                    <a:lstStyle/>
                    <a:p>
                      <a:pPr marL="0" marR="0" algn="ctr">
                        <a:spcBef>
                          <a:spcPts val="0"/>
                        </a:spcBef>
                        <a:spcAft>
                          <a:spcPts val="0"/>
                        </a:spcAft>
                      </a:pPr>
                      <a:r>
                        <a:rPr lang="bn-BD" sz="1800" dirty="0">
                          <a:effectLst/>
                          <a:latin typeface="Times New Roman"/>
                          <a:ea typeface="Times New Roman"/>
                          <a:cs typeface="Nikosh"/>
                        </a:rPr>
                        <a:t>খরচ</a:t>
                      </a:r>
                      <a:endParaRPr lang="en-US" sz="18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কমপক্ষে ৩ বার ভিজিটের খরচ। এছাড়া অন্য কোনো খরচ নেই।</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নূয়নতম ১ বার ভিজিটের খরচ। অন্য কোনো খরচ নেই।</a:t>
                      </a:r>
                      <a:endParaRPr lang="en-US" sz="1600">
                        <a:effectLst/>
                        <a:latin typeface="Times New Roman"/>
                        <a:ea typeface="Times New Roman"/>
                      </a:endParaRPr>
                    </a:p>
                  </a:txBody>
                  <a:tcPr marL="68580" marR="68580" marT="0" marB="0"/>
                </a:tc>
              </a:tr>
              <a:tr h="569689">
                <a:tc>
                  <a:txBody>
                    <a:bodyPr/>
                    <a:lstStyle/>
                    <a:p>
                      <a:pPr marL="0" marR="0" algn="ctr">
                        <a:spcBef>
                          <a:spcPts val="0"/>
                        </a:spcBef>
                        <a:spcAft>
                          <a:spcPts val="0"/>
                        </a:spcAft>
                      </a:pPr>
                      <a:r>
                        <a:rPr lang="bn-BD" sz="1800" dirty="0">
                          <a:effectLst/>
                          <a:latin typeface="Times New Roman"/>
                          <a:ea typeface="Times New Roman"/>
                          <a:cs typeface="Nikosh"/>
                        </a:rPr>
                        <a:t>ভিজিট</a:t>
                      </a:r>
                      <a:endParaRPr lang="en-US" sz="18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সেবা গ্রহিতাকে নানাবিধ কারণে কমপক্ষে ৩ বার কার্যালয়ে আসতে হয়।</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ভিজিটের প্রয়োজন নেই/সেবা গ্রহিতার ১ বার আসাই যথেষ্ট।</a:t>
                      </a:r>
                      <a:endParaRPr lang="en-US" sz="1600">
                        <a:effectLst/>
                        <a:latin typeface="Times New Roman"/>
                        <a:ea typeface="Times New Roman"/>
                      </a:endParaRPr>
                    </a:p>
                  </a:txBody>
                  <a:tcPr marL="68580" marR="68580" marT="0" marB="0"/>
                </a:tc>
              </a:tr>
              <a:tr h="569689">
                <a:tc>
                  <a:txBody>
                    <a:bodyPr/>
                    <a:lstStyle/>
                    <a:p>
                      <a:pPr marL="0" marR="0" algn="ctr">
                        <a:spcBef>
                          <a:spcPts val="0"/>
                        </a:spcBef>
                        <a:spcAft>
                          <a:spcPts val="0"/>
                        </a:spcAft>
                      </a:pPr>
                      <a:r>
                        <a:rPr lang="bn-BD" sz="1800" dirty="0">
                          <a:effectLst/>
                          <a:latin typeface="Times New Roman"/>
                          <a:ea typeface="Times New Roman"/>
                          <a:cs typeface="Nikosh"/>
                        </a:rPr>
                        <a:t>ধাপ</a:t>
                      </a:r>
                      <a:endParaRPr lang="en-US" sz="18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কমপক্ষে ৩৯ ধাপে কাজ সম্পন্ন হয়।</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২৫ ধাপের মধ্যে কাজ সম্পন্ন করা সম্ভব।</a:t>
                      </a:r>
                      <a:endParaRPr lang="en-US" sz="1600">
                        <a:effectLst/>
                        <a:latin typeface="Times New Roman"/>
                        <a:ea typeface="Times New Roman"/>
                      </a:endParaRPr>
                    </a:p>
                  </a:txBody>
                  <a:tcPr marL="68580" marR="68580" marT="0" marB="0"/>
                </a:tc>
              </a:tr>
              <a:tr h="569689">
                <a:tc>
                  <a:txBody>
                    <a:bodyPr/>
                    <a:lstStyle/>
                    <a:p>
                      <a:pPr marL="0" marR="0" algn="ctr">
                        <a:spcBef>
                          <a:spcPts val="0"/>
                        </a:spcBef>
                        <a:spcAft>
                          <a:spcPts val="0"/>
                        </a:spcAft>
                      </a:pPr>
                      <a:r>
                        <a:rPr lang="bn-BD" sz="1800" dirty="0">
                          <a:effectLst/>
                          <a:latin typeface="Times New Roman"/>
                          <a:ea typeface="Times New Roman"/>
                          <a:cs typeface="Nikosh"/>
                        </a:rPr>
                        <a:t>জনবল</a:t>
                      </a:r>
                      <a:endParaRPr lang="en-US" sz="18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সংশ্লিষ্ট কর্মকর্তা/কর্মচারী মোট ১০ জন।</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সংশ্লিষ্ট কর্মকর্তা/কর্মচারী মোট ১০ জন হলেও কাজে সম্পৃক্ততা কমে যাবে।</a:t>
                      </a:r>
                      <a:endParaRPr lang="en-US" sz="1600" dirty="0">
                        <a:effectLst/>
                        <a:latin typeface="Times New Roman"/>
                        <a:ea typeface="Times New Roman"/>
                      </a:endParaRPr>
                    </a:p>
                  </a:txBody>
                  <a:tcPr marL="68580" marR="68580" marT="0" marB="0"/>
                </a:tc>
              </a:tr>
              <a:tr h="1012779">
                <a:tc>
                  <a:txBody>
                    <a:bodyPr/>
                    <a:lstStyle/>
                    <a:p>
                      <a:pPr marL="0" marR="0" algn="ctr">
                        <a:spcBef>
                          <a:spcPts val="0"/>
                        </a:spcBef>
                        <a:spcAft>
                          <a:spcPts val="0"/>
                        </a:spcAft>
                      </a:pPr>
                      <a:r>
                        <a:rPr lang="bn-BD" sz="1800" dirty="0">
                          <a:effectLst/>
                          <a:latin typeface="Times New Roman"/>
                          <a:ea typeface="Times New Roman"/>
                          <a:cs typeface="Nikosh"/>
                        </a:rPr>
                        <a:t>সেবা প্রাপ্তির স্থান</a:t>
                      </a:r>
                      <a:endParaRPr lang="en-US" sz="18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প্রধান/আঞ্চলিক কার্যালয়।</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প্রধান/আঞ্চলিক কার্যালয়/ডাকযোগে/ইলেক্ট্রনিক মাধ্যমে।</a:t>
                      </a:r>
                      <a:endParaRPr lang="en-US" sz="16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66588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t/>
            </a:r>
            <a:br>
              <a:rPr lang="en-US" sz="3200" b="1" dirty="0" smtClean="0"/>
            </a:br>
            <a:r>
              <a:rPr lang="bn-BD" sz="3200" b="1" i="1" dirty="0" smtClean="0">
                <a:latin typeface="Nikosh2" pitchFamily="2" charset="0"/>
                <a:cs typeface="Nikosh2" pitchFamily="2" charset="0"/>
              </a:rPr>
              <a:t>প্রস্তাবিত পদ্ধতির সুফল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latin typeface="Nikosh2" pitchFamily="2" charset="0"/>
              <a:cs typeface="Nikosh2" pitchFamily="2" charset="0"/>
            </a:endParaRPr>
          </a:p>
          <a:p>
            <a:pPr eaLnBrk="1" fontAlgn="auto" hangingPunct="1">
              <a:spcAft>
                <a:spcPts val="0"/>
              </a:spcAft>
              <a:buFont typeface="Arial" pitchFamily="34" charset="0"/>
              <a:buNone/>
              <a:defRPr/>
            </a:pPr>
            <a:r>
              <a:rPr lang="bn-BD" sz="2000" i="1" dirty="0">
                <a:solidFill>
                  <a:schemeClr val="tx1"/>
                </a:solidFill>
                <a:latin typeface="Nikosh2" pitchFamily="2" charset="0"/>
                <a:cs typeface="Nikosh2" pitchFamily="2" charset="0"/>
              </a:rPr>
              <a:t>প্রস্তাবিত পদ্ধতিতে </a:t>
            </a:r>
            <a:r>
              <a:rPr lang="bn-BD" sz="2000" i="1" dirty="0" smtClean="0">
                <a:solidFill>
                  <a:schemeClr val="tx1"/>
                </a:solidFill>
                <a:latin typeface="Nikosh2" pitchFamily="2" charset="0"/>
                <a:cs typeface="Nikosh2" pitchFamily="2" charset="0"/>
              </a:rPr>
              <a:t>কাজের </a:t>
            </a:r>
            <a:r>
              <a:rPr lang="bn-BD" sz="2000" i="1" dirty="0">
                <a:solidFill>
                  <a:schemeClr val="tx1"/>
                </a:solidFill>
                <a:latin typeface="Nikosh2" pitchFamily="2" charset="0"/>
                <a:cs typeface="Nikosh2" pitchFamily="2" charset="0"/>
              </a:rPr>
              <a:t>ধাপ </a:t>
            </a:r>
            <a:r>
              <a:rPr lang="en-US" sz="2000" i="1" dirty="0" smtClean="0">
                <a:solidFill>
                  <a:schemeClr val="tx1"/>
                </a:solidFill>
                <a:latin typeface="Nikosh2" pitchFamily="2" charset="0"/>
                <a:cs typeface="Nikosh2" pitchFamily="2" charset="0"/>
              </a:rPr>
              <a:t> </a:t>
            </a:r>
            <a:r>
              <a:rPr lang="bn-BD" sz="2000" i="1" dirty="0" smtClean="0">
                <a:solidFill>
                  <a:schemeClr val="tx1"/>
                </a:solidFill>
                <a:latin typeface="Nikosh2" pitchFamily="2" charset="0"/>
                <a:cs typeface="Nikosh2" pitchFamily="2" charset="0"/>
              </a:rPr>
              <a:t>এবং সময় </a:t>
            </a:r>
            <a:r>
              <a:rPr lang="bn-BD" sz="2000" i="1" dirty="0">
                <a:solidFill>
                  <a:schemeClr val="tx1"/>
                </a:solidFill>
                <a:latin typeface="Nikosh2" pitchFamily="2" charset="0"/>
                <a:cs typeface="Nikosh2" pitchFamily="2" charset="0"/>
              </a:rPr>
              <a:t>কমে আসায় </a:t>
            </a:r>
            <a:endParaRPr lang="en-US" sz="2000" i="1" dirty="0" smtClean="0">
              <a:solidFill>
                <a:schemeClr val="tx1"/>
              </a:solidFill>
              <a:latin typeface="Nikosh2" pitchFamily="2" charset="0"/>
              <a:cs typeface="Nikosh2" pitchFamily="2" charset="0"/>
            </a:endParaRPr>
          </a:p>
          <a:p>
            <a:pPr eaLnBrk="1" fontAlgn="auto" hangingPunct="1">
              <a:spcAft>
                <a:spcPts val="0"/>
              </a:spcAft>
              <a:buFont typeface="Arial" pitchFamily="34" charset="0"/>
              <a:buNone/>
              <a:defRPr/>
            </a:pPr>
            <a:r>
              <a:rPr lang="bn-BD" sz="2000" i="1" dirty="0" smtClean="0">
                <a:solidFill>
                  <a:schemeClr val="tx1"/>
                </a:solidFill>
                <a:latin typeface="Nikosh2" pitchFamily="2" charset="0"/>
                <a:cs typeface="Nikosh2" pitchFamily="2" charset="0"/>
              </a:rPr>
              <a:t>সেবাগ্রহিতা </a:t>
            </a:r>
            <a:r>
              <a:rPr lang="bn-BD" sz="2000" i="1" dirty="0">
                <a:solidFill>
                  <a:schemeClr val="tx1"/>
                </a:solidFill>
                <a:latin typeface="Nikosh2" pitchFamily="2" charset="0"/>
                <a:cs typeface="Nikosh2" pitchFamily="2" charset="0"/>
              </a:rPr>
              <a:t>সহজেই তার কাঙ্ক্ষিত সেবা পাবে।</a:t>
            </a:r>
            <a:endParaRPr lang="en-US" sz="2000" i="1" dirty="0">
              <a:solidFill>
                <a:schemeClr val="tx1"/>
              </a:solidFill>
              <a:latin typeface="Nikosh2" pitchFamily="2" charset="0"/>
              <a:cs typeface="Nikosh2" pitchFamily="2" charset="0"/>
            </a:endParaRPr>
          </a:p>
        </p:txBody>
      </p:sp>
      <p:pic>
        <p:nvPicPr>
          <p:cNvPr id="16388"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wedge">
                                      <p:cBhvr>
                                        <p:cTn id="12" dur="3000"/>
                                        <p:tgtEl>
                                          <p:spTgt spid="3">
                                            <p:txEl>
                                              <p:pRg st="6" end="6"/>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wedge">
                                      <p:cBhvr>
                                        <p:cTn id="17" dur="3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t/>
            </a:r>
            <a:br>
              <a:rPr lang="en-US" sz="3200" b="1" dirty="0" smtClean="0"/>
            </a:br>
            <a:r>
              <a:rPr lang="bn-IN" sz="3200" b="1" i="1" dirty="0" smtClean="0">
                <a:latin typeface="Nikosh2" pitchFamily="2" charset="0"/>
                <a:cs typeface="Nikosh2" pitchFamily="2" charset="0"/>
              </a:rPr>
              <a:t>বাস্তবায়ন পরিকল্পনা</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algn="l">
              <a:lnSpc>
                <a:spcPct val="150000"/>
              </a:lnSpc>
              <a:spcBef>
                <a:spcPts val="0"/>
              </a:spcBef>
              <a:spcAft>
                <a:spcPts val="0"/>
              </a:spcAft>
            </a:pPr>
            <a:r>
              <a:rPr lang="en-US" sz="2000" i="1" dirty="0" smtClean="0">
                <a:solidFill>
                  <a:schemeClr val="tx1"/>
                </a:solidFill>
                <a:latin typeface="Nikosh" pitchFamily="2" charset="0"/>
                <a:ea typeface="Times New Roman"/>
                <a:cs typeface="Nikosh" pitchFamily="2" charset="0"/>
              </a:rPr>
              <a:t>	</a:t>
            </a:r>
            <a:endParaRPr lang="bn-IN" sz="2000" i="1" dirty="0" smtClean="0">
              <a:solidFill>
                <a:schemeClr val="tx1"/>
              </a:solidFill>
              <a:latin typeface="Nikosh" pitchFamily="2" charset="0"/>
              <a:ea typeface="Times New Roman"/>
              <a:cs typeface="Nikosh" pitchFamily="2" charset="0"/>
            </a:endParaRPr>
          </a:p>
          <a:p>
            <a:pPr algn="l">
              <a:lnSpc>
                <a:spcPct val="150000"/>
              </a:lnSpc>
              <a:spcBef>
                <a:spcPts val="0"/>
              </a:spcBef>
              <a:spcAft>
                <a:spcPts val="0"/>
              </a:spcAft>
            </a:pPr>
            <a:r>
              <a:rPr lang="bn-IN" sz="2000" i="1" dirty="0">
                <a:solidFill>
                  <a:schemeClr val="tx1"/>
                </a:solidFill>
                <a:latin typeface="Nikosh" pitchFamily="2" charset="0"/>
                <a:ea typeface="Times New Roman"/>
                <a:cs typeface="Nikosh" pitchFamily="2" charset="0"/>
              </a:rPr>
              <a:t>	</a:t>
            </a:r>
            <a:r>
              <a:rPr lang="bn-BD" sz="2000" i="1" dirty="0" smtClean="0">
                <a:solidFill>
                  <a:schemeClr val="tx1"/>
                </a:solidFill>
                <a:latin typeface="Nikosh" pitchFamily="2" charset="0"/>
                <a:ea typeface="Times New Roman"/>
                <a:cs typeface="Nikosh" pitchFamily="2" charset="0"/>
              </a:rPr>
              <a:t>১</a:t>
            </a:r>
            <a:r>
              <a:rPr lang="bn-BD" sz="2000" i="1" dirty="0">
                <a:solidFill>
                  <a:schemeClr val="tx1"/>
                </a:solidFill>
                <a:latin typeface="Nikosh" pitchFamily="2" charset="0"/>
                <a:ea typeface="Times New Roman"/>
                <a:cs typeface="Nikosh" pitchFamily="2" charset="0"/>
              </a:rPr>
              <a:t>। আবেদনপত্র গ্রহণের জন্য সুনির্দিষ্ট পৃথক ডেস্কের ব্যবস্থাকরণ।</a:t>
            </a:r>
            <a:endParaRPr lang="en-US" sz="2000" i="1" dirty="0">
              <a:solidFill>
                <a:schemeClr val="tx1"/>
              </a:solidFill>
              <a:latin typeface="Nikosh" pitchFamily="2" charset="0"/>
              <a:ea typeface="Times New Roman"/>
              <a:cs typeface="Nikosh" pitchFamily="2" charset="0"/>
            </a:endParaRPr>
          </a:p>
          <a:p>
            <a:pPr algn="l">
              <a:lnSpc>
                <a:spcPct val="150000"/>
              </a:lnSpc>
              <a:spcBef>
                <a:spcPts val="0"/>
              </a:spcBef>
              <a:spcAft>
                <a:spcPts val="0"/>
              </a:spcAft>
            </a:pPr>
            <a:r>
              <a:rPr lang="en-US" sz="2000" i="1" dirty="0" smtClean="0">
                <a:solidFill>
                  <a:schemeClr val="tx1"/>
                </a:solidFill>
                <a:latin typeface="Nikosh" pitchFamily="2" charset="0"/>
                <a:ea typeface="Times New Roman"/>
                <a:cs typeface="Nikosh" pitchFamily="2" charset="0"/>
              </a:rPr>
              <a:t>	</a:t>
            </a:r>
            <a:r>
              <a:rPr lang="bn-BD" sz="2000" i="1" dirty="0" smtClean="0">
                <a:solidFill>
                  <a:schemeClr val="tx1"/>
                </a:solidFill>
                <a:latin typeface="Nikosh" pitchFamily="2" charset="0"/>
                <a:ea typeface="Times New Roman"/>
                <a:cs typeface="Nikosh" pitchFamily="2" charset="0"/>
              </a:rPr>
              <a:t>২</a:t>
            </a:r>
            <a:r>
              <a:rPr lang="bn-BD" sz="2000" i="1" dirty="0">
                <a:solidFill>
                  <a:schemeClr val="tx1"/>
                </a:solidFill>
                <a:latin typeface="Nikosh" pitchFamily="2" charset="0"/>
                <a:ea typeface="Times New Roman"/>
                <a:cs typeface="Nikosh" pitchFamily="2" charset="0"/>
              </a:rPr>
              <a:t>। না-দাবি সনদ গ্রহণের জন্য প্রয়োজনীয় কাগজপত্রের তালিকা প্রদর্শন (</a:t>
            </a:r>
            <a:r>
              <a:rPr lang="en-US" sz="2000" i="1" dirty="0">
                <a:solidFill>
                  <a:schemeClr val="tx1"/>
                </a:solidFill>
                <a:latin typeface="Nikosh" pitchFamily="2" charset="0"/>
                <a:ea typeface="Times New Roman"/>
                <a:cs typeface="Nikosh" pitchFamily="2" charset="0"/>
              </a:rPr>
              <a:t>Website</a:t>
            </a:r>
            <a:r>
              <a:rPr lang="bn-BD" sz="2000" i="1" dirty="0">
                <a:solidFill>
                  <a:schemeClr val="tx1"/>
                </a:solidFill>
                <a:latin typeface="Nikosh" pitchFamily="2" charset="0"/>
                <a:ea typeface="Times New Roman"/>
                <a:cs typeface="Nikosh" pitchFamily="2" charset="0"/>
              </a:rPr>
              <a:t>/সংশ্লিষ্ট ডেস্কে)</a:t>
            </a:r>
            <a:r>
              <a:rPr lang="hi-IN" sz="2000" i="1" dirty="0">
                <a:solidFill>
                  <a:schemeClr val="tx1"/>
                </a:solidFill>
                <a:latin typeface="Nikosh" pitchFamily="2" charset="0"/>
                <a:ea typeface="Times New Roman"/>
                <a:cs typeface="Nikosh" pitchFamily="2" charset="0"/>
              </a:rPr>
              <a:t>।</a:t>
            </a:r>
            <a:endParaRPr lang="en-US" sz="2000" i="1" dirty="0">
              <a:solidFill>
                <a:schemeClr val="tx1"/>
              </a:solidFill>
              <a:latin typeface="Nikosh" pitchFamily="2" charset="0"/>
              <a:ea typeface="Times New Roman"/>
              <a:cs typeface="Nikosh" pitchFamily="2" charset="0"/>
            </a:endParaRPr>
          </a:p>
          <a:p>
            <a:pPr algn="l">
              <a:lnSpc>
                <a:spcPct val="150000"/>
              </a:lnSpc>
              <a:spcBef>
                <a:spcPts val="0"/>
              </a:spcBef>
              <a:spcAft>
                <a:spcPts val="0"/>
              </a:spcAft>
            </a:pPr>
            <a:r>
              <a:rPr lang="en-US" sz="2000" i="1" dirty="0" smtClean="0">
                <a:solidFill>
                  <a:schemeClr val="tx1"/>
                </a:solidFill>
                <a:latin typeface="Nikosh" pitchFamily="2" charset="0"/>
                <a:ea typeface="Times New Roman"/>
                <a:cs typeface="Nikosh" pitchFamily="2" charset="0"/>
              </a:rPr>
              <a:t>	</a:t>
            </a:r>
            <a:r>
              <a:rPr lang="bn-BD" sz="2000" i="1" dirty="0" smtClean="0">
                <a:solidFill>
                  <a:schemeClr val="tx1"/>
                </a:solidFill>
                <a:latin typeface="Nikosh" pitchFamily="2" charset="0"/>
                <a:ea typeface="Times New Roman"/>
                <a:cs typeface="Nikosh" pitchFamily="2" charset="0"/>
              </a:rPr>
              <a:t>৩</a:t>
            </a:r>
            <a:r>
              <a:rPr lang="bn-BD" sz="2000" i="1" dirty="0">
                <a:solidFill>
                  <a:schemeClr val="tx1"/>
                </a:solidFill>
                <a:latin typeface="Nikosh" pitchFamily="2" charset="0"/>
                <a:ea typeface="Times New Roman"/>
                <a:cs typeface="Nikosh" pitchFamily="2" charset="0"/>
              </a:rPr>
              <a:t>। আবেদন গ্রহণের সময় আবেদনপত্র সঠিকভাবে যাচাইকরণ এবং </a:t>
            </a:r>
            <a:r>
              <a:rPr lang="bn-IN" sz="2000" i="1" dirty="0">
                <a:solidFill>
                  <a:schemeClr val="tx1"/>
                </a:solidFill>
                <a:latin typeface="Nikosh" pitchFamily="2" charset="0"/>
                <a:cs typeface="Nikosh" pitchFamily="2" charset="0"/>
              </a:rPr>
              <a:t>আবেদনপ্রাপ্তির ২৪ ঘণ্টার মধ্যে </a:t>
            </a:r>
            <a:r>
              <a:rPr lang="bn-IN" sz="2000" i="1" dirty="0" smtClean="0">
                <a:solidFill>
                  <a:schemeClr val="tx1"/>
                </a:solidFill>
                <a:latin typeface="Nikosh" pitchFamily="2" charset="0"/>
                <a:cs typeface="Nikosh" pitchFamily="2" charset="0"/>
              </a:rPr>
              <a:t>	আবেদনপত্রে </a:t>
            </a:r>
            <a:r>
              <a:rPr lang="bn-IN" sz="2000" i="1" dirty="0">
                <a:solidFill>
                  <a:schemeClr val="tx1"/>
                </a:solidFill>
                <a:latin typeface="Nikosh" pitchFamily="2" charset="0"/>
                <a:cs typeface="Nikosh" pitchFamily="2" charset="0"/>
              </a:rPr>
              <a:t>কোনো ঘাটতি থাকলে তা  সেবাগ্রহিতাকে জানিয়ে </a:t>
            </a:r>
            <a:r>
              <a:rPr lang="bn-IN" sz="2000" i="1" dirty="0" smtClean="0">
                <a:solidFill>
                  <a:schemeClr val="tx1"/>
                </a:solidFill>
                <a:latin typeface="Nikosh" pitchFamily="2" charset="0"/>
                <a:cs typeface="Nikosh" pitchFamily="2" charset="0"/>
              </a:rPr>
              <a:t> দেওয়া</a:t>
            </a:r>
            <a:r>
              <a:rPr lang="bn-IN" sz="2000" i="1" dirty="0">
                <a:solidFill>
                  <a:schemeClr val="tx1"/>
                </a:solidFill>
                <a:latin typeface="Nikosh" pitchFamily="2" charset="0"/>
                <a:cs typeface="Nikosh" pitchFamily="2" charset="0"/>
              </a:rPr>
              <a:t>।</a:t>
            </a:r>
            <a:r>
              <a:rPr lang="bn-IN" sz="2000" i="1" dirty="0" smtClean="0">
                <a:solidFill>
                  <a:schemeClr val="tx1"/>
                </a:solidFill>
                <a:latin typeface="Nikosh" pitchFamily="2" charset="0"/>
                <a:ea typeface="Times New Roman"/>
                <a:cs typeface="Nikosh" pitchFamily="2" charset="0"/>
              </a:rPr>
              <a:t> </a:t>
            </a:r>
            <a:r>
              <a:rPr lang="bn-BD" sz="2000" i="1" dirty="0" smtClean="0">
                <a:solidFill>
                  <a:schemeClr val="tx1"/>
                </a:solidFill>
                <a:latin typeface="Nikosh" pitchFamily="2" charset="0"/>
                <a:ea typeface="Times New Roman"/>
                <a:cs typeface="Nikosh" pitchFamily="2" charset="0"/>
              </a:rPr>
              <a:t>।</a:t>
            </a:r>
            <a:endParaRPr lang="en-US" sz="2000" i="1" dirty="0">
              <a:solidFill>
                <a:schemeClr val="tx1"/>
              </a:solidFill>
              <a:latin typeface="Nikosh" pitchFamily="2" charset="0"/>
              <a:ea typeface="Times New Roman"/>
              <a:cs typeface="Nikosh" pitchFamily="2" charset="0"/>
            </a:endParaRPr>
          </a:p>
          <a:p>
            <a:pPr algn="l">
              <a:lnSpc>
                <a:spcPct val="150000"/>
              </a:lnSpc>
              <a:spcBef>
                <a:spcPts val="0"/>
              </a:spcBef>
              <a:spcAft>
                <a:spcPts val="0"/>
              </a:spcAft>
            </a:pPr>
            <a:r>
              <a:rPr lang="en-US" sz="2000" i="1" dirty="0" smtClean="0">
                <a:solidFill>
                  <a:schemeClr val="tx1"/>
                </a:solidFill>
                <a:latin typeface="Nikosh" pitchFamily="2" charset="0"/>
                <a:ea typeface="Times New Roman"/>
                <a:cs typeface="Nikosh" pitchFamily="2" charset="0"/>
              </a:rPr>
              <a:t>	</a:t>
            </a:r>
            <a:r>
              <a:rPr lang="bn-BD" sz="2000" i="1" dirty="0" smtClean="0">
                <a:solidFill>
                  <a:schemeClr val="tx1"/>
                </a:solidFill>
                <a:latin typeface="Nikosh" pitchFamily="2" charset="0"/>
                <a:ea typeface="Times New Roman"/>
                <a:cs typeface="Nikosh" pitchFamily="2" charset="0"/>
              </a:rPr>
              <a:t>৪</a:t>
            </a:r>
            <a:r>
              <a:rPr lang="bn-BD" sz="2000" i="1" dirty="0">
                <a:solidFill>
                  <a:schemeClr val="tx1"/>
                </a:solidFill>
                <a:latin typeface="Nikosh" pitchFamily="2" charset="0"/>
                <a:ea typeface="Times New Roman"/>
                <a:cs typeface="Nikosh" pitchFamily="2" charset="0"/>
              </a:rPr>
              <a:t>। আবেদনপত্রে সেবাগ্রহিতার ব্যক্তিগত মোবাইল নম্বর, ইমেইল ইত্যাদি সংরক্ষণ।</a:t>
            </a:r>
            <a:endParaRPr lang="en-US" sz="2000" i="1" dirty="0">
              <a:solidFill>
                <a:schemeClr val="tx1"/>
              </a:solidFill>
              <a:latin typeface="Nikosh" pitchFamily="2" charset="0"/>
              <a:ea typeface="Times New Roman"/>
              <a:cs typeface="Nikosh" pitchFamily="2" charset="0"/>
            </a:endParaRPr>
          </a:p>
          <a:p>
            <a:pPr algn="l">
              <a:lnSpc>
                <a:spcPct val="150000"/>
              </a:lnSpc>
              <a:spcBef>
                <a:spcPts val="0"/>
              </a:spcBef>
              <a:spcAft>
                <a:spcPts val="0"/>
              </a:spcAft>
            </a:pPr>
            <a:r>
              <a:rPr lang="en-US" sz="2000" i="1" dirty="0" smtClean="0">
                <a:solidFill>
                  <a:schemeClr val="tx1"/>
                </a:solidFill>
                <a:latin typeface="Nikosh" pitchFamily="2" charset="0"/>
                <a:ea typeface="Times New Roman"/>
                <a:cs typeface="Nikosh" pitchFamily="2" charset="0"/>
              </a:rPr>
              <a:t>	</a:t>
            </a:r>
            <a:r>
              <a:rPr lang="bn-IN" sz="2000" i="1" dirty="0" smtClean="0">
                <a:solidFill>
                  <a:schemeClr val="tx1"/>
                </a:solidFill>
                <a:latin typeface="Nikosh" pitchFamily="2" charset="0"/>
                <a:ea typeface="Times New Roman"/>
                <a:cs typeface="Nikosh" pitchFamily="2" charset="0"/>
              </a:rPr>
              <a:t>৫</a:t>
            </a:r>
            <a:r>
              <a:rPr lang="bn-IN" sz="2000" i="1" dirty="0" smtClean="0">
                <a:solidFill>
                  <a:schemeClr val="tx1"/>
                </a:solidFill>
                <a:latin typeface="Nikosh" pitchFamily="2" charset="0"/>
                <a:cs typeface="Nikosh" pitchFamily="2" charset="0"/>
              </a:rPr>
              <a:t>। স্বয়ংসম্পূর্ণ আবেদন ২৪ ঘণ্টার মধ্যে নথিতে উপস্থাপন।</a:t>
            </a:r>
          </a:p>
          <a:p>
            <a:pPr algn="l">
              <a:lnSpc>
                <a:spcPct val="150000"/>
              </a:lnSpc>
              <a:spcBef>
                <a:spcPts val="0"/>
              </a:spcBef>
              <a:spcAft>
                <a:spcPts val="0"/>
              </a:spcAft>
            </a:pPr>
            <a:r>
              <a:rPr lang="bn-IN" sz="2000" i="1" dirty="0" smtClean="0">
                <a:solidFill>
                  <a:schemeClr val="tx1"/>
                </a:solidFill>
                <a:latin typeface="Nikosh" pitchFamily="2" charset="0"/>
                <a:cs typeface="Nikosh" pitchFamily="2" charset="0"/>
              </a:rPr>
              <a:t>	৬। আবেদন এবং অনুমোদিত/অননুমোদিত নথি সরাসরি সহকারী হিসাবরক্ষকের নিকট প্রেরণ।</a:t>
            </a:r>
            <a:endParaRPr lang="en-US" sz="2000" i="1" dirty="0">
              <a:solidFill>
                <a:schemeClr val="tx1"/>
              </a:solidFill>
              <a:latin typeface="Nikosh" pitchFamily="2" charset="0"/>
              <a:cs typeface="Nikosh" pitchFamily="2" charset="0"/>
            </a:endParaRPr>
          </a:p>
        </p:txBody>
      </p:sp>
      <p:pic>
        <p:nvPicPr>
          <p:cNvPr id="16388"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91864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t/>
            </a:r>
            <a:br>
              <a:rPr lang="en-US" sz="3200" b="1" dirty="0" smtClean="0"/>
            </a:br>
            <a:r>
              <a:rPr lang="bn-IN" sz="3200" b="1" dirty="0" smtClean="0">
                <a:latin typeface="Nikosh" pitchFamily="2" charset="0"/>
                <a:cs typeface="Nikosh" pitchFamily="2" charset="0"/>
              </a:rPr>
              <a:t>বাস্তবায়ন সময়সীমা</a:t>
            </a:r>
            <a:r>
              <a:rPr lang="en-US" sz="3200" b="1" dirty="0" smtClean="0"/>
              <a:t/>
            </a:r>
            <a:br>
              <a:rPr lang="en-US" sz="3200" b="1" dirty="0" smtClean="0"/>
            </a:b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p:txBody>
      </p:sp>
      <p:pic>
        <p:nvPicPr>
          <p:cNvPr id="17412"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3056050923"/>
              </p:ext>
            </p:extLst>
          </p:nvPr>
        </p:nvGraphicFramePr>
        <p:xfrm>
          <a:off x="0" y="2223448"/>
          <a:ext cx="9144000" cy="4668956"/>
        </p:xfrm>
        <a:graphic>
          <a:graphicData uri="http://schemas.openxmlformats.org/drawingml/2006/table">
            <a:tbl>
              <a:tblPr firstRow="1" bandRow="1">
                <a:tableStyleId>{5C22544A-7EE6-4342-B048-85BDC9FD1C3A}</a:tableStyleId>
              </a:tblPr>
              <a:tblGrid>
                <a:gridCol w="5486400"/>
                <a:gridCol w="3657600"/>
              </a:tblGrid>
              <a:tr h="531897">
                <a:tc>
                  <a:txBody>
                    <a:bodyPr/>
                    <a:lstStyle/>
                    <a:p>
                      <a:pPr algn="ctr"/>
                      <a:r>
                        <a:rPr lang="bn-IN" sz="2000" dirty="0" smtClean="0">
                          <a:latin typeface="Nikosh" pitchFamily="2" charset="0"/>
                          <a:cs typeface="Nikosh" pitchFamily="2" charset="0"/>
                        </a:rPr>
                        <a:t>পরিকল্পনা</a:t>
                      </a:r>
                      <a:endParaRPr lang="en-US" sz="2000" dirty="0">
                        <a:latin typeface="Nikosh" pitchFamily="2" charset="0"/>
                        <a:cs typeface="Nikosh" pitchFamily="2" charset="0"/>
                      </a:endParaRPr>
                    </a:p>
                  </a:txBody>
                  <a:tcPr/>
                </a:tc>
                <a:tc>
                  <a:txBody>
                    <a:bodyPr/>
                    <a:lstStyle/>
                    <a:p>
                      <a:pPr algn="ctr"/>
                      <a:r>
                        <a:rPr lang="bn-IN" sz="2000" dirty="0" smtClean="0">
                          <a:latin typeface="Nikosh" pitchFamily="2" charset="0"/>
                          <a:cs typeface="Nikosh" pitchFamily="2" charset="0"/>
                        </a:rPr>
                        <a:t>সময়সীমা</a:t>
                      </a:r>
                      <a:endParaRPr lang="en-US" sz="2000" dirty="0">
                        <a:latin typeface="Nikosh" pitchFamily="2" charset="0"/>
                        <a:cs typeface="Nikosh" pitchFamily="2" charset="0"/>
                      </a:endParaRPr>
                    </a:p>
                  </a:txBody>
                  <a:tcPr/>
                </a:tc>
              </a:tr>
              <a:tr h="531682">
                <a:tc>
                  <a:txBody>
                    <a:bodyPr/>
                    <a:lstStyle/>
                    <a:p>
                      <a:pPr algn="l">
                        <a:lnSpc>
                          <a:spcPct val="150000"/>
                        </a:lnSpc>
                        <a:spcBef>
                          <a:spcPts val="0"/>
                        </a:spcBef>
                        <a:spcAft>
                          <a:spcPts val="0"/>
                        </a:spcAft>
                      </a:pPr>
                      <a:r>
                        <a:rPr lang="bn-IN" sz="1500" i="1" dirty="0" smtClean="0">
                          <a:solidFill>
                            <a:schemeClr val="tx1"/>
                          </a:solidFill>
                          <a:latin typeface="Nikosh" pitchFamily="2" charset="0"/>
                          <a:ea typeface="Times New Roman"/>
                          <a:cs typeface="Nikosh" pitchFamily="2" charset="0"/>
                        </a:rPr>
                        <a:t>১</a:t>
                      </a:r>
                      <a:r>
                        <a:rPr lang="bn-BD" sz="1500" i="1" dirty="0" smtClean="0">
                          <a:solidFill>
                            <a:schemeClr val="tx1"/>
                          </a:solidFill>
                          <a:latin typeface="Nikosh" pitchFamily="2" charset="0"/>
                          <a:ea typeface="Times New Roman"/>
                          <a:cs typeface="Nikosh" pitchFamily="2" charset="0"/>
                        </a:rPr>
                        <a:t>। আবেদনপত্র গ্রহণের জন্য সুনির্দিষ্ট পৃথক ডেস্কের ব্যবস্থাকরণ।</a:t>
                      </a:r>
                      <a:endParaRPr lang="en-US" sz="1500" i="1" dirty="0" smtClean="0">
                        <a:solidFill>
                          <a:schemeClr val="tx1"/>
                        </a:solidFill>
                        <a:latin typeface="Nikosh" pitchFamily="2" charset="0"/>
                        <a:ea typeface="Times New Roman"/>
                        <a:cs typeface="Nikosh" pitchFamily="2" charset="0"/>
                      </a:endParaRPr>
                    </a:p>
                  </a:txBody>
                  <a:tcPr/>
                </a:tc>
                <a:tc rowSpan="2">
                  <a:txBody>
                    <a:bodyPr/>
                    <a:lstStyle/>
                    <a:p>
                      <a:pPr algn="ctr"/>
                      <a:endParaRPr lang="bn-IN" sz="2000" b="1" dirty="0" smtClean="0">
                        <a:latin typeface="Nikosh" pitchFamily="2" charset="0"/>
                        <a:cs typeface="Nikosh" pitchFamily="2" charset="0"/>
                      </a:endParaRPr>
                    </a:p>
                    <a:p>
                      <a:pPr algn="ctr"/>
                      <a:endParaRPr lang="bn-IN" sz="2000" b="1" dirty="0" smtClean="0">
                        <a:latin typeface="Nikosh" pitchFamily="2" charset="0"/>
                        <a:cs typeface="Nikosh" pitchFamily="2" charset="0"/>
                      </a:endParaRPr>
                    </a:p>
                    <a:p>
                      <a:pPr algn="ctr"/>
                      <a:r>
                        <a:rPr lang="bn-IN" sz="2000" b="1" dirty="0" smtClean="0">
                          <a:latin typeface="Nikosh" pitchFamily="2" charset="0"/>
                          <a:cs typeface="Nikosh" pitchFamily="2" charset="0"/>
                        </a:rPr>
                        <a:t>৩১ ডিসেম্বর ২০১৬</a:t>
                      </a:r>
                      <a:endParaRPr lang="en-US" sz="2000" b="1" dirty="0">
                        <a:latin typeface="Nikosh" pitchFamily="2" charset="0"/>
                        <a:cs typeface="Nikosh" pitchFamily="2" charset="0"/>
                      </a:endParaRPr>
                    </a:p>
                  </a:txBody>
                  <a:tcPr/>
                </a:tc>
              </a:tr>
              <a:tr h="728869">
                <a:tc>
                  <a:txBody>
                    <a:bodyPr/>
                    <a:lstStyle/>
                    <a:p>
                      <a:pPr algn="l">
                        <a:lnSpc>
                          <a:spcPct val="150000"/>
                        </a:lnSpc>
                        <a:spcBef>
                          <a:spcPts val="0"/>
                        </a:spcBef>
                        <a:spcAft>
                          <a:spcPts val="0"/>
                        </a:spcAft>
                      </a:pPr>
                      <a:r>
                        <a:rPr lang="bn-BD" sz="1500" i="1" dirty="0" smtClean="0">
                          <a:solidFill>
                            <a:schemeClr val="tx1"/>
                          </a:solidFill>
                          <a:latin typeface="Nikosh" pitchFamily="2" charset="0"/>
                          <a:ea typeface="Times New Roman"/>
                          <a:cs typeface="Nikosh" pitchFamily="2" charset="0"/>
                        </a:rPr>
                        <a:t>২। না-দাবি সনদ গ্রহণের জন্য প্রয়োজনীয় কাগজপত্রের তালিকা প্রদর্শন (</a:t>
                      </a:r>
                      <a:r>
                        <a:rPr lang="en-US" sz="1500" i="1" dirty="0" smtClean="0">
                          <a:solidFill>
                            <a:schemeClr val="tx1"/>
                          </a:solidFill>
                          <a:latin typeface="Nikosh" pitchFamily="2" charset="0"/>
                          <a:ea typeface="Times New Roman"/>
                          <a:cs typeface="Nikosh" pitchFamily="2" charset="0"/>
                        </a:rPr>
                        <a:t>Website</a:t>
                      </a:r>
                      <a:r>
                        <a:rPr lang="bn-BD" sz="1500" i="1" dirty="0" smtClean="0">
                          <a:solidFill>
                            <a:schemeClr val="tx1"/>
                          </a:solidFill>
                          <a:latin typeface="Nikosh" pitchFamily="2" charset="0"/>
                          <a:ea typeface="Times New Roman"/>
                          <a:cs typeface="Nikosh" pitchFamily="2" charset="0"/>
                        </a:rPr>
                        <a:t>/সংশ্লিষ্ট ডেস্কে)</a:t>
                      </a:r>
                      <a:r>
                        <a:rPr lang="hi-IN" sz="1500" i="1" dirty="0" smtClean="0">
                          <a:solidFill>
                            <a:schemeClr val="tx1"/>
                          </a:solidFill>
                          <a:latin typeface="Nikosh" pitchFamily="2" charset="0"/>
                          <a:ea typeface="Times New Roman"/>
                          <a:cs typeface="Nikosh" pitchFamily="2" charset="0"/>
                        </a:rPr>
                        <a:t>।</a:t>
                      </a:r>
                      <a:endParaRPr lang="en-US" sz="1500" i="1" dirty="0" smtClean="0">
                        <a:solidFill>
                          <a:schemeClr val="tx1"/>
                        </a:solidFill>
                        <a:latin typeface="Nikosh" pitchFamily="2" charset="0"/>
                        <a:ea typeface="Times New Roman"/>
                        <a:cs typeface="Nikosh" pitchFamily="2" charset="0"/>
                      </a:endParaRPr>
                    </a:p>
                  </a:txBody>
                  <a:tcPr/>
                </a:tc>
                <a:tc vMerge="1">
                  <a:txBody>
                    <a:bodyPr/>
                    <a:lstStyle/>
                    <a:p>
                      <a:pPr algn="ctr"/>
                      <a:endParaRPr lang="en-US" dirty="0">
                        <a:latin typeface="Nikosh" pitchFamily="2" charset="0"/>
                        <a:cs typeface="Nikosh" pitchFamily="2" charset="0"/>
                      </a:endParaRPr>
                    </a:p>
                  </a:txBody>
                  <a:tcPr/>
                </a:tc>
              </a:tr>
              <a:tr h="896886">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bn-BD" sz="1500" i="1" dirty="0" smtClean="0">
                          <a:solidFill>
                            <a:schemeClr val="tx1"/>
                          </a:solidFill>
                          <a:latin typeface="Nikosh" pitchFamily="2" charset="0"/>
                          <a:ea typeface="Times New Roman"/>
                          <a:cs typeface="Nikosh" pitchFamily="2" charset="0"/>
                        </a:rPr>
                        <a:t>৩। আবেদন গ্রহণের সময় আবেদনপত্র সঠিকভাবে যাচাইকরণ এবং </a:t>
                      </a:r>
                      <a:r>
                        <a:rPr lang="bn-IN" sz="1500" i="1" dirty="0" smtClean="0">
                          <a:solidFill>
                            <a:schemeClr val="tx1"/>
                          </a:solidFill>
                          <a:latin typeface="Nikosh" pitchFamily="2" charset="0"/>
                          <a:cs typeface="Nikosh" pitchFamily="2" charset="0"/>
                        </a:rPr>
                        <a:t>আবেদনপ্রাপ্তির ২৪ ঘণ্টার মধ্যে</a:t>
                      </a:r>
                      <a:r>
                        <a:rPr lang="bn-IN" sz="1500" i="1" baseline="0" dirty="0" smtClean="0">
                          <a:solidFill>
                            <a:schemeClr val="tx1"/>
                          </a:solidFill>
                          <a:latin typeface="Nikosh" pitchFamily="2" charset="0"/>
                          <a:cs typeface="Nikosh" pitchFamily="2" charset="0"/>
                        </a:rPr>
                        <a:t> </a:t>
                      </a:r>
                      <a:r>
                        <a:rPr lang="bn-IN" sz="1500" i="1" dirty="0" smtClean="0">
                          <a:solidFill>
                            <a:schemeClr val="tx1"/>
                          </a:solidFill>
                          <a:latin typeface="Nikosh" pitchFamily="2" charset="0"/>
                          <a:cs typeface="Nikosh" pitchFamily="2" charset="0"/>
                        </a:rPr>
                        <a:t>আবেদনপত্রে কোনো ঘাটতি থাকলে তা  সেবাগ্রহিতাকে জানিয়ে  দেওয়া।</a:t>
                      </a:r>
                      <a:r>
                        <a:rPr lang="bn-IN" sz="1500" i="1" dirty="0" smtClean="0">
                          <a:solidFill>
                            <a:schemeClr val="tx1"/>
                          </a:solidFill>
                          <a:latin typeface="Nikosh" pitchFamily="2" charset="0"/>
                          <a:ea typeface="Times New Roman"/>
                          <a:cs typeface="Nikosh" pitchFamily="2" charset="0"/>
                        </a:rPr>
                        <a:t> </a:t>
                      </a:r>
                      <a:r>
                        <a:rPr lang="bn-BD" sz="1500" i="1" dirty="0" smtClean="0">
                          <a:solidFill>
                            <a:schemeClr val="tx1"/>
                          </a:solidFill>
                          <a:latin typeface="Nikosh" pitchFamily="2" charset="0"/>
                          <a:ea typeface="Times New Roman"/>
                          <a:cs typeface="Nikosh" pitchFamily="2" charset="0"/>
                        </a:rPr>
                        <a:t>।</a:t>
                      </a:r>
                      <a:endParaRPr lang="en-US" sz="1500" i="1" dirty="0" smtClean="0">
                        <a:solidFill>
                          <a:schemeClr val="tx1"/>
                        </a:solidFill>
                        <a:latin typeface="Nikosh" pitchFamily="2" charset="0"/>
                        <a:ea typeface="Times New Roman"/>
                        <a:cs typeface="Nikosh" pitchFamily="2" charset="0"/>
                      </a:endParaRPr>
                    </a:p>
                  </a:txBody>
                  <a:tcPr/>
                </a:tc>
                <a:tc rowSpan="2">
                  <a:txBody>
                    <a:bodyPr/>
                    <a:lstStyle/>
                    <a:p>
                      <a:pPr algn="ctr"/>
                      <a:endParaRPr lang="bn-IN" sz="2000" b="1" dirty="0" smtClean="0">
                        <a:latin typeface="Nikosh" pitchFamily="2" charset="0"/>
                        <a:cs typeface="Nikosh" pitchFamily="2" charset="0"/>
                      </a:endParaRPr>
                    </a:p>
                    <a:p>
                      <a:pPr algn="ctr"/>
                      <a:endParaRPr lang="bn-IN" sz="2000" b="1" dirty="0" smtClean="0">
                        <a:latin typeface="Nikosh" pitchFamily="2" charset="0"/>
                        <a:cs typeface="Nikosh" pitchFamily="2" charset="0"/>
                      </a:endParaRPr>
                    </a:p>
                    <a:p>
                      <a:pPr algn="ctr"/>
                      <a:r>
                        <a:rPr lang="bn-IN" sz="2000" b="1" dirty="0" smtClean="0">
                          <a:latin typeface="Nikosh" pitchFamily="2" charset="0"/>
                          <a:cs typeface="Nikosh" pitchFamily="2" charset="0"/>
                        </a:rPr>
                        <a:t>১৫</a:t>
                      </a:r>
                      <a:r>
                        <a:rPr lang="bn-IN" sz="2000" b="1" baseline="0" dirty="0" smtClean="0">
                          <a:latin typeface="Nikosh" pitchFamily="2" charset="0"/>
                          <a:cs typeface="Nikosh" pitchFamily="2" charset="0"/>
                        </a:rPr>
                        <a:t> জানুয়ারি, ২০১৭</a:t>
                      </a:r>
                      <a:endParaRPr lang="en-US" sz="2000" b="1" dirty="0">
                        <a:latin typeface="Nikosh" pitchFamily="2" charset="0"/>
                        <a:cs typeface="Nikosh" pitchFamily="2" charset="0"/>
                      </a:endParaRPr>
                    </a:p>
                  </a:txBody>
                  <a:tcPr/>
                </a:tc>
              </a:tr>
              <a:tr h="622329">
                <a:tc>
                  <a:txBody>
                    <a:bodyPr/>
                    <a:lstStyle/>
                    <a:p>
                      <a:pPr algn="l">
                        <a:lnSpc>
                          <a:spcPct val="150000"/>
                        </a:lnSpc>
                        <a:spcBef>
                          <a:spcPts val="0"/>
                        </a:spcBef>
                        <a:spcAft>
                          <a:spcPts val="0"/>
                        </a:spcAft>
                      </a:pPr>
                      <a:r>
                        <a:rPr lang="bn-BD" sz="1500" i="1" dirty="0" smtClean="0">
                          <a:solidFill>
                            <a:schemeClr val="tx1"/>
                          </a:solidFill>
                          <a:latin typeface="Nikosh" pitchFamily="2" charset="0"/>
                          <a:ea typeface="Times New Roman"/>
                          <a:cs typeface="Nikosh" pitchFamily="2" charset="0"/>
                        </a:rPr>
                        <a:t>৪। আবেদনপত্রে সেবাগ্রহিতার ব্যক্তিগত মোবাইল নম্বর, ইমেইল ইত্যাদি সংরক্ষণ।</a:t>
                      </a:r>
                      <a:endParaRPr lang="en-US" sz="1500" i="1" dirty="0">
                        <a:solidFill>
                          <a:schemeClr val="tx1"/>
                        </a:solidFill>
                        <a:latin typeface="Nikosh" pitchFamily="2" charset="0"/>
                        <a:ea typeface="Times New Roman"/>
                        <a:cs typeface="Nikosh" pitchFamily="2" charset="0"/>
                      </a:endParaRPr>
                    </a:p>
                  </a:txBody>
                  <a:tcPr/>
                </a:tc>
                <a:tc vMerge="1">
                  <a:txBody>
                    <a:bodyPr/>
                    <a:lstStyle/>
                    <a:p>
                      <a:pPr algn="ctr"/>
                      <a:endParaRPr lang="en-US" dirty="0">
                        <a:latin typeface="Nikosh" pitchFamily="2" charset="0"/>
                        <a:cs typeface="Nikosh" pitchFamily="2" charset="0"/>
                      </a:endParaRPr>
                    </a:p>
                  </a:txBody>
                  <a:tcPr/>
                </a:tc>
              </a:tr>
              <a:tr h="531682">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bn-IN" sz="1500" i="1" dirty="0" smtClean="0">
                          <a:solidFill>
                            <a:schemeClr val="tx1"/>
                          </a:solidFill>
                          <a:latin typeface="Nikosh" pitchFamily="2" charset="0"/>
                          <a:ea typeface="Times New Roman"/>
                          <a:cs typeface="Nikosh" pitchFamily="2" charset="0"/>
                        </a:rPr>
                        <a:t>৫</a:t>
                      </a:r>
                      <a:r>
                        <a:rPr lang="bn-IN" sz="1500" i="1" dirty="0" smtClean="0">
                          <a:solidFill>
                            <a:schemeClr val="tx1"/>
                          </a:solidFill>
                          <a:latin typeface="Nikosh" pitchFamily="2" charset="0"/>
                          <a:cs typeface="Nikosh" pitchFamily="2" charset="0"/>
                        </a:rPr>
                        <a:t>। স্বয়ংসম্পূর্ণ আবেদন ২৪ ঘণ্টার মধ্যে নথিতে উপস্থাপন।</a:t>
                      </a:r>
                      <a:endParaRPr lang="en-US" sz="1500" i="1" dirty="0" smtClean="0">
                        <a:solidFill>
                          <a:schemeClr val="tx1"/>
                        </a:solidFill>
                        <a:latin typeface="Nikosh" pitchFamily="2" charset="0"/>
                        <a:cs typeface="Nikosh" pitchFamily="2" charset="0"/>
                      </a:endParaRPr>
                    </a:p>
                  </a:txBody>
                  <a:tcPr/>
                </a:tc>
                <a:tc rowSpan="2">
                  <a:txBody>
                    <a:bodyPr/>
                    <a:lstStyle/>
                    <a:p>
                      <a:pPr algn="ctr"/>
                      <a:endParaRPr lang="bn-IN" sz="2000" b="1" dirty="0" smtClean="0">
                        <a:latin typeface="Nikosh" pitchFamily="2" charset="0"/>
                        <a:cs typeface="Nikosh" pitchFamily="2" charset="0"/>
                      </a:endParaRPr>
                    </a:p>
                    <a:p>
                      <a:pPr algn="ctr"/>
                      <a:endParaRPr lang="bn-IN" sz="2000" b="1" dirty="0" smtClean="0">
                        <a:latin typeface="Nikosh" pitchFamily="2" charset="0"/>
                        <a:cs typeface="Nikosh" pitchFamily="2" charset="0"/>
                      </a:endParaRPr>
                    </a:p>
                    <a:p>
                      <a:pPr algn="ctr"/>
                      <a:r>
                        <a:rPr lang="bn-IN" sz="2000" b="1" dirty="0" smtClean="0">
                          <a:latin typeface="Nikosh" pitchFamily="2" charset="0"/>
                          <a:cs typeface="Nikosh" pitchFamily="2" charset="0"/>
                        </a:rPr>
                        <a:t>৩১</a:t>
                      </a:r>
                      <a:r>
                        <a:rPr lang="bn-IN" sz="2000" b="1" baseline="0" dirty="0" smtClean="0">
                          <a:latin typeface="Nikosh" pitchFamily="2" charset="0"/>
                          <a:cs typeface="Nikosh" pitchFamily="2" charset="0"/>
                        </a:rPr>
                        <a:t> জানুয়ারি, ২০১৭</a:t>
                      </a:r>
                      <a:endParaRPr lang="en-US" sz="2000" b="1" dirty="0">
                        <a:latin typeface="Nikosh" pitchFamily="2" charset="0"/>
                        <a:cs typeface="Nikosh" pitchFamily="2" charset="0"/>
                      </a:endParaRPr>
                    </a:p>
                  </a:txBody>
                  <a:tcPr/>
                </a:tc>
              </a:tr>
              <a:tr h="728869">
                <a:tc>
                  <a:txBody>
                    <a:bodyPr/>
                    <a:lstStyle/>
                    <a:p>
                      <a:pPr marL="0" marR="0" lvl="0" indent="0" algn="l" defTabSz="914400" rtl="0" eaLnBrk="0" fontAlgn="base" latinLnBrk="0" hangingPunct="0">
                        <a:lnSpc>
                          <a:spcPct val="150000"/>
                        </a:lnSpc>
                        <a:spcBef>
                          <a:spcPts val="0"/>
                        </a:spcBef>
                        <a:spcAft>
                          <a:spcPts val="0"/>
                        </a:spcAft>
                        <a:buClrTx/>
                        <a:buSzTx/>
                        <a:buFont typeface="Arial" charset="0"/>
                        <a:buNone/>
                        <a:tabLst/>
                        <a:defRPr/>
                      </a:pPr>
                      <a:r>
                        <a:rPr kumimoji="0" lang="bn-IN" sz="1500" b="0" i="1" u="none" strike="noStrike" kern="1200" cap="none" spc="0" normalizeH="0" baseline="0" noProof="0" dirty="0" smtClean="0">
                          <a:ln>
                            <a:noFill/>
                          </a:ln>
                          <a:solidFill>
                            <a:prstClr val="black"/>
                          </a:solidFill>
                          <a:effectLst/>
                          <a:uLnTx/>
                          <a:uFillTx/>
                          <a:latin typeface="Nikosh" pitchFamily="2" charset="0"/>
                          <a:ea typeface="+mn-ea"/>
                          <a:cs typeface="Nikosh" pitchFamily="2" charset="0"/>
                        </a:rPr>
                        <a:t>৬। আবেদন এবং অনুমোদিত/অননুমোদিত নথি সরাসরি সহকারী হিসাবরক্ষকের নিকট প্রেরণ।</a:t>
                      </a:r>
                      <a:endParaRPr kumimoji="0" lang="en-US" sz="1500" b="0" i="1" u="none" strike="noStrike" kern="1200" cap="none" spc="0" normalizeH="0" baseline="0" noProof="0" dirty="0" smtClean="0">
                        <a:ln>
                          <a:noFill/>
                        </a:ln>
                        <a:solidFill>
                          <a:prstClr val="black"/>
                        </a:solidFill>
                        <a:effectLst/>
                        <a:uLnTx/>
                        <a:uFillTx/>
                        <a:latin typeface="Nikosh" pitchFamily="2" charset="0"/>
                        <a:ea typeface="+mn-ea"/>
                        <a:cs typeface="Nikosh" pitchFamily="2" charset="0"/>
                      </a:endParaRPr>
                    </a:p>
                  </a:txBody>
                  <a:tcPr/>
                </a:tc>
                <a:tc vMerge="1">
                  <a:txBody>
                    <a:bodyPr/>
                    <a:lstStyle/>
                    <a:p>
                      <a:pPr algn="ctr"/>
                      <a:endParaRPr lang="en-US" dirty="0">
                        <a:latin typeface="Nikosh" pitchFamily="2" charset="0"/>
                        <a:cs typeface="Nikosh" pitchFamily="2" charset="0"/>
                      </a:endParaRPr>
                    </a:p>
                  </a:txBody>
                  <a:tcPr/>
                </a:tc>
              </a:tr>
            </a:tbl>
          </a:graphicData>
        </a:graphic>
      </p:graphicFrame>
    </p:spTree>
    <p:extLst>
      <p:ext uri="{BB962C8B-B14F-4D97-AF65-F5344CB8AC3E}">
        <p14:creationId xmlns:p14="http://schemas.microsoft.com/office/powerpoint/2010/main" val="14357843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0" y="1219200"/>
            <a:ext cx="9144000" cy="5638800"/>
          </a:xfrm>
        </p:spPr>
        <p:txBody>
          <a:bodyPr/>
          <a:lstStyle/>
          <a:p>
            <a:pPr algn="l"/>
            <a:r>
              <a:rPr lang="en-US" sz="1800" b="1" i="1" dirty="0" err="1">
                <a:latin typeface="Nikosh" pitchFamily="2" charset="0"/>
                <a:cs typeface="Nikosh" pitchFamily="2" charset="0"/>
              </a:rPr>
              <a:t>তত্ত্বাবধানঃ</a:t>
            </a:r>
            <a:r>
              <a:rPr lang="bn-BD" sz="1800" b="1" i="1" dirty="0">
                <a:latin typeface="Nikosh" pitchFamily="2" charset="0"/>
                <a:cs typeface="Nikosh" pitchFamily="2" charset="0"/>
              </a:rPr>
              <a:t/>
            </a:r>
            <a:br>
              <a:rPr lang="bn-BD" sz="1800" b="1" i="1" dirty="0">
                <a:latin typeface="Nikosh" pitchFamily="2" charset="0"/>
                <a:cs typeface="Nikosh" pitchFamily="2" charset="0"/>
              </a:rPr>
            </a:br>
            <a:r>
              <a:rPr lang="en-US" sz="1800" b="1" i="1" dirty="0">
                <a:latin typeface="Nikosh" pitchFamily="2" charset="0"/>
                <a:cs typeface="Nikosh" pitchFamily="2" charset="0"/>
              </a:rPr>
              <a:t/>
            </a:r>
            <a:br>
              <a:rPr lang="en-US" sz="1800" b="1" i="1" dirty="0">
                <a:latin typeface="Nikosh" pitchFamily="2" charset="0"/>
                <a:cs typeface="Nikosh" pitchFamily="2" charset="0"/>
              </a:rPr>
            </a:br>
            <a:r>
              <a:rPr lang="bn-BD" sz="1600" b="1" dirty="0">
                <a:latin typeface="Nikosh" pitchFamily="2" charset="0"/>
                <a:cs typeface="Nikosh" pitchFamily="2" charset="0"/>
              </a:rPr>
              <a:t>	</a:t>
            </a:r>
            <a:r>
              <a:rPr lang="en-US" sz="1600" b="1" dirty="0" err="1">
                <a:latin typeface="Nikosh" pitchFamily="2" charset="0"/>
                <a:cs typeface="Nikosh" pitchFamily="2" charset="0"/>
              </a:rPr>
              <a:t>জনাব</a:t>
            </a:r>
            <a:r>
              <a:rPr lang="en-US" sz="1600" b="1" dirty="0">
                <a:latin typeface="Nikosh" pitchFamily="2" charset="0"/>
                <a:cs typeface="Nikosh" pitchFamily="2" charset="0"/>
              </a:rPr>
              <a:t> </a:t>
            </a:r>
            <a:r>
              <a:rPr lang="en-US" sz="1600" b="1" dirty="0" err="1">
                <a:latin typeface="Nikosh" pitchFamily="2" charset="0"/>
                <a:cs typeface="Nikosh" pitchFamily="2" charset="0"/>
              </a:rPr>
              <a:t>মোঃ</a:t>
            </a:r>
            <a:r>
              <a:rPr lang="en-US" sz="1600" b="1" dirty="0">
                <a:latin typeface="Nikosh" pitchFamily="2" charset="0"/>
                <a:cs typeface="Nikosh" pitchFamily="2" charset="0"/>
              </a:rPr>
              <a:t> </a:t>
            </a:r>
            <a:r>
              <a:rPr lang="en-US" sz="1600" b="1" dirty="0" err="1">
                <a:latin typeface="Nikosh" pitchFamily="2" charset="0"/>
                <a:cs typeface="Nikosh" pitchFamily="2" charset="0"/>
              </a:rPr>
              <a:t>এমদাদুল</a:t>
            </a:r>
            <a:r>
              <a:rPr lang="en-US" sz="1600" b="1" dirty="0">
                <a:latin typeface="Nikosh" pitchFamily="2" charset="0"/>
                <a:cs typeface="Nikosh" pitchFamily="2" charset="0"/>
              </a:rPr>
              <a:t> </a:t>
            </a:r>
            <a:r>
              <a:rPr lang="en-US" sz="1600" b="1" dirty="0" err="1">
                <a:latin typeface="Nikosh" pitchFamily="2" charset="0"/>
                <a:cs typeface="Nikosh" pitchFamily="2" charset="0"/>
              </a:rPr>
              <a:t>হক</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smtClean="0">
                <a:latin typeface="Nikosh" pitchFamily="2" charset="0"/>
                <a:cs typeface="Nikosh" pitchFamily="2" charset="0"/>
              </a:rPr>
              <a:t>।</a:t>
            </a:r>
            <a:r>
              <a:rPr lang="bn-BD" sz="1600" dirty="0">
                <a:latin typeface="Nikosh" pitchFamily="2" charset="0"/>
                <a:cs typeface="Nikosh" pitchFamily="2" charset="0"/>
              </a:rPr>
              <a:t/>
            </a:r>
            <a:br>
              <a:rPr lang="bn-BD" sz="1600" dirty="0">
                <a:latin typeface="Nikosh" pitchFamily="2" charset="0"/>
                <a:cs typeface="Nikosh" pitchFamily="2" charset="0"/>
              </a:rPr>
            </a:br>
            <a:r>
              <a:rPr lang="en-US" sz="900" dirty="0">
                <a:latin typeface="Nikosh" pitchFamily="2" charset="0"/>
                <a:cs typeface="Nikosh" pitchFamily="2" charset="0"/>
              </a:rPr>
              <a:t/>
            </a:r>
            <a:br>
              <a:rPr lang="en-US" sz="900" dirty="0">
                <a:latin typeface="Nikosh" pitchFamily="2" charset="0"/>
                <a:cs typeface="Nikosh" pitchFamily="2" charset="0"/>
              </a:rPr>
            </a:br>
            <a:r>
              <a:rPr lang="en-US" sz="1800" b="1" i="1" dirty="0" err="1">
                <a:latin typeface="Nikosh" pitchFamily="2" charset="0"/>
                <a:cs typeface="Nikosh" pitchFamily="2" charset="0"/>
              </a:rPr>
              <a:t>প্রণয়নেঃ</a:t>
            </a:r>
            <a:r>
              <a:rPr lang="bn-BD" sz="1800" b="1" i="1" dirty="0">
                <a:latin typeface="Nikosh" pitchFamily="2" charset="0"/>
                <a:cs typeface="Nikosh" pitchFamily="2" charset="0"/>
              </a:rPr>
              <a:t/>
            </a:r>
            <a:br>
              <a:rPr lang="bn-BD" sz="1800" b="1" i="1" dirty="0">
                <a:latin typeface="Nikosh" pitchFamily="2" charset="0"/>
                <a:cs typeface="Nikosh" pitchFamily="2" charset="0"/>
              </a:rPr>
            </a:br>
            <a:r>
              <a:rPr lang="en-US" sz="1800" b="1" i="1" dirty="0">
                <a:latin typeface="Nikosh" pitchFamily="2" charset="0"/>
                <a:cs typeface="Nikosh" pitchFamily="2" charset="0"/>
              </a:rPr>
              <a:t/>
            </a:r>
            <a:br>
              <a:rPr lang="en-US" sz="1800" b="1" i="1" dirty="0">
                <a:latin typeface="Nikosh" pitchFamily="2" charset="0"/>
                <a:cs typeface="Nikosh" pitchFamily="2" charset="0"/>
              </a:rPr>
            </a:br>
            <a:r>
              <a:rPr lang="bn-BD" sz="1600" b="1" dirty="0">
                <a:latin typeface="Nikosh" pitchFamily="2" charset="0"/>
                <a:ea typeface="Times New Roman" pitchFamily="18" charset="0"/>
                <a:cs typeface="Nikosh" pitchFamily="2" charset="0"/>
              </a:rPr>
              <a:t>	</a:t>
            </a:r>
            <a:r>
              <a:rPr lang="bn-IN" sz="1600" b="1" dirty="0">
                <a:latin typeface="Nikosh" pitchFamily="2" charset="0"/>
                <a:ea typeface="Times New Roman" pitchFamily="18" charset="0"/>
                <a:cs typeface="Nikosh" pitchFamily="2" charset="0"/>
              </a:rPr>
              <a:t>জনাব</a:t>
            </a:r>
            <a:r>
              <a:rPr lang="en-US" sz="1600" b="1" dirty="0">
                <a:latin typeface="Nikosh" pitchFamily="2" charset="0"/>
                <a:ea typeface="Times New Roman" pitchFamily="18" charset="0"/>
                <a:cs typeface="Nikosh" pitchFamily="2" charset="0"/>
              </a:rPr>
              <a:t> </a:t>
            </a:r>
            <a:r>
              <a:rPr lang="en-US" sz="1600" b="1" dirty="0" err="1">
                <a:latin typeface="Nikosh" pitchFamily="2" charset="0"/>
                <a:ea typeface="Times New Roman" pitchFamily="18" charset="0"/>
                <a:cs typeface="Nikosh" pitchFamily="2" charset="0"/>
              </a:rPr>
              <a:t>মোঃ</a:t>
            </a:r>
            <a:r>
              <a:rPr lang="en-US" sz="1600" b="1" dirty="0">
                <a:latin typeface="Nikosh" pitchFamily="2" charset="0"/>
                <a:ea typeface="Times New Roman" pitchFamily="18" charset="0"/>
                <a:cs typeface="Nikosh" pitchFamily="2" charset="0"/>
              </a:rPr>
              <a:t> </a:t>
            </a:r>
            <a:r>
              <a:rPr lang="bn-IN" sz="1600" b="1" dirty="0">
                <a:latin typeface="Nikosh" pitchFamily="2" charset="0"/>
                <a:ea typeface="Times New Roman" pitchFamily="18" charset="0"/>
                <a:cs typeface="Nikosh" pitchFamily="2" charset="0"/>
              </a:rPr>
              <a:t>শহীদুল</a:t>
            </a:r>
            <a:r>
              <a:rPr lang="en-US" sz="1600" b="1" dirty="0">
                <a:latin typeface="Nikosh" pitchFamily="2" charset="0"/>
                <a:ea typeface="Times New Roman" pitchFamily="18" charset="0"/>
                <a:cs typeface="Nikosh" pitchFamily="2" charset="0"/>
              </a:rPr>
              <a:t> </a:t>
            </a:r>
            <a:r>
              <a:rPr lang="bn-IN" sz="1600" b="1" dirty="0">
                <a:latin typeface="Nikosh" pitchFamily="2" charset="0"/>
                <a:cs typeface="Nikosh" pitchFamily="2" charset="0"/>
              </a:rPr>
              <a:t>ইসলাম</a:t>
            </a:r>
            <a:r>
              <a:rPr lang="en-US" sz="1600" b="1" dirty="0">
                <a:latin typeface="Nikosh" pitchFamily="2" charset="0"/>
                <a:cs typeface="Nikosh" pitchFamily="2" charset="0"/>
              </a:rPr>
              <a:t> </a:t>
            </a:r>
            <a:r>
              <a:rPr lang="en-US" sz="1600" b="1" dirty="0" err="1">
                <a:latin typeface="Nikosh" pitchFamily="2" charset="0"/>
                <a:cs typeface="Nikosh" pitchFamily="2" charset="0"/>
              </a:rPr>
              <a:t>ভুঞা</a:t>
            </a:r>
            <a:r>
              <a:rPr lang="en-US" sz="1600" dirty="0">
                <a:latin typeface="Nikosh" pitchFamily="2" charset="0"/>
                <a:cs typeface="Nikosh" pitchFamily="2" charset="0"/>
              </a:rPr>
              <a:t>, </a:t>
            </a:r>
            <a:r>
              <a:rPr lang="en-US" sz="1600" dirty="0" err="1">
                <a:latin typeface="Nikosh" pitchFamily="2" charset="0"/>
                <a:cs typeface="Nikosh" pitchFamily="2" charset="0"/>
              </a:rPr>
              <a:t>অতিরিক্ত</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a:latin typeface="Nikosh" pitchFamily="2" charset="0"/>
                <a:cs typeface="Nikosh" pitchFamily="2" charset="0"/>
              </a:rPr>
              <a:t>।</a:t>
            </a:r>
            <a:r>
              <a:rPr lang="en-US" sz="1600" dirty="0">
                <a:latin typeface="Nikosh" pitchFamily="2" charset="0"/>
                <a:cs typeface="Nikosh" pitchFamily="2" charset="0"/>
              </a:rPr>
              <a:t/>
            </a:r>
            <a:br>
              <a:rPr lang="en-US" sz="1600" dirty="0">
                <a:latin typeface="Nikosh" pitchFamily="2" charset="0"/>
                <a:cs typeface="Nikosh" pitchFamily="2" charset="0"/>
              </a:rPr>
            </a:br>
            <a:r>
              <a:rPr lang="bn-BD" sz="1600" b="1" dirty="0">
                <a:latin typeface="Nikosh" pitchFamily="2" charset="0"/>
                <a:cs typeface="Nikosh" pitchFamily="2" charset="0"/>
              </a:rPr>
              <a:t>	জনাব আব্দুল্লাহ-আল-নোমান </a:t>
            </a:r>
            <a:r>
              <a:rPr lang="en-US" sz="1600" dirty="0">
                <a:latin typeface="Nikosh" pitchFamily="2" charset="0"/>
                <a:cs typeface="Nikosh" pitchFamily="2" charset="0"/>
              </a:rPr>
              <a:t>, </a:t>
            </a:r>
            <a:r>
              <a:rPr lang="en-US" sz="1600" dirty="0" err="1">
                <a:latin typeface="Nikosh" pitchFamily="2" charset="0"/>
                <a:cs typeface="Nikosh" pitchFamily="2" charset="0"/>
              </a:rPr>
              <a:t>সহকারী</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smtClean="0">
                <a:latin typeface="Nikosh" pitchFamily="2" charset="0"/>
                <a:cs typeface="Nikosh" pitchFamily="2" charset="0"/>
              </a:rPr>
              <a:t>।</a:t>
            </a:r>
            <a:r>
              <a:rPr lang="bn-BD" sz="1600" dirty="0">
                <a:latin typeface="Nikosh" pitchFamily="2" charset="0"/>
                <a:cs typeface="Nikosh" pitchFamily="2" charset="0"/>
              </a:rPr>
              <a:t/>
            </a:r>
            <a:br>
              <a:rPr lang="bn-BD" sz="1600" dirty="0">
                <a:latin typeface="Nikosh" pitchFamily="2" charset="0"/>
                <a:cs typeface="Nikosh" pitchFamily="2" charset="0"/>
              </a:rPr>
            </a:br>
            <a:r>
              <a:rPr lang="en-US" sz="900" dirty="0">
                <a:latin typeface="Nikosh" pitchFamily="2" charset="0"/>
                <a:cs typeface="Nikosh" pitchFamily="2" charset="0"/>
              </a:rPr>
              <a:t/>
            </a:r>
            <a:br>
              <a:rPr lang="en-US" sz="900" dirty="0">
                <a:latin typeface="Nikosh" pitchFamily="2" charset="0"/>
                <a:cs typeface="Nikosh" pitchFamily="2" charset="0"/>
              </a:rPr>
            </a:br>
            <a:r>
              <a:rPr lang="en-US" sz="1800" b="1" i="1" dirty="0" err="1">
                <a:latin typeface="Nikosh" pitchFamily="2" charset="0"/>
                <a:cs typeface="Nikosh" pitchFamily="2" charset="0"/>
              </a:rPr>
              <a:t>সম্পাদনাঃ</a:t>
            </a:r>
            <a:r>
              <a:rPr lang="bn-BD" sz="1800" b="1" i="1" dirty="0">
                <a:latin typeface="Nikosh" pitchFamily="2" charset="0"/>
                <a:cs typeface="Nikosh" pitchFamily="2" charset="0"/>
              </a:rPr>
              <a:t/>
            </a:r>
            <a:br>
              <a:rPr lang="bn-BD" sz="1800" b="1" i="1" dirty="0">
                <a:latin typeface="Nikosh" pitchFamily="2" charset="0"/>
                <a:cs typeface="Nikosh" pitchFamily="2" charset="0"/>
              </a:rPr>
            </a:br>
            <a:r>
              <a:rPr lang="en-US" sz="900" dirty="0">
                <a:latin typeface="Nikosh" pitchFamily="2" charset="0"/>
                <a:cs typeface="Nikosh" pitchFamily="2" charset="0"/>
              </a:rPr>
              <a:t/>
            </a:r>
            <a:br>
              <a:rPr lang="en-US" sz="900" dirty="0">
                <a:latin typeface="Nikosh" pitchFamily="2" charset="0"/>
                <a:cs typeface="Nikosh" pitchFamily="2" charset="0"/>
              </a:rPr>
            </a:br>
            <a:r>
              <a:rPr lang="bn-BD" sz="1600" b="1" dirty="0">
                <a:latin typeface="Nikosh" pitchFamily="2" charset="0"/>
                <a:cs typeface="Nikosh" pitchFamily="2" charset="0"/>
              </a:rPr>
              <a:t>	</a:t>
            </a:r>
            <a:r>
              <a:rPr lang="bn-IN" sz="1600" b="1" dirty="0">
                <a:latin typeface="Nikosh" pitchFamily="2" charset="0"/>
                <a:cs typeface="Nikosh" pitchFamily="2" charset="0"/>
              </a:rPr>
              <a:t>জনাব</a:t>
            </a:r>
            <a:r>
              <a:rPr lang="en-US" sz="1600" b="1" dirty="0">
                <a:latin typeface="Nikosh" pitchFamily="2" charset="0"/>
                <a:cs typeface="Nikosh" pitchFamily="2" charset="0"/>
              </a:rPr>
              <a:t> </a:t>
            </a:r>
            <a:r>
              <a:rPr lang="en-US" sz="1600" b="1" dirty="0" err="1">
                <a:latin typeface="Nikosh" pitchFamily="2" charset="0"/>
                <a:cs typeface="Nikosh" pitchFamily="2" charset="0"/>
              </a:rPr>
              <a:t>মোঃ</a:t>
            </a:r>
            <a:r>
              <a:rPr lang="en-US" sz="1600" b="1" dirty="0">
                <a:latin typeface="Nikosh" pitchFamily="2" charset="0"/>
                <a:cs typeface="Nikosh" pitchFamily="2" charset="0"/>
              </a:rPr>
              <a:t> </a:t>
            </a:r>
            <a:r>
              <a:rPr lang="bn-IN" sz="1600" b="1" dirty="0">
                <a:latin typeface="Nikosh" pitchFamily="2" charset="0"/>
                <a:cs typeface="Nikosh" pitchFamily="2" charset="0"/>
              </a:rPr>
              <a:t>শহীদুল</a:t>
            </a:r>
            <a:r>
              <a:rPr lang="en-US" sz="1600" b="1" dirty="0">
                <a:latin typeface="Nikosh" pitchFamily="2" charset="0"/>
                <a:cs typeface="Nikosh" pitchFamily="2" charset="0"/>
              </a:rPr>
              <a:t> </a:t>
            </a:r>
            <a:r>
              <a:rPr lang="bn-IN" sz="1600" b="1" dirty="0">
                <a:latin typeface="Nikosh" pitchFamily="2" charset="0"/>
                <a:cs typeface="Nikosh" pitchFamily="2" charset="0"/>
              </a:rPr>
              <a:t>ইসলাম</a:t>
            </a:r>
            <a:r>
              <a:rPr lang="en-US" sz="1600" b="1" dirty="0">
                <a:latin typeface="Nikosh" pitchFamily="2" charset="0"/>
                <a:cs typeface="Nikosh" pitchFamily="2" charset="0"/>
              </a:rPr>
              <a:t> </a:t>
            </a:r>
            <a:r>
              <a:rPr lang="en-US" sz="1600" b="1" dirty="0" err="1">
                <a:latin typeface="Nikosh" pitchFamily="2" charset="0"/>
                <a:cs typeface="Nikosh" pitchFamily="2" charset="0"/>
              </a:rPr>
              <a:t>ভুঞা</a:t>
            </a:r>
            <a:r>
              <a:rPr lang="en-US" sz="1600" dirty="0">
                <a:latin typeface="Nikosh" pitchFamily="2" charset="0"/>
                <a:cs typeface="Nikosh" pitchFamily="2" charset="0"/>
              </a:rPr>
              <a:t>, </a:t>
            </a:r>
            <a:r>
              <a:rPr lang="en-US" sz="1600" dirty="0" err="1">
                <a:latin typeface="Nikosh" pitchFamily="2" charset="0"/>
                <a:cs typeface="Nikosh" pitchFamily="2" charset="0"/>
              </a:rPr>
              <a:t>অতিরিক্ত</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smtClean="0">
                <a:latin typeface="Nikosh" pitchFamily="2" charset="0"/>
                <a:cs typeface="Nikosh" pitchFamily="2" charset="0"/>
              </a:rPr>
              <a:t>।</a:t>
            </a:r>
            <a:r>
              <a:rPr lang="en-US" sz="1600" dirty="0">
                <a:latin typeface="Nikosh" pitchFamily="2" charset="0"/>
                <a:cs typeface="Nikosh" pitchFamily="2" charset="0"/>
              </a:rPr>
              <a:t/>
            </a:r>
            <a:br>
              <a:rPr lang="en-US" sz="1600" dirty="0">
                <a:latin typeface="Nikosh" pitchFamily="2" charset="0"/>
                <a:cs typeface="Nikosh" pitchFamily="2" charset="0"/>
              </a:rPr>
            </a:br>
            <a:r>
              <a:rPr lang="bn-BD" sz="1600" b="1" dirty="0">
                <a:latin typeface="Nikosh" pitchFamily="2" charset="0"/>
                <a:cs typeface="Nikosh" pitchFamily="2" charset="0"/>
              </a:rPr>
              <a:t>	</a:t>
            </a:r>
            <a:r>
              <a:rPr lang="en-US" sz="1600" b="1" dirty="0" err="1">
                <a:latin typeface="Nikosh" pitchFamily="2" charset="0"/>
                <a:cs typeface="Nikosh" pitchFamily="2" charset="0"/>
              </a:rPr>
              <a:t>জনাব</a:t>
            </a:r>
            <a:r>
              <a:rPr lang="en-US" sz="1600" b="1" dirty="0">
                <a:latin typeface="Nikosh" pitchFamily="2" charset="0"/>
                <a:cs typeface="Nikosh" pitchFamily="2" charset="0"/>
              </a:rPr>
              <a:t> </a:t>
            </a:r>
            <a:r>
              <a:rPr lang="en-US" sz="1600" b="1" dirty="0" err="1">
                <a:latin typeface="Nikosh" pitchFamily="2" charset="0"/>
                <a:cs typeface="Nikosh" pitchFamily="2" charset="0"/>
              </a:rPr>
              <a:t>মোহাম্মদ</a:t>
            </a:r>
            <a:r>
              <a:rPr lang="en-US" sz="1600" b="1" dirty="0">
                <a:latin typeface="Nikosh" pitchFamily="2" charset="0"/>
                <a:cs typeface="Nikosh" pitchFamily="2" charset="0"/>
              </a:rPr>
              <a:t> </a:t>
            </a:r>
            <a:r>
              <a:rPr lang="en-US" sz="1600" b="1" dirty="0" err="1">
                <a:latin typeface="Nikosh" pitchFamily="2" charset="0"/>
                <a:cs typeface="Nikosh" pitchFamily="2" charset="0"/>
              </a:rPr>
              <a:t>ফারুকুল</a:t>
            </a:r>
            <a:r>
              <a:rPr lang="en-US" sz="1600" b="1" dirty="0">
                <a:latin typeface="Nikosh" pitchFamily="2" charset="0"/>
                <a:cs typeface="Nikosh" pitchFamily="2" charset="0"/>
              </a:rPr>
              <a:t> </a:t>
            </a:r>
            <a:r>
              <a:rPr lang="en-US" sz="1600" b="1" dirty="0" err="1">
                <a:latin typeface="Nikosh" pitchFamily="2" charset="0"/>
                <a:cs typeface="Nikosh" pitchFamily="2" charset="0"/>
              </a:rPr>
              <a:t>ইসলাম</a:t>
            </a:r>
            <a:r>
              <a:rPr lang="en-US" sz="1600" dirty="0">
                <a:latin typeface="Nikosh" pitchFamily="2" charset="0"/>
                <a:cs typeface="Nikosh" pitchFamily="2" charset="0"/>
              </a:rPr>
              <a:t>, </a:t>
            </a:r>
            <a:r>
              <a:rPr lang="en-US" sz="1600" dirty="0" err="1">
                <a:latin typeface="Nikosh" pitchFamily="2" charset="0"/>
                <a:cs typeface="Nikosh" pitchFamily="2" charset="0"/>
              </a:rPr>
              <a:t>উপ</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smtClean="0">
                <a:latin typeface="Nikosh" pitchFamily="2" charset="0"/>
                <a:cs typeface="Nikosh" pitchFamily="2" charset="0"/>
              </a:rPr>
              <a:t>।</a:t>
            </a:r>
            <a:r>
              <a:rPr lang="bn-BD" sz="1600" dirty="0">
                <a:latin typeface="Nikosh" pitchFamily="2" charset="0"/>
                <a:cs typeface="Nikosh" pitchFamily="2" charset="0"/>
              </a:rPr>
              <a:t/>
            </a:r>
            <a:br>
              <a:rPr lang="bn-BD" sz="1600" dirty="0">
                <a:latin typeface="Nikosh" pitchFamily="2" charset="0"/>
                <a:cs typeface="Nikosh" pitchFamily="2" charset="0"/>
              </a:rPr>
            </a:br>
            <a:r>
              <a:rPr lang="en-US" sz="900" dirty="0">
                <a:latin typeface="Nikosh" pitchFamily="2" charset="0"/>
                <a:cs typeface="Nikosh" pitchFamily="2" charset="0"/>
              </a:rPr>
              <a:t/>
            </a:r>
            <a:br>
              <a:rPr lang="en-US" sz="900" dirty="0">
                <a:latin typeface="Nikosh" pitchFamily="2" charset="0"/>
                <a:cs typeface="Nikosh" pitchFamily="2" charset="0"/>
              </a:rPr>
            </a:br>
            <a:r>
              <a:rPr lang="en-US" sz="1800" b="1" i="1" dirty="0" err="1">
                <a:latin typeface="Nikosh" pitchFamily="2" charset="0"/>
                <a:cs typeface="Nikosh" pitchFamily="2" charset="0"/>
              </a:rPr>
              <a:t>সহযোগিতাঃ</a:t>
            </a:r>
            <a:r>
              <a:rPr lang="bn-BD" sz="1800" b="1" i="1" dirty="0">
                <a:latin typeface="Nikosh" pitchFamily="2" charset="0"/>
                <a:cs typeface="Nikosh" pitchFamily="2" charset="0"/>
              </a:rPr>
              <a:t/>
            </a:r>
            <a:br>
              <a:rPr lang="bn-BD" sz="1800" b="1" i="1" dirty="0">
                <a:latin typeface="Nikosh" pitchFamily="2" charset="0"/>
                <a:cs typeface="Nikosh" pitchFamily="2" charset="0"/>
              </a:rPr>
            </a:br>
            <a:r>
              <a:rPr lang="en-US" sz="900" dirty="0">
                <a:latin typeface="Nikosh" pitchFamily="2" charset="0"/>
                <a:cs typeface="Nikosh" pitchFamily="2" charset="0"/>
              </a:rPr>
              <a:t/>
            </a:r>
            <a:br>
              <a:rPr lang="en-US" sz="900" dirty="0">
                <a:latin typeface="Nikosh" pitchFamily="2" charset="0"/>
                <a:cs typeface="Nikosh" pitchFamily="2" charset="0"/>
              </a:rPr>
            </a:br>
            <a:r>
              <a:rPr lang="bn-BD" sz="1600" b="1" dirty="0">
                <a:latin typeface="Nikosh" pitchFamily="2" charset="0"/>
                <a:cs typeface="Nikosh" pitchFamily="2" charset="0"/>
              </a:rPr>
              <a:t>	</a:t>
            </a:r>
            <a:r>
              <a:rPr lang="en-US" sz="1600" b="1" dirty="0" err="1">
                <a:latin typeface="Nikosh" pitchFamily="2" charset="0"/>
                <a:cs typeface="Nikosh" pitchFamily="2" charset="0"/>
              </a:rPr>
              <a:t>জনাব</a:t>
            </a:r>
            <a:r>
              <a:rPr lang="en-US" sz="1600" b="1" dirty="0">
                <a:latin typeface="Nikosh" pitchFamily="2" charset="0"/>
                <a:cs typeface="Nikosh" pitchFamily="2" charset="0"/>
              </a:rPr>
              <a:t> </a:t>
            </a:r>
            <a:r>
              <a:rPr lang="en-US" sz="1600" b="1" dirty="0" err="1">
                <a:latin typeface="Nikosh" pitchFamily="2" charset="0"/>
                <a:cs typeface="Nikosh" pitchFamily="2" charset="0"/>
              </a:rPr>
              <a:t>রাশেদ</a:t>
            </a:r>
            <a:r>
              <a:rPr lang="en-US" sz="1600" b="1" dirty="0">
                <a:latin typeface="Nikosh" pitchFamily="2" charset="0"/>
                <a:cs typeface="Nikosh" pitchFamily="2" charset="0"/>
              </a:rPr>
              <a:t> </a:t>
            </a:r>
            <a:r>
              <a:rPr lang="en-US" sz="1600" b="1" dirty="0" err="1">
                <a:latin typeface="Nikosh" pitchFamily="2" charset="0"/>
                <a:cs typeface="Nikosh" pitchFamily="2" charset="0"/>
              </a:rPr>
              <a:t>আহাম্মেদ</a:t>
            </a:r>
            <a:r>
              <a:rPr lang="en-US" sz="1600" b="1" dirty="0">
                <a:latin typeface="Nikosh" pitchFamily="2" charset="0"/>
                <a:cs typeface="Nikosh" pitchFamily="2" charset="0"/>
              </a:rPr>
              <a:t> </a:t>
            </a:r>
            <a:r>
              <a:rPr lang="en-US" sz="1600" b="1" dirty="0" err="1">
                <a:latin typeface="Nikosh" pitchFamily="2" charset="0"/>
                <a:cs typeface="Nikosh" pitchFamily="2" charset="0"/>
              </a:rPr>
              <a:t>সাদী</a:t>
            </a:r>
            <a:r>
              <a:rPr lang="en-US" sz="1600" dirty="0">
                <a:latin typeface="Nikosh" pitchFamily="2" charset="0"/>
                <a:cs typeface="Nikosh" pitchFamily="2" charset="0"/>
              </a:rPr>
              <a:t>, </a:t>
            </a:r>
            <a:r>
              <a:rPr lang="en-US" sz="1600" dirty="0" err="1">
                <a:latin typeface="Nikosh" pitchFamily="2" charset="0"/>
                <a:cs typeface="Nikosh" pitchFamily="2" charset="0"/>
              </a:rPr>
              <a:t>উপ</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smtClean="0">
                <a:latin typeface="Nikosh" pitchFamily="2" charset="0"/>
                <a:cs typeface="Nikosh" pitchFamily="2" charset="0"/>
              </a:rPr>
              <a:t>।</a:t>
            </a:r>
            <a:r>
              <a:rPr lang="en-US" sz="1600" dirty="0">
                <a:latin typeface="Nikosh" pitchFamily="2" charset="0"/>
                <a:cs typeface="Nikosh" pitchFamily="2" charset="0"/>
              </a:rPr>
              <a:t/>
            </a:r>
            <a:br>
              <a:rPr lang="en-US" sz="1600" dirty="0">
                <a:latin typeface="Nikosh" pitchFamily="2" charset="0"/>
                <a:cs typeface="Nikosh" pitchFamily="2" charset="0"/>
              </a:rPr>
            </a:br>
            <a:r>
              <a:rPr lang="bn-BD" sz="1600" b="1" dirty="0">
                <a:latin typeface="Nikosh" pitchFamily="2" charset="0"/>
                <a:cs typeface="Nikosh" pitchFamily="2" charset="0"/>
              </a:rPr>
              <a:t>	</a:t>
            </a:r>
            <a:r>
              <a:rPr lang="en-US" sz="1600" b="1" dirty="0" err="1">
                <a:latin typeface="Nikosh" pitchFamily="2" charset="0"/>
                <a:cs typeface="Nikosh" pitchFamily="2" charset="0"/>
              </a:rPr>
              <a:t>জনাব</a:t>
            </a:r>
            <a:r>
              <a:rPr lang="en-US" sz="1600" b="1" dirty="0">
                <a:latin typeface="Nikosh" pitchFamily="2" charset="0"/>
                <a:cs typeface="Nikosh" pitchFamily="2" charset="0"/>
              </a:rPr>
              <a:t> </a:t>
            </a:r>
            <a:r>
              <a:rPr lang="en-US" sz="1600" b="1" dirty="0" err="1">
                <a:latin typeface="Nikosh" pitchFamily="2" charset="0"/>
                <a:cs typeface="Nikosh" pitchFamily="2" charset="0"/>
              </a:rPr>
              <a:t>মাসুদুল</a:t>
            </a:r>
            <a:r>
              <a:rPr lang="en-US" sz="1600" b="1" dirty="0">
                <a:latin typeface="Nikosh" pitchFamily="2" charset="0"/>
                <a:cs typeface="Nikosh" pitchFamily="2" charset="0"/>
              </a:rPr>
              <a:t> </a:t>
            </a:r>
            <a:r>
              <a:rPr lang="en-US" sz="1600" b="1" dirty="0" err="1">
                <a:latin typeface="Nikosh" pitchFamily="2" charset="0"/>
                <a:cs typeface="Nikosh" pitchFamily="2" charset="0"/>
              </a:rPr>
              <a:t>আলম</a:t>
            </a:r>
            <a:r>
              <a:rPr lang="en-US" sz="1600" dirty="0">
                <a:latin typeface="Nikosh" pitchFamily="2" charset="0"/>
                <a:cs typeface="Nikosh" pitchFamily="2" charset="0"/>
              </a:rPr>
              <a:t>, </a:t>
            </a:r>
            <a:r>
              <a:rPr lang="en-US" sz="1600" dirty="0" err="1">
                <a:latin typeface="Nikosh" pitchFamily="2" charset="0"/>
                <a:cs typeface="Nikosh" pitchFamily="2" charset="0"/>
              </a:rPr>
              <a:t>সহকারী</a:t>
            </a:r>
            <a:r>
              <a:rPr lang="en-US" sz="1600" dirty="0">
                <a:latin typeface="Nikosh" pitchFamily="2" charset="0"/>
                <a:cs typeface="Nikosh" pitchFamily="2" charset="0"/>
              </a:rPr>
              <a:t> </a:t>
            </a:r>
            <a:r>
              <a:rPr lang="en-US" sz="1600" dirty="0" err="1">
                <a:latin typeface="Nikosh" pitchFamily="2" charset="0"/>
                <a:cs typeface="Nikosh" pitchFamily="2" charset="0"/>
              </a:rPr>
              <a:t>পরিচালক</a:t>
            </a:r>
            <a:r>
              <a:rPr lang="en-US" sz="1600" dirty="0">
                <a:latin typeface="Nikosh" pitchFamily="2" charset="0"/>
                <a:cs typeface="Nikosh" pitchFamily="2" charset="0"/>
              </a:rPr>
              <a:t>, </a:t>
            </a:r>
            <a:r>
              <a:rPr lang="en-US" sz="1600" dirty="0" err="1">
                <a:latin typeface="Nikosh" pitchFamily="2" charset="0"/>
                <a:cs typeface="Nikosh" pitchFamily="2" charset="0"/>
              </a:rPr>
              <a:t>সরকারি</a:t>
            </a:r>
            <a:r>
              <a:rPr lang="en-US" sz="1600" dirty="0">
                <a:latin typeface="Nikosh" pitchFamily="2" charset="0"/>
                <a:cs typeface="Nikosh" pitchFamily="2" charset="0"/>
              </a:rPr>
              <a:t> </a:t>
            </a:r>
            <a:r>
              <a:rPr lang="en-US" sz="1600" dirty="0" err="1">
                <a:latin typeface="Nikosh" pitchFamily="2" charset="0"/>
                <a:cs typeface="Nikosh" pitchFamily="2" charset="0"/>
              </a:rPr>
              <a:t>আবাসন</a:t>
            </a:r>
            <a:r>
              <a:rPr lang="en-US" sz="1600" dirty="0">
                <a:latin typeface="Nikosh" pitchFamily="2" charset="0"/>
                <a:cs typeface="Nikosh" pitchFamily="2" charset="0"/>
              </a:rPr>
              <a:t> </a:t>
            </a:r>
            <a:r>
              <a:rPr lang="en-US" sz="1600" dirty="0" err="1" smtClean="0">
                <a:latin typeface="Nikosh" pitchFamily="2" charset="0"/>
                <a:cs typeface="Nikosh" pitchFamily="2" charset="0"/>
              </a:rPr>
              <a:t>পরিদপ্তর</a:t>
            </a:r>
            <a:r>
              <a:rPr lang="bn-IN" sz="1600" dirty="0" smtClean="0">
                <a:latin typeface="Nikosh" pitchFamily="2" charset="0"/>
                <a:cs typeface="Nikosh" pitchFamily="2" charset="0"/>
              </a:rPr>
              <a:t>।</a:t>
            </a:r>
            <a:r>
              <a:rPr lang="en-US" sz="1600" dirty="0">
                <a:latin typeface="Nikosh" pitchFamily="2" charset="0"/>
                <a:cs typeface="Nikosh" pitchFamily="2" charset="0"/>
              </a:rPr>
              <a:t/>
            </a:r>
            <a:br>
              <a:rPr lang="en-US" sz="1600" dirty="0">
                <a:latin typeface="Nikosh" pitchFamily="2" charset="0"/>
                <a:cs typeface="Nikosh" pitchFamily="2" charset="0"/>
              </a:rPr>
            </a:br>
            <a:r>
              <a:rPr lang="bn-BD" sz="1600" b="1" dirty="0">
                <a:latin typeface="Nikosh" pitchFamily="2" charset="0"/>
                <a:cs typeface="Nikosh" pitchFamily="2" charset="0"/>
              </a:rPr>
              <a:t>	</a:t>
            </a:r>
            <a:r>
              <a:rPr lang="en-US" sz="1600" b="1" dirty="0" err="1">
                <a:latin typeface="Nikosh" pitchFamily="2" charset="0"/>
                <a:cs typeface="Nikosh" pitchFamily="2" charset="0"/>
              </a:rPr>
              <a:t>পারভিন</a:t>
            </a:r>
            <a:r>
              <a:rPr lang="en-US" sz="1600" b="1" dirty="0">
                <a:latin typeface="Nikosh" pitchFamily="2" charset="0"/>
                <a:cs typeface="Nikosh" pitchFamily="2" charset="0"/>
              </a:rPr>
              <a:t> </a:t>
            </a:r>
            <a:r>
              <a:rPr lang="en-US" sz="1600" b="1" dirty="0" err="1">
                <a:latin typeface="Nikosh" pitchFamily="2" charset="0"/>
                <a:cs typeface="Nikosh" pitchFamily="2" charset="0"/>
              </a:rPr>
              <a:t>আক্তার</a:t>
            </a:r>
            <a:r>
              <a:rPr lang="en-US" sz="1600" dirty="0">
                <a:latin typeface="Nikosh" pitchFamily="2" charset="0"/>
                <a:cs typeface="Nikosh" pitchFamily="2" charset="0"/>
              </a:rPr>
              <a:t>, </a:t>
            </a:r>
            <a:r>
              <a:rPr lang="en-US" sz="1600" dirty="0" err="1">
                <a:latin typeface="Nikosh" pitchFamily="2" charset="0"/>
                <a:cs typeface="Nikosh" pitchFamily="2" charset="0"/>
              </a:rPr>
              <a:t>অফিস</a:t>
            </a:r>
            <a:r>
              <a:rPr lang="en-US" sz="1600" dirty="0">
                <a:latin typeface="Nikosh" pitchFamily="2" charset="0"/>
                <a:cs typeface="Nikosh" pitchFamily="2" charset="0"/>
              </a:rPr>
              <a:t> </a:t>
            </a:r>
            <a:r>
              <a:rPr lang="en-US" sz="1600" dirty="0" err="1">
                <a:latin typeface="Nikosh" pitchFamily="2" charset="0"/>
                <a:cs typeface="Nikosh" pitchFamily="2" charset="0"/>
              </a:rPr>
              <a:t>সহকারী-কাম-কম্পিউটার</a:t>
            </a:r>
            <a:r>
              <a:rPr lang="en-US" sz="1600" dirty="0">
                <a:latin typeface="Nikosh" pitchFamily="2" charset="0"/>
                <a:cs typeface="Nikosh" pitchFamily="2" charset="0"/>
              </a:rPr>
              <a:t> </a:t>
            </a:r>
            <a:r>
              <a:rPr lang="en-US" sz="1600" dirty="0" err="1" smtClean="0">
                <a:latin typeface="Nikosh" pitchFamily="2" charset="0"/>
                <a:cs typeface="Nikosh" pitchFamily="2" charset="0"/>
              </a:rPr>
              <a:t>মুদ্রাক্ষরিক</a:t>
            </a:r>
            <a:r>
              <a:rPr lang="bn-IN" sz="1600" dirty="0" smtClean="0">
                <a:latin typeface="Nikosh" pitchFamily="2" charset="0"/>
                <a:cs typeface="Nikosh" pitchFamily="2" charset="0"/>
              </a:rPr>
              <a:t>।</a:t>
            </a:r>
            <a:r>
              <a:rPr lang="en-US" sz="1600" dirty="0"/>
              <a:t/>
            </a:r>
            <a:br>
              <a:rPr lang="en-US" sz="1600" dirty="0"/>
            </a:br>
            <a:endParaRPr lang="en-US" sz="1600" dirty="0" smtClean="0"/>
          </a:p>
        </p:txBody>
      </p:sp>
      <p:pic>
        <p:nvPicPr>
          <p:cNvPr id="18435"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wipe(down)">
                                      <p:cBhvr>
                                        <p:cTn id="7" dur="500"/>
                                        <p:tgtEl>
                                          <p:spTgt spid="1843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1" nodeType="clickEffect">
                                  <p:stCondLst>
                                    <p:cond delay="0"/>
                                  </p:stCondLst>
                                  <p:childTnLst>
                                    <p:set>
                                      <p:cBhvr>
                                        <p:cTn id="11" dur="1" fill="hold">
                                          <p:stCondLst>
                                            <p:cond delay="0"/>
                                          </p:stCondLst>
                                        </p:cTn>
                                        <p:tgtEl>
                                          <p:spTgt spid="18434"/>
                                        </p:tgtEl>
                                        <p:attrNameLst>
                                          <p:attrName>style.visibility</p:attrName>
                                        </p:attrNameLst>
                                      </p:cBhvr>
                                      <p:to>
                                        <p:strVal val="visible"/>
                                      </p:to>
                                    </p:set>
                                    <p:animEffect transition="in" filter="barn(inVertical)">
                                      <p:cBhvr>
                                        <p:cTn id="12"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4"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5638800"/>
          </a:xfrm>
        </p:spPr>
        <p:txBody>
          <a:bodyPr/>
          <a:lstStyle/>
          <a:p>
            <a:pPr eaLnBrk="1" hangingPunct="1"/>
            <a:r>
              <a:rPr lang="en-US" sz="3200" b="1" dirty="0" smtClean="0"/>
              <a:t/>
            </a:r>
            <a:br>
              <a:rPr lang="en-US" sz="3200" b="1" dirty="0" smtClean="0"/>
            </a:br>
            <a:r>
              <a:rPr lang="en-US" sz="3200" b="1" dirty="0" smtClean="0"/>
              <a:t/>
            </a:r>
            <a:br>
              <a:rPr lang="en-US" sz="3200" b="1" dirty="0" smtClean="0"/>
            </a:br>
            <a:r>
              <a:rPr lang="bn-BD" sz="3200" b="1" dirty="0" smtClean="0">
                <a:latin typeface="Nikosh" pitchFamily="2" charset="0"/>
                <a:cs typeface="Nikosh" pitchFamily="2" charset="0"/>
              </a:rPr>
              <a:t>ধন্যবাদ</a:t>
            </a:r>
            <a:r>
              <a:rPr lang="en-US" sz="1600" dirty="0" smtClean="0"/>
              <a:t/>
            </a:r>
            <a:br>
              <a:rPr lang="en-US" sz="1600" dirty="0" smtClean="0"/>
            </a:br>
            <a:r>
              <a:rPr lang="en-US" sz="1600" dirty="0" smtClean="0"/>
              <a:t/>
            </a:r>
            <a:br>
              <a:rPr lang="en-US" sz="1600" dirty="0" smtClean="0"/>
            </a:br>
            <a:endParaRPr lang="en-US" sz="1600" dirty="0" smtClean="0"/>
          </a:p>
        </p:txBody>
      </p:sp>
      <p:pic>
        <p:nvPicPr>
          <p:cNvPr id="19459"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bn-BD" sz="3200" b="1" dirty="0" smtClean="0"/>
              <a:t/>
            </a:r>
            <a:br>
              <a:rPr lang="bn-BD" sz="3200" b="1" dirty="0" smtClean="0"/>
            </a:br>
            <a:r>
              <a:rPr lang="bn-BD" sz="3200" b="1" i="1" dirty="0" smtClean="0">
                <a:latin typeface="Nikosh2" pitchFamily="2" charset="0"/>
                <a:cs typeface="Nikosh2" pitchFamily="2" charset="0"/>
              </a:rPr>
              <a:t>সেবার সংক্ষিপ্ত পরিচিতি</a:t>
            </a:r>
            <a:endParaRPr lang="en-US" sz="1600" i="1" dirty="0" smtClean="0">
              <a:latin typeface="Nikosh2" pitchFamily="2" charset="0"/>
              <a:cs typeface="Nikosh2" pitchFamily="2" charset="0"/>
            </a:endParaRPr>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r>
              <a:rPr lang="bn-BD" sz="2000" dirty="0" smtClean="0">
                <a:solidFill>
                  <a:schemeClr val="tx1"/>
                </a:solidFill>
                <a:latin typeface="Nikosh2" pitchFamily="2" charset="0"/>
                <a:cs typeface="Nikosh2" pitchFamily="2" charset="0"/>
              </a:rPr>
              <a:t>সরকারি </a:t>
            </a:r>
            <a:r>
              <a:rPr lang="bn-BD" sz="2000" dirty="0">
                <a:solidFill>
                  <a:schemeClr val="tx1"/>
                </a:solidFill>
                <a:latin typeface="Nikosh2" pitchFamily="2" charset="0"/>
                <a:cs typeface="Nikosh2" pitchFamily="2" charset="0"/>
              </a:rPr>
              <a:t>বাসা-বাড়ি বরাদ্দ প্রদান ও বাতিল করণ</a:t>
            </a:r>
            <a:r>
              <a:rPr lang="bn-BD" sz="2000" dirty="0" smtClean="0">
                <a:solidFill>
                  <a:schemeClr val="tx1"/>
                </a:solidFill>
                <a:latin typeface="Nikosh2" pitchFamily="2" charset="0"/>
                <a:cs typeface="Nikosh2" pitchFamily="2" charset="0"/>
              </a:rPr>
              <a:t>।</a:t>
            </a:r>
            <a:endParaRPr lang="en-US" sz="2000" dirty="0" smtClean="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endParaRPr lang="en-US" sz="2000" dirty="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r>
              <a:rPr lang="bn-BD" sz="2000" dirty="0" smtClean="0">
                <a:solidFill>
                  <a:schemeClr val="tx1"/>
                </a:solidFill>
                <a:latin typeface="Nikosh2" pitchFamily="2" charset="0"/>
                <a:cs typeface="Nikosh2" pitchFamily="2" charset="0"/>
              </a:rPr>
              <a:t>দোকান </a:t>
            </a:r>
            <a:r>
              <a:rPr lang="bn-BD" sz="2000" dirty="0">
                <a:solidFill>
                  <a:schemeClr val="tx1"/>
                </a:solidFill>
                <a:latin typeface="Nikosh2" pitchFamily="2" charset="0"/>
                <a:cs typeface="Nikosh2" pitchFamily="2" charset="0"/>
              </a:rPr>
              <a:t>বরাদ্দ ও ভাড়া আদায়</a:t>
            </a:r>
            <a:r>
              <a:rPr lang="bn-BD" sz="2000" dirty="0" smtClean="0">
                <a:solidFill>
                  <a:schemeClr val="tx1"/>
                </a:solidFill>
                <a:latin typeface="Nikosh2" pitchFamily="2" charset="0"/>
                <a:cs typeface="Nikosh2" pitchFamily="2" charset="0"/>
              </a:rPr>
              <a:t>।</a:t>
            </a:r>
            <a:endParaRPr lang="en-US" sz="2000" dirty="0" smtClean="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endParaRPr lang="en-US" sz="2000" dirty="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r>
              <a:rPr lang="bn-BD" sz="2000" dirty="0" smtClean="0">
                <a:solidFill>
                  <a:schemeClr val="tx1"/>
                </a:solidFill>
                <a:latin typeface="Nikosh2" pitchFamily="2" charset="0"/>
                <a:cs typeface="Nikosh2" pitchFamily="2" charset="0"/>
              </a:rPr>
              <a:t>গ্যারেজ </a:t>
            </a:r>
            <a:r>
              <a:rPr lang="bn-IN" sz="2000" dirty="0" smtClean="0">
                <a:solidFill>
                  <a:schemeClr val="tx1"/>
                </a:solidFill>
                <a:latin typeface="Nikosh2" pitchFamily="2" charset="0"/>
                <a:cs typeface="Nikosh2" pitchFamily="2" charset="0"/>
              </a:rPr>
              <a:t>ও অফিস স্থান </a:t>
            </a:r>
            <a:r>
              <a:rPr lang="bn-BD" sz="2000" dirty="0" smtClean="0">
                <a:solidFill>
                  <a:schemeClr val="tx1"/>
                </a:solidFill>
                <a:latin typeface="Nikosh2" pitchFamily="2" charset="0"/>
                <a:cs typeface="Nikosh2" pitchFamily="2" charset="0"/>
              </a:rPr>
              <a:t>বরাদ্দ </a:t>
            </a:r>
            <a:r>
              <a:rPr lang="bn-BD" sz="2000" dirty="0">
                <a:solidFill>
                  <a:schemeClr val="tx1"/>
                </a:solidFill>
                <a:latin typeface="Nikosh2" pitchFamily="2" charset="0"/>
                <a:cs typeface="Nikosh2" pitchFamily="2" charset="0"/>
              </a:rPr>
              <a:t>প্রদান</a:t>
            </a:r>
            <a:r>
              <a:rPr lang="bn-BD" sz="2000" dirty="0" smtClean="0">
                <a:solidFill>
                  <a:schemeClr val="tx1"/>
                </a:solidFill>
                <a:latin typeface="Nikosh2" pitchFamily="2" charset="0"/>
                <a:cs typeface="Nikosh2" pitchFamily="2" charset="0"/>
              </a:rPr>
              <a:t>।</a:t>
            </a:r>
            <a:endParaRPr lang="en-US" sz="2000" dirty="0" smtClean="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endParaRPr lang="en-US" sz="2000" dirty="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r>
              <a:rPr lang="bn-BD" sz="2000" dirty="0" smtClean="0">
                <a:solidFill>
                  <a:schemeClr val="tx1"/>
                </a:solidFill>
                <a:latin typeface="Nikosh2" pitchFamily="2" charset="0"/>
                <a:cs typeface="Nikosh2" pitchFamily="2" charset="0"/>
              </a:rPr>
              <a:t>সাময়িক </a:t>
            </a:r>
            <a:r>
              <a:rPr lang="bn-BD" sz="2000" dirty="0">
                <a:solidFill>
                  <a:schemeClr val="tx1"/>
                </a:solidFill>
                <a:latin typeface="Nikosh2" pitchFamily="2" charset="0"/>
                <a:cs typeface="Nikosh2" pitchFamily="2" charset="0"/>
              </a:rPr>
              <a:t>ও চূড়ান্ত না-দাবি সনদ প্রদান</a:t>
            </a:r>
            <a:r>
              <a:rPr lang="bn-BD" sz="2000" dirty="0" smtClean="0">
                <a:solidFill>
                  <a:schemeClr val="tx1"/>
                </a:solidFill>
                <a:latin typeface="Nikosh2" pitchFamily="2" charset="0"/>
                <a:cs typeface="Nikosh2" pitchFamily="2" charset="0"/>
              </a:rPr>
              <a:t>।</a:t>
            </a:r>
            <a:endParaRPr lang="en-US" sz="2000" dirty="0" smtClean="0">
              <a:solidFill>
                <a:schemeClr val="tx1"/>
              </a:solidFill>
              <a:latin typeface="Nikosh2" pitchFamily="2" charset="0"/>
              <a:cs typeface="Nikosh2" pitchFamily="2" charset="0"/>
            </a:endParaRPr>
          </a:p>
          <a:p>
            <a:pPr marL="1371600" lvl="2" indent="-457200" algn="l" eaLnBrk="1" fontAlgn="auto" hangingPunct="1">
              <a:spcAft>
                <a:spcPts val="0"/>
              </a:spcAft>
              <a:buFont typeface="Arial" pitchFamily="34" charset="0"/>
              <a:buNone/>
              <a:defRPr/>
            </a:pPr>
            <a:endParaRPr lang="en-US" sz="2000" dirty="0">
              <a:solidFill>
                <a:schemeClr val="tx1"/>
              </a:solidFill>
              <a:latin typeface="Nikosh2" pitchFamily="2" charset="0"/>
              <a:cs typeface="Nikosh2" pitchFamily="2" charset="0"/>
            </a:endParaRPr>
          </a:p>
          <a:p>
            <a:pPr marL="1371600" lvl="2" indent="-457200" algn="l" eaLnBrk="1" fontAlgn="auto" hangingPunct="1">
              <a:spcAft>
                <a:spcPts val="0"/>
              </a:spcAft>
              <a:buFont typeface="Wingdings" pitchFamily="2" charset="2"/>
              <a:buChar char="Ø"/>
              <a:defRPr/>
            </a:pPr>
            <a:r>
              <a:rPr lang="bn-BD" sz="2000" dirty="0" smtClean="0">
                <a:solidFill>
                  <a:schemeClr val="tx1"/>
                </a:solidFill>
                <a:latin typeface="Nikosh2" pitchFamily="2" charset="0"/>
                <a:cs typeface="Nikosh2" pitchFamily="2" charset="0"/>
              </a:rPr>
              <a:t>যে</a:t>
            </a:r>
            <a:r>
              <a:rPr lang="en-US" sz="2000" dirty="0" smtClean="0">
                <a:solidFill>
                  <a:schemeClr val="tx1"/>
                </a:solidFill>
                <a:latin typeface="Nikosh2" pitchFamily="2" charset="0"/>
                <a:cs typeface="Nikosh2" pitchFamily="2" charset="0"/>
              </a:rPr>
              <a:t> </a:t>
            </a:r>
            <a:r>
              <a:rPr lang="bn-BD" sz="2000" dirty="0" smtClean="0">
                <a:solidFill>
                  <a:schemeClr val="tx1"/>
                </a:solidFill>
                <a:latin typeface="Nikosh2" pitchFamily="2" charset="0"/>
                <a:cs typeface="Nikosh2" pitchFamily="2" charset="0"/>
              </a:rPr>
              <a:t>সকল </a:t>
            </a:r>
            <a:r>
              <a:rPr lang="bn-BD" sz="2000" dirty="0">
                <a:solidFill>
                  <a:schemeClr val="tx1"/>
                </a:solidFill>
                <a:latin typeface="Nikosh2" pitchFamily="2" charset="0"/>
                <a:cs typeface="Nikosh2" pitchFamily="2" charset="0"/>
              </a:rPr>
              <a:t>কর্মকর্তা সরকারি বাসায় বসবাস করেননি তাদের অনুকূলে না-দাবি সনদ প্রদান।</a:t>
            </a:r>
            <a:endParaRPr lang="en-US" sz="2000" dirty="0">
              <a:solidFill>
                <a:schemeClr val="tx1"/>
              </a:solidFill>
              <a:latin typeface="Nikosh2" pitchFamily="2" charset="0"/>
              <a:cs typeface="Nikosh2" pitchFamily="2" charset="0"/>
            </a:endParaRPr>
          </a:p>
        </p:txBody>
      </p:sp>
      <p:pic>
        <p:nvPicPr>
          <p:cNvPr id="3076"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nodeType="after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3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6000"/>
                            </p:stCondLst>
                            <p:childTnLst>
                              <p:par>
                                <p:cTn id="20" presetID="2" presetClass="entr" presetSubtype="4" fill="hold" nodeType="after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 calcmode="lin" valueType="num">
                                      <p:cBhvr additive="base">
                                        <p:cTn id="22" dur="3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3" dur="3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9000"/>
                            </p:stCondLst>
                            <p:childTnLst>
                              <p:par>
                                <p:cTn id="25" presetID="2" presetClass="entr" presetSubtype="4" fill="hold" nodeType="after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3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3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29" fill="hold" nodeType="afterGroup">
                            <p:stCondLst>
                              <p:cond delay="12000"/>
                            </p:stCondLst>
                            <p:childTnLst>
                              <p:par>
                                <p:cTn id="30" presetID="2" presetClass="entr" presetSubtype="4" fill="hold" nodeType="after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 calcmode="lin" valueType="num">
                                      <p:cBhvr additive="base">
                                        <p:cTn id="32" dur="30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3" dur="30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latin typeface="Nikosh2" pitchFamily="2" charset="0"/>
                <a:cs typeface="Nikosh2" pitchFamily="2" charset="0"/>
              </a:rPr>
              <a:t/>
            </a:r>
            <a:br>
              <a:rPr lang="en-US" sz="3200" b="1" dirty="0" smtClean="0">
                <a:latin typeface="Nikosh2" pitchFamily="2" charset="0"/>
                <a:cs typeface="Nikosh2" pitchFamily="2" charset="0"/>
              </a:rPr>
            </a:br>
            <a:r>
              <a:rPr lang="bn-BD" sz="3200" b="1" i="1" dirty="0" smtClean="0">
                <a:latin typeface="Nikosh2" pitchFamily="2" charset="0"/>
                <a:cs typeface="Nikosh2" pitchFamily="2" charset="0"/>
              </a:rPr>
              <a:t>সেবা পদ্ধতি সহজিকরণ কার্যক্রম</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r>
              <a:rPr lang="bn-BD" sz="2400" b="1" dirty="0" smtClean="0">
                <a:solidFill>
                  <a:schemeClr val="tx1"/>
                </a:solidFill>
                <a:latin typeface="Nikosh2" pitchFamily="2" charset="0"/>
                <a:cs typeface="Nikosh2" pitchFamily="2" charset="0"/>
              </a:rPr>
              <a:t>সেবার নামঃ না-দাবি সনদ পত্র প্রদান</a:t>
            </a:r>
            <a:endParaRPr lang="en-US" sz="2400" dirty="0">
              <a:solidFill>
                <a:schemeClr val="tx1"/>
              </a:solidFill>
              <a:latin typeface="Nikosh2" pitchFamily="2" charset="0"/>
              <a:cs typeface="Nikosh2" pitchFamily="2" charset="0"/>
            </a:endParaRPr>
          </a:p>
        </p:txBody>
      </p:sp>
      <p:pic>
        <p:nvPicPr>
          <p:cNvPr id="4100"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 calcmode="lin" valueType="num">
                                      <p:cBhvr additive="base">
                                        <p:cTn id="12" dur="3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bn-BD" sz="3200" b="1" dirty="0" smtClean="0"/>
              <a:t/>
            </a:r>
            <a:br>
              <a:rPr lang="bn-BD" sz="3200" b="1" dirty="0" smtClean="0"/>
            </a:br>
            <a:r>
              <a:rPr lang="bn-BD" sz="3200" b="1" dirty="0" smtClean="0"/>
              <a:t/>
            </a:r>
            <a:br>
              <a:rPr lang="bn-BD" sz="3200" b="1" dirty="0" smtClean="0"/>
            </a:br>
            <a:r>
              <a:rPr lang="bn-BD" sz="3200" b="1" i="1" dirty="0" smtClean="0">
                <a:latin typeface="Nikosh2" pitchFamily="2" charset="0"/>
                <a:cs typeface="Nikosh2" pitchFamily="2" charset="0"/>
              </a:rPr>
              <a:t>বিদ্যমান পদ্ধতির প্রসেস ম্যাপ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a:noFill/>
          <a:effectLst>
            <a:outerShdw blurRad="50800" dist="50800" dir="5400000" algn="ctr" rotWithShape="0">
              <a:schemeClr val="tx2">
                <a:lumMod val="40000"/>
                <a:lumOff val="60000"/>
              </a:schemeClr>
            </a:outerShdw>
          </a:effectLst>
        </p:spPr>
        <p:txBody>
          <a:bodyPr rtlCol="0">
            <a:normAutofit/>
          </a:bodyPr>
          <a:lstStyle/>
          <a:p>
            <a:pPr eaLnBrk="1" fontAlgn="auto" hangingPunct="1">
              <a:spcAft>
                <a:spcPts val="0"/>
              </a:spcAft>
              <a:buFont typeface="Arial" pitchFamily="34" charset="0"/>
              <a:buNone/>
              <a:defRPr/>
            </a:pPr>
            <a:endParaRPr lang="en-US" sz="1400" b="1" dirty="0"/>
          </a:p>
        </p:txBody>
      </p:sp>
      <p:pic>
        <p:nvPicPr>
          <p:cNvPr id="5124" name="Picture 3" descr="Logo Bangla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426" name="Object 42"/>
          <p:cNvGraphicFramePr>
            <a:graphicFrameLocks noChangeAspect="1"/>
          </p:cNvGraphicFramePr>
          <p:nvPr/>
        </p:nvGraphicFramePr>
        <p:xfrm>
          <a:off x="0" y="2209800"/>
          <a:ext cx="9144000" cy="4648200"/>
        </p:xfrm>
        <a:graphic>
          <a:graphicData uri="http://schemas.openxmlformats.org/presentationml/2006/ole">
            <mc:AlternateContent xmlns:mc="http://schemas.openxmlformats.org/markup-compatibility/2006">
              <mc:Choice xmlns:v="urn:schemas-microsoft-com:vml" Requires="v">
                <p:oleObj spid="_x0000_s16436" name="Acrobat Document" r:id="rId4" imgW="7542857" imgH="5830114" progId="AcroExch.Document.DC">
                  <p:embed/>
                </p:oleObj>
              </mc:Choice>
              <mc:Fallback>
                <p:oleObj name="Acrobat Document" r:id="rId4" imgW="7542857" imgH="5830114" progId="AcroExch.Document.DC">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09800"/>
                        <a:ext cx="9144000" cy="464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2400" b="1" dirty="0" smtClean="0"/>
              <a:t/>
            </a:r>
            <a:br>
              <a:rPr lang="en-US" sz="2400" b="1" dirty="0" smtClean="0"/>
            </a:br>
            <a:r>
              <a:rPr lang="bn-BD" sz="2400" b="1" i="1" dirty="0" smtClean="0">
                <a:latin typeface="Nikosh2" pitchFamily="2" charset="0"/>
                <a:cs typeface="Nikosh2" pitchFamily="2" charset="0"/>
              </a:rPr>
              <a:t>সেবা গ্রহিতা কর্তৃক দাখিলীয় কাগজপত্রাদি</a:t>
            </a:r>
            <a:r>
              <a:rPr lang="en-US" sz="3200" dirty="0" smtClean="0"/>
              <a:t/>
            </a:r>
            <a:br>
              <a:rPr lang="en-US" sz="3200" dirty="0" smtClean="0"/>
            </a:b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না-দাবি </a:t>
            </a:r>
            <a:r>
              <a:rPr lang="bn-BD" sz="1800" dirty="0">
                <a:solidFill>
                  <a:schemeClr val="tx1"/>
                </a:solidFill>
                <a:latin typeface="Nikosh2" pitchFamily="2" charset="0"/>
                <a:cs typeface="Nikosh2" pitchFamily="2" charset="0"/>
              </a:rPr>
              <a:t>সনদ গ্রহণের আবেদন</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বরাদ্দ পত্রের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বাসা দখল গ্রহণের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বিদ্যুত বিল প্রত্যয়নের হালনাগাদ মূল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বসবাসকা</a:t>
            </a:r>
            <a:r>
              <a:rPr lang="bn-IN" sz="1800" dirty="0" smtClean="0">
                <a:solidFill>
                  <a:schemeClr val="tx1"/>
                </a:solidFill>
                <a:latin typeface="Nikosh2" pitchFamily="2" charset="0"/>
                <a:cs typeface="Nikosh2" pitchFamily="2" charset="0"/>
              </a:rPr>
              <a:t>লী</a:t>
            </a:r>
            <a:r>
              <a:rPr lang="bn-BD" sz="1800" dirty="0" smtClean="0">
                <a:solidFill>
                  <a:schemeClr val="tx1"/>
                </a:solidFill>
                <a:latin typeface="Nikosh2" pitchFamily="2" charset="0"/>
                <a:cs typeface="Nikosh2" pitchFamily="2" charset="0"/>
              </a:rPr>
              <a:t>ন </a:t>
            </a:r>
            <a:r>
              <a:rPr lang="bn-BD" sz="1800" dirty="0">
                <a:solidFill>
                  <a:schemeClr val="tx1"/>
                </a:solidFill>
                <a:latin typeface="Nikosh2" pitchFamily="2" charset="0"/>
                <a:cs typeface="Nikosh2" pitchFamily="2" charset="0"/>
              </a:rPr>
              <a:t>সময়ে বাসা ভাড়া কর্তন সংক্রান্ত হালনাগাদ সংশ্লিষ্ট এ, জি, কর্তৃক প্রতিপাদনকৃত ভাড়া কর্তন বিবরণীর মূল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বাসা হস্তান্তরের মূল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অবসর গ্রহণ সংক্রান্ত অফিস আদেশের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প্রেষণে কর্মরত থাকলে কর্মস্থলে বাসা ভাড়া কর্তনের চালানের মূল কপি</a:t>
            </a:r>
            <a:endParaRPr lang="en-US" sz="1800" dirty="0">
              <a:solidFill>
                <a:schemeClr val="tx1"/>
              </a:solidFill>
              <a:latin typeface="Nikosh2" pitchFamily="2" charset="0"/>
              <a:cs typeface="Nikosh2" pitchFamily="2" charset="0"/>
            </a:endParaRPr>
          </a:p>
          <a:p>
            <a:pPr lvl="1"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আবেদনকারী একাধিক বাসায় বসবাস করে থাকলে সেই সকল বাসার বরাদ্দপত্র, দখল, হস্তান্তর পত্র এবং সেসময়ের বাসা ভাড়া কর্তন বিবরণীর (এ, জি, কর্তৃক যাচাইকৃত) মূলকপি।</a:t>
            </a:r>
            <a:endParaRPr lang="en-US" sz="1800" dirty="0">
              <a:solidFill>
                <a:schemeClr val="tx1"/>
              </a:solidFill>
              <a:latin typeface="Nikosh2" pitchFamily="2" charset="0"/>
              <a:cs typeface="Nikosh2" pitchFamily="2" charset="0"/>
            </a:endParaRPr>
          </a:p>
        </p:txBody>
      </p:sp>
      <p:pic>
        <p:nvPicPr>
          <p:cNvPr id="6148"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3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6000"/>
                            </p:stCondLst>
                            <p:childTnLst>
                              <p:par>
                                <p:cTn id="20" presetID="2" presetClass="entr" presetSubtype="4"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3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9000"/>
                            </p:stCondLst>
                            <p:childTnLst>
                              <p:par>
                                <p:cTn id="25" presetID="2" presetClass="entr" presetSubtype="4"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3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9" fill="hold" nodeType="afterGroup">
                            <p:stCondLst>
                              <p:cond delay="12000"/>
                            </p:stCondLst>
                            <p:childTnLst>
                              <p:par>
                                <p:cTn id="30" presetID="2" presetClass="entr" presetSubtype="4" fill="hold"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3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3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4" fill="hold" nodeType="afterGroup">
                            <p:stCondLst>
                              <p:cond delay="15000"/>
                            </p:stCondLst>
                            <p:childTnLst>
                              <p:par>
                                <p:cTn id="35" presetID="2" presetClass="entr" presetSubtype="4"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3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3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18000"/>
                            </p:stCondLst>
                            <p:childTnLst>
                              <p:par>
                                <p:cTn id="40" presetID="2" presetClass="entr" presetSubtype="4" fill="hold" nodeType="after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3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3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4" fill="hold" nodeType="afterGroup">
                            <p:stCondLst>
                              <p:cond delay="21000"/>
                            </p:stCondLst>
                            <p:childTnLst>
                              <p:par>
                                <p:cTn id="45" presetID="2" presetClass="entr" presetSubtype="4" fill="hold"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3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3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49" fill="hold" nodeType="afterGroup">
                            <p:stCondLst>
                              <p:cond delay="24000"/>
                            </p:stCondLst>
                            <p:childTnLst>
                              <p:par>
                                <p:cTn id="50" presetID="2" presetClass="entr" presetSubtype="4" fill="hold" nodeType="after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 calcmode="lin" valueType="num">
                                      <p:cBhvr additive="base">
                                        <p:cTn id="52" dur="3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3" dur="3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latin typeface="Nikosh2" pitchFamily="2" charset="0"/>
                <a:cs typeface="Nikosh2" pitchFamily="2" charset="0"/>
              </a:rPr>
              <a:t/>
            </a:r>
            <a:br>
              <a:rPr lang="en-US" sz="3200" b="1" dirty="0" smtClean="0">
                <a:latin typeface="Nikosh2" pitchFamily="2" charset="0"/>
                <a:cs typeface="Nikosh2" pitchFamily="2" charset="0"/>
              </a:rPr>
            </a:br>
            <a:r>
              <a:rPr lang="bn-BD" sz="2400" b="1" i="1" dirty="0" smtClean="0">
                <a:latin typeface="Nikosh2" pitchFamily="2" charset="0"/>
                <a:cs typeface="Nikosh2" pitchFamily="2" charset="0"/>
              </a:rPr>
              <a:t>ক্যাটাগরি অনুসারে সমস্যাসমূহের বিবরণ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p:txBody>
      </p:sp>
      <p:pic>
        <p:nvPicPr>
          <p:cNvPr id="8196"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348485500"/>
              </p:ext>
            </p:extLst>
          </p:nvPr>
        </p:nvGraphicFramePr>
        <p:xfrm>
          <a:off x="0" y="2209804"/>
          <a:ext cx="9144000" cy="5028965"/>
        </p:xfrm>
        <a:graphic>
          <a:graphicData uri="http://schemas.openxmlformats.org/drawingml/2006/table">
            <a:tbl>
              <a:tblPr firstRow="1" bandRow="1">
                <a:tableStyleId>{5C22544A-7EE6-4342-B048-85BDC9FD1C3A}</a:tableStyleId>
              </a:tblPr>
              <a:tblGrid>
                <a:gridCol w="4572000"/>
                <a:gridCol w="4572000"/>
              </a:tblGrid>
              <a:tr h="404915">
                <a:tc>
                  <a:txBody>
                    <a:bodyPr/>
                    <a:lstStyle/>
                    <a:p>
                      <a:pPr marL="0" marR="0" algn="ctr">
                        <a:spcBef>
                          <a:spcPts val="0"/>
                        </a:spcBef>
                        <a:spcAft>
                          <a:spcPts val="0"/>
                        </a:spcAft>
                      </a:pPr>
                      <a:r>
                        <a:rPr lang="bn-BD" sz="1800" dirty="0">
                          <a:effectLst/>
                          <a:latin typeface="Times New Roman"/>
                          <a:ea typeface="Times New Roman"/>
                          <a:cs typeface="Nikosh"/>
                        </a:rPr>
                        <a:t>সমস্যার ক্ষেত্র</a:t>
                      </a:r>
                      <a:endParaRPr lang="en-US" sz="1800" dirty="0">
                        <a:effectLst/>
                        <a:latin typeface="Times New Roman"/>
                        <a:ea typeface="Times New Roman"/>
                      </a:endParaRPr>
                    </a:p>
                  </a:txBody>
                  <a:tcPr marL="68580" marR="68580" marT="0" marB="0"/>
                </a:tc>
                <a:tc>
                  <a:txBody>
                    <a:bodyPr/>
                    <a:lstStyle/>
                    <a:p>
                      <a:pPr marL="0" marR="0" algn="ctr">
                        <a:spcBef>
                          <a:spcPts val="0"/>
                        </a:spcBef>
                        <a:spcAft>
                          <a:spcPts val="0"/>
                        </a:spcAft>
                      </a:pPr>
                      <a:r>
                        <a:rPr lang="bn-BD" sz="1800" dirty="0">
                          <a:effectLst/>
                          <a:latin typeface="Times New Roman"/>
                          <a:ea typeface="Times New Roman"/>
                          <a:cs typeface="Nikosh"/>
                        </a:rPr>
                        <a:t>সমস্যা বর্ণনা</a:t>
                      </a:r>
                      <a:endParaRPr lang="en-US" sz="1800" dirty="0">
                        <a:effectLst/>
                        <a:latin typeface="Times New Roman"/>
                        <a:ea typeface="Times New Roman"/>
                      </a:endParaRPr>
                    </a:p>
                  </a:txBody>
                  <a:tcPr marL="68580" marR="68580" marT="0" marB="0"/>
                </a:tc>
              </a:tr>
              <a:tr h="599050">
                <a:tc>
                  <a:txBody>
                    <a:bodyPr/>
                    <a:lstStyle/>
                    <a:p>
                      <a:pPr marL="0" marR="0">
                        <a:spcBef>
                          <a:spcPts val="0"/>
                        </a:spcBef>
                        <a:spcAft>
                          <a:spcPts val="0"/>
                        </a:spcAft>
                      </a:pPr>
                      <a:r>
                        <a:rPr lang="bn-BD" sz="1600" dirty="0">
                          <a:effectLst/>
                          <a:latin typeface="Times New Roman"/>
                          <a:ea typeface="Times New Roman"/>
                          <a:cs typeface="Nikosh"/>
                        </a:rPr>
                        <a:t>১। আবেদনপত্র, কর্তন বিবরণী, স্বাক্ষরবিহীন বিদ্যুৎ বিলের ছাড়প্ত্র/হিসাব বিবরণী, দখল গ্রহণ ও হস্তান্তর পত্র, অবসর গ্রহণের আদেশ পত্র, বরাদ্দ পত্রের কপি, চালান জমা</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ত্রুটিপূর্ণ আবেদন পত্র জমা, কর্তন বিবরণীতে এ,জি, কর্তৃক স্বাক্ষর না থাকা, যাচাইবিহীন চালান, দখল গ্রহণ ও হস্তান্তর পত্র দাখিল করা হয় না</a:t>
                      </a:r>
                      <a:endParaRPr lang="en-US" sz="1600" dirty="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২। আবেদন পত্র দাখিল সংক্রান্ত</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ত্রুটিপূর্ণ আবেদন জমা দেওয়ার কারণে তা নিষ্পত্তি হতে বিঘ্ন ঘটে</a:t>
                      </a:r>
                      <a:endParaRPr lang="en-US" sz="160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৩। সেবার ধাপ</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অধিক ধাপের ফলে কার্যক্রম প্রলম্বিত হয়</a:t>
                      </a:r>
                      <a:endParaRPr lang="en-US" sz="160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৪। সম্পৃক্ত জনবল</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পেশাদারিত্বের অভাবে অধিক সময় ব্যয় হয়</a:t>
                      </a:r>
                      <a:endParaRPr lang="en-US" sz="160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৫। স্বাক্ষরকারী/অনুমোদনের সাথে সম্পৃক্ত ব্যক্তি</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সহকারী হিসাব রক্ষক/হিসাব রক্ষক/সহকারী পরিচালক/উপ পরিচালক/অতিরিক্ত পরিচালক/ পরিচালক</a:t>
                      </a:r>
                      <a:endParaRPr lang="en-US" sz="1600" dirty="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৬। নির্ভরশীলতা</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প্রধান হিসাব রক্ষণ কর্মকর্তার কার্যালয়, গণপূর্ত বিভাগ</a:t>
                      </a:r>
                      <a:endParaRPr lang="en-US" sz="1600">
                        <a:effectLst/>
                        <a:latin typeface="Times New Roman"/>
                        <a:ea typeface="Times New Roman"/>
                      </a:endParaRPr>
                    </a:p>
                    <a:p>
                      <a:pPr marL="0" marR="0">
                        <a:spcBef>
                          <a:spcPts val="0"/>
                        </a:spcBef>
                        <a:spcAft>
                          <a:spcPts val="0"/>
                        </a:spcAft>
                      </a:pPr>
                      <a:r>
                        <a:rPr lang="bn-BD" sz="1600">
                          <a:effectLst/>
                          <a:latin typeface="Times New Roman"/>
                          <a:ea typeface="Times New Roman"/>
                          <a:cs typeface="Nikosh"/>
                        </a:rPr>
                        <a:t>চালান যাচাই অফিস</a:t>
                      </a:r>
                      <a:endParaRPr lang="en-US" sz="160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৭। বিধি, আইন, প্রজ্ঞাপন ইত্যাদি</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বর্তমান পরিস্থিতির সাথে প্রচলিত বিধান অনেক ক্ষেত্রেই সামঞ্জস্যপূর্ণ হয় না</a:t>
                      </a:r>
                      <a:endParaRPr lang="en-US" sz="160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৮। অবকাঠামো</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a:effectLst/>
                          <a:latin typeface="Times New Roman"/>
                          <a:ea typeface="Times New Roman"/>
                          <a:cs typeface="Nikosh"/>
                        </a:rPr>
                        <a:t>পর্যাপ্ত স্থান সংকুলানের অভাব/নথি সংরক্ষণের আধুনিক ব্যবস্থা নেই</a:t>
                      </a:r>
                      <a:endParaRPr lang="en-US" sz="160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৯। বেকর্ডপত্র সংরক্ষণ</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কম্পিউটারে সকল তথ্য সংরক্ষণের ব্যবস্থা না থাকা</a:t>
                      </a:r>
                      <a:endParaRPr lang="en-US" sz="1600" dirty="0">
                        <a:effectLst/>
                        <a:latin typeface="Times New Roman"/>
                        <a:ea typeface="Times New Roman"/>
                      </a:endParaRPr>
                    </a:p>
                  </a:txBody>
                  <a:tcPr marL="68580" marR="68580" marT="0" marB="0"/>
                </a:tc>
              </a:tr>
              <a:tr h="404915">
                <a:tc>
                  <a:txBody>
                    <a:bodyPr/>
                    <a:lstStyle/>
                    <a:p>
                      <a:pPr marL="0" marR="0">
                        <a:spcBef>
                          <a:spcPts val="0"/>
                        </a:spcBef>
                        <a:spcAft>
                          <a:spcPts val="0"/>
                        </a:spcAft>
                      </a:pPr>
                      <a:r>
                        <a:rPr lang="bn-BD" sz="1600" dirty="0">
                          <a:effectLst/>
                          <a:latin typeface="Times New Roman"/>
                          <a:ea typeface="Times New Roman"/>
                          <a:cs typeface="Nikosh"/>
                        </a:rPr>
                        <a:t>১০। অন্যান্য</a:t>
                      </a:r>
                      <a:endParaRPr lang="en-US" sz="1600" dirty="0">
                        <a:effectLst/>
                        <a:latin typeface="Times New Roman"/>
                        <a:ea typeface="Times New Roman"/>
                      </a:endParaRPr>
                    </a:p>
                  </a:txBody>
                  <a:tcPr marL="68580" marR="68580" marT="0" marB="0"/>
                </a:tc>
                <a:tc>
                  <a:txBody>
                    <a:bodyPr/>
                    <a:lstStyle/>
                    <a:p>
                      <a:pPr marL="0" marR="0">
                        <a:spcBef>
                          <a:spcPts val="0"/>
                        </a:spcBef>
                        <a:spcAft>
                          <a:spcPts val="0"/>
                        </a:spcAft>
                      </a:pPr>
                      <a:r>
                        <a:rPr lang="bn-BD" sz="1600" dirty="0">
                          <a:effectLst/>
                          <a:latin typeface="Times New Roman"/>
                          <a:ea typeface="Times New Roman"/>
                          <a:cs typeface="Nikosh"/>
                        </a:rPr>
                        <a:t>প্রশিক্ষিত জনবল এবং কানেক্টিভিটির সমস্যা রয়েছে</a:t>
                      </a:r>
                      <a:endParaRPr lang="en-US" sz="16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2000" b="1" dirty="0" smtClean="0"/>
              <a:t/>
            </a:r>
            <a:br>
              <a:rPr lang="en-US" sz="2000" b="1" dirty="0" smtClean="0"/>
            </a:br>
            <a:r>
              <a:rPr lang="en-US" sz="2000" b="1" dirty="0" smtClean="0">
                <a:latin typeface="Nikosh2" pitchFamily="2" charset="0"/>
                <a:cs typeface="Nikosh2" pitchFamily="2" charset="0"/>
              </a:rPr>
              <a:t/>
            </a:r>
            <a:br>
              <a:rPr lang="en-US" sz="2000" b="1" dirty="0" smtClean="0">
                <a:latin typeface="Nikosh2" pitchFamily="2" charset="0"/>
                <a:cs typeface="Nikosh2" pitchFamily="2" charset="0"/>
              </a:rPr>
            </a:br>
            <a:r>
              <a:rPr lang="bn-BD" sz="2000" b="1" i="1" dirty="0" smtClean="0">
                <a:latin typeface="Nikosh2" pitchFamily="2" charset="0"/>
                <a:cs typeface="Nikosh2" pitchFamily="2" charset="0"/>
              </a:rPr>
              <a:t>সেবা পদ্ধতি সহজিকরণে সুনির্দিষ্ট প্রস্তাবনা</a:t>
            </a:r>
            <a:r>
              <a:rPr lang="en-US" sz="2000" dirty="0" smtClean="0"/>
              <a:t/>
            </a:r>
            <a:br>
              <a:rPr lang="en-US" sz="2000" dirty="0" smtClean="0"/>
            </a:br>
            <a:r>
              <a:rPr lang="en-US" sz="2000" dirty="0" smtClean="0"/>
              <a:t/>
            </a:r>
            <a:br>
              <a:rPr lang="en-US" sz="2000" dirty="0" smtClean="0"/>
            </a:br>
            <a:endParaRPr lang="en-US" sz="2000" dirty="0" smtClean="0"/>
          </a:p>
        </p:txBody>
      </p:sp>
      <p:sp>
        <p:nvSpPr>
          <p:cNvPr id="3" name="Subtitle 2"/>
          <p:cNvSpPr>
            <a:spLocks noGrp="1"/>
          </p:cNvSpPr>
          <p:nvPr>
            <p:ph type="subTitle" idx="1"/>
          </p:nvPr>
        </p:nvSpPr>
        <p:spPr>
          <a:xfrm>
            <a:off x="0" y="2209800"/>
            <a:ext cx="9144000" cy="4648200"/>
          </a:xfrm>
        </p:spPr>
        <p:txBody>
          <a:bodyPr/>
          <a:lstStyle/>
          <a:p>
            <a:pPr lvl="2" algn="l" eaLnBrk="1" hangingPunct="1"/>
            <a:endParaRPr lang="en-US" sz="1400" dirty="0">
              <a:solidFill>
                <a:schemeClr val="tx1"/>
              </a:solidFill>
            </a:endParaRPr>
          </a:p>
          <a:p>
            <a:pPr lvl="2" algn="l" eaLnBrk="1" hangingPunct="1"/>
            <a:endParaRPr lang="en-US" sz="1400" dirty="0" smtClean="0">
              <a:solidFill>
                <a:schemeClr val="tx1"/>
              </a:solidFill>
              <a:latin typeface="Nikosh2" pitchFamily="2" charset="0"/>
              <a:cs typeface="Nikosh2" pitchFamily="2" charset="0"/>
            </a:endParaRPr>
          </a:p>
          <a:p>
            <a:pPr lvl="2" algn="l" eaLnBrk="1" hangingPunct="1"/>
            <a:r>
              <a:rPr lang="bn-BD" sz="1800" dirty="0" smtClean="0">
                <a:solidFill>
                  <a:schemeClr val="tx1"/>
                </a:solidFill>
                <a:latin typeface="Nikosh2" pitchFamily="2" charset="0"/>
                <a:cs typeface="Nikosh2" pitchFamily="2" charset="0"/>
              </a:rPr>
              <a:t> </a:t>
            </a:r>
            <a:endParaRPr lang="en-US" sz="1800" dirty="0" smtClean="0">
              <a:solidFill>
                <a:schemeClr val="tx1"/>
              </a:solidFill>
              <a:latin typeface="Nikosh2" pitchFamily="2" charset="0"/>
              <a:cs typeface="Nikosh2" pitchFamily="2" charset="0"/>
            </a:endParaRPr>
          </a:p>
          <a:p>
            <a:pPr lvl="2" algn="l" eaLnBrk="1" hangingPunct="1">
              <a:buFont typeface="Wingdings" pitchFamily="2" charset="2"/>
              <a:buChar char="Ø"/>
            </a:pPr>
            <a:r>
              <a:rPr lang="bn-BD" sz="1800" i="1" dirty="0" smtClean="0">
                <a:solidFill>
                  <a:schemeClr val="tx1"/>
                </a:solidFill>
                <a:latin typeface="Nikosh2" pitchFamily="2" charset="0"/>
                <a:cs typeface="Nikosh2" pitchFamily="2" charset="0"/>
              </a:rPr>
              <a:t>আবেদনপত্র </a:t>
            </a:r>
            <a:r>
              <a:rPr lang="bn-BD" sz="1800" i="1" dirty="0" smtClean="0">
                <a:solidFill>
                  <a:schemeClr val="tx1"/>
                </a:solidFill>
                <a:latin typeface="Nikosh2" pitchFamily="2" charset="0"/>
                <a:cs typeface="Nikosh2" pitchFamily="2" charset="0"/>
              </a:rPr>
              <a:t>গ্রহণের জন্য সুনির্দিষ্ট পৃথক ডেস্কের ব্যবস্থাকরণ।</a:t>
            </a:r>
          </a:p>
          <a:p>
            <a:pPr lvl="2" algn="l" eaLnBrk="1" hangingPunct="1">
              <a:buFont typeface="Wingdings" pitchFamily="2" charset="2"/>
              <a:buChar char="Ø"/>
            </a:pPr>
            <a:endParaRPr lang="en-US" sz="1800" i="1" dirty="0" smtClean="0">
              <a:solidFill>
                <a:schemeClr val="tx1"/>
              </a:solidFill>
              <a:latin typeface="Nikosh2" pitchFamily="2" charset="0"/>
              <a:cs typeface="Nikosh2" pitchFamily="2" charset="0"/>
            </a:endParaRPr>
          </a:p>
          <a:p>
            <a:pPr lvl="2" algn="l" eaLnBrk="1" hangingPunct="1">
              <a:buFont typeface="Wingdings" pitchFamily="2" charset="2"/>
              <a:buChar char="Ø"/>
            </a:pPr>
            <a:r>
              <a:rPr lang="bn-BD" sz="1800" i="1" dirty="0" smtClean="0">
                <a:solidFill>
                  <a:schemeClr val="tx1"/>
                </a:solidFill>
                <a:latin typeface="Nikosh2" pitchFamily="2" charset="0"/>
                <a:cs typeface="Nikosh2" pitchFamily="2" charset="0"/>
              </a:rPr>
              <a:t> না-দাবি সনদ গ্রহণের জন্য প্রয়োজনীয় কাগজপত্রের তালিকা প্রদর্শন (</a:t>
            </a:r>
            <a:r>
              <a:rPr lang="en-US" sz="1800" i="1" dirty="0" smtClean="0">
                <a:solidFill>
                  <a:schemeClr val="tx1"/>
                </a:solidFill>
                <a:latin typeface="Nikosh2" pitchFamily="2" charset="0"/>
                <a:cs typeface="Nikosh2" pitchFamily="2" charset="0"/>
              </a:rPr>
              <a:t>Website</a:t>
            </a:r>
            <a:r>
              <a:rPr lang="bn-BD" sz="1800" i="1" dirty="0" smtClean="0">
                <a:solidFill>
                  <a:schemeClr val="tx1"/>
                </a:solidFill>
                <a:latin typeface="Nikosh2" pitchFamily="2" charset="0"/>
                <a:cs typeface="Nikosh2" pitchFamily="2" charset="0"/>
              </a:rPr>
              <a:t>/সংশ্লিষ্ট ডেস্কে)।</a:t>
            </a:r>
          </a:p>
          <a:p>
            <a:pPr lvl="2" algn="l" eaLnBrk="1" hangingPunct="1">
              <a:buFont typeface="Wingdings" pitchFamily="2" charset="2"/>
              <a:buChar char="Ø"/>
            </a:pPr>
            <a:endParaRPr lang="en-US" sz="1800" i="1" dirty="0" smtClean="0">
              <a:solidFill>
                <a:schemeClr val="tx1"/>
              </a:solidFill>
              <a:latin typeface="Nikosh2" pitchFamily="2" charset="0"/>
              <a:cs typeface="Nikosh2" pitchFamily="2" charset="0"/>
            </a:endParaRPr>
          </a:p>
          <a:p>
            <a:pPr lvl="2" algn="l" eaLnBrk="1" hangingPunct="1">
              <a:buFont typeface="Wingdings" pitchFamily="2" charset="2"/>
              <a:buChar char="Ø"/>
            </a:pPr>
            <a:r>
              <a:rPr lang="bn-BD" sz="1800" i="1" dirty="0" smtClean="0">
                <a:solidFill>
                  <a:schemeClr val="tx1"/>
                </a:solidFill>
                <a:latin typeface="Nikosh2" pitchFamily="2" charset="0"/>
                <a:cs typeface="Nikosh2" pitchFamily="2" charset="0"/>
              </a:rPr>
              <a:t> আবেদন গ্রহণের সময় আবেদনপত্র সঠিকভাবে যাচাইকরণ এবং অসম্পূর্ণ আবেদন গ্রহণ না করা।</a:t>
            </a:r>
          </a:p>
          <a:p>
            <a:pPr lvl="2" algn="l" eaLnBrk="1" hangingPunct="1">
              <a:buFont typeface="Wingdings" pitchFamily="2" charset="2"/>
              <a:buChar char="Ø"/>
            </a:pPr>
            <a:endParaRPr lang="en-US" sz="1800" i="1" dirty="0" smtClean="0">
              <a:solidFill>
                <a:schemeClr val="tx1"/>
              </a:solidFill>
              <a:latin typeface="Nikosh2" pitchFamily="2" charset="0"/>
              <a:cs typeface="Nikosh2" pitchFamily="2" charset="0"/>
            </a:endParaRPr>
          </a:p>
          <a:p>
            <a:pPr lvl="2" algn="l" eaLnBrk="1" hangingPunct="1">
              <a:buFont typeface="Wingdings" pitchFamily="2" charset="2"/>
              <a:buChar char="Ø"/>
            </a:pPr>
            <a:r>
              <a:rPr lang="bn-BD" sz="1800" i="1" dirty="0" smtClean="0">
                <a:solidFill>
                  <a:schemeClr val="tx1"/>
                </a:solidFill>
                <a:latin typeface="Nikosh2" pitchFamily="2" charset="0"/>
                <a:cs typeface="Nikosh2" pitchFamily="2" charset="0"/>
              </a:rPr>
              <a:t> আবেদনপত্রে সেবাগ্রহিতার ব্যক্তিগত মোবাইল নম্বর, ইমেইল ইত্যাদি সংরক্ষণ</a:t>
            </a:r>
            <a:r>
              <a:rPr lang="bn-BD" sz="1800" i="1" dirty="0" smtClean="0">
                <a:solidFill>
                  <a:schemeClr val="tx1"/>
                </a:solidFill>
                <a:latin typeface="Nikosh2" pitchFamily="2" charset="0"/>
                <a:cs typeface="Nikosh2" pitchFamily="2" charset="0"/>
              </a:rPr>
              <a:t>।</a:t>
            </a:r>
            <a:endParaRPr lang="bn-BD" sz="1800" i="1" dirty="0" smtClean="0">
              <a:solidFill>
                <a:schemeClr val="tx1"/>
              </a:solidFill>
              <a:latin typeface="Nikosh2" pitchFamily="2" charset="0"/>
              <a:cs typeface="Nikosh2" pitchFamily="2" charset="0"/>
            </a:endParaRPr>
          </a:p>
        </p:txBody>
      </p:sp>
      <p:pic>
        <p:nvPicPr>
          <p:cNvPr id="10244"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1000"/>
                            </p:stCondLst>
                            <p:childTnLst>
                              <p:par>
                                <p:cTn id="26" presetID="2" presetClass="entr" presetSubtype="4" fill="hold" grpId="0" nodeType="after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calcmode="lin" valueType="num">
                                      <p:cBhvr additive="base">
                                        <p:cTn id="2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1500"/>
                            </p:stCondLst>
                            <p:childTnLst>
                              <p:par>
                                <p:cTn id="31" presetID="2" presetClass="entr" presetSubtype="4" fill="hold" grpId="0" nodeType="after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 calcmode="lin" valueType="num">
                                      <p:cBhvr additive="base">
                                        <p:cTn id="3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t/>
            </a:r>
            <a:br>
              <a:rPr lang="en-US" sz="3200" b="1" dirty="0" smtClean="0"/>
            </a:br>
            <a:r>
              <a:rPr lang="bn-BD" sz="3200" b="1" i="1" dirty="0" smtClean="0">
                <a:latin typeface="Nikosh2" pitchFamily="2" charset="0"/>
                <a:cs typeface="Nikosh2" pitchFamily="2" charset="0"/>
              </a:rPr>
              <a:t>উদ্ভাবনী ধারণা </a:t>
            </a:r>
            <a:r>
              <a:rPr lang="en-US" sz="1600" dirty="0" smtClean="0"/>
              <a:t/>
            </a:r>
            <a:br>
              <a:rPr lang="en-US" sz="1600" dirty="0" smtClean="0"/>
            </a:b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eaLnBrk="1" fontAlgn="auto" hangingPunct="1">
              <a:spcAft>
                <a:spcPts val="0"/>
              </a:spcAft>
              <a:buFont typeface="Arial" pitchFamily="34" charset="0"/>
              <a:buNone/>
              <a:defRPr/>
            </a:pPr>
            <a:endParaRPr lang="en-US" sz="1400" b="1" dirty="0" smtClean="0"/>
          </a:p>
          <a:p>
            <a:pPr eaLnBrk="1" fontAlgn="auto" hangingPunct="1">
              <a:spcAft>
                <a:spcPts val="0"/>
              </a:spcAft>
              <a:buFont typeface="Arial" pitchFamily="34" charset="0"/>
              <a:buNone/>
              <a:defRPr/>
            </a:pPr>
            <a:endParaRPr lang="en-US" sz="1400" b="1" dirty="0"/>
          </a:p>
          <a:p>
            <a:pPr lvl="2" eaLnBrk="1" fontAlgn="auto" hangingPunct="1">
              <a:spcAft>
                <a:spcPts val="0"/>
              </a:spcAft>
              <a:buFont typeface="Wingdings" pitchFamily="2" charset="2"/>
              <a:buChar char="Ø"/>
              <a:defRPr/>
            </a:pPr>
            <a:endParaRPr lang="en-US" sz="1800" dirty="0" smtClean="0"/>
          </a:p>
          <a:p>
            <a:pPr lvl="2"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আবেদনপত্র পরিচালক/অতিঃপরিচালক কর্তৃক স্বাক্ষরিত হয়ে সরাসরি সহকারী হিসাব রক্ষকের নিকট চলে </a:t>
            </a:r>
            <a:r>
              <a:rPr lang="bn-BD" sz="1800" dirty="0" smtClean="0">
                <a:solidFill>
                  <a:schemeClr val="tx1"/>
                </a:solidFill>
                <a:latin typeface="Nikosh2" pitchFamily="2" charset="0"/>
                <a:cs typeface="Nikosh2" pitchFamily="2" charset="0"/>
              </a:rPr>
              <a:t>যাবে।</a:t>
            </a:r>
          </a:p>
          <a:p>
            <a:pPr lvl="2" algn="l" eaLnBrk="1" fontAlgn="auto" hangingPunct="1">
              <a:spcAft>
                <a:spcPts val="0"/>
              </a:spcAft>
              <a:buFont typeface="Arial" pitchFamily="34" charset="0"/>
              <a:buNone/>
              <a:defRPr/>
            </a:pPr>
            <a:endParaRPr lang="en-US" sz="1800" dirty="0">
              <a:solidFill>
                <a:schemeClr val="tx1"/>
              </a:solidFill>
              <a:latin typeface="Nikosh2" pitchFamily="2" charset="0"/>
              <a:cs typeface="Nikosh2" pitchFamily="2" charset="0"/>
            </a:endParaRPr>
          </a:p>
          <a:p>
            <a:pPr lvl="2" algn="l" eaLnBrk="1" fontAlgn="auto" hangingPunct="1">
              <a:spcAft>
                <a:spcPts val="0"/>
              </a:spcAft>
              <a:buFont typeface="Wingdings" pitchFamily="2" charset="2"/>
              <a:buChar char="Ø"/>
              <a:defRPr/>
            </a:pPr>
            <a:r>
              <a:rPr lang="bn-BD" sz="1800" dirty="0" smtClean="0">
                <a:solidFill>
                  <a:schemeClr val="tx1"/>
                </a:solidFill>
                <a:latin typeface="Nikosh2" pitchFamily="2" charset="0"/>
                <a:cs typeface="Nikosh2" pitchFamily="2" charset="0"/>
              </a:rPr>
              <a:t> </a:t>
            </a:r>
            <a:r>
              <a:rPr lang="bn-BD" sz="1800" dirty="0">
                <a:solidFill>
                  <a:schemeClr val="tx1"/>
                </a:solidFill>
                <a:latin typeface="Nikosh2" pitchFamily="2" charset="0"/>
                <a:cs typeface="Nikosh2" pitchFamily="2" charset="0"/>
              </a:rPr>
              <a:t>অনুমোদিত/অননুমোদিত নথি সরাসরি সহকারী হিসাব রক্ষকের নিকট প্রেরণ করা হবে।</a:t>
            </a:r>
            <a:endParaRPr lang="en-US" sz="1800" dirty="0">
              <a:solidFill>
                <a:schemeClr val="tx1"/>
              </a:solidFill>
              <a:latin typeface="Nikosh2" pitchFamily="2" charset="0"/>
              <a:cs typeface="Nikosh2" pitchFamily="2" charset="0"/>
            </a:endParaRPr>
          </a:p>
          <a:p>
            <a:pPr eaLnBrk="1" fontAlgn="auto" hangingPunct="1">
              <a:spcAft>
                <a:spcPts val="0"/>
              </a:spcAft>
              <a:buFont typeface="Arial" pitchFamily="34" charset="0"/>
              <a:buNone/>
              <a:defRPr/>
            </a:pPr>
            <a:r>
              <a:rPr lang="bn-BD" sz="2400" dirty="0"/>
              <a:t/>
            </a:r>
            <a:br>
              <a:rPr lang="bn-BD" sz="2400" dirty="0"/>
            </a:br>
            <a:endParaRPr lang="en-US" sz="2400" dirty="0">
              <a:solidFill>
                <a:schemeClr val="tx1"/>
              </a:solidFill>
            </a:endParaRPr>
          </a:p>
        </p:txBody>
      </p:sp>
      <p:pic>
        <p:nvPicPr>
          <p:cNvPr id="11268" name="Picture 3" descr="Logo Bangla 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 calcmode="lin" valueType="num">
                                      <p:cBhvr additive="base">
                                        <p:cTn id="12" dur="3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grpId="0" nodeType="after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 calcmode="lin" valueType="num">
                                      <p:cBhvr additive="base">
                                        <p:cTn id="17" dur="3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8" dur="3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90600"/>
          </a:xfrm>
        </p:spPr>
        <p:txBody>
          <a:bodyPr/>
          <a:lstStyle/>
          <a:p>
            <a:pPr eaLnBrk="1" hangingPunct="1"/>
            <a:r>
              <a:rPr lang="en-US" sz="3200" b="1" dirty="0" smtClean="0"/>
              <a:t/>
            </a:r>
            <a:br>
              <a:rPr lang="en-US" sz="3200" b="1" dirty="0" smtClean="0"/>
            </a:br>
            <a:r>
              <a:rPr lang="en-US" sz="3200" b="1" dirty="0" smtClean="0">
                <a:latin typeface="Nikosh2" pitchFamily="2" charset="0"/>
                <a:cs typeface="Nikosh2" pitchFamily="2" charset="0"/>
              </a:rPr>
              <a:t/>
            </a:r>
            <a:br>
              <a:rPr lang="en-US" sz="3200" b="1" dirty="0" smtClean="0">
                <a:latin typeface="Nikosh2" pitchFamily="2" charset="0"/>
                <a:cs typeface="Nikosh2" pitchFamily="2" charset="0"/>
              </a:rPr>
            </a:br>
            <a:r>
              <a:rPr lang="bn-BD" sz="2800" b="1" i="1" dirty="0" smtClean="0">
                <a:latin typeface="Nikosh2" pitchFamily="2" charset="0"/>
                <a:cs typeface="Nikosh2" pitchFamily="2" charset="0"/>
              </a:rPr>
              <a:t>প্রস্তাবিত পদ্ধতির প্রসেস ম্যাপ </a:t>
            </a:r>
            <a:r>
              <a:rPr lang="en-US" sz="1600" dirty="0" smtClean="0"/>
              <a:t/>
            </a:r>
            <a:br>
              <a:rPr lang="en-US" sz="1600" dirty="0" smtClean="0"/>
            </a:br>
            <a:r>
              <a:rPr lang="bn-IN" sz="1600" dirty="0" smtClean="0"/>
              <a:t> </a:t>
            </a:r>
            <a:r>
              <a:rPr lang="en-US" sz="1600" b="1" dirty="0" smtClean="0"/>
              <a:t> </a:t>
            </a:r>
            <a:r>
              <a:rPr lang="en-US" sz="1600" dirty="0" smtClean="0"/>
              <a:t/>
            </a:r>
            <a:br>
              <a:rPr lang="en-US" sz="1600" dirty="0" smtClean="0"/>
            </a:br>
            <a:r>
              <a:rPr lang="en-US" sz="1600" dirty="0" smtClean="0"/>
              <a:t/>
            </a:r>
            <a:br>
              <a:rPr lang="en-US" sz="1600" dirty="0" smtClean="0"/>
            </a:br>
            <a:endParaRPr lang="en-US" sz="1600" dirty="0" smtClean="0"/>
          </a:p>
        </p:txBody>
      </p:sp>
      <p:sp>
        <p:nvSpPr>
          <p:cNvPr id="3" name="Subtitle 2"/>
          <p:cNvSpPr>
            <a:spLocks noGrp="1"/>
          </p:cNvSpPr>
          <p:nvPr>
            <p:ph type="subTitle" idx="1"/>
          </p:nvPr>
        </p:nvSpPr>
        <p:spPr>
          <a:xfrm>
            <a:off x="0" y="2209800"/>
            <a:ext cx="9144000" cy="4648200"/>
          </a:xfrm>
        </p:spPr>
        <p:txBody>
          <a:bodyPr rtlCol="0">
            <a:normAutofit/>
          </a:bodyPr>
          <a:lstStyle/>
          <a:p>
            <a:pPr eaLnBrk="1" fontAlgn="auto" hangingPunct="1">
              <a:spcAft>
                <a:spcPts val="0"/>
              </a:spcAft>
              <a:buFont typeface="Arial" pitchFamily="34" charset="0"/>
              <a:buNone/>
              <a:defRPr/>
            </a:pPr>
            <a:endParaRPr lang="en-US" sz="1400" b="1" dirty="0"/>
          </a:p>
        </p:txBody>
      </p:sp>
      <p:pic>
        <p:nvPicPr>
          <p:cNvPr id="12292" name="Picture 3" descr="Logo Bangla 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Object 6"/>
          <p:cNvGraphicFramePr>
            <a:graphicFrameLocks noChangeAspect="1"/>
          </p:cNvGraphicFramePr>
          <p:nvPr/>
        </p:nvGraphicFramePr>
        <p:xfrm>
          <a:off x="0" y="2209800"/>
          <a:ext cx="9144000" cy="4953000"/>
        </p:xfrm>
        <a:graphic>
          <a:graphicData uri="http://schemas.openxmlformats.org/presentationml/2006/ole">
            <mc:AlternateContent xmlns:mc="http://schemas.openxmlformats.org/markup-compatibility/2006">
              <mc:Choice xmlns:v="urn:schemas-microsoft-com:vml" Requires="v">
                <p:oleObj spid="_x0000_s17461" name="Acrobat Document" r:id="rId4" imgW="7542857" imgH="5830114" progId="AcroExch.Document.DC">
                  <p:embed/>
                </p:oleObj>
              </mc:Choice>
              <mc:Fallback>
                <p:oleObj name="Acrobat Document" r:id="rId4" imgW="7542857" imgH="5830114" progId="AcroExch.Document.DC">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09800"/>
                        <a:ext cx="9144000" cy="495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450</TotalTime>
  <Words>681</Words>
  <Application>Microsoft Office PowerPoint</Application>
  <PresentationFormat>On-screen Show (4:3)</PresentationFormat>
  <Paragraphs>188</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Acrobat Document</vt:lpstr>
      <vt:lpstr>“সেবা সহজিকরণ বিষয়ক অগ্রগতি  ও  বাস্তবায়ন পরিকল্পনা” উপস্থাপনায় স্বাগতম।</vt:lpstr>
      <vt:lpstr> সেবার সংক্ষিপ্ত পরিচিতি</vt:lpstr>
      <vt:lpstr>  সেবা পদ্ধতি সহজিকরণ কার্যক্রম    </vt:lpstr>
      <vt:lpstr>  বিদ্যমান পদ্ধতির প্রসেস ম্যাপ     </vt:lpstr>
      <vt:lpstr>  সেবা গ্রহিতা কর্তৃক দাখিলীয় কাগজপত্রাদি     </vt:lpstr>
      <vt:lpstr>  ক্যাটাগরি অনুসারে সমস্যাসমূহের বিবরণ     </vt:lpstr>
      <vt:lpstr>  সেবা পদ্ধতি সহজিকরণে সুনির্দিষ্ট প্রস্তাবনা  </vt:lpstr>
      <vt:lpstr>  উদ্ভাবনী ধারণা     </vt:lpstr>
      <vt:lpstr>  প্রস্তাবিত পদ্ধতির প্রসেস ম্যাপ      </vt:lpstr>
      <vt:lpstr>  TCV অনুসারে বিদ্যমান ও প্রস্তাবিত পদ্ধতির তুলনা     </vt:lpstr>
      <vt:lpstr>    বিদ্যমান ও প্রস্তাবিত পদ্ধতির গ্রাফিক্যাল তুলনা     </vt:lpstr>
      <vt:lpstr>  TCV অনুসারে বিদ্যমান ও প্রস্তাবিত পদ্ধতির তুলনা     </vt:lpstr>
      <vt:lpstr>  প্রস্তাবিত পদ্ধতির সুফল     </vt:lpstr>
      <vt:lpstr>  বাস্তবায়ন পরিকল্পনা    </vt:lpstr>
      <vt:lpstr>  বাস্তবায়ন সময়সীমা     </vt:lpstr>
      <vt:lpstr>তত্ত্বাবধানঃ   জনাব মোঃ এমদাদুল হক, পরিচালক, সরকারি আবাসন পরিদপ্তর।  প্রণয়নেঃ   জনাব মোঃ শহীদুল ইসলাম ভুঞা, অতিরিক্ত পরিচালক, সরকারি আবাসন পরিদপ্তর।  জনাব আব্দুল্লাহ-আল-নোমান , সহকারী পরিচালক, সরকারি আবাসন পরিদপ্তর।  সম্পাদনাঃ   জনাব মোঃ শহীদুল ইসলাম ভুঞা, অতিরিক্ত পরিচালক, সরকারি আবাসন পরিদপ্তর।  জনাব মোহাম্মদ ফারুকুল ইসলাম, উপ পরিচালক, সরকারি আবাসন পরিদপ্তর।  সহযোগিতাঃ   জনাব রাশেদ আহাম্মেদ সাদী, উপ পরিচালক, সরকারি আবাসন পরিদপ্তর।  জনাব মাসুদুল আলম, সহকারী পরিচালক, সরকারি আবাসন পরিদপ্তর।  পারভিন আক্তার, অফিস সহকারী-কাম-কম্পিউটার মুদ্রাক্ষরিক। </vt:lpstr>
      <vt:lpstr>  ধন্যবাদ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ICT</cp:lastModifiedBy>
  <cp:revision>124</cp:revision>
  <cp:lastPrinted>2016-12-08T09:02:49Z</cp:lastPrinted>
  <dcterms:created xsi:type="dcterms:W3CDTF">2016-06-13T14:57:26Z</dcterms:created>
  <dcterms:modified xsi:type="dcterms:W3CDTF">2016-12-11T04:42:21Z</dcterms:modified>
</cp:coreProperties>
</file>