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6" r:id="rId9"/>
    <p:sldId id="267" r:id="rId10"/>
    <p:sldId id="26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7631-5EEE-43E1-991E-C0E73A539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E265-E5CA-4385-8A05-B4F5822F9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33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7631-5EEE-43E1-991E-C0E73A539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E265-E5CA-4385-8A05-B4F5822F9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156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7631-5EEE-43E1-991E-C0E73A539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E265-E5CA-4385-8A05-B4F5822F9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0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7631-5EEE-43E1-991E-C0E73A539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E265-E5CA-4385-8A05-B4F5822F9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483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7631-5EEE-43E1-991E-C0E73A539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E265-E5CA-4385-8A05-B4F5822F9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533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7631-5EEE-43E1-991E-C0E73A539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E265-E5CA-4385-8A05-B4F5822F9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860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7631-5EEE-43E1-991E-C0E73A539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E265-E5CA-4385-8A05-B4F5822F9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738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7631-5EEE-43E1-991E-C0E73A539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E265-E5CA-4385-8A05-B4F5822F9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561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7631-5EEE-43E1-991E-C0E73A539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E265-E5CA-4385-8A05-B4F5822F9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39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7631-5EEE-43E1-991E-C0E73A539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E265-E5CA-4385-8A05-B4F5822F9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533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57631-5EEE-43E1-991E-C0E73A539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E265-E5CA-4385-8A05-B4F5822F9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725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57631-5EEE-43E1-991E-C0E73A539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FE265-E5CA-4385-8A05-B4F5822F9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702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>
                <a:latin typeface="Nikosh" panose="02000000000000000000" pitchFamily="2" charset="0"/>
                <a:cs typeface="Nikosh" panose="02000000000000000000" pitchFamily="2" charset="0"/>
              </a:rPr>
              <a:t>এসি</a:t>
            </a:r>
            <a:r>
              <a:rPr lang="en-GB" dirty="0">
                <a:latin typeface="Nikosh" panose="02000000000000000000" pitchFamily="2" charset="0"/>
                <a:cs typeface="Nikosh" panose="02000000000000000000" pitchFamily="2" charset="0"/>
              </a:rPr>
              <a:t> মেশিনস্-১</a:t>
            </a:r>
            <a:br>
              <a:rPr lang="en-GB" dirty="0">
                <a:latin typeface="Nikosh" panose="02000000000000000000" pitchFamily="2" charset="0"/>
                <a:cs typeface="Nikosh" panose="02000000000000000000" pitchFamily="2" charset="0"/>
              </a:rPr>
            </a:br>
            <a:r>
              <a:rPr lang="en-GB" dirty="0" err="1">
                <a:latin typeface="Nikosh" panose="02000000000000000000" pitchFamily="2" charset="0"/>
                <a:cs typeface="Nikosh" panose="02000000000000000000" pitchFamily="2" charset="0"/>
              </a:rPr>
              <a:t>বিষয়</a:t>
            </a:r>
            <a:r>
              <a:rPr lang="en-GB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dirty="0" err="1">
                <a:latin typeface="Nikosh" panose="02000000000000000000" pitchFamily="2" charset="0"/>
                <a:cs typeface="Nikosh" panose="02000000000000000000" pitchFamily="2" charset="0"/>
              </a:rPr>
              <a:t>কোড</a:t>
            </a:r>
            <a:r>
              <a:rPr lang="en-GB" dirty="0">
                <a:latin typeface="Nikosh" panose="02000000000000000000" pitchFamily="2" charset="0"/>
                <a:cs typeface="Nikosh" panose="02000000000000000000" pitchFamily="2" charset="0"/>
              </a:rPr>
              <a:t>: ২৬৭৬১</a:t>
            </a:r>
            <a:br>
              <a:rPr lang="en-GB" dirty="0">
                <a:latin typeface="Nikosh" panose="02000000000000000000" pitchFamily="2" charset="0"/>
                <a:cs typeface="Nikosh" panose="02000000000000000000" pitchFamily="2" charset="0"/>
              </a:rPr>
            </a:br>
            <a:r>
              <a:rPr lang="en-GB" dirty="0" err="1">
                <a:latin typeface="Nikosh" panose="02000000000000000000" pitchFamily="2" charset="0"/>
                <a:cs typeface="Nikosh" panose="02000000000000000000" pitchFamily="2" charset="0"/>
              </a:rPr>
              <a:t>পর্ব</a:t>
            </a:r>
            <a:r>
              <a:rPr lang="en-GB" dirty="0">
                <a:latin typeface="Nikosh" panose="02000000000000000000" pitchFamily="2" charset="0"/>
                <a:cs typeface="Nikosh" panose="02000000000000000000" pitchFamily="2" charset="0"/>
              </a:rPr>
              <a:t>: ৬ষ্ঠ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800" dirty="0" err="1">
                <a:latin typeface="Nikosh" panose="02000000000000000000" pitchFamily="2" charset="0"/>
                <a:cs typeface="Nikosh" panose="02000000000000000000" pitchFamily="2" charset="0"/>
              </a:rPr>
              <a:t>অধ্যায়</a:t>
            </a:r>
            <a:r>
              <a:rPr lang="en-GB" sz="2800" dirty="0">
                <a:latin typeface="Nikosh" panose="02000000000000000000" pitchFamily="2" charset="0"/>
                <a:cs typeface="Nikosh" panose="02000000000000000000" pitchFamily="2" charset="0"/>
              </a:rPr>
              <a:t> ৫ - (</a:t>
            </a:r>
            <a:r>
              <a:rPr lang="en-GB" sz="2800" dirty="0" err="1">
                <a:latin typeface="Nikosh" panose="02000000000000000000" pitchFamily="2" charset="0"/>
                <a:cs typeface="Nikosh" panose="02000000000000000000" pitchFamily="2" charset="0"/>
              </a:rPr>
              <a:t>ট্রান্সফরমারের</a:t>
            </a:r>
            <a:r>
              <a:rPr lang="en-GB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800" dirty="0" err="1">
                <a:latin typeface="Nikosh" panose="02000000000000000000" pitchFamily="2" charset="0"/>
                <a:cs typeface="Nikosh" panose="02000000000000000000" pitchFamily="2" charset="0"/>
              </a:rPr>
              <a:t>ওপেন</a:t>
            </a:r>
            <a:r>
              <a:rPr lang="en-GB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800" dirty="0" err="1">
                <a:latin typeface="Nikosh" panose="02000000000000000000" pitchFamily="2" charset="0"/>
                <a:cs typeface="Nikosh" panose="02000000000000000000" pitchFamily="2" charset="0"/>
              </a:rPr>
              <a:t>সার্কিট</a:t>
            </a:r>
            <a:r>
              <a:rPr lang="en-GB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800" dirty="0" err="1">
                <a:latin typeface="Nikosh" panose="02000000000000000000" pitchFamily="2" charset="0"/>
                <a:cs typeface="Nikosh" panose="02000000000000000000" pitchFamily="2" charset="0"/>
              </a:rPr>
              <a:t>টেস্ট</a:t>
            </a:r>
            <a:r>
              <a:rPr lang="en-GB" sz="2800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GB" sz="2800" dirty="0" err="1">
                <a:latin typeface="Nikosh" panose="02000000000000000000" pitchFamily="2" charset="0"/>
                <a:cs typeface="Nikosh" panose="02000000000000000000" pitchFamily="2" charset="0"/>
              </a:rPr>
              <a:t>শর্ট</a:t>
            </a:r>
            <a:r>
              <a:rPr lang="en-GB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800" dirty="0" err="1">
                <a:latin typeface="Nikosh" panose="02000000000000000000" pitchFamily="2" charset="0"/>
                <a:cs typeface="Nikosh" panose="02000000000000000000" pitchFamily="2" charset="0"/>
              </a:rPr>
              <a:t>সার্কিট</a:t>
            </a:r>
            <a:r>
              <a:rPr lang="en-GB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800" dirty="0" err="1">
                <a:latin typeface="Nikosh" panose="02000000000000000000" pitchFamily="2" charset="0"/>
                <a:cs typeface="Nikosh" panose="02000000000000000000" pitchFamily="2" charset="0"/>
              </a:rPr>
              <a:t>টেস্ট</a:t>
            </a:r>
            <a:r>
              <a:rPr lang="en-GB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800" dirty="0" err="1"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GB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800" dirty="0" err="1">
                <a:latin typeface="Nikosh" panose="02000000000000000000" pitchFamily="2" charset="0"/>
                <a:cs typeface="Nikosh" panose="02000000000000000000" pitchFamily="2" charset="0"/>
              </a:rPr>
              <a:t>ভোল্টেজ</a:t>
            </a:r>
            <a:r>
              <a:rPr lang="en-GB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800" dirty="0" err="1">
                <a:latin typeface="Nikosh" panose="02000000000000000000" pitchFamily="2" charset="0"/>
                <a:cs typeface="Nikosh" panose="02000000000000000000" pitchFamily="2" charset="0"/>
              </a:rPr>
              <a:t>রেগুলেশন</a:t>
            </a:r>
            <a:r>
              <a:rPr lang="en-GB" sz="2800" dirty="0"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r>
              <a:rPr lang="en-GB" sz="2800" dirty="0" err="1">
                <a:latin typeface="Nikosh" panose="02000000000000000000" pitchFamily="2" charset="0"/>
                <a:cs typeface="Nikosh" panose="02000000000000000000" pitchFamily="2" charset="0"/>
              </a:rPr>
              <a:t>পিয়াল</a:t>
            </a:r>
            <a:r>
              <a:rPr lang="en-GB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800" dirty="0" err="1">
                <a:latin typeface="Nikosh" panose="02000000000000000000" pitchFamily="2" charset="0"/>
                <a:cs typeface="Nikosh" panose="02000000000000000000" pitchFamily="2" charset="0"/>
              </a:rPr>
              <a:t>চন্দ</a:t>
            </a:r>
            <a:endParaRPr lang="en-GB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GB" sz="2800" dirty="0" err="1">
                <a:latin typeface="Nikosh" panose="02000000000000000000" pitchFamily="2" charset="0"/>
                <a:cs typeface="Nikosh" panose="02000000000000000000" pitchFamily="2" charset="0"/>
              </a:rPr>
              <a:t>ইন্সট্রাক্টর</a:t>
            </a:r>
            <a:r>
              <a:rPr lang="en-GB" sz="28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2800" dirty="0" err="1">
                <a:latin typeface="Nikosh" panose="02000000000000000000" pitchFamily="2" charset="0"/>
                <a:cs typeface="Nikosh" panose="02000000000000000000" pitchFamily="2" charset="0"/>
              </a:rPr>
              <a:t>টেক</a:t>
            </a:r>
            <a:r>
              <a:rPr lang="en-GB" sz="2800" dirty="0">
                <a:latin typeface="Nikosh" panose="02000000000000000000" pitchFamily="2" charset="0"/>
                <a:cs typeface="Nikosh" panose="02000000000000000000" pitchFamily="2" charset="0"/>
              </a:rPr>
              <a:t>) </a:t>
            </a:r>
            <a:r>
              <a:rPr lang="en-GB" sz="2800" dirty="0" err="1">
                <a:latin typeface="Nikosh" panose="02000000000000000000" pitchFamily="2" charset="0"/>
                <a:cs typeface="Nikosh" panose="02000000000000000000" pitchFamily="2" charset="0"/>
              </a:rPr>
              <a:t>ইলেকট্রিক্যাল</a:t>
            </a:r>
            <a:endParaRPr lang="en-GB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GB" sz="2800" dirty="0" err="1">
                <a:latin typeface="Nikosh" panose="02000000000000000000" pitchFamily="2" charset="0"/>
                <a:cs typeface="Nikosh" panose="02000000000000000000" pitchFamily="2" charset="0"/>
              </a:rPr>
              <a:t>ঢাকা</a:t>
            </a:r>
            <a:r>
              <a:rPr lang="en-GB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800" dirty="0" err="1">
                <a:latin typeface="Nikosh" panose="02000000000000000000" pitchFamily="2" charset="0"/>
                <a:cs typeface="Nikosh" panose="02000000000000000000" pitchFamily="2" charset="0"/>
              </a:rPr>
              <a:t>মহিলা</a:t>
            </a:r>
            <a:r>
              <a:rPr lang="en-GB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800" dirty="0" err="1">
                <a:latin typeface="Nikosh" panose="02000000000000000000" pitchFamily="2" charset="0"/>
                <a:cs typeface="Nikosh" panose="02000000000000000000" pitchFamily="2" charset="0"/>
              </a:rPr>
              <a:t>পলিটেকনিক</a:t>
            </a:r>
            <a:r>
              <a:rPr lang="en-GB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800" dirty="0" err="1">
                <a:latin typeface="Nikosh" panose="02000000000000000000" pitchFamily="2" charset="0"/>
                <a:cs typeface="Nikosh" panose="02000000000000000000" pitchFamily="2" charset="0"/>
              </a:rPr>
              <a:t>ইন্সটিটিউট</a:t>
            </a:r>
            <a:endParaRPr lang="en-GB" sz="2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526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6137"/>
          </a:xfrm>
        </p:spPr>
        <p:txBody>
          <a:bodyPr>
            <a:normAutofit/>
          </a:bodyPr>
          <a:lstStyle/>
          <a:p>
            <a:endParaRPr lang="en-US" sz="2200" u="sng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78169"/>
            <a:ext cx="10515600" cy="499879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u="sng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u="sng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 algn="ctr">
              <a:buNone/>
            </a:pPr>
            <a:r>
              <a:rPr lang="en-GB" sz="6600" u="sng" dirty="0">
                <a:latin typeface="Nikosh" panose="02000000000000000000" pitchFamily="2" charset="0"/>
                <a:cs typeface="Nikosh" panose="02000000000000000000" pitchFamily="2" charset="0"/>
              </a:rPr>
              <a:t>ধন্যবাদ</a:t>
            </a:r>
          </a:p>
          <a:p>
            <a:pPr marL="0" indent="0">
              <a:buNone/>
            </a:pP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US"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019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74785"/>
            <a:ext cx="10515600" cy="1215903"/>
          </a:xfrm>
        </p:spPr>
        <p:txBody>
          <a:bodyPr>
            <a:normAutofit fontScale="90000"/>
          </a:bodyPr>
          <a:lstStyle/>
          <a:p>
            <a:br>
              <a:rPr lang="en-GB" sz="3600" u="sng" dirty="0">
                <a:latin typeface="Nikosh" panose="02000000000000000000" pitchFamily="2" charset="0"/>
                <a:cs typeface="Nikosh" panose="02000000000000000000" pitchFamily="2" charset="0"/>
              </a:rPr>
            </a:br>
            <a:r>
              <a:rPr lang="en-GB" sz="33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ওপেন</a:t>
            </a:r>
            <a:r>
              <a:rPr lang="en-GB" sz="33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3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সার্কিট</a:t>
            </a:r>
            <a:r>
              <a:rPr lang="en-GB" sz="33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3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টেস্ট</a:t>
            </a:r>
            <a:r>
              <a:rPr lang="en-GB" sz="33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3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বা</a:t>
            </a:r>
            <a:r>
              <a:rPr lang="en-GB" sz="33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3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নো-লোড</a:t>
            </a:r>
            <a:r>
              <a:rPr lang="en-GB" sz="33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3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টেস্ট</a:t>
            </a:r>
            <a:r>
              <a:rPr lang="en-GB" sz="3300" b="1" u="sng" dirty="0"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  <a:br>
              <a:rPr lang="en-GB" sz="3300" u="sng" dirty="0">
                <a:latin typeface="Nikosh" panose="02000000000000000000" pitchFamily="2" charset="0"/>
                <a:cs typeface="Nikosh" panose="02000000000000000000" pitchFamily="2" charset="0"/>
              </a:rPr>
            </a:b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ট্রান্সফরমারের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যে-কোন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এক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সাইড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সাধারণত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হাই-ভোল্টেজ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সাইড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)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খোলা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রেখে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অন্য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সাইডে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লো-ভোল্টেজ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সাইড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)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প্রয়োজনীয়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অ্যামিটার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ভোল্টমিটার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ওয়াটমিটার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সংযোগ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ট্রান্সফরমারের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রেটেড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ভোল্টজ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ফ্রিকুয়েন্সি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প্রয়োগ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যে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টেস্ট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করা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তাকে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ওপেন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সার্কিট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টেস্ট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বলা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br>
              <a:rPr lang="en-GB" sz="2400" dirty="0">
                <a:latin typeface="Nikosh" panose="02000000000000000000" pitchFamily="2" charset="0"/>
                <a:cs typeface="Nikosh" panose="02000000000000000000" pitchFamily="2" charset="0"/>
              </a:rPr>
            </a:br>
            <a:endParaRPr lang="en-US" sz="2400" u="sng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en-GB" sz="2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সার্কিট</a:t>
            </a:r>
            <a:r>
              <a:rPr lang="en-GB" sz="20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সংযোগঃ</a:t>
            </a:r>
            <a:endParaRPr lang="en-GB" sz="2000" b="1" u="sng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*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লো-ভোল্টেজ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সাইডে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আরোপিত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ভোল্টেজ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রেটেড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মানে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বজায়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রাখার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জন্য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ভেরিয়্যাক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বা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ভোল্টেজ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রেগুলেটর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ব্যবহৃত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</a:p>
          <a:p>
            <a:pPr marL="0" indent="0">
              <a:buNone/>
            </a:pP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*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সংযুক্ত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ভোল্টমিটার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রেটেড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ভোল্টেজ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অ্যামিটার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নো-লোড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কারেন্ট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1600" dirty="0">
                <a:latin typeface="Nikosh" panose="02000000000000000000" pitchFamily="2" charset="0"/>
                <a:cs typeface="Nikosh" panose="02000000000000000000" pitchFamily="2" charset="0"/>
              </a:rPr>
              <a:t>I</a:t>
            </a:r>
            <a:r>
              <a:rPr lang="en-GB" sz="1050" dirty="0">
                <a:latin typeface="Nikosh" panose="02000000000000000000" pitchFamily="2" charset="0"/>
                <a:cs typeface="Nikosh" panose="02000000000000000000" pitchFamily="2" charset="0"/>
              </a:rPr>
              <a:t>0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)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ওয়াটমিটার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পাওয়ার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নির্দেশ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pPr marL="0" indent="0">
              <a:buNone/>
            </a:pP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US" sz="4400" u="sng" dirty="0">
              <a:latin typeface="Nikosh" panose="02000000000000000000" pitchFamily="2" charset="0"/>
              <a:ea typeface="+mj-ea"/>
              <a:cs typeface="Nikosh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347" y="2298453"/>
            <a:ext cx="4925245" cy="213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61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00100"/>
            <a:ext cx="10515600" cy="5376863"/>
          </a:xfrm>
        </p:spPr>
        <p:txBody>
          <a:bodyPr/>
          <a:lstStyle/>
          <a:p>
            <a:pPr marL="0" indent="0" algn="just">
              <a:buNone/>
            </a:pP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ওপেন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সার্কিট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টেস্টে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ওয়াটমিটারে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নির্দেশিত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কোর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হিসেবে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বিবেচিত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কারণ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ট্রান্সফরমার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কয়েলগুলো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ইন্ডাক্টিভ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প্রাইমারী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উচ্চমানের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ইম্পিড্যান্সের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কারণে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নো-লোড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কারেন্টের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পরিমাণ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খুবই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কম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রেটেড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কারেন্টের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৩%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থেকে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৫%।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এর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ফলে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কপার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লসের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পরিমাণ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কোর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লসের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তুলনায়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নগণ্য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pPr marL="0" indent="0" algn="just">
              <a:buNone/>
            </a:pP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নো-লোড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কারেন্টের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দুটি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কম্পোনেন্ট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থাকে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যা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ম্যাগনেটাইজিং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কারেন্ট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1800" dirty="0" err="1">
                <a:latin typeface="Nikosh" panose="02000000000000000000" pitchFamily="2" charset="0"/>
                <a:cs typeface="Nikosh" panose="02000000000000000000" pitchFamily="2" charset="0"/>
              </a:rPr>
              <a:t>I</a:t>
            </a:r>
            <a:r>
              <a:rPr lang="en-GB" sz="1800" baseline="-25000" dirty="0" err="1">
                <a:latin typeface="Nikosh" panose="02000000000000000000" pitchFamily="2" charset="0"/>
                <a:cs typeface="Nikosh" panose="02000000000000000000" pitchFamily="2" charset="0"/>
              </a:rPr>
              <a:t>u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)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ওয়ার্কিং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কারেন্ট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1800" dirty="0" err="1">
                <a:latin typeface="Nikosh" panose="02000000000000000000" pitchFamily="2" charset="0"/>
                <a:cs typeface="Nikosh" panose="02000000000000000000" pitchFamily="2" charset="0"/>
              </a:rPr>
              <a:t>I</a:t>
            </a:r>
            <a:r>
              <a:rPr lang="en-GB" sz="1800" baseline="-25000" dirty="0" err="1">
                <a:latin typeface="Nikosh" panose="02000000000000000000" pitchFamily="2" charset="0"/>
                <a:cs typeface="Nikosh" panose="02000000000000000000" pitchFamily="2" charset="0"/>
              </a:rPr>
              <a:t>w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) ।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ম্যাগনেটাইজিং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কারেন্ট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1800" dirty="0" err="1">
                <a:latin typeface="Nikosh" panose="02000000000000000000" pitchFamily="2" charset="0"/>
                <a:cs typeface="Nikosh" panose="02000000000000000000" pitchFamily="2" charset="0"/>
              </a:rPr>
              <a:t>I</a:t>
            </a:r>
            <a:r>
              <a:rPr lang="en-GB" sz="1800" baseline="-25000" dirty="0" err="1">
                <a:latin typeface="Nikosh" panose="02000000000000000000" pitchFamily="2" charset="0"/>
                <a:cs typeface="Nikosh" panose="02000000000000000000" pitchFamily="2" charset="0"/>
              </a:rPr>
              <a:t>u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)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কোরে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মিউচুয়াল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ফ্লাক্স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প্রতিষ্ঠিত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ওয়ার্কিং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কারেন্ট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1800" dirty="0" err="1">
                <a:latin typeface="Nikosh" panose="02000000000000000000" pitchFamily="2" charset="0"/>
                <a:cs typeface="Nikosh" panose="02000000000000000000" pitchFamily="2" charset="0"/>
              </a:rPr>
              <a:t>I</a:t>
            </a:r>
            <a:r>
              <a:rPr lang="en-GB" sz="1800" baseline="-25000" dirty="0" err="1">
                <a:latin typeface="Nikosh" panose="02000000000000000000" pitchFamily="2" charset="0"/>
                <a:cs typeface="Nikosh" panose="02000000000000000000" pitchFamily="2" charset="0"/>
              </a:rPr>
              <a:t>w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)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কোর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এডি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কারেন্ট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হিসটেরেসিস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)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সৃষ্টি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</a:p>
          <a:p>
            <a:pPr marL="0" indent="0">
              <a:buNone/>
            </a:pP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কোর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GB" sz="1400" dirty="0" err="1">
                <a:latin typeface="Nikosh" panose="02000000000000000000" pitchFamily="2" charset="0"/>
                <a:cs typeface="Nikosh" panose="02000000000000000000" pitchFamily="2" charset="0"/>
              </a:rPr>
              <a:t>W</a:t>
            </a:r>
            <a:r>
              <a:rPr lang="en-GB" sz="1400" baseline="-25000" dirty="0" err="1">
                <a:latin typeface="Nikosh" panose="02000000000000000000" pitchFamily="2" charset="0"/>
                <a:cs typeface="Nikosh" panose="02000000000000000000" pitchFamily="2" charset="0"/>
              </a:rPr>
              <a:t>c</a:t>
            </a:r>
            <a:r>
              <a:rPr lang="en-GB" sz="1600" dirty="0">
                <a:latin typeface="Nikosh" panose="02000000000000000000" pitchFamily="2" charset="0"/>
                <a:cs typeface="Nikosh" panose="02000000000000000000" pitchFamily="2" charset="0"/>
              </a:rPr>
              <a:t>=</a:t>
            </a:r>
            <a:r>
              <a:rPr lang="en-GB" sz="1400" dirty="0">
                <a:latin typeface="Nikosh" panose="02000000000000000000" pitchFamily="2" charset="0"/>
                <a:cs typeface="Nikosh" panose="02000000000000000000" pitchFamily="2" charset="0"/>
              </a:rPr>
              <a:t>W</a:t>
            </a:r>
            <a:r>
              <a:rPr lang="en-GB" sz="1400" baseline="-25000" dirty="0">
                <a:latin typeface="Nikosh" panose="02000000000000000000" pitchFamily="2" charset="0"/>
                <a:cs typeface="Nikosh" panose="02000000000000000000" pitchFamily="2" charset="0"/>
              </a:rPr>
              <a:t>i</a:t>
            </a:r>
            <a:r>
              <a:rPr lang="en-GB" sz="1600" dirty="0">
                <a:latin typeface="Nikosh" panose="02000000000000000000" pitchFamily="2" charset="0"/>
                <a:cs typeface="Nikosh" panose="02000000000000000000" pitchFamily="2" charset="0"/>
              </a:rPr>
              <a:t>=</a:t>
            </a:r>
            <a:r>
              <a:rPr lang="en-GB" sz="1400" dirty="0">
                <a:latin typeface="Nikosh" panose="02000000000000000000" pitchFamily="2" charset="0"/>
                <a:cs typeface="Nikosh" panose="02000000000000000000" pitchFamily="2" charset="0"/>
              </a:rPr>
              <a:t>V</a:t>
            </a:r>
            <a:r>
              <a:rPr lang="en-GB" sz="1400" baseline="-25000" dirty="0">
                <a:latin typeface="Nikosh" panose="02000000000000000000" pitchFamily="2" charset="0"/>
                <a:cs typeface="Nikosh" panose="02000000000000000000" pitchFamily="2" charset="0"/>
              </a:rPr>
              <a:t>1</a:t>
            </a:r>
            <a:r>
              <a:rPr lang="en-GB" sz="1400" dirty="0">
                <a:latin typeface="Nikosh" panose="02000000000000000000" pitchFamily="2" charset="0"/>
                <a:cs typeface="Nikosh" panose="02000000000000000000" pitchFamily="2" charset="0"/>
              </a:rPr>
              <a:t>I</a:t>
            </a:r>
            <a:r>
              <a:rPr lang="en-GB" sz="1400" baseline="-25000" dirty="0">
                <a:latin typeface="Nikosh" panose="02000000000000000000" pitchFamily="2" charset="0"/>
                <a:cs typeface="Nikosh" panose="02000000000000000000" pitchFamily="2" charset="0"/>
              </a:rPr>
              <a:t>0</a:t>
            </a:r>
            <a:r>
              <a:rPr lang="en-GB" sz="1400" dirty="0">
                <a:latin typeface="Nikosh" panose="02000000000000000000" pitchFamily="2" charset="0"/>
                <a:cs typeface="Nikosh" panose="02000000000000000000" pitchFamily="2" charset="0"/>
              </a:rPr>
              <a:t>cosϴ</a:t>
            </a:r>
            <a:r>
              <a:rPr lang="en-GB" sz="1400" baseline="-25000" dirty="0">
                <a:latin typeface="Nikosh" panose="02000000000000000000" pitchFamily="2" charset="0"/>
                <a:cs typeface="Nikosh" panose="02000000000000000000" pitchFamily="2" charset="0"/>
              </a:rPr>
              <a:t>0</a:t>
            </a:r>
            <a:endParaRPr lang="en-GB" sz="14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en-GB" sz="1800" dirty="0" err="1">
                <a:latin typeface="Nikosh" panose="02000000000000000000" pitchFamily="2" charset="0"/>
                <a:cs typeface="Nikosh" panose="02000000000000000000" pitchFamily="2" charset="0"/>
              </a:rPr>
              <a:t>এখানে</a:t>
            </a:r>
            <a:r>
              <a:rPr lang="en-GB" sz="1800" dirty="0">
                <a:latin typeface="Nikosh" panose="02000000000000000000" pitchFamily="2" charset="0"/>
                <a:cs typeface="Nikosh" panose="02000000000000000000" pitchFamily="2" charset="0"/>
              </a:rPr>
              <a:t>,</a:t>
            </a:r>
          </a:p>
          <a:p>
            <a:pPr marL="0" indent="0">
              <a:buNone/>
            </a:pPr>
            <a:r>
              <a:rPr lang="en-GB" sz="1400" dirty="0" err="1">
                <a:latin typeface="Nikosh" panose="02000000000000000000" pitchFamily="2" charset="0"/>
                <a:cs typeface="Nikosh" panose="02000000000000000000" pitchFamily="2" charset="0"/>
              </a:rPr>
              <a:t>W</a:t>
            </a:r>
            <a:r>
              <a:rPr lang="en-GB" sz="1400" baseline="-25000" dirty="0" err="1">
                <a:latin typeface="Nikosh" panose="02000000000000000000" pitchFamily="2" charset="0"/>
                <a:cs typeface="Nikosh" panose="02000000000000000000" pitchFamily="2" charset="0"/>
              </a:rPr>
              <a:t>c</a:t>
            </a:r>
            <a:r>
              <a:rPr lang="en-GB" sz="1600" dirty="0">
                <a:latin typeface="Nikosh" panose="02000000000000000000" pitchFamily="2" charset="0"/>
                <a:cs typeface="Nikosh" panose="02000000000000000000" pitchFamily="2" charset="0"/>
              </a:rPr>
              <a:t>=</a:t>
            </a:r>
            <a:r>
              <a:rPr lang="en-GB" sz="1400" dirty="0">
                <a:latin typeface="Nikosh" panose="02000000000000000000" pitchFamily="2" charset="0"/>
                <a:cs typeface="Nikosh" panose="02000000000000000000" pitchFamily="2" charset="0"/>
              </a:rPr>
              <a:t>W</a:t>
            </a:r>
            <a:r>
              <a:rPr lang="en-GB" sz="1400" baseline="-25000" dirty="0">
                <a:latin typeface="Nikosh" panose="02000000000000000000" pitchFamily="2" charset="0"/>
                <a:cs typeface="Nikosh" panose="02000000000000000000" pitchFamily="2" charset="0"/>
              </a:rPr>
              <a:t>i</a:t>
            </a:r>
            <a:r>
              <a:rPr lang="en-GB" sz="1600" dirty="0">
                <a:latin typeface="Nikosh" panose="02000000000000000000" pitchFamily="2" charset="0"/>
                <a:cs typeface="Nikosh" panose="02000000000000000000" pitchFamily="2" charset="0"/>
              </a:rPr>
              <a:t>=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ওপেন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সার্কিট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পাওয়ার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কোর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ওয়াট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এককে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pPr marL="0" indent="0">
              <a:buNone/>
            </a:pPr>
            <a:r>
              <a:rPr lang="en-GB" sz="1400" dirty="0">
                <a:latin typeface="Nikosh" panose="02000000000000000000" pitchFamily="2" charset="0"/>
                <a:cs typeface="Nikosh" panose="02000000000000000000" pitchFamily="2" charset="0"/>
              </a:rPr>
              <a:t>V</a:t>
            </a:r>
            <a:r>
              <a:rPr lang="en-GB" sz="1400" baseline="-25000" dirty="0">
                <a:latin typeface="Nikosh" panose="02000000000000000000" pitchFamily="2" charset="0"/>
                <a:cs typeface="Nikosh" panose="02000000000000000000" pitchFamily="2" charset="0"/>
              </a:rPr>
              <a:t>1</a:t>
            </a:r>
            <a:r>
              <a:rPr lang="en-GB" sz="1600" dirty="0">
                <a:latin typeface="Nikosh" panose="02000000000000000000" pitchFamily="2" charset="0"/>
                <a:cs typeface="Nikosh" panose="02000000000000000000" pitchFamily="2" charset="0"/>
              </a:rPr>
              <a:t>=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আরোপিত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রেটেড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ভোল্টেজ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/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নো-লোড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ভোল্টেজ</a:t>
            </a: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en-GB" sz="1400" dirty="0">
                <a:latin typeface="Nikosh" panose="02000000000000000000" pitchFamily="2" charset="0"/>
                <a:cs typeface="Nikosh" panose="02000000000000000000" pitchFamily="2" charset="0"/>
              </a:rPr>
              <a:t>I</a:t>
            </a:r>
            <a:r>
              <a:rPr lang="en-GB" sz="1400" baseline="-25000" dirty="0">
                <a:latin typeface="Nikosh" panose="02000000000000000000" pitchFamily="2" charset="0"/>
                <a:cs typeface="Nikosh" panose="02000000000000000000" pitchFamily="2" charset="0"/>
              </a:rPr>
              <a:t>0</a:t>
            </a:r>
            <a:r>
              <a:rPr lang="en-GB" sz="1600" dirty="0">
                <a:latin typeface="Nikosh" panose="02000000000000000000" pitchFamily="2" charset="0"/>
                <a:cs typeface="Nikosh" panose="02000000000000000000" pitchFamily="2" charset="0"/>
              </a:rPr>
              <a:t>=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নো-লোড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কারেন্ট</a:t>
            </a: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en-GB" sz="1400" dirty="0">
                <a:latin typeface="Nikosh" panose="02000000000000000000" pitchFamily="2" charset="0"/>
                <a:cs typeface="Nikosh" panose="02000000000000000000" pitchFamily="2" charset="0"/>
              </a:rPr>
              <a:t>cosϴ</a:t>
            </a:r>
            <a:r>
              <a:rPr lang="en-GB" sz="1400" baseline="-25000" dirty="0">
                <a:latin typeface="Nikosh" panose="02000000000000000000" pitchFamily="2" charset="0"/>
                <a:cs typeface="Nikosh" panose="02000000000000000000" pitchFamily="2" charset="0"/>
              </a:rPr>
              <a:t>0</a:t>
            </a:r>
            <a:r>
              <a:rPr lang="en-GB" sz="1600" dirty="0">
                <a:latin typeface="Nikosh" panose="02000000000000000000" pitchFamily="2" charset="0"/>
                <a:cs typeface="Nikosh" panose="02000000000000000000" pitchFamily="2" charset="0"/>
              </a:rPr>
              <a:t>=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নো-লোড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পাওয়ার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ফ্যাক্টর</a:t>
            </a: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14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US" sz="14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9276"/>
            <a:ext cx="10515600" cy="509955"/>
          </a:xfrm>
        </p:spPr>
        <p:txBody>
          <a:bodyPr>
            <a:normAutofit fontScale="90000"/>
          </a:bodyPr>
          <a:lstStyle/>
          <a:p>
            <a:r>
              <a:rPr lang="en-GB" sz="32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ওপেন</a:t>
            </a:r>
            <a:r>
              <a:rPr lang="en-GB" sz="32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2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সার্কিট</a:t>
            </a:r>
            <a:r>
              <a:rPr lang="en-GB" sz="32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2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টেস্ট</a:t>
            </a:r>
            <a:r>
              <a:rPr lang="en-GB" sz="32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2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বা</a:t>
            </a:r>
            <a:r>
              <a:rPr lang="en-GB" sz="32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2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নো-লোড</a:t>
            </a:r>
            <a:r>
              <a:rPr lang="en-GB" sz="32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2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টেস্ট</a:t>
            </a:r>
            <a:r>
              <a:rPr lang="en-GB" sz="3200" b="1" u="sng" dirty="0"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  <a:endParaRPr lang="en-US" sz="3000" b="1" u="sng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03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3044"/>
          </a:xfrm>
        </p:spPr>
        <p:txBody>
          <a:bodyPr>
            <a:normAutofit/>
          </a:bodyPr>
          <a:lstStyle/>
          <a:p>
            <a:r>
              <a:rPr lang="en-GB" sz="3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ওপেন</a:t>
            </a:r>
            <a:r>
              <a:rPr lang="en-GB" sz="30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সার্কিট</a:t>
            </a:r>
            <a:r>
              <a:rPr lang="en-GB" sz="30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টেস্ট</a:t>
            </a:r>
            <a:r>
              <a:rPr lang="en-GB" sz="30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হতে</a:t>
            </a:r>
            <a:r>
              <a:rPr lang="en-GB" sz="30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প্রাপ্ত</a:t>
            </a:r>
            <a:r>
              <a:rPr lang="en-GB" sz="30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তথ্য</a:t>
            </a:r>
            <a:r>
              <a:rPr lang="en-GB" sz="3000" b="1" u="sng" dirty="0"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78170"/>
            <a:ext cx="10515600" cy="49987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(১)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কোর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এডি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কারেন্ট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হিস্টেরেসিস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pPr marL="0" indent="0">
              <a:buNone/>
            </a:pP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(২)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নো-লোড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কারেন্ট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1600" dirty="0">
                <a:latin typeface="Nikosh" panose="02000000000000000000" pitchFamily="2" charset="0"/>
                <a:cs typeface="Nikosh" panose="02000000000000000000" pitchFamily="2" charset="0"/>
              </a:rPr>
              <a:t>I</a:t>
            </a:r>
            <a:r>
              <a:rPr lang="en-GB" sz="1600" baseline="-25000" dirty="0">
                <a:latin typeface="Nikosh" panose="02000000000000000000" pitchFamily="2" charset="0"/>
                <a:cs typeface="Nikosh" panose="02000000000000000000" pitchFamily="2" charset="0"/>
              </a:rPr>
              <a:t>0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pPr marL="0" indent="0">
              <a:buNone/>
            </a:pP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(৩)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ম্যাগনেটাইজিং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কারেন্ট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1600" dirty="0" err="1">
                <a:latin typeface="Nikosh" panose="02000000000000000000" pitchFamily="2" charset="0"/>
                <a:cs typeface="Nikosh" panose="02000000000000000000" pitchFamily="2" charset="0"/>
              </a:rPr>
              <a:t>I</a:t>
            </a:r>
            <a:r>
              <a:rPr lang="en-GB" sz="1600" baseline="-25000" dirty="0" err="1">
                <a:latin typeface="Nikosh" panose="02000000000000000000" pitchFamily="2" charset="0"/>
                <a:cs typeface="Nikosh" panose="02000000000000000000" pitchFamily="2" charset="0"/>
              </a:rPr>
              <a:t>u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pPr marL="0" indent="0">
              <a:buNone/>
            </a:pP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(৪)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ওয়ার্কিং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কারেন্ট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1600" dirty="0" err="1">
                <a:latin typeface="Nikosh" panose="02000000000000000000" pitchFamily="2" charset="0"/>
                <a:cs typeface="Nikosh" panose="02000000000000000000" pitchFamily="2" charset="0"/>
              </a:rPr>
              <a:t>I</a:t>
            </a:r>
            <a:r>
              <a:rPr lang="en-GB" sz="1600" baseline="-25000" dirty="0" err="1">
                <a:latin typeface="Nikosh" panose="02000000000000000000" pitchFamily="2" charset="0"/>
                <a:cs typeface="Nikosh" panose="02000000000000000000" pitchFamily="2" charset="0"/>
              </a:rPr>
              <a:t>w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pPr marL="0" indent="0">
              <a:buNone/>
            </a:pP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(৫)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কোর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রেজিস্ট্যান্স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1600" dirty="0">
                <a:latin typeface="Nikosh" panose="02000000000000000000" pitchFamily="2" charset="0"/>
                <a:cs typeface="Nikosh" panose="02000000000000000000" pitchFamily="2" charset="0"/>
              </a:rPr>
              <a:t>R</a:t>
            </a:r>
            <a:r>
              <a:rPr lang="en-GB" sz="1600" baseline="-25000" dirty="0">
                <a:latin typeface="Nikosh" panose="02000000000000000000" pitchFamily="2" charset="0"/>
                <a:cs typeface="Nikosh" panose="02000000000000000000" pitchFamily="2" charset="0"/>
              </a:rPr>
              <a:t>0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pPr marL="0" indent="0">
              <a:buNone/>
            </a:pP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(৬)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কোর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রিয়্যাকট্যান্স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1600" dirty="0">
                <a:latin typeface="Nikosh" panose="02000000000000000000" pitchFamily="2" charset="0"/>
                <a:cs typeface="Nikosh" panose="02000000000000000000" pitchFamily="2" charset="0"/>
              </a:rPr>
              <a:t>X</a:t>
            </a:r>
            <a:r>
              <a:rPr lang="en-GB" sz="1600" baseline="-25000" dirty="0">
                <a:latin typeface="Nikosh" panose="02000000000000000000" pitchFamily="2" charset="0"/>
                <a:cs typeface="Nikosh" panose="02000000000000000000" pitchFamily="2" charset="0"/>
              </a:rPr>
              <a:t>0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pPr marL="0" indent="0">
              <a:buNone/>
            </a:pP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(৭)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নো-লোড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পাওয়ার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ফ্যাক্ট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র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1600" dirty="0">
                <a:latin typeface="Nikosh" panose="02000000000000000000" pitchFamily="2" charset="0"/>
                <a:cs typeface="Nikosh" panose="02000000000000000000" pitchFamily="2" charset="0"/>
              </a:rPr>
              <a:t>cos</a:t>
            </a: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lang="en-GB" sz="1050" dirty="0">
                <a:latin typeface="Nikosh" panose="02000000000000000000" pitchFamily="2" charset="0"/>
                <a:cs typeface="Nikosh" panose="02000000000000000000" pitchFamily="2" charset="0"/>
              </a:rPr>
              <a:t>0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pPr marL="0" indent="0">
              <a:buNone/>
            </a:pP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(৮)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ট্রান্সফরমেশন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রেশিও</a:t>
            </a: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	</a:t>
            </a:r>
            <a:endParaRPr lang="en-GB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en-GB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pPr marL="0" indent="0">
              <a:buNone/>
            </a:pPr>
            <a:r>
              <a:rPr lang="en-GB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344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74785"/>
            <a:ext cx="10515600" cy="1215903"/>
          </a:xfrm>
        </p:spPr>
        <p:txBody>
          <a:bodyPr>
            <a:normAutofit fontScale="90000"/>
          </a:bodyPr>
          <a:lstStyle/>
          <a:p>
            <a:br>
              <a:rPr lang="en-GB" sz="3600" u="sng" dirty="0">
                <a:latin typeface="Nikosh" panose="02000000000000000000" pitchFamily="2" charset="0"/>
                <a:cs typeface="Nikosh" panose="02000000000000000000" pitchFamily="2" charset="0"/>
              </a:rPr>
            </a:br>
            <a:r>
              <a:rPr lang="en-GB" sz="33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শর্ট</a:t>
            </a:r>
            <a:r>
              <a:rPr lang="en-GB" sz="33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3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সার্কিট</a:t>
            </a:r>
            <a:r>
              <a:rPr lang="en-GB" sz="33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3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টেস্ট</a:t>
            </a:r>
            <a:r>
              <a:rPr lang="en-GB" sz="33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3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বা</a:t>
            </a:r>
            <a:r>
              <a:rPr lang="en-GB" sz="33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3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ইম্পিড্যান্স</a:t>
            </a:r>
            <a:r>
              <a:rPr lang="en-GB" sz="33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3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টেস্ট</a:t>
            </a:r>
            <a:r>
              <a:rPr lang="en-GB" sz="3300" b="1" u="sng" dirty="0"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  <a:br>
              <a:rPr lang="en-GB" sz="3300" u="sng" dirty="0">
                <a:latin typeface="Nikosh" panose="02000000000000000000" pitchFamily="2" charset="0"/>
                <a:cs typeface="Nikosh" panose="02000000000000000000" pitchFamily="2" charset="0"/>
              </a:rPr>
            </a:b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ট্রান্সফরমারের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যে-কোন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এক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সাইড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সাধারণত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লো-ভোল্টেজ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সাইড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)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শর্ট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রেখে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অন্য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সাইডে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হাই-ভোল্টেজ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সাইড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)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ভেরিয়্যাকের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সাহায্যে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রেটেড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ভোল্টেজের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খুব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কম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ভোল্টেজ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রেটেড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ভোল্টেজের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৫%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থেকে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১০%)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সরবরাহ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প্রয়োজনীয়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অ্যামিটার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ভোল্টমিটার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ওয়াটমিটার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সংযোগ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যে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টেস্ট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করা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তাকে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শর্ট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সার্কিট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টেস্ট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বলা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200" dirty="0" err="1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br>
              <a:rPr lang="en-GB" sz="2400" dirty="0">
                <a:latin typeface="Nikosh" panose="02000000000000000000" pitchFamily="2" charset="0"/>
                <a:cs typeface="Nikosh" panose="02000000000000000000" pitchFamily="2" charset="0"/>
              </a:rPr>
            </a:br>
            <a:endParaRPr lang="en-US" sz="2400" u="sng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en-GB" sz="2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সার্কিট</a:t>
            </a:r>
            <a:r>
              <a:rPr lang="en-GB" sz="20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সংযোগঃ</a:t>
            </a:r>
            <a:endParaRPr lang="en-GB" sz="2000" b="1" u="sng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*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লো-ভোল্টেজ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সাইড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মোটা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কপার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তার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বা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অ্যামিটার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দ্বারা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শর্ট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রাখা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</a:p>
          <a:p>
            <a:pPr marL="0" indent="0">
              <a:buNone/>
            </a:pP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*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হাই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ভোল্টেজ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সাইডে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ভেরিয়্যাকের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সাহায্যে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খুব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ধীরে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ধীরে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শূন্যমান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হতে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ভোল্টেজ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বৃদ্ধি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করা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pPr marL="0" indent="0">
              <a:buNone/>
            </a:pP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US" sz="4400" u="sng" dirty="0">
              <a:latin typeface="Nikosh" panose="02000000000000000000" pitchFamily="2" charset="0"/>
              <a:ea typeface="+mj-ea"/>
              <a:cs typeface="Nikosh" panose="02000000000000000000" pitchFamily="2" charset="0"/>
            </a:endParaRPr>
          </a:p>
        </p:txBody>
      </p:sp>
      <p:pic>
        <p:nvPicPr>
          <p:cNvPr id="1028" name="Picture 4" descr="Open and Short Circuit Test of Transformer - GeeksforGee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308" y="1930396"/>
            <a:ext cx="5046784" cy="262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720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9276"/>
            <a:ext cx="10515600" cy="509955"/>
          </a:xfrm>
        </p:spPr>
        <p:txBody>
          <a:bodyPr>
            <a:normAutofit fontScale="90000"/>
          </a:bodyPr>
          <a:lstStyle/>
          <a:p>
            <a:r>
              <a:rPr lang="en-GB" sz="32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শর্ট</a:t>
            </a:r>
            <a:r>
              <a:rPr lang="en-GB" sz="32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2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সার্কিট</a:t>
            </a:r>
            <a:r>
              <a:rPr lang="en-GB" sz="32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2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টেস্ট</a:t>
            </a:r>
            <a:r>
              <a:rPr lang="en-GB" sz="32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2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বা</a:t>
            </a:r>
            <a:r>
              <a:rPr lang="en-GB" sz="32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2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ইম্পিড্যান্স</a:t>
            </a:r>
            <a:r>
              <a:rPr lang="en-GB" sz="32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2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টেস্ট</a:t>
            </a:r>
            <a:r>
              <a:rPr lang="en-GB" sz="3200" b="1" u="sng" dirty="0">
                <a:latin typeface="Nikosh" panose="02000000000000000000" pitchFamily="2" charset="0"/>
                <a:cs typeface="Nikosh" panose="02000000000000000000" pitchFamily="2" charset="0"/>
              </a:rPr>
              <a:t> :</a:t>
            </a:r>
            <a:endParaRPr lang="en-US" sz="3000" b="1" u="sng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00100"/>
            <a:ext cx="10515600" cy="5376863"/>
          </a:xfrm>
        </p:spPr>
        <p:txBody>
          <a:bodyPr/>
          <a:lstStyle/>
          <a:p>
            <a:pPr marL="0" indent="0" algn="just">
              <a:buNone/>
            </a:pP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শর্ট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সার্কিট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টেস্টে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ওয়াটমিটারে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নির্দেশিত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কপার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হিসেবে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বিবেচিত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কিছু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পরিমাণ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কোর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স্ট্রে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থাকে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যা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কপার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লসের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তুলনায়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নগণ্য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</a:p>
          <a:p>
            <a:pPr marL="0" indent="0" algn="just">
              <a:buNone/>
            </a:pP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 algn="just">
              <a:buNone/>
            </a:pP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কারণ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আরোপিত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ভোল্টেজ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খুবই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কম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বিধায়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কোরে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মিউচুয়াল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ফ্লাক্সও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কম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উৎপন্ন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হবে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যেহেতু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কোর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মিউচুয়াল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ফ্লাক্সের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বর্গের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সমানুপাতিক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সেহেতু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কোর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প্রায়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শূন্য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pPr marL="0" indent="0">
              <a:buNone/>
            </a:pP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কপার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GB" sz="1400" dirty="0" err="1">
                <a:latin typeface="Nikosh" panose="02000000000000000000" pitchFamily="2" charset="0"/>
                <a:cs typeface="Nikosh" panose="02000000000000000000" pitchFamily="2" charset="0"/>
              </a:rPr>
              <a:t>W</a:t>
            </a:r>
            <a:r>
              <a:rPr lang="en-GB" sz="1400" baseline="-25000" dirty="0" err="1">
                <a:latin typeface="Nikosh" panose="02000000000000000000" pitchFamily="2" charset="0"/>
                <a:cs typeface="Nikosh" panose="02000000000000000000" pitchFamily="2" charset="0"/>
              </a:rPr>
              <a:t>sc</a:t>
            </a:r>
            <a:r>
              <a:rPr lang="en-GB" sz="1400" dirty="0">
                <a:latin typeface="Nikosh" panose="02000000000000000000" pitchFamily="2" charset="0"/>
                <a:cs typeface="Nikosh" panose="02000000000000000000" pitchFamily="2" charset="0"/>
              </a:rPr>
              <a:t>=</a:t>
            </a:r>
            <a:r>
              <a:rPr lang="en-GB" sz="1400" dirty="0" err="1">
                <a:latin typeface="Nikosh" panose="02000000000000000000" pitchFamily="2" charset="0"/>
                <a:cs typeface="Nikosh" panose="02000000000000000000" pitchFamily="2" charset="0"/>
              </a:rPr>
              <a:t>P</a:t>
            </a:r>
            <a:r>
              <a:rPr lang="en-GB" sz="1400" baseline="-25000" dirty="0" err="1">
                <a:latin typeface="Nikosh" panose="02000000000000000000" pitchFamily="2" charset="0"/>
                <a:cs typeface="Nikosh" panose="02000000000000000000" pitchFamily="2" charset="0"/>
              </a:rPr>
              <a:t>sc</a:t>
            </a:r>
            <a:r>
              <a:rPr lang="en-GB" sz="1400" dirty="0">
                <a:latin typeface="Nikosh" panose="02000000000000000000" pitchFamily="2" charset="0"/>
                <a:cs typeface="Nikosh" panose="02000000000000000000" pitchFamily="2" charset="0"/>
              </a:rPr>
              <a:t>=I</a:t>
            </a:r>
            <a:r>
              <a:rPr lang="en-GB" sz="1400" baseline="-25000" dirty="0">
                <a:latin typeface="Nikosh" panose="02000000000000000000" pitchFamily="2" charset="0"/>
                <a:cs typeface="Nikosh" panose="02000000000000000000" pitchFamily="2" charset="0"/>
              </a:rPr>
              <a:t>sc</a:t>
            </a:r>
            <a:r>
              <a:rPr lang="en-GB" sz="1400" baseline="30000" dirty="0">
                <a:latin typeface="Nikosh" panose="02000000000000000000" pitchFamily="2" charset="0"/>
                <a:cs typeface="Nikosh" panose="02000000000000000000" pitchFamily="2" charset="0"/>
              </a:rPr>
              <a:t>2</a:t>
            </a:r>
            <a:r>
              <a:rPr lang="en-GB" sz="1400" dirty="0">
                <a:latin typeface="Nikosh" panose="02000000000000000000" pitchFamily="2" charset="0"/>
                <a:cs typeface="Nikosh" panose="02000000000000000000" pitchFamily="2" charset="0"/>
              </a:rPr>
              <a:t>R</a:t>
            </a:r>
            <a:r>
              <a:rPr lang="en-GB" sz="1400" baseline="-25000" dirty="0">
                <a:latin typeface="Nikosh" panose="02000000000000000000" pitchFamily="2" charset="0"/>
                <a:cs typeface="Nikosh" panose="02000000000000000000" pitchFamily="2" charset="0"/>
              </a:rPr>
              <a:t>e</a:t>
            </a:r>
          </a:p>
          <a:p>
            <a:pPr marL="0" indent="0">
              <a:buNone/>
            </a:pPr>
            <a:endParaRPr lang="en-GB" sz="1400" baseline="-25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এখানে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,</a:t>
            </a:r>
          </a:p>
          <a:p>
            <a:pPr marL="0" indent="0">
              <a:buNone/>
            </a:pPr>
            <a:r>
              <a:rPr lang="en-GB" sz="1400" dirty="0" err="1">
                <a:latin typeface="Nikosh" panose="02000000000000000000" pitchFamily="2" charset="0"/>
                <a:cs typeface="Nikosh" panose="02000000000000000000" pitchFamily="2" charset="0"/>
              </a:rPr>
              <a:t>W</a:t>
            </a:r>
            <a:r>
              <a:rPr lang="en-GB" sz="1400" baseline="-25000" dirty="0" err="1">
                <a:latin typeface="Nikosh" panose="02000000000000000000" pitchFamily="2" charset="0"/>
                <a:cs typeface="Nikosh" panose="02000000000000000000" pitchFamily="2" charset="0"/>
              </a:rPr>
              <a:t>sc</a:t>
            </a:r>
            <a:r>
              <a:rPr lang="en-GB" sz="1600" dirty="0">
                <a:latin typeface="Nikosh" panose="02000000000000000000" pitchFamily="2" charset="0"/>
                <a:cs typeface="Nikosh" panose="02000000000000000000" pitchFamily="2" charset="0"/>
              </a:rPr>
              <a:t>=</a:t>
            </a:r>
            <a:r>
              <a:rPr lang="en-GB" sz="1400" dirty="0" err="1">
                <a:latin typeface="Nikosh" panose="02000000000000000000" pitchFamily="2" charset="0"/>
                <a:cs typeface="Nikosh" panose="02000000000000000000" pitchFamily="2" charset="0"/>
              </a:rPr>
              <a:t>P</a:t>
            </a:r>
            <a:r>
              <a:rPr lang="en-GB" sz="1400" baseline="-25000" dirty="0" err="1">
                <a:latin typeface="Nikosh" panose="02000000000000000000" pitchFamily="2" charset="0"/>
                <a:cs typeface="Nikosh" panose="02000000000000000000" pitchFamily="2" charset="0"/>
              </a:rPr>
              <a:t>sc</a:t>
            </a:r>
            <a:r>
              <a:rPr lang="en-GB" sz="1600" dirty="0">
                <a:latin typeface="Nikosh" panose="02000000000000000000" pitchFamily="2" charset="0"/>
                <a:cs typeface="Nikosh" panose="02000000000000000000" pitchFamily="2" charset="0"/>
              </a:rPr>
              <a:t>=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শর্ট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সার্কিট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পাওয়ার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কপার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ওয়াট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এককে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pPr marL="0" indent="0">
              <a:buNone/>
            </a:pPr>
            <a:r>
              <a:rPr lang="en-GB" sz="1400" dirty="0">
                <a:latin typeface="Nikosh" panose="02000000000000000000" pitchFamily="2" charset="0"/>
                <a:cs typeface="Nikosh" panose="02000000000000000000" pitchFamily="2" charset="0"/>
              </a:rPr>
              <a:t>R</a:t>
            </a:r>
            <a:r>
              <a:rPr lang="en-GB" sz="1400" baseline="-25000" dirty="0">
                <a:latin typeface="Nikosh" panose="02000000000000000000" pitchFamily="2" charset="0"/>
                <a:cs typeface="Nikosh" panose="02000000000000000000" pitchFamily="2" charset="0"/>
              </a:rPr>
              <a:t>e</a:t>
            </a:r>
            <a:r>
              <a:rPr lang="en-GB" sz="1600" dirty="0">
                <a:latin typeface="Nikosh" panose="02000000000000000000" pitchFamily="2" charset="0"/>
                <a:cs typeface="Nikosh" panose="02000000000000000000" pitchFamily="2" charset="0"/>
              </a:rPr>
              <a:t>=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সমতুল্য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রেজিস্ট্যান্স</a:t>
            </a:r>
            <a:endParaRPr lang="en-US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US" sz="14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926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3044"/>
          </a:xfrm>
        </p:spPr>
        <p:txBody>
          <a:bodyPr>
            <a:normAutofit/>
          </a:bodyPr>
          <a:lstStyle/>
          <a:p>
            <a:r>
              <a:rPr lang="en-GB" sz="3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শর্ট</a:t>
            </a:r>
            <a:r>
              <a:rPr lang="en-GB" sz="30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সার্কিট</a:t>
            </a:r>
            <a:r>
              <a:rPr lang="en-GB" sz="30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টেস্ট</a:t>
            </a:r>
            <a:r>
              <a:rPr lang="en-GB" sz="30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হতে</a:t>
            </a:r>
            <a:r>
              <a:rPr lang="en-GB" sz="30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প্রাপ্ত</a:t>
            </a:r>
            <a:r>
              <a:rPr lang="en-GB" sz="30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তথ্য</a:t>
            </a:r>
            <a:r>
              <a:rPr lang="en-GB" sz="3000" b="1" u="sng" dirty="0"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78170"/>
            <a:ext cx="10515600" cy="49987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(১)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কপার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লস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ফুল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লোড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অথবা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যেকোনো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লোডে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pPr marL="0" indent="0">
              <a:buNone/>
            </a:pP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(২)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সমতুল্য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রেজিস্ট্যান্স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1600" dirty="0">
                <a:latin typeface="Nikosh" panose="02000000000000000000" pitchFamily="2" charset="0"/>
                <a:cs typeface="Nikosh" panose="02000000000000000000" pitchFamily="2" charset="0"/>
              </a:rPr>
              <a:t>R</a:t>
            </a:r>
            <a:r>
              <a:rPr lang="en-GB" sz="1600" baseline="-25000" dirty="0">
                <a:latin typeface="Nikosh" panose="02000000000000000000" pitchFamily="2" charset="0"/>
                <a:cs typeface="Nikosh" panose="02000000000000000000" pitchFamily="2" charset="0"/>
              </a:rPr>
              <a:t>e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pPr marL="0" indent="0">
              <a:buNone/>
            </a:pP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(৩)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সমতুল্য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রিয়্যাকট্যান্স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1600" dirty="0">
                <a:latin typeface="Nikosh" panose="02000000000000000000" pitchFamily="2" charset="0"/>
                <a:cs typeface="Nikosh" panose="02000000000000000000" pitchFamily="2" charset="0"/>
              </a:rPr>
              <a:t>X</a:t>
            </a:r>
            <a:r>
              <a:rPr lang="en-GB" sz="1600" baseline="-25000" dirty="0">
                <a:latin typeface="Nikosh" panose="02000000000000000000" pitchFamily="2" charset="0"/>
                <a:cs typeface="Nikosh" panose="02000000000000000000" pitchFamily="2" charset="0"/>
              </a:rPr>
              <a:t>e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pPr marL="0" indent="0">
              <a:buNone/>
            </a:pP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(৪)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সমতুল্য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ইম্পিড্যান্স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GB" sz="1600" dirty="0">
                <a:latin typeface="Nikosh" panose="02000000000000000000" pitchFamily="2" charset="0"/>
                <a:cs typeface="Nikosh" panose="02000000000000000000" pitchFamily="2" charset="0"/>
              </a:rPr>
              <a:t>Z</a:t>
            </a:r>
            <a:r>
              <a:rPr lang="en-GB" sz="1600" baseline="-25000" dirty="0">
                <a:latin typeface="Nikosh" panose="02000000000000000000" pitchFamily="2" charset="0"/>
                <a:cs typeface="Nikosh" panose="02000000000000000000" pitchFamily="2" charset="0"/>
              </a:rPr>
              <a:t>e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pPr marL="0" indent="0">
              <a:buNone/>
            </a:pP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(৫)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দক্ষতা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pPr marL="0" indent="0">
              <a:buNone/>
            </a:pP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(৬)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রেগুলেশন</a:t>
            </a:r>
            <a:r>
              <a:rPr lang="en-GB" sz="2200" dirty="0">
                <a:latin typeface="Nikosh" panose="02000000000000000000" pitchFamily="2" charset="0"/>
                <a:cs typeface="Nikosh" panose="02000000000000000000" pitchFamily="2" charset="0"/>
              </a:rPr>
              <a:t> 	</a:t>
            </a:r>
            <a:endParaRPr lang="en-GB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en-GB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pPr marL="0" indent="0">
              <a:buNone/>
            </a:pPr>
            <a:r>
              <a:rPr lang="en-GB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402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3044"/>
          </a:xfrm>
        </p:spPr>
        <p:txBody>
          <a:bodyPr>
            <a:normAutofit/>
          </a:bodyPr>
          <a:lstStyle/>
          <a:p>
            <a:r>
              <a:rPr lang="en-GB" sz="3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ওপেন</a:t>
            </a:r>
            <a:r>
              <a:rPr lang="en-GB" sz="30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সার্কিট</a:t>
            </a:r>
            <a:r>
              <a:rPr lang="en-GB" sz="30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টেস্ট</a:t>
            </a:r>
            <a:r>
              <a:rPr lang="en-GB" sz="3000" b="1" u="sng" dirty="0">
                <a:latin typeface="Nikosh" panose="02000000000000000000" pitchFamily="2" charset="0"/>
                <a:cs typeface="Nikosh" panose="02000000000000000000" pitchFamily="2" charset="0"/>
              </a:rPr>
              <a:t>/</a:t>
            </a:r>
            <a:r>
              <a:rPr lang="en-GB" sz="3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নো-লোড</a:t>
            </a:r>
            <a:r>
              <a:rPr lang="en-GB" sz="30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টেস্ট</a:t>
            </a:r>
            <a:r>
              <a:rPr lang="en-GB" sz="30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এর</a:t>
            </a:r>
            <a:r>
              <a:rPr lang="en-GB" sz="30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ভেক্টর</a:t>
            </a:r>
            <a:r>
              <a:rPr lang="en-GB" sz="3000" b="1" u="sng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000" b="1" u="sng" dirty="0" err="1">
                <a:latin typeface="Nikosh" panose="02000000000000000000" pitchFamily="2" charset="0"/>
                <a:cs typeface="Nikosh" panose="02000000000000000000" pitchFamily="2" charset="0"/>
              </a:rPr>
              <a:t>ডায়াগ্রাম</a:t>
            </a:r>
            <a:r>
              <a:rPr lang="en-GB" sz="3000" b="1" u="sng" dirty="0"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78170"/>
            <a:ext cx="10515600" cy="49987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এখানে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</a:p>
          <a:p>
            <a:pPr marL="0" indent="0">
              <a:buNone/>
            </a:pPr>
            <a:r>
              <a:rPr lang="en-GB" sz="1400" dirty="0">
                <a:latin typeface="Nikosh" panose="02000000000000000000" pitchFamily="2" charset="0"/>
                <a:cs typeface="Nikosh" panose="02000000000000000000" pitchFamily="2" charset="0"/>
              </a:rPr>
              <a:t>V</a:t>
            </a:r>
            <a:r>
              <a:rPr lang="en-GB" sz="1400" baseline="-25000" dirty="0">
                <a:latin typeface="Nikosh" panose="02000000000000000000" pitchFamily="2" charset="0"/>
                <a:cs typeface="Nikosh" panose="02000000000000000000" pitchFamily="2" charset="0"/>
              </a:rPr>
              <a:t>1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=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আরোপিত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রেটেড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ভোল্টেজ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/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নো-লোড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ভোল্টেজ</a:t>
            </a: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en-GB" sz="1400" dirty="0">
                <a:latin typeface="Nikosh" panose="02000000000000000000" pitchFamily="2" charset="0"/>
                <a:cs typeface="Nikosh" panose="02000000000000000000" pitchFamily="2" charset="0"/>
              </a:rPr>
              <a:t>E</a:t>
            </a:r>
            <a:r>
              <a:rPr lang="en-GB" sz="1400" baseline="-25000" dirty="0">
                <a:latin typeface="Nikosh" panose="02000000000000000000" pitchFamily="2" charset="0"/>
                <a:cs typeface="Nikosh" panose="02000000000000000000" pitchFamily="2" charset="0"/>
              </a:rPr>
              <a:t>1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=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আবেশিত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প্রাইমারি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ভোল্টেজ</a:t>
            </a: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en-GB" sz="1400" dirty="0">
                <a:latin typeface="Nikosh" panose="02000000000000000000" pitchFamily="2" charset="0"/>
                <a:cs typeface="Nikosh" panose="02000000000000000000" pitchFamily="2" charset="0"/>
              </a:rPr>
              <a:t>E</a:t>
            </a:r>
            <a:r>
              <a:rPr lang="en-GB" sz="1400" baseline="-25000" dirty="0">
                <a:latin typeface="Nikosh" panose="02000000000000000000" pitchFamily="2" charset="0"/>
                <a:cs typeface="Nikosh" panose="02000000000000000000" pitchFamily="2" charset="0"/>
              </a:rPr>
              <a:t>2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=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আবেশিত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সেকেন্ডারি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ভোল্টেজ</a:t>
            </a: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en-GB" sz="1400" dirty="0" err="1">
                <a:latin typeface="Nikosh" panose="02000000000000000000" pitchFamily="2" charset="0"/>
                <a:cs typeface="Nikosh" panose="02000000000000000000" pitchFamily="2" charset="0"/>
              </a:rPr>
              <a:t>I</a:t>
            </a:r>
            <a:r>
              <a:rPr lang="en-GB" sz="1400" baseline="-25000" dirty="0" err="1">
                <a:latin typeface="Nikosh" panose="02000000000000000000" pitchFamily="2" charset="0"/>
                <a:cs typeface="Nikosh" panose="02000000000000000000" pitchFamily="2" charset="0"/>
              </a:rPr>
              <a:t>u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=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ম্যাগনেটাইজিং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কারেন্ট</a:t>
            </a: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en-GB" sz="1400" dirty="0" err="1">
                <a:latin typeface="Nikosh" panose="02000000000000000000" pitchFamily="2" charset="0"/>
                <a:cs typeface="Nikosh" panose="02000000000000000000" pitchFamily="2" charset="0"/>
              </a:rPr>
              <a:t>I</a:t>
            </a:r>
            <a:r>
              <a:rPr lang="en-GB" sz="1400" baseline="-25000" dirty="0" err="1">
                <a:latin typeface="Nikosh" panose="02000000000000000000" pitchFamily="2" charset="0"/>
                <a:cs typeface="Nikosh" panose="02000000000000000000" pitchFamily="2" charset="0"/>
              </a:rPr>
              <a:t>w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=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ওয়ার্কিং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কারেন্ট</a:t>
            </a: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r>
              <a:rPr lang="en-GB" sz="1600" dirty="0">
                <a:latin typeface="Nikosh" panose="02000000000000000000" pitchFamily="2" charset="0"/>
                <a:cs typeface="Nikosh" panose="02000000000000000000" pitchFamily="2" charset="0"/>
              </a:rPr>
              <a:t>ϴ</a:t>
            </a:r>
            <a:r>
              <a:rPr lang="en-GB" sz="1600" baseline="-25000" dirty="0">
                <a:latin typeface="Nikosh" panose="02000000000000000000" pitchFamily="2" charset="0"/>
                <a:cs typeface="Nikosh" panose="02000000000000000000" pitchFamily="2" charset="0"/>
              </a:rPr>
              <a:t>0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=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নো-লোড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পাওয়ার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ফ্যাক্টর</a:t>
            </a:r>
            <a:r>
              <a:rPr lang="en-GB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2000" dirty="0" err="1">
                <a:latin typeface="Nikosh" panose="02000000000000000000" pitchFamily="2" charset="0"/>
                <a:cs typeface="Nikosh" panose="02000000000000000000" pitchFamily="2" charset="0"/>
              </a:rPr>
              <a:t>অ্যাঙ্গেল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4" name="Picture 6" descr="NO-LOAD TRANSFORMER AND ITS PHASOR DIAGRAM - ELECTRICAL ENCYCLO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219" y="1426941"/>
            <a:ext cx="2550803" cy="308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083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6137"/>
          </a:xfrm>
        </p:spPr>
        <p:txBody>
          <a:bodyPr>
            <a:normAutofit/>
          </a:bodyPr>
          <a:lstStyle/>
          <a:p>
            <a:endParaRPr lang="en-US" sz="2200" u="sng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78169"/>
            <a:ext cx="10515600" cy="499879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u="sng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u="sng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 algn="ctr">
              <a:buNone/>
            </a:pPr>
            <a:r>
              <a:rPr lang="en-GB" sz="6600" u="sng" dirty="0" err="1">
                <a:latin typeface="Nikosh" panose="02000000000000000000" pitchFamily="2" charset="0"/>
                <a:cs typeface="Nikosh" panose="02000000000000000000" pitchFamily="2" charset="0"/>
              </a:rPr>
              <a:t>প্রশ্ন</a:t>
            </a:r>
            <a:r>
              <a:rPr lang="en-GB" sz="6600" u="sng" dirty="0">
                <a:latin typeface="Nikosh" panose="02000000000000000000" pitchFamily="2" charset="0"/>
                <a:cs typeface="Nikosh" panose="02000000000000000000" pitchFamily="2" charset="0"/>
              </a:rPr>
              <a:t>/</a:t>
            </a:r>
            <a:r>
              <a:rPr lang="en-GB" sz="6600" u="sng" dirty="0" err="1">
                <a:latin typeface="Nikosh" panose="02000000000000000000" pitchFamily="2" charset="0"/>
                <a:cs typeface="Nikosh" panose="02000000000000000000" pitchFamily="2" charset="0"/>
              </a:rPr>
              <a:t>উত্তর</a:t>
            </a:r>
            <a:endParaRPr lang="en-GB" sz="6600" u="sng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GB" sz="2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>
              <a:buNone/>
            </a:pPr>
            <a:endParaRPr lang="en-US"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844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633</Words>
  <Application>Microsoft Office PowerPoint</Application>
  <PresentationFormat>Widescreen</PresentationFormat>
  <Paragraphs>93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Nikosh</vt:lpstr>
      <vt:lpstr>Office Theme</vt:lpstr>
      <vt:lpstr>এসি মেশিনস্-১ বিষয় কোড: ২৬৭৬১ পর্ব: ৬ষ্ঠ</vt:lpstr>
      <vt:lpstr> ওপেন সার্কিট টেস্ট বা নো-লোড টেস্ট: ট্রান্সফরমারের যে-কোন এক সাইড (সাধারণত হাই-ভোল্টেজ সাইড) খোলা রেখে অন্য সাইডে (লো-ভোল্টেজ সাইড) প্রয়োজনীয় অ্যামিটার, ভোল্টমিটার এবং ওয়াটমিটার সংযোগ করে ট্রান্সফরমারের রেটেড ভোল্টজ ও ফ্রিকুয়েন্সি প্রয়োগ করে যে টেস্ট করা হয়, তাকে ওপেন সার্কিট টেস্ট বলা হয়। </vt:lpstr>
      <vt:lpstr>ওপেন সার্কিট টেস্ট বা নো-লোড টেস্ট:</vt:lpstr>
      <vt:lpstr>ওপেন সার্কিট টেস্ট হতে প্রাপ্ত তথ্য:</vt:lpstr>
      <vt:lpstr> শর্ট সার্কিট টেস্ট বা ইম্পিড্যান্স টেস্ট: ট্রান্সফরমারের যে-কোন এক সাইড (সাধারণত লো-ভোল্টেজ সাইড) শর্ট রেখে অন্য সাইডে (হাই-ভোল্টেজ সাইড) ভেরিয়্যাকের সাহায্যে রেটেড ভোল্টেজের খুব কম ভোল্টেজ (রেটেড ভোল্টেজের ৫% থেকে ১০%) সরবরাহ করে প্রয়োজনীয় অ্যামিটার, ভোল্টমিটার এবং ওয়াটমিটার সংযোগ করে যে টেস্ট করা হয় তাকে শর্ট সার্কিট টেস্ট বলা হয়। </vt:lpstr>
      <vt:lpstr>শর্ট সার্কিট টেস্ট বা ইম্পিড্যান্স টেস্ট :</vt:lpstr>
      <vt:lpstr>শর্ট সার্কিট টেস্ট হতে প্রাপ্ত তথ্য:</vt:lpstr>
      <vt:lpstr>ওপেন সার্কিট টেস্ট/নো-লোড টেস্ট এর ভেক্টর ডায়াগ্রাম: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ইলেকট্রিক্যাল সার্কিট-১ বিষয় কোড: ২৬৭২১ পর্ব: ২য়</dc:title>
  <dc:creator>User</dc:creator>
  <cp:lastModifiedBy>HP</cp:lastModifiedBy>
  <cp:revision>96</cp:revision>
  <dcterms:created xsi:type="dcterms:W3CDTF">2023-09-06T17:58:27Z</dcterms:created>
  <dcterms:modified xsi:type="dcterms:W3CDTF">2024-08-01T03:12:05Z</dcterms:modified>
</cp:coreProperties>
</file>