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12"/>
  </p:notesMasterIdLst>
  <p:sldIdLst>
    <p:sldId id="306" r:id="rId2"/>
    <p:sldId id="322" r:id="rId3"/>
    <p:sldId id="293" r:id="rId4"/>
    <p:sldId id="341" r:id="rId5"/>
    <p:sldId id="339" r:id="rId6"/>
    <p:sldId id="342" r:id="rId7"/>
    <p:sldId id="326" r:id="rId8"/>
    <p:sldId id="343" r:id="rId9"/>
    <p:sldId id="334" r:id="rId10"/>
    <p:sldId id="311" r:id="rId11"/>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EBAB4F3-7E4A-4CF5-B9E1-76F5931A196F}">
          <p14:sldIdLst>
            <p14:sldId id="306"/>
            <p14:sldId id="322"/>
            <p14:sldId id="293"/>
            <p14:sldId id="341"/>
            <p14:sldId id="339"/>
            <p14:sldId id="342"/>
            <p14:sldId id="326"/>
            <p14:sldId id="343"/>
          </p14:sldIdLst>
        </p14:section>
        <p14:section name="Untitled Section" id="{EC28DE7E-E84B-4B31-8E01-598D50C6BC9D}">
          <p14:sldIdLst>
            <p14:sldId id="334"/>
            <p14:sldId id="311"/>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10" y="8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CB2621-935F-4266-A4EE-B4ADA2B0DF20}" type="datetimeFigureOut">
              <a:rPr lang="en-US" smtClean="0"/>
              <a:t>7/8/2024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3D7322-E114-4731-9425-F3601C419C45}" type="slidenum">
              <a:rPr lang="en-US" smtClean="0"/>
              <a:t>‹#›</a:t>
            </a:fld>
            <a:endParaRPr lang="en-US"/>
          </a:p>
        </p:txBody>
      </p:sp>
    </p:spTree>
    <p:extLst>
      <p:ext uri="{BB962C8B-B14F-4D97-AF65-F5344CB8AC3E}">
        <p14:creationId xmlns:p14="http://schemas.microsoft.com/office/powerpoint/2010/main" val="1249949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3D7322-E114-4731-9425-F3601C419C45}" type="slidenum">
              <a:rPr lang="en-US" smtClean="0"/>
              <a:t>2</a:t>
            </a:fld>
            <a:endParaRPr lang="en-US"/>
          </a:p>
        </p:txBody>
      </p:sp>
    </p:spTree>
    <p:extLst>
      <p:ext uri="{BB962C8B-B14F-4D97-AF65-F5344CB8AC3E}">
        <p14:creationId xmlns:p14="http://schemas.microsoft.com/office/powerpoint/2010/main" val="1705555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3"/>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6F65A23-84CE-4C5F-ACF8-FDF36D37C4D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18987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65A23-84CE-4C5F-ACF8-FDF36D37C4D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72996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F65A23-84CE-4C5F-ACF8-FDF36D37C4D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2442296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6F65A23-84CE-4C5F-ACF8-FDF36D37C4D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2731250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6F65A23-84CE-4C5F-ACF8-FDF36D37C4D4}" type="datetimeFigureOut">
              <a:rPr lang="en-US" smtClean="0"/>
              <a:t>7/8/2024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1423641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6F65A23-84CE-4C5F-ACF8-FDF36D37C4D4}" type="datetimeFigureOut">
              <a:rPr lang="en-US" smtClean="0"/>
              <a:t>7/8/2024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2341906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F65A23-84CE-4C5F-ACF8-FDF36D37C4D4}" type="datetimeFigureOut">
              <a:rPr lang="en-US" smtClean="0"/>
              <a:t>7/8/2024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1469175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9"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92"/>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F65A23-84CE-4C5F-ACF8-FDF36D37C4D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2147368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6F65A23-84CE-4C5F-ACF8-FDF36D37C4D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2918420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65A23-84CE-4C5F-ACF8-FDF36D37C4D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304862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3"/>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3"/>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6F65A23-84CE-4C5F-ACF8-FDF36D37C4D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C07AF9-5B27-4FB8-934D-C43A9F1E0AE8}" type="slidenum">
              <a:rPr lang="en-US" smtClean="0"/>
              <a:t>‹#›</a:t>
            </a:fld>
            <a:endParaRPr lang="en-US"/>
          </a:p>
        </p:txBody>
      </p:sp>
    </p:spTree>
    <p:extLst>
      <p:ext uri="{BB962C8B-B14F-4D97-AF65-F5344CB8AC3E}">
        <p14:creationId xmlns:p14="http://schemas.microsoft.com/office/powerpoint/2010/main" val="2804251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6F65A23-84CE-4C5F-ACF8-FDF36D37C4D4}" type="datetimeFigureOut">
              <a:rPr lang="en-US" smtClean="0"/>
              <a:t>7/8/2024</a:t>
            </a:fld>
            <a:endParaRPr lang="en-US"/>
          </a:p>
        </p:txBody>
      </p:sp>
      <p:sp>
        <p:nvSpPr>
          <p:cNvPr id="5" name="Footer Placeholder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AC07AF9-5B27-4FB8-934D-C43A9F1E0AE8}" type="slidenum">
              <a:rPr lang="en-US" smtClean="0"/>
              <a:t>‹#›</a:t>
            </a:fld>
            <a:endParaRPr lang="en-US"/>
          </a:p>
        </p:txBody>
      </p:sp>
    </p:spTree>
    <p:extLst>
      <p:ext uri="{BB962C8B-B14F-4D97-AF65-F5344CB8AC3E}">
        <p14:creationId xmlns:p14="http://schemas.microsoft.com/office/powerpoint/2010/main" val="2426038279"/>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628652"/>
            <a:ext cx="7924800" cy="2062103"/>
          </a:xfrm>
          <a:prstGeom prst="rect">
            <a:avLst/>
          </a:prstGeom>
          <a:noFill/>
        </p:spPr>
        <p:txBody>
          <a:bodyPr wrap="square" rtlCol="0">
            <a:spAutoFit/>
          </a:bodyPr>
          <a:lstStyle/>
          <a:p>
            <a:pPr algn="ctr"/>
            <a:endParaRPr lang="bn-BD" sz="3200" dirty="0" smtClean="0">
              <a:latin typeface="Nikosh" pitchFamily="2" charset="0"/>
              <a:cs typeface="Nikosh" pitchFamily="2" charset="0"/>
            </a:endParaRPr>
          </a:p>
          <a:p>
            <a:pPr algn="ctr"/>
            <a:r>
              <a:rPr lang="bn-BD" sz="3200" dirty="0" smtClean="0">
                <a:latin typeface="Nikosh" pitchFamily="2" charset="0"/>
                <a:cs typeface="Nikosh" pitchFamily="2" charset="0"/>
              </a:rPr>
              <a:t>ডিপ্লোমা ইন ইঞ্জিনিয়ারিং</a:t>
            </a:r>
          </a:p>
          <a:p>
            <a:pPr algn="ctr"/>
            <a:r>
              <a:rPr lang="bn-BD" sz="3200" dirty="0" smtClean="0">
                <a:latin typeface="Nikosh" pitchFamily="2" charset="0"/>
                <a:cs typeface="Nikosh" pitchFamily="2" charset="0"/>
              </a:rPr>
              <a:t>কম্পিউটার টেকনোলোজি</a:t>
            </a:r>
            <a:endParaRPr lang="bn-BD" sz="3200" dirty="0">
              <a:latin typeface="Nikosh" pitchFamily="2" charset="0"/>
              <a:cs typeface="Nikosh" pitchFamily="2" charset="0"/>
            </a:endParaRPr>
          </a:p>
          <a:p>
            <a:pPr algn="ctr"/>
            <a:r>
              <a:rPr lang="en-US" sz="3200" dirty="0" smtClean="0">
                <a:latin typeface="Nikosh" pitchFamily="2" charset="0"/>
                <a:cs typeface="Nikosh" pitchFamily="2" charset="0"/>
              </a:rPr>
              <a:t>৪র্থ</a:t>
            </a:r>
            <a:r>
              <a:rPr lang="bn-BD" sz="3200" dirty="0" smtClean="0">
                <a:latin typeface="Nikosh" pitchFamily="2" charset="0"/>
                <a:cs typeface="Nikosh" pitchFamily="2" charset="0"/>
              </a:rPr>
              <a:t> </a:t>
            </a:r>
            <a:r>
              <a:rPr lang="bn-BD" sz="3200" dirty="0">
                <a:latin typeface="Nikosh" pitchFamily="2" charset="0"/>
                <a:cs typeface="Nikosh" pitchFamily="2" charset="0"/>
              </a:rPr>
              <a:t>পর্ব </a:t>
            </a:r>
            <a:endParaRPr lang="bn-BD" sz="2000" dirty="0" smtClean="0">
              <a:latin typeface="Nikosh" pitchFamily="2" charset="0"/>
              <a:cs typeface="Nikosh" pitchFamily="2" charset="0"/>
            </a:endParaRPr>
          </a:p>
        </p:txBody>
      </p:sp>
    </p:spTree>
    <p:extLst>
      <p:ext uri="{BB962C8B-B14F-4D97-AF65-F5344CB8AC3E}">
        <p14:creationId xmlns:p14="http://schemas.microsoft.com/office/powerpoint/2010/main" val="11047670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742950"/>
            <a:ext cx="7467600" cy="3046988"/>
          </a:xfrm>
          <a:prstGeom prst="rect">
            <a:avLst/>
          </a:prstGeom>
        </p:spPr>
        <p:txBody>
          <a:bodyPr wrap="square">
            <a:spAutoFit/>
          </a:bodyPr>
          <a:lstStyle/>
          <a:p>
            <a:pPr algn="ctr"/>
            <a:r>
              <a:rPr lang="bn-BD" sz="3200" dirty="0">
                <a:latin typeface="Nikosh" pitchFamily="2" charset="0"/>
                <a:cs typeface="Nikosh" pitchFamily="2" charset="0"/>
              </a:rPr>
              <a:t>বিষয়ঃ </a:t>
            </a:r>
            <a:r>
              <a:rPr lang="en-US" sz="3200" dirty="0" err="1" smtClean="0">
                <a:latin typeface="Nikosh" pitchFamily="2" charset="0"/>
                <a:cs typeface="Nikosh" pitchFamily="2" charset="0"/>
              </a:rPr>
              <a:t>ওয়েব</a:t>
            </a:r>
            <a:r>
              <a:rPr lang="en-US" sz="3200" dirty="0" smtClean="0">
                <a:latin typeface="Nikosh" pitchFamily="2" charset="0"/>
                <a:cs typeface="Nikosh" pitchFamily="2" charset="0"/>
              </a:rPr>
              <a:t> </a:t>
            </a:r>
            <a:r>
              <a:rPr lang="en-US" sz="3200" dirty="0" err="1" smtClean="0">
                <a:latin typeface="Nikosh" pitchFamily="2" charset="0"/>
                <a:cs typeface="Nikosh" pitchFamily="2" charset="0"/>
              </a:rPr>
              <a:t>ডিজাইন</a:t>
            </a:r>
            <a:r>
              <a:rPr lang="en-US" sz="3200" dirty="0" smtClean="0">
                <a:latin typeface="Nikosh" pitchFamily="2" charset="0"/>
                <a:cs typeface="Nikosh" pitchFamily="2" charset="0"/>
              </a:rPr>
              <a:t> </a:t>
            </a:r>
            <a:r>
              <a:rPr lang="en-US" sz="3200" dirty="0" err="1" smtClean="0">
                <a:latin typeface="Nikosh" pitchFamily="2" charset="0"/>
                <a:cs typeface="Nikosh" pitchFamily="2" charset="0"/>
              </a:rPr>
              <a:t>অ্যান্ড</a:t>
            </a:r>
            <a:r>
              <a:rPr lang="en-US" sz="3200" dirty="0" smtClean="0">
                <a:latin typeface="Nikosh" pitchFamily="2" charset="0"/>
                <a:cs typeface="Nikosh" pitchFamily="2" charset="0"/>
              </a:rPr>
              <a:t> </a:t>
            </a:r>
            <a:r>
              <a:rPr lang="en-US" sz="3200" dirty="0" err="1" smtClean="0">
                <a:latin typeface="Nikosh" pitchFamily="2" charset="0"/>
                <a:cs typeface="Nikosh" pitchFamily="2" charset="0"/>
              </a:rPr>
              <a:t>ডেভেলপমেন্ট</a:t>
            </a:r>
            <a:endParaRPr lang="bn-BD" sz="3200" dirty="0">
              <a:latin typeface="Nikosh" pitchFamily="2" charset="0"/>
              <a:cs typeface="Nikosh" pitchFamily="2" charset="0"/>
            </a:endParaRPr>
          </a:p>
          <a:p>
            <a:pPr algn="ctr"/>
            <a:r>
              <a:rPr lang="bn-BD" sz="3200" dirty="0">
                <a:latin typeface="Nikosh" pitchFamily="2" charset="0"/>
                <a:cs typeface="Nikosh" pitchFamily="2" charset="0"/>
              </a:rPr>
              <a:t>বিষয় কোডঃ </a:t>
            </a:r>
            <a:r>
              <a:rPr lang="en-US" sz="3200" dirty="0" smtClean="0">
                <a:latin typeface="Nikosh" pitchFamily="2" charset="0"/>
                <a:cs typeface="Nikosh" pitchFamily="2" charset="0"/>
              </a:rPr>
              <a:t>২৮৫৪৪</a:t>
            </a:r>
            <a:endParaRPr lang="bn-BD" sz="3200" dirty="0" smtClean="0">
              <a:latin typeface="Nikosh" pitchFamily="2" charset="0"/>
              <a:cs typeface="Nikosh" pitchFamily="2" charset="0"/>
            </a:endParaRPr>
          </a:p>
          <a:p>
            <a:pPr algn="ctr"/>
            <a:endParaRPr lang="bn-BD" sz="3200" dirty="0" smtClean="0">
              <a:latin typeface="Nikosh" pitchFamily="2" charset="0"/>
              <a:cs typeface="Nikosh" pitchFamily="2" charset="0"/>
            </a:endParaRPr>
          </a:p>
          <a:p>
            <a:pPr algn="ctr"/>
            <a:r>
              <a:rPr lang="bn-BD" sz="3200" dirty="0" smtClean="0">
                <a:latin typeface="Nikosh" pitchFamily="2" charset="0"/>
                <a:cs typeface="Nikosh" pitchFamily="2" charset="0"/>
              </a:rPr>
              <a:t>অধ্যায়-০২</a:t>
            </a:r>
          </a:p>
          <a:p>
            <a:pPr algn="ctr"/>
            <a:r>
              <a:rPr lang="en-US" sz="3200" dirty="0" smtClean="0">
                <a:latin typeface="Nikosh" pitchFamily="2" charset="0"/>
                <a:cs typeface="Nikosh" pitchFamily="2" charset="0"/>
              </a:rPr>
              <a:t>UI/UX </a:t>
            </a:r>
            <a:r>
              <a:rPr lang="en-US" sz="3200" dirty="0" err="1" smtClean="0">
                <a:latin typeface="Nikosh" pitchFamily="2" charset="0"/>
                <a:cs typeface="Nikosh" pitchFamily="2" charset="0"/>
              </a:rPr>
              <a:t>এবং</a:t>
            </a:r>
            <a:r>
              <a:rPr lang="en-US" sz="3200" dirty="0" smtClean="0">
                <a:latin typeface="Nikosh" pitchFamily="2" charset="0"/>
                <a:cs typeface="Nikosh" pitchFamily="2" charset="0"/>
              </a:rPr>
              <a:t> </a:t>
            </a:r>
            <a:r>
              <a:rPr lang="en-US" sz="3200" dirty="0" err="1" smtClean="0">
                <a:latin typeface="Nikosh" pitchFamily="2" charset="0"/>
                <a:cs typeface="Nikosh" pitchFamily="2" charset="0"/>
              </a:rPr>
              <a:t>মার্কআপ</a:t>
            </a:r>
            <a:r>
              <a:rPr lang="en-US" sz="3200" dirty="0" smtClean="0">
                <a:latin typeface="Nikosh" pitchFamily="2" charset="0"/>
                <a:cs typeface="Nikosh" pitchFamily="2" charset="0"/>
              </a:rPr>
              <a:t> </a:t>
            </a:r>
            <a:r>
              <a:rPr lang="en-US" sz="3200" dirty="0" err="1" smtClean="0">
                <a:latin typeface="Nikosh" pitchFamily="2" charset="0"/>
                <a:cs typeface="Nikosh" pitchFamily="2" charset="0"/>
              </a:rPr>
              <a:t>ল্যাঙ্গুয়েজ</a:t>
            </a:r>
            <a:endParaRPr lang="bn-BD" sz="3200" dirty="0">
              <a:latin typeface="Nikosh" pitchFamily="2" charset="0"/>
              <a:cs typeface="Nikosh" pitchFamily="2" charset="0"/>
            </a:endParaRPr>
          </a:p>
          <a:p>
            <a:pPr algn="ctr"/>
            <a:endParaRPr lang="bn-BD" sz="3200" dirty="0">
              <a:latin typeface="Nikosh" pitchFamily="2" charset="0"/>
              <a:cs typeface="Nikosh" pitchFamily="2" charset="0"/>
            </a:endParaRPr>
          </a:p>
        </p:txBody>
      </p:sp>
    </p:spTree>
    <p:extLst>
      <p:ext uri="{BB962C8B-B14F-4D97-AF65-F5344CB8AC3E}">
        <p14:creationId xmlns:p14="http://schemas.microsoft.com/office/powerpoint/2010/main" val="39527861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1123950"/>
            <a:ext cx="8269941" cy="2308324"/>
          </a:xfrm>
          <a:prstGeom prst="rect">
            <a:avLst/>
          </a:prstGeom>
          <a:noFill/>
        </p:spPr>
        <p:txBody>
          <a:bodyPr wrap="square" rtlCol="0">
            <a:spAutoFit/>
          </a:bodyPr>
          <a:lstStyle/>
          <a:p>
            <a:r>
              <a:rPr lang="as-IN" sz="2800" b="1" dirty="0" smtClean="0">
                <a:latin typeface="Nikosh" pitchFamily="2" charset="0"/>
                <a:cs typeface="Nikosh" pitchFamily="2" charset="0"/>
              </a:rPr>
              <a:t>এই </a:t>
            </a:r>
            <a:r>
              <a:rPr lang="as-IN" sz="2800" b="1" dirty="0">
                <a:latin typeface="Nikosh" pitchFamily="2" charset="0"/>
                <a:cs typeface="Nikosh" pitchFamily="2" charset="0"/>
              </a:rPr>
              <a:t>পাঠ শেষে যা যা শিখতে </a:t>
            </a:r>
            <a:r>
              <a:rPr lang="as-IN" sz="2800" b="1" dirty="0" smtClean="0">
                <a:latin typeface="Nikosh" pitchFamily="2" charset="0"/>
                <a:cs typeface="Nikosh" pitchFamily="2" charset="0"/>
              </a:rPr>
              <a:t>পারবে</a:t>
            </a:r>
            <a:r>
              <a:rPr lang="en-US" sz="2800" b="1" dirty="0" smtClean="0">
                <a:latin typeface="Nikosh" pitchFamily="2" charset="0"/>
                <a:cs typeface="Nikosh" pitchFamily="2" charset="0"/>
              </a:rPr>
              <a:t>….</a:t>
            </a:r>
            <a:endParaRPr lang="en-US" sz="2800" b="1" dirty="0">
              <a:latin typeface="Nikosh" pitchFamily="2" charset="0"/>
              <a:cs typeface="Nikosh" pitchFamily="2" charset="0"/>
            </a:endParaRPr>
          </a:p>
          <a:p>
            <a:endParaRPr lang="bn-BD" sz="2000" b="1" dirty="0" smtClean="0">
              <a:latin typeface="Nikosh" pitchFamily="2" charset="0"/>
              <a:cs typeface="Nikosh" pitchFamily="2" charset="0"/>
            </a:endParaRPr>
          </a:p>
          <a:p>
            <a:pPr marL="342900" indent="-342900">
              <a:buFont typeface="Wingdings" panose="05000000000000000000" pitchFamily="2" charset="2"/>
              <a:buChar char="Ø"/>
            </a:pPr>
            <a:r>
              <a:rPr lang="en-US" sz="2200" dirty="0" smtClean="0">
                <a:latin typeface="Nikosh" pitchFamily="2" charset="0"/>
                <a:cs typeface="Nikosh" pitchFamily="2" charset="0"/>
              </a:rPr>
              <a:t>UI </a:t>
            </a:r>
            <a:r>
              <a:rPr lang="en-US" sz="2400" dirty="0" err="1" smtClean="0">
                <a:latin typeface="Nikosh" pitchFamily="2" charset="0"/>
                <a:cs typeface="Nikosh" pitchFamily="2" charset="0"/>
              </a:rPr>
              <a:t>এবং</a:t>
            </a:r>
            <a:r>
              <a:rPr lang="en-US" sz="2400" dirty="0" smtClean="0">
                <a:latin typeface="Nikosh" pitchFamily="2" charset="0"/>
                <a:cs typeface="Nikosh" pitchFamily="2" charset="0"/>
              </a:rPr>
              <a:t> </a:t>
            </a:r>
            <a:r>
              <a:rPr lang="en-US" sz="2200" dirty="0" smtClean="0">
                <a:latin typeface="Nikosh" pitchFamily="2" charset="0"/>
                <a:cs typeface="Nikosh" pitchFamily="2" charset="0"/>
              </a:rPr>
              <a:t>UX </a:t>
            </a:r>
            <a:r>
              <a:rPr lang="en-US" sz="2400" dirty="0" err="1" smtClean="0">
                <a:latin typeface="Nikosh" pitchFamily="2" charset="0"/>
                <a:cs typeface="Nikosh" pitchFamily="2" charset="0"/>
              </a:rPr>
              <a:t>ডিজাইন</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সম্পর্কে</a:t>
            </a:r>
            <a:r>
              <a:rPr lang="en-US" sz="2400" dirty="0" smtClean="0">
                <a:latin typeface="Nikosh" pitchFamily="2" charset="0"/>
                <a:cs typeface="Nikosh" pitchFamily="2" charset="0"/>
              </a:rPr>
              <a:t> </a:t>
            </a:r>
            <a:r>
              <a:rPr lang="bn-BD" dirty="0" smtClean="0">
                <a:latin typeface="Nikosh" pitchFamily="2" charset="0"/>
                <a:cs typeface="Nikosh" pitchFamily="2" charset="0"/>
              </a:rPr>
              <a:t>। </a:t>
            </a:r>
          </a:p>
          <a:p>
            <a:pPr marL="342900" indent="-342900">
              <a:buFont typeface="Wingdings" panose="05000000000000000000" pitchFamily="2" charset="2"/>
              <a:buChar char="Ø"/>
            </a:pPr>
            <a:r>
              <a:rPr lang="en-US" sz="2200" dirty="0" smtClean="0">
                <a:latin typeface="Nikosh" pitchFamily="2" charset="0"/>
                <a:cs typeface="Nikosh" pitchFamily="2" charset="0"/>
              </a:rPr>
              <a:t>UX </a:t>
            </a:r>
            <a:r>
              <a:rPr lang="en-US" sz="2400" dirty="0" err="1" smtClean="0">
                <a:latin typeface="Nikosh" pitchFamily="2" charset="0"/>
                <a:cs typeface="Nikosh" pitchFamily="2" charset="0"/>
              </a:rPr>
              <a:t>এবং</a:t>
            </a:r>
            <a:r>
              <a:rPr lang="en-US" sz="2400" dirty="0" smtClean="0">
                <a:latin typeface="Nikosh" pitchFamily="2" charset="0"/>
                <a:cs typeface="Nikosh" pitchFamily="2" charset="0"/>
              </a:rPr>
              <a:t> </a:t>
            </a:r>
            <a:r>
              <a:rPr lang="en-US" sz="2200" dirty="0" smtClean="0">
                <a:latin typeface="Nikosh" pitchFamily="2" charset="0"/>
                <a:cs typeface="Nikosh" pitchFamily="2" charset="0"/>
              </a:rPr>
              <a:t>UI </a:t>
            </a:r>
            <a:r>
              <a:rPr lang="en-US" sz="2400" dirty="0" err="1" smtClean="0">
                <a:latin typeface="Nikosh" pitchFamily="2" charset="0"/>
                <a:cs typeface="Nikosh" pitchFamily="2" charset="0"/>
              </a:rPr>
              <a:t>ডিজাইনের</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মধ্যে</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পার্থক্য</a:t>
            </a:r>
            <a:r>
              <a:rPr lang="bn-BD" dirty="0" smtClean="0">
                <a:latin typeface="Nikosh" pitchFamily="2" charset="0"/>
                <a:cs typeface="Nikosh" pitchFamily="2" charset="0"/>
              </a:rPr>
              <a:t>।</a:t>
            </a:r>
            <a:endParaRPr lang="en-US" dirty="0">
              <a:latin typeface="Nikosh" pitchFamily="2" charset="0"/>
              <a:cs typeface="Nikosh" pitchFamily="2" charset="0"/>
            </a:endParaRPr>
          </a:p>
          <a:p>
            <a:pPr marL="342900" indent="-342900">
              <a:buFont typeface="Wingdings" panose="05000000000000000000" pitchFamily="2" charset="2"/>
              <a:buChar char="Ø"/>
            </a:pPr>
            <a:r>
              <a:rPr lang="bn-BD" sz="2400" dirty="0" smtClean="0">
                <a:latin typeface="Nikosh" pitchFamily="2" charset="0"/>
                <a:cs typeface="Nikosh" pitchFamily="2" charset="0"/>
              </a:rPr>
              <a:t>মার্কআপ ল্যাঙ্গুয়েজ</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সম্পর্কে</a:t>
            </a:r>
            <a:r>
              <a:rPr lang="en-US" sz="2400" dirty="0" smtClean="0">
                <a:latin typeface="Nikosh" pitchFamily="2" charset="0"/>
                <a:cs typeface="Nikosh" pitchFamily="2" charset="0"/>
              </a:rPr>
              <a:t> </a:t>
            </a:r>
            <a:endParaRPr lang="bn-BD" dirty="0" smtClean="0">
              <a:latin typeface="Nikosh" pitchFamily="2" charset="0"/>
              <a:cs typeface="Nikosh" pitchFamily="2" charset="0"/>
            </a:endParaRPr>
          </a:p>
          <a:p>
            <a:pPr marL="342900" indent="-342900">
              <a:buFont typeface="Wingdings" panose="05000000000000000000" pitchFamily="2" charset="2"/>
              <a:buChar char="Ø"/>
            </a:pPr>
            <a:r>
              <a:rPr lang="bn-BD" sz="2400" dirty="0" smtClean="0">
                <a:latin typeface="Nikosh" pitchFamily="2" charset="0"/>
                <a:cs typeface="Nikosh" pitchFamily="2" charset="0"/>
              </a:rPr>
              <a:t>মার্কআপ </a:t>
            </a:r>
            <a:r>
              <a:rPr lang="bn-BD" sz="2400" dirty="0">
                <a:latin typeface="Nikosh" pitchFamily="2" charset="0"/>
                <a:cs typeface="Nikosh" pitchFamily="2" charset="0"/>
              </a:rPr>
              <a:t>লেঙ্গুয়েজের </a:t>
            </a:r>
            <a:r>
              <a:rPr lang="en-US" sz="2400" dirty="0" err="1" smtClean="0">
                <a:latin typeface="Nikosh" pitchFamily="2" charset="0"/>
                <a:cs typeface="Nikosh" pitchFamily="2" charset="0"/>
              </a:rPr>
              <a:t>ট্যাগ</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এবং</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অ্যাট্রিবিউট</a:t>
            </a:r>
            <a:r>
              <a:rPr lang="en-US" sz="2400" dirty="0" smtClean="0">
                <a:latin typeface="Nikosh" pitchFamily="2" charset="0"/>
                <a:cs typeface="Nikosh" pitchFamily="2" charset="0"/>
              </a:rPr>
              <a:t> </a:t>
            </a:r>
            <a:endParaRPr lang="bn-BD" sz="2400" dirty="0">
              <a:latin typeface="Nikosh" pitchFamily="2" charset="0"/>
              <a:cs typeface="Nikosh" pitchFamily="2" charset="0"/>
            </a:endParaRPr>
          </a:p>
        </p:txBody>
      </p:sp>
      <p:sp>
        <p:nvSpPr>
          <p:cNvPr id="5" name="TextBox 4"/>
          <p:cNvSpPr txBox="1"/>
          <p:nvPr/>
        </p:nvSpPr>
        <p:spPr>
          <a:xfrm>
            <a:off x="2895600" y="248431"/>
            <a:ext cx="2743200" cy="707886"/>
          </a:xfrm>
          <a:prstGeom prst="rect">
            <a:avLst/>
          </a:prstGeom>
          <a:noFill/>
        </p:spPr>
        <p:txBody>
          <a:bodyPr wrap="square" rtlCol="0">
            <a:spAutoFit/>
          </a:bodyPr>
          <a:lstStyle/>
          <a:p>
            <a:pPr algn="ctr"/>
            <a:r>
              <a:rPr lang="bn-BD" sz="4000" dirty="0" smtClean="0">
                <a:latin typeface="Nikosh" pitchFamily="2" charset="0"/>
                <a:cs typeface="Nikosh" pitchFamily="2" charset="0"/>
              </a:rPr>
              <a:t>শিখনফল</a:t>
            </a:r>
            <a:endParaRPr lang="en-US" sz="4000" dirty="0">
              <a:latin typeface="Nikosh" pitchFamily="2" charset="0"/>
              <a:cs typeface="Nikosh" pitchFamily="2" charset="0"/>
            </a:endParaRPr>
          </a:p>
        </p:txBody>
      </p:sp>
    </p:spTree>
    <p:extLst>
      <p:ext uri="{BB962C8B-B14F-4D97-AF65-F5344CB8AC3E}">
        <p14:creationId xmlns:p14="http://schemas.microsoft.com/office/powerpoint/2010/main" val="34241270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t>UI </a:t>
            </a:r>
            <a:r>
              <a:rPr lang="en-US" u="sng" dirty="0" err="1" smtClean="0"/>
              <a:t>এবং</a:t>
            </a:r>
            <a:r>
              <a:rPr lang="en-US" u="sng" dirty="0" smtClean="0"/>
              <a:t> UX </a:t>
            </a:r>
            <a:r>
              <a:rPr lang="en-US" u="sng" dirty="0" err="1" smtClean="0"/>
              <a:t>ডিজাইনঃ</a:t>
            </a:r>
            <a:endParaRPr lang="en-US" u="sng"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91000" y="742949"/>
            <a:ext cx="4648199" cy="3657601"/>
          </a:xfrm>
        </p:spPr>
      </p:pic>
      <p:sp>
        <p:nvSpPr>
          <p:cNvPr id="4" name="Text Placeholder 3"/>
          <p:cNvSpPr>
            <a:spLocks noGrp="1"/>
          </p:cNvSpPr>
          <p:nvPr>
            <p:ph type="body" sz="half" idx="2"/>
          </p:nvPr>
        </p:nvSpPr>
        <p:spPr>
          <a:xfrm>
            <a:off x="457209" y="1076326"/>
            <a:ext cx="3505191" cy="3518299"/>
          </a:xfrm>
        </p:spPr>
        <p:txBody>
          <a:bodyPr>
            <a:noAutofit/>
          </a:bodyPr>
          <a:lstStyle/>
          <a:p>
            <a:r>
              <a:rPr lang="en-US" sz="1800" dirty="0" smtClean="0"/>
              <a:t>UI Design</a:t>
            </a:r>
            <a:r>
              <a:rPr lang="en-US" sz="1800" dirty="0" smtClean="0">
                <a:latin typeface="+mj-lt"/>
                <a:ea typeface="Cambria Math" panose="02040503050406030204" pitchFamily="18" charset="0"/>
                <a:cs typeface="Arial" panose="020B0604020202020204" pitchFamily="34" charset="0"/>
              </a:rPr>
              <a:t>: UI- </a:t>
            </a:r>
            <a:r>
              <a:rPr lang="en-US" sz="1800" dirty="0" err="1" smtClean="0">
                <a:latin typeface="+mj-lt"/>
                <a:ea typeface="Cambria Math" panose="02040503050406030204" pitchFamily="18" charset="0"/>
                <a:cs typeface="Arial" panose="020B0604020202020204" pitchFamily="34" charset="0"/>
              </a:rPr>
              <a:t>এর</a:t>
            </a:r>
            <a:r>
              <a:rPr lang="bn-BD" sz="1800" dirty="0" smtClean="0">
                <a:latin typeface="+mj-lt"/>
                <a:ea typeface="Cambria Math" panose="02040503050406030204" pitchFamily="18" charset="0"/>
                <a:cs typeface="Arial" panose="020B0604020202020204" pitchFamily="34" charset="0"/>
              </a:rPr>
              <a:t> </a:t>
            </a:r>
            <a:r>
              <a:rPr lang="bn-BD" sz="1800" dirty="0">
                <a:latin typeface="+mj-lt"/>
                <a:ea typeface="Cambria Math" panose="02040503050406030204" pitchFamily="18" charset="0"/>
                <a:cs typeface="Arial" panose="020B0604020202020204" pitchFamily="34" charset="0"/>
              </a:rPr>
              <a:t>পূর্ণরূপ হলো </a:t>
            </a:r>
            <a:r>
              <a:rPr lang="en-US" sz="1800" dirty="0" smtClean="0">
                <a:latin typeface="+mj-lt"/>
                <a:ea typeface="Cambria Math" panose="02040503050406030204" pitchFamily="18" charset="0"/>
                <a:cs typeface="Arial" panose="020B0604020202020204" pitchFamily="34" charset="0"/>
              </a:rPr>
              <a:t>User Interface । </a:t>
            </a:r>
            <a:r>
              <a:rPr lang="en-US" sz="1800" dirty="0" err="1" smtClean="0">
                <a:latin typeface="+mj-lt"/>
                <a:ea typeface="Cambria Math" panose="02040503050406030204" pitchFamily="18" charset="0"/>
                <a:cs typeface="Arial" panose="020B0604020202020204" pitchFamily="34" charset="0"/>
              </a:rPr>
              <a:t>বিভিন্ন</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ধরনের</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ওয়েবসাইট</a:t>
            </a:r>
            <a:r>
              <a:rPr lang="en-US" sz="1800" dirty="0" smtClean="0">
                <a:latin typeface="+mj-lt"/>
                <a:ea typeface="Cambria Math" panose="02040503050406030204" pitchFamily="18" charset="0"/>
                <a:cs typeface="Arial" panose="020B0604020202020204" pitchFamily="34" charset="0"/>
              </a:rPr>
              <a:t> , </a:t>
            </a:r>
            <a:r>
              <a:rPr lang="en-US" sz="1800" dirty="0" err="1" smtClean="0">
                <a:latin typeface="+mj-lt"/>
                <a:ea typeface="Cambria Math" panose="02040503050406030204" pitchFamily="18" charset="0"/>
                <a:cs typeface="Arial" panose="020B0604020202020204" pitchFamily="34" charset="0"/>
              </a:rPr>
              <a:t>অ্যাপ্লিকেশন</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ডিজিটাল</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প্রডাক্টের</a:t>
            </a:r>
            <a:r>
              <a:rPr lang="en-US" sz="1800" dirty="0" smtClean="0">
                <a:latin typeface="+mj-lt"/>
                <a:ea typeface="Cambria Math" panose="02040503050406030204" pitchFamily="18" charset="0"/>
                <a:cs typeface="Arial" panose="020B0604020202020204" pitchFamily="34" charset="0"/>
              </a:rPr>
              <a:t> </a:t>
            </a:r>
            <a:r>
              <a:rPr lang="bn-BD" sz="1800" dirty="0" smtClean="0">
                <a:ea typeface="Cambria Math" panose="02040503050406030204" pitchFamily="18" charset="0"/>
                <a:cs typeface="Arial" panose="020B0604020202020204" pitchFamily="34" charset="0"/>
              </a:rPr>
              <a:t>ক্ষেত্রে</a:t>
            </a:r>
            <a:r>
              <a:rPr lang="en-US" sz="1800" dirty="0" smtClean="0">
                <a:ea typeface="Cambria Math" panose="02040503050406030204" pitchFamily="18" charset="0"/>
                <a:cs typeface="Arial" panose="020B0604020202020204" pitchFamily="34" charset="0"/>
              </a:rPr>
              <a:t> </a:t>
            </a:r>
            <a:r>
              <a:rPr lang="en-US" sz="1800" dirty="0" err="1" smtClean="0">
                <a:ea typeface="Cambria Math" panose="02040503050406030204" pitchFamily="18" charset="0"/>
                <a:cs typeface="Arial" panose="020B0604020202020204" pitchFamily="34" charset="0"/>
              </a:rPr>
              <a:t>ব্যবহারকারী</a:t>
            </a:r>
            <a:r>
              <a:rPr lang="en-US" sz="1800" dirty="0" smtClean="0">
                <a:ea typeface="Cambria Math" panose="02040503050406030204" pitchFamily="18" charset="0"/>
                <a:cs typeface="Arial" panose="020B0604020202020204" pitchFamily="34" charset="0"/>
              </a:rPr>
              <a:t> </a:t>
            </a:r>
            <a:r>
              <a:rPr lang="en-US" sz="1800" dirty="0" err="1" smtClean="0">
                <a:ea typeface="Cambria Math" panose="02040503050406030204" pitchFamily="18" charset="0"/>
                <a:cs typeface="Arial" panose="020B0604020202020204" pitchFamily="34" charset="0"/>
              </a:rPr>
              <a:t>যে</a:t>
            </a:r>
            <a:r>
              <a:rPr lang="en-US" sz="1800" dirty="0" smtClean="0">
                <a:ea typeface="Cambria Math" panose="02040503050406030204" pitchFamily="18" charset="0"/>
                <a:cs typeface="Arial" panose="020B0604020202020204" pitchFamily="34" charset="0"/>
              </a:rPr>
              <a:t> </a:t>
            </a:r>
            <a:r>
              <a:rPr lang="en-US" sz="1800" dirty="0" err="1" smtClean="0">
                <a:ea typeface="Cambria Math" panose="02040503050406030204" pitchFamily="18" charset="0"/>
                <a:cs typeface="Arial" panose="020B0604020202020204" pitchFamily="34" charset="0"/>
              </a:rPr>
              <a:t>ডিজাইন</a:t>
            </a:r>
            <a:r>
              <a:rPr lang="en-US" sz="1800" dirty="0" smtClean="0">
                <a:ea typeface="Cambria Math" panose="02040503050406030204" pitchFamily="18" charset="0"/>
                <a:cs typeface="Arial" panose="020B0604020202020204" pitchFamily="34" charset="0"/>
              </a:rPr>
              <a:t> </a:t>
            </a:r>
            <a:r>
              <a:rPr lang="en-US" sz="1800" dirty="0" err="1" smtClean="0">
                <a:ea typeface="Cambria Math" panose="02040503050406030204" pitchFamily="18" charset="0"/>
                <a:cs typeface="Arial" panose="020B0604020202020204" pitchFamily="34" charset="0"/>
              </a:rPr>
              <a:t>দেখতে</a:t>
            </a:r>
            <a:r>
              <a:rPr lang="en-US" sz="1800" dirty="0" smtClean="0">
                <a:ea typeface="Cambria Math" panose="02040503050406030204" pitchFamily="18" charset="0"/>
                <a:cs typeface="Arial" panose="020B0604020202020204" pitchFamily="34" charset="0"/>
              </a:rPr>
              <a:t> </a:t>
            </a:r>
            <a:r>
              <a:rPr lang="en-US" sz="1800" dirty="0" err="1" smtClean="0">
                <a:ea typeface="Cambria Math" panose="02040503050406030204" pitchFamily="18" charset="0"/>
                <a:cs typeface="Arial" panose="020B0604020202020204" pitchFamily="34" charset="0"/>
              </a:rPr>
              <a:t>পায়,সেটি</a:t>
            </a:r>
            <a:r>
              <a:rPr lang="en-US" sz="1800" dirty="0" smtClean="0">
                <a:ea typeface="Cambria Math" panose="02040503050406030204" pitchFamily="18" charset="0"/>
                <a:cs typeface="Arial" panose="020B0604020202020204" pitchFamily="34" charset="0"/>
              </a:rPr>
              <a:t>-ই  </a:t>
            </a:r>
            <a:r>
              <a:rPr lang="en-US" sz="1800" dirty="0" err="1" smtClean="0">
                <a:ea typeface="Cambria Math" panose="02040503050406030204" pitchFamily="18" charset="0"/>
                <a:cs typeface="Arial" panose="020B0604020202020204" pitchFamily="34" charset="0"/>
              </a:rPr>
              <a:t>হলো</a:t>
            </a:r>
            <a:r>
              <a:rPr lang="en-US" sz="1800" dirty="0" smtClean="0">
                <a:ea typeface="Cambria Math" panose="02040503050406030204" pitchFamily="18" charset="0"/>
                <a:cs typeface="Arial" panose="020B0604020202020204" pitchFamily="34" charset="0"/>
              </a:rPr>
              <a:t>  (UI)user Interface ।</a:t>
            </a:r>
            <a:endParaRPr lang="en-US" sz="1800" dirty="0">
              <a:latin typeface="+mj-lt"/>
              <a:ea typeface="Cambria Math" panose="02040503050406030204" pitchFamily="18" charset="0"/>
              <a:cs typeface="Arial" panose="020B0604020202020204" pitchFamily="34" charset="0"/>
            </a:endParaRPr>
          </a:p>
          <a:p>
            <a:endParaRPr lang="en-US" sz="1800" dirty="0" smtClean="0">
              <a:latin typeface="+mj-lt"/>
              <a:ea typeface="Cambria Math" panose="02040503050406030204" pitchFamily="18" charset="0"/>
              <a:cs typeface="Arial" panose="020B0604020202020204" pitchFamily="34" charset="0"/>
            </a:endParaRPr>
          </a:p>
          <a:p>
            <a:endParaRPr lang="en-US" sz="1800" dirty="0">
              <a:latin typeface="+mj-lt"/>
              <a:ea typeface="Cambria Math" panose="02040503050406030204" pitchFamily="18" charset="0"/>
              <a:cs typeface="Arial" panose="020B0604020202020204" pitchFamily="34" charset="0"/>
            </a:endParaRPr>
          </a:p>
          <a:p>
            <a:r>
              <a:rPr lang="en-US" sz="1800" dirty="0" smtClean="0">
                <a:latin typeface="+mj-lt"/>
                <a:ea typeface="Cambria Math" panose="02040503050406030204" pitchFamily="18" charset="0"/>
                <a:cs typeface="Arial" panose="020B0604020202020204" pitchFamily="34" charset="0"/>
              </a:rPr>
              <a:t>UX Design: UX-</a:t>
            </a:r>
            <a:r>
              <a:rPr lang="en-US" sz="1800" dirty="0" err="1" smtClean="0">
                <a:latin typeface="+mj-lt"/>
                <a:ea typeface="Cambria Math" panose="02040503050406030204" pitchFamily="18" charset="0"/>
                <a:cs typeface="Arial" panose="020B0604020202020204" pitchFamily="34" charset="0"/>
              </a:rPr>
              <a:t>এর</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পূর্ণরূপ</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হলো</a:t>
            </a:r>
            <a:r>
              <a:rPr lang="en-US" sz="1800" dirty="0" smtClean="0">
                <a:latin typeface="+mj-lt"/>
                <a:ea typeface="Cambria Math" panose="02040503050406030204" pitchFamily="18" charset="0"/>
                <a:cs typeface="Arial" panose="020B0604020202020204" pitchFamily="34" charset="0"/>
              </a:rPr>
              <a:t> User Experience। </a:t>
            </a:r>
            <a:r>
              <a:rPr lang="en-US" sz="1800" dirty="0" err="1" smtClean="0">
                <a:latin typeface="+mj-lt"/>
                <a:ea typeface="Cambria Math" panose="02040503050406030204" pitchFamily="18" charset="0"/>
                <a:cs typeface="Arial" panose="020B0604020202020204" pitchFamily="34" charset="0"/>
              </a:rPr>
              <a:t>যখন</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কোনো</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প্রডাক্ট</a:t>
            </a:r>
            <a:r>
              <a:rPr lang="en-US" sz="1800" dirty="0" smtClean="0">
                <a:latin typeface="+mj-lt"/>
                <a:ea typeface="Cambria Math" panose="02040503050406030204" pitchFamily="18" charset="0"/>
                <a:cs typeface="Arial" panose="020B0604020202020204" pitchFamily="34" charset="0"/>
              </a:rPr>
              <a:t> , </a:t>
            </a:r>
            <a:r>
              <a:rPr lang="en-US" sz="1800" dirty="0" err="1" smtClean="0">
                <a:latin typeface="+mj-lt"/>
                <a:ea typeface="Cambria Math" panose="02040503050406030204" pitchFamily="18" charset="0"/>
                <a:cs typeface="Arial" panose="020B0604020202020204" pitchFamily="34" charset="0"/>
              </a:rPr>
              <a:t>সার্ভিস</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বা</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সিস্টেমকে</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ডেভেলপ</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করার</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সময়</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ডেভেলপার</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ব্যবহারকারীর</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চাহিদাকে</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প্রাধান্য</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দেয়</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তখন</a:t>
            </a:r>
            <a:r>
              <a:rPr lang="en-US" sz="1800" dirty="0" smtClean="0">
                <a:latin typeface="+mj-lt"/>
                <a:ea typeface="Cambria Math" panose="02040503050406030204" pitchFamily="18" charset="0"/>
                <a:cs typeface="Arial" panose="020B0604020202020204" pitchFamily="34" charset="0"/>
              </a:rPr>
              <a:t> </a:t>
            </a:r>
            <a:r>
              <a:rPr lang="en-US" sz="1800" dirty="0" err="1" smtClean="0">
                <a:latin typeface="+mj-lt"/>
                <a:ea typeface="Cambria Math" panose="02040503050406030204" pitchFamily="18" charset="0"/>
                <a:cs typeface="Arial" panose="020B0604020202020204" pitchFamily="34" charset="0"/>
              </a:rPr>
              <a:t>তাকে</a:t>
            </a:r>
            <a:r>
              <a:rPr lang="en-US" sz="1800" dirty="0">
                <a:latin typeface="+mj-lt"/>
                <a:ea typeface="Cambria Math" panose="02040503050406030204" pitchFamily="18" charset="0"/>
                <a:cs typeface="Arial" panose="020B0604020202020204" pitchFamily="34" charset="0"/>
              </a:rPr>
              <a:t> </a:t>
            </a:r>
            <a:r>
              <a:rPr lang="en-US" sz="1800" dirty="0" smtClean="0">
                <a:latin typeface="+mj-lt"/>
                <a:ea typeface="Cambria Math" panose="02040503050406030204" pitchFamily="18" charset="0"/>
                <a:cs typeface="Arial" panose="020B0604020202020204" pitchFamily="34" charset="0"/>
              </a:rPr>
              <a:t>(UX) </a:t>
            </a:r>
            <a:r>
              <a:rPr lang="en-US" sz="1800" dirty="0" smtClean="0"/>
              <a:t>User Experience </a:t>
            </a:r>
            <a:r>
              <a:rPr lang="en-US" sz="1800" dirty="0" err="1" smtClean="0"/>
              <a:t>বলে</a:t>
            </a:r>
            <a:r>
              <a:rPr lang="en-US" sz="1800" dirty="0" smtClean="0"/>
              <a:t>। </a:t>
            </a:r>
          </a:p>
        </p:txBody>
      </p:sp>
    </p:spTree>
    <p:extLst>
      <p:ext uri="{BB962C8B-B14F-4D97-AF65-F5344CB8AC3E}">
        <p14:creationId xmlns:p14="http://schemas.microsoft.com/office/powerpoint/2010/main" val="1955854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l"/>
            <a:r>
              <a:rPr lang="en-US" sz="2700" b="1" u="sng" dirty="0" err="1" smtClean="0"/>
              <a:t>মার্কআপ</a:t>
            </a:r>
            <a:r>
              <a:rPr lang="en-US" sz="2700" b="1" u="sng" dirty="0" smtClean="0"/>
              <a:t> </a:t>
            </a:r>
            <a:r>
              <a:rPr lang="en-US" sz="2700" b="1" u="sng" dirty="0" err="1" smtClean="0"/>
              <a:t>ল্যাঙ্গুয়েজঃ</a:t>
            </a:r>
            <a:r>
              <a:rPr lang="en-US" sz="2700" b="1" u="sng" dirty="0" smtClean="0"/>
              <a:t> </a:t>
            </a:r>
            <a:r>
              <a:rPr lang="en-US" sz="2000" u="sng" dirty="0" smtClean="0"/>
              <a:t/>
            </a:r>
            <a:br>
              <a:rPr lang="en-US" sz="2000" u="sng" dirty="0" smtClean="0"/>
            </a:br>
            <a:r>
              <a:rPr lang="en-US" sz="2000" dirty="0" err="1" smtClean="0"/>
              <a:t>যে</a:t>
            </a:r>
            <a:r>
              <a:rPr lang="en-US" sz="2000" dirty="0" smtClean="0"/>
              <a:t> </a:t>
            </a:r>
            <a:r>
              <a:rPr lang="en-US" sz="2000" dirty="0" err="1" smtClean="0"/>
              <a:t>প্রক্রিয়া</a:t>
            </a:r>
            <a:r>
              <a:rPr lang="en-US" sz="2000" dirty="0" smtClean="0"/>
              <a:t> </a:t>
            </a:r>
            <a:r>
              <a:rPr lang="en-US" sz="2000" dirty="0" err="1" smtClean="0"/>
              <a:t>বা</a:t>
            </a:r>
            <a:r>
              <a:rPr lang="en-US" sz="2000" dirty="0" smtClean="0"/>
              <a:t> </a:t>
            </a:r>
            <a:r>
              <a:rPr lang="en-US" sz="2000" dirty="0" err="1" smtClean="0"/>
              <a:t>ভাষা</a:t>
            </a:r>
            <a:r>
              <a:rPr lang="en-US" sz="2000" dirty="0" smtClean="0"/>
              <a:t> </a:t>
            </a:r>
            <a:r>
              <a:rPr lang="en-US" sz="2000" dirty="0" err="1" smtClean="0"/>
              <a:t>ব্যবহার</a:t>
            </a:r>
            <a:r>
              <a:rPr lang="en-US" sz="2000" dirty="0" smtClean="0"/>
              <a:t> </a:t>
            </a:r>
            <a:r>
              <a:rPr lang="en-US" sz="2000" dirty="0" err="1" smtClean="0"/>
              <a:t>করে</a:t>
            </a:r>
            <a:r>
              <a:rPr lang="en-US" sz="2000" dirty="0" smtClean="0"/>
              <a:t> </a:t>
            </a:r>
            <a:r>
              <a:rPr lang="en-US" sz="2000" dirty="0" err="1" smtClean="0"/>
              <a:t>কম্পিউটার</a:t>
            </a:r>
            <a:r>
              <a:rPr lang="en-US" sz="2000" dirty="0" smtClean="0"/>
              <a:t> </a:t>
            </a:r>
            <a:r>
              <a:rPr lang="en-US" sz="2000" dirty="0" err="1" smtClean="0"/>
              <a:t>কোনো</a:t>
            </a:r>
            <a:r>
              <a:rPr lang="en-US" sz="2000" dirty="0" smtClean="0"/>
              <a:t> </a:t>
            </a:r>
            <a:r>
              <a:rPr lang="en-US" sz="2000" dirty="0" err="1" smtClean="0"/>
              <a:t>ডকুমেন্টকে</a:t>
            </a:r>
            <a:r>
              <a:rPr lang="en-US" sz="2000" dirty="0" smtClean="0"/>
              <a:t> </a:t>
            </a:r>
            <a:r>
              <a:rPr lang="en-US" sz="2000" dirty="0" err="1" smtClean="0"/>
              <a:t>মানুষের</a:t>
            </a:r>
            <a:r>
              <a:rPr lang="en-US" sz="2000" dirty="0" smtClean="0"/>
              <a:t> </a:t>
            </a:r>
            <a:r>
              <a:rPr lang="en-US" sz="2000" dirty="0" err="1" smtClean="0"/>
              <a:t>পঠনযোগ্য</a:t>
            </a:r>
            <a:r>
              <a:rPr lang="en-US" sz="2000" dirty="0" smtClean="0"/>
              <a:t> </a:t>
            </a:r>
            <a:r>
              <a:rPr lang="en-US" sz="2000" dirty="0" err="1" smtClean="0"/>
              <a:t>করে</a:t>
            </a:r>
            <a:r>
              <a:rPr lang="en-US" sz="2000" dirty="0" smtClean="0"/>
              <a:t> Online </a:t>
            </a:r>
            <a:r>
              <a:rPr lang="en-US" sz="2000" dirty="0" err="1" smtClean="0"/>
              <a:t>বা</a:t>
            </a:r>
            <a:r>
              <a:rPr lang="en-US" sz="2000" dirty="0" smtClean="0"/>
              <a:t> </a:t>
            </a:r>
            <a:r>
              <a:rPr lang="en-US" sz="2000" dirty="0" err="1" smtClean="0"/>
              <a:t>plateform</a:t>
            </a:r>
            <a:r>
              <a:rPr lang="en-US" sz="2000" dirty="0" smtClean="0"/>
              <a:t>-এ </a:t>
            </a:r>
            <a:r>
              <a:rPr lang="en-US" sz="2000" dirty="0" err="1" smtClean="0"/>
              <a:t>উপস্থাপন</a:t>
            </a:r>
            <a:r>
              <a:rPr lang="en-US" sz="2000" dirty="0" smtClean="0"/>
              <a:t> </a:t>
            </a:r>
            <a:r>
              <a:rPr lang="en-US" sz="2000" dirty="0" err="1" smtClean="0"/>
              <a:t>করে</a:t>
            </a:r>
            <a:r>
              <a:rPr lang="en-US" sz="2000" dirty="0" smtClean="0"/>
              <a:t> , </a:t>
            </a:r>
            <a:r>
              <a:rPr lang="en-US" sz="2000" dirty="0" err="1" smtClean="0"/>
              <a:t>তাকে</a:t>
            </a:r>
            <a:r>
              <a:rPr lang="en-US" sz="2000" dirty="0" smtClean="0"/>
              <a:t> </a:t>
            </a:r>
            <a:r>
              <a:rPr lang="en-US" sz="2000" dirty="0" err="1" smtClean="0"/>
              <a:t>মার্কআপ</a:t>
            </a:r>
            <a:r>
              <a:rPr lang="en-US" sz="2000" dirty="0" smtClean="0"/>
              <a:t> </a:t>
            </a:r>
            <a:r>
              <a:rPr lang="en-US" sz="2000" dirty="0" err="1" smtClean="0"/>
              <a:t>ল্যাঙ্গুয়েজ</a:t>
            </a:r>
            <a:r>
              <a:rPr lang="en-US" sz="2000" dirty="0" smtClean="0"/>
              <a:t> </a:t>
            </a:r>
            <a:r>
              <a:rPr lang="en-US" sz="2000" dirty="0" err="1" smtClean="0"/>
              <a:t>বলে</a:t>
            </a:r>
            <a:r>
              <a:rPr lang="en-US" sz="1800" dirty="0" smtClean="0"/>
              <a:t>।</a:t>
            </a:r>
            <a:endParaRPr lang="en-US" sz="1800" dirty="0"/>
          </a:p>
        </p:txBody>
      </p:sp>
      <p:sp>
        <p:nvSpPr>
          <p:cNvPr id="5" name="Content Placeholder 4"/>
          <p:cNvSpPr>
            <a:spLocks noGrp="1"/>
          </p:cNvSpPr>
          <p:nvPr>
            <p:ph idx="1"/>
          </p:nvPr>
        </p:nvSpPr>
        <p:spPr>
          <a:xfrm>
            <a:off x="457200" y="1200150"/>
            <a:ext cx="8229600" cy="3394472"/>
          </a:xfrm>
        </p:spPr>
        <p:txBody>
          <a:bodyPr>
            <a:normAutofit/>
          </a:bodyPr>
          <a:lstStyle/>
          <a:p>
            <a:pPr marL="0" indent="0">
              <a:buNone/>
            </a:pPr>
            <a:r>
              <a:rPr lang="en-US" sz="1800" dirty="0" err="1" smtClean="0"/>
              <a:t>ইন্টারনেটে</a:t>
            </a:r>
            <a:r>
              <a:rPr lang="en-US" sz="1800" dirty="0" smtClean="0"/>
              <a:t> </a:t>
            </a:r>
            <a:r>
              <a:rPr lang="en-US" sz="1800" dirty="0" err="1" smtClean="0"/>
              <a:t>ব্যবহারের</a:t>
            </a:r>
            <a:r>
              <a:rPr lang="en-US" sz="1800" dirty="0" smtClean="0"/>
              <a:t> </a:t>
            </a:r>
            <a:r>
              <a:rPr lang="en-US" sz="1800" dirty="0" err="1" smtClean="0"/>
              <a:t>জন্য</a:t>
            </a:r>
            <a:r>
              <a:rPr lang="en-US" sz="1800" dirty="0" smtClean="0"/>
              <a:t> </a:t>
            </a:r>
            <a:r>
              <a:rPr lang="en-US" sz="1800" dirty="0" err="1" smtClean="0"/>
              <a:t>অনেকগুলো</a:t>
            </a:r>
            <a:r>
              <a:rPr lang="en-US" sz="1800" dirty="0" smtClean="0"/>
              <a:t> </a:t>
            </a:r>
            <a:r>
              <a:rPr lang="en-US" sz="1800" dirty="0" err="1" smtClean="0"/>
              <a:t>মার্কআপ</a:t>
            </a:r>
            <a:r>
              <a:rPr lang="en-US" sz="1800" dirty="0" smtClean="0"/>
              <a:t> </a:t>
            </a:r>
            <a:r>
              <a:rPr lang="en-US" sz="1800" dirty="0" err="1" smtClean="0"/>
              <a:t>ল্যাঙ্গুয়েজ</a:t>
            </a:r>
            <a:r>
              <a:rPr lang="en-US" sz="1800" dirty="0" smtClean="0"/>
              <a:t> </a:t>
            </a:r>
            <a:r>
              <a:rPr lang="en-US" sz="1800" dirty="0" err="1" smtClean="0"/>
              <a:t>রয়েছে</a:t>
            </a:r>
            <a:r>
              <a:rPr lang="en-US" sz="1800" dirty="0" smtClean="0"/>
              <a:t> </a:t>
            </a:r>
            <a:r>
              <a:rPr lang="en-US" sz="1050" dirty="0" smtClean="0"/>
              <a:t>।</a:t>
            </a:r>
            <a:r>
              <a:rPr lang="en-US" sz="1800" dirty="0" err="1" smtClean="0"/>
              <a:t>যেমনঃ</a:t>
            </a:r>
            <a:endParaRPr lang="en-US" sz="1800" dirty="0" smtClean="0"/>
          </a:p>
          <a:p>
            <a:pPr>
              <a:buAutoNum type="arabicPeriod"/>
            </a:pPr>
            <a:r>
              <a:rPr lang="en-US" sz="1800" dirty="0">
                <a:latin typeface="Algerian" panose="04020705040A02060702" pitchFamily="82" charset="0"/>
              </a:rPr>
              <a:t> </a:t>
            </a:r>
            <a:r>
              <a:rPr lang="en-US" sz="1800" dirty="0" smtClean="0">
                <a:latin typeface="Bahnschrift Light" panose="020B0502040204020203" pitchFamily="34" charset="0"/>
              </a:rPr>
              <a:t>HTML </a:t>
            </a:r>
            <a:r>
              <a:rPr lang="en-US" sz="1800" dirty="0">
                <a:latin typeface="Bahnschrift Light" panose="020B0502040204020203" pitchFamily="34" charset="0"/>
              </a:rPr>
              <a:t>- Hypertext Markup language</a:t>
            </a:r>
          </a:p>
          <a:p>
            <a:pPr marL="0" indent="0">
              <a:buNone/>
            </a:pPr>
            <a:r>
              <a:rPr lang="en-US" sz="1800" dirty="0">
                <a:latin typeface="Algerian" panose="04020705040A02060702" pitchFamily="82" charset="0"/>
              </a:rPr>
              <a:t>2.  </a:t>
            </a:r>
            <a:r>
              <a:rPr lang="en-US" sz="1800" dirty="0" smtClean="0">
                <a:latin typeface="Algerian" panose="04020705040A02060702" pitchFamily="82" charset="0"/>
              </a:rPr>
              <a:t>  </a:t>
            </a:r>
            <a:r>
              <a:rPr lang="en-US" sz="1800" dirty="0" smtClean="0">
                <a:latin typeface="Bahnschrift Light" panose="020B0502040204020203" pitchFamily="34" charset="0"/>
              </a:rPr>
              <a:t>XML – </a:t>
            </a:r>
            <a:r>
              <a:rPr lang="en-US" sz="1800" dirty="0">
                <a:latin typeface="Bahnschrift Light" panose="020B0502040204020203" pitchFamily="34" charset="0"/>
              </a:rPr>
              <a:t>Extensible Markup Language</a:t>
            </a:r>
          </a:p>
          <a:p>
            <a:pPr marL="0" indent="0">
              <a:buNone/>
            </a:pPr>
            <a:r>
              <a:rPr lang="en-US" sz="1800" dirty="0">
                <a:latin typeface="Algerian" panose="04020705040A02060702" pitchFamily="82" charset="0"/>
              </a:rPr>
              <a:t>3. </a:t>
            </a:r>
            <a:r>
              <a:rPr lang="en-US" sz="1800" dirty="0" smtClean="0">
                <a:latin typeface="Algerian" panose="04020705040A02060702" pitchFamily="82" charset="0"/>
              </a:rPr>
              <a:t>   </a:t>
            </a:r>
            <a:r>
              <a:rPr lang="en-US" sz="1800" dirty="0" smtClean="0">
                <a:latin typeface="Bahnschrift Light" panose="020B0502040204020203" pitchFamily="34" charset="0"/>
              </a:rPr>
              <a:t>XHTML – extensible Hypertext Markup Language</a:t>
            </a:r>
          </a:p>
          <a:p>
            <a:pPr marL="0" indent="0">
              <a:buNone/>
            </a:pPr>
            <a:r>
              <a:rPr lang="en-US" sz="1800" dirty="0" smtClean="0">
                <a:latin typeface="Algerian" panose="04020705040A02060702" pitchFamily="82" charset="0"/>
              </a:rPr>
              <a:t>4.    </a:t>
            </a:r>
            <a:r>
              <a:rPr lang="en-US" sz="1800" dirty="0" smtClean="0"/>
              <a:t>M</a:t>
            </a:r>
            <a:r>
              <a:rPr lang="en-US" sz="1800" dirty="0" smtClean="0"/>
              <a:t> </a:t>
            </a:r>
            <a:r>
              <a:rPr lang="en-US" sz="1800" dirty="0" smtClean="0">
                <a:latin typeface="Bahnschrift Light" panose="020B0502040204020203" pitchFamily="34" charset="0"/>
              </a:rPr>
              <a:t>ML </a:t>
            </a:r>
            <a:r>
              <a:rPr lang="en-US" sz="1800" dirty="0" smtClean="0">
                <a:latin typeface="Bahnschrift Light" panose="020B0502040204020203" pitchFamily="34" charset="0"/>
              </a:rPr>
              <a:t>– Mail Markup </a:t>
            </a:r>
            <a:r>
              <a:rPr lang="en-US" sz="1800" dirty="0" smtClean="0">
                <a:latin typeface="Bahnschrift Light" panose="020B0502040204020203" pitchFamily="34" charset="0"/>
              </a:rPr>
              <a:t>Language</a:t>
            </a:r>
          </a:p>
          <a:p>
            <a:pPr marL="0" indent="0">
              <a:buNone/>
            </a:pPr>
            <a:r>
              <a:rPr lang="en-US" sz="1800" dirty="0" smtClean="0">
                <a:latin typeface="Algerian" panose="04020705040A02060702" pitchFamily="82" charset="0"/>
              </a:rPr>
              <a:t>5.    </a:t>
            </a:r>
            <a:r>
              <a:rPr lang="en-US" sz="1800" dirty="0" smtClean="0">
                <a:latin typeface="Bahnschrift Light" panose="020B0502040204020203" pitchFamily="34" charset="0"/>
              </a:rPr>
              <a:t>SGML </a:t>
            </a:r>
            <a:r>
              <a:rPr lang="en-US" sz="1800" dirty="0" smtClean="0">
                <a:latin typeface="Bahnschrift Light" panose="020B0502040204020203" pitchFamily="34" charset="0"/>
              </a:rPr>
              <a:t>– Standard Generalized Markup </a:t>
            </a:r>
            <a:r>
              <a:rPr lang="en-US" sz="1800" dirty="0" smtClean="0">
                <a:latin typeface="Bahnschrift Light" panose="020B0502040204020203" pitchFamily="34" charset="0"/>
              </a:rPr>
              <a:t>Language</a:t>
            </a:r>
          </a:p>
        </p:txBody>
      </p:sp>
      <p:sp>
        <p:nvSpPr>
          <p:cNvPr id="2" name="Rounded Rectangle 1"/>
          <p:cNvSpPr/>
          <p:nvPr/>
        </p:nvSpPr>
        <p:spPr>
          <a:xfrm flipH="1" flipV="1">
            <a:off x="425301" y="1337306"/>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12460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971550"/>
            <a:ext cx="8229600" cy="857250"/>
          </a:xfrm>
        </p:spPr>
        <p:txBody>
          <a:bodyPr>
            <a:normAutofit fontScale="90000"/>
          </a:bodyPr>
          <a:lstStyle/>
          <a:p>
            <a:pPr algn="l"/>
            <a:r>
              <a:rPr lang="en-US" sz="2800" dirty="0" smtClean="0"/>
              <a:t>HTML </a:t>
            </a:r>
            <a:r>
              <a:rPr lang="en-US" sz="2800" dirty="0" err="1" smtClean="0"/>
              <a:t>এর</a:t>
            </a:r>
            <a:r>
              <a:rPr lang="en-US" sz="2800" dirty="0" smtClean="0"/>
              <a:t> structure:  </a:t>
            </a:r>
            <a:r>
              <a:rPr lang="bn-BD" sz="2000" dirty="0"/>
              <a:t>এইচটিএমএল এর মার্ক আপ ট্যাগ সমূহ ব্যবহার করে ওয়েবপেজ এর বেসিক কাঠামো তৈরি করা হয়। প্রকৃত অর্থে এটি কোনো প্রোগ্রামিং ল্যাংগুয়েজ নয় বরং একটি মার্কআপ ল্যাংগুয়েজ যা একসারি মার্কআপ ট্যাগ এর সমন্বয় গঠিত। ইন্টারনেটে তথা ওয়েবসাইটে ওয়েবপেজ তৈরিতে এইচ টি এম এল সবচেয়ে বেশি ব্যবহৃত হয়। </a:t>
            </a:r>
            <a:r>
              <a:rPr lang="en-US" sz="2000" dirty="0">
                <a:latin typeface="Arial" panose="020B0604020202020204" pitchFamily="34" charset="0"/>
                <a:cs typeface="Arial" panose="020B0604020202020204" pitchFamily="34" charset="0"/>
              </a:rPr>
              <a:t>HTML </a:t>
            </a:r>
            <a:r>
              <a:rPr lang="bn-BD" sz="2000" dirty="0">
                <a:latin typeface="Arial" panose="020B0604020202020204" pitchFamily="34" charset="0"/>
              </a:rPr>
              <a:t>এর সর্বশেষ ভার্সন হলো </a:t>
            </a:r>
            <a:r>
              <a:rPr lang="en-US" sz="2000" dirty="0" smtClean="0">
                <a:latin typeface="Arial" panose="020B0604020202020204" pitchFamily="34" charset="0"/>
                <a:cs typeface="Arial" panose="020B0604020202020204" pitchFamily="34" charset="0"/>
              </a:rPr>
              <a:t>HTML5 </a:t>
            </a:r>
            <a:r>
              <a:rPr lang="en-US" sz="1200" dirty="0" smtClean="0">
                <a:latin typeface="Arial" panose="020B0604020202020204" pitchFamily="34" charset="0"/>
                <a:cs typeface="Arial" panose="020B0604020202020204" pitchFamily="34" charset="0"/>
              </a:rPr>
              <a:t>।</a:t>
            </a:r>
            <a:br>
              <a:rPr lang="en-US" sz="1200" dirty="0" smtClean="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
            </a:r>
            <a:br>
              <a:rPr lang="en-US" sz="1200" dirty="0">
                <a:latin typeface="Arial" panose="020B0604020202020204" pitchFamily="34" charset="0"/>
                <a:cs typeface="Arial" panose="020B0604020202020204" pitchFamily="34" charset="0"/>
              </a:rPr>
            </a:br>
            <a:r>
              <a:rPr lang="en-US" sz="1200" dirty="0" smtClean="0">
                <a:latin typeface="Arial" panose="020B0604020202020204" pitchFamily="34" charset="0"/>
                <a:cs typeface="Arial" panose="020B0604020202020204" pitchFamily="34" charset="0"/>
              </a:rPr>
              <a:t/>
            </a:r>
            <a:br>
              <a:rPr lang="en-US" sz="12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HTML5</a:t>
            </a:r>
            <a:r>
              <a:rPr lang="en-US" sz="2000" dirty="0" smtClean="0">
                <a:latin typeface="Arial" panose="020B0604020202020204" pitchFamily="34" charset="0"/>
                <a:cs typeface="Arial" panose="020B0604020202020204" pitchFamily="34" charset="0"/>
              </a:rPr>
              <a:t>-এর structure: </a:t>
            </a:r>
            <a:br>
              <a:rPr lang="en-US" sz="2000" dirty="0" smtClean="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stretch>
            <a:fillRect/>
          </a:stretch>
        </p:blipFill>
        <p:spPr>
          <a:xfrm>
            <a:off x="2667000" y="2343150"/>
            <a:ext cx="2757487" cy="1639331"/>
          </a:xfrm>
          <a:prstGeom prst="rect">
            <a:avLst/>
          </a:prstGeom>
        </p:spPr>
      </p:pic>
    </p:spTree>
    <p:extLst>
      <p:ext uri="{BB962C8B-B14F-4D97-AF65-F5344CB8AC3E}">
        <p14:creationId xmlns:p14="http://schemas.microsoft.com/office/powerpoint/2010/main" val="3224232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895350"/>
            <a:ext cx="7696200" cy="4247317"/>
          </a:xfrm>
          <a:prstGeom prst="rect">
            <a:avLst/>
          </a:prstGeom>
          <a:noFill/>
        </p:spPr>
        <p:txBody>
          <a:bodyPr wrap="square" rtlCol="0">
            <a:spAutoFit/>
          </a:bodyPr>
          <a:lstStyle/>
          <a:p>
            <a:r>
              <a:rPr lang="en-US" dirty="0">
                <a:latin typeface="Nikosh" pitchFamily="2" charset="0"/>
                <a:cs typeface="Nikosh" pitchFamily="2" charset="0"/>
              </a:rPr>
              <a:t>Less then(&lt;) </a:t>
            </a:r>
            <a:r>
              <a:rPr lang="bn-BD" dirty="0">
                <a:latin typeface="Nikosh" pitchFamily="2" charset="0"/>
                <a:cs typeface="Nikosh" pitchFamily="2" charset="0"/>
              </a:rPr>
              <a:t>ও </a:t>
            </a:r>
            <a:r>
              <a:rPr lang="en-US" dirty="0">
                <a:latin typeface="Nikosh" pitchFamily="2" charset="0"/>
                <a:cs typeface="Nikosh" pitchFamily="2" charset="0"/>
              </a:rPr>
              <a:t>Greater then(&gt;) </a:t>
            </a:r>
            <a:r>
              <a:rPr lang="bn-BD" dirty="0">
                <a:latin typeface="Nikosh" pitchFamily="2" charset="0"/>
                <a:cs typeface="Nikosh" pitchFamily="2" charset="0"/>
              </a:rPr>
              <a:t>দিয়ে মোরানো একটি শব্দকে ট্যাগ বলে </a:t>
            </a:r>
            <a:r>
              <a:rPr lang="bn-BD" sz="1050" dirty="0">
                <a:latin typeface="Nikosh" pitchFamily="2" charset="0"/>
                <a:cs typeface="Nikosh" pitchFamily="2" charset="0"/>
              </a:rPr>
              <a:t>।</a:t>
            </a:r>
            <a:r>
              <a:rPr lang="bn-BD" dirty="0">
                <a:latin typeface="Nikosh" pitchFamily="2" charset="0"/>
                <a:cs typeface="Nikosh" pitchFamily="2" charset="0"/>
              </a:rPr>
              <a:t> ট্যাগ এর কাজ হলো ব্রাউজারকে নির্দেশনা দেয়া যে, তার ভিতরে থাকা কনটেন্ট কীভাবে প্রদর্শন করবে </a:t>
            </a:r>
            <a:r>
              <a:rPr lang="bn-BD" sz="1050" dirty="0" smtClean="0">
                <a:latin typeface="Nikosh" pitchFamily="2" charset="0"/>
                <a:cs typeface="Nikosh" pitchFamily="2" charset="0"/>
              </a:rPr>
              <a:t>।</a:t>
            </a:r>
            <a:r>
              <a:rPr lang="en-US" sz="1050" dirty="0" smtClean="0">
                <a:latin typeface="Nikosh" pitchFamily="2" charset="0"/>
                <a:cs typeface="Nikosh" pitchFamily="2" charset="0"/>
              </a:rPr>
              <a:t> </a:t>
            </a:r>
            <a:r>
              <a:rPr lang="en-US" dirty="0" err="1" smtClean="0"/>
              <a:t>অনেক</a:t>
            </a:r>
            <a:r>
              <a:rPr lang="en-US" dirty="0" smtClean="0"/>
              <a:t> </a:t>
            </a:r>
            <a:r>
              <a:rPr lang="en-US" dirty="0" err="1" smtClean="0"/>
              <a:t>সময়</a:t>
            </a:r>
            <a:r>
              <a:rPr lang="en-US" dirty="0" smtClean="0"/>
              <a:t> </a:t>
            </a:r>
            <a:r>
              <a:rPr lang="en-US" dirty="0" err="1" smtClean="0"/>
              <a:t>ব্রাউজারকে</a:t>
            </a:r>
            <a:r>
              <a:rPr lang="en-US" dirty="0" smtClean="0"/>
              <a:t> </a:t>
            </a:r>
            <a:r>
              <a:rPr lang="en-US" dirty="0" err="1" smtClean="0"/>
              <a:t>বলে</a:t>
            </a:r>
            <a:r>
              <a:rPr lang="en-US" dirty="0" smtClean="0"/>
              <a:t> </a:t>
            </a:r>
            <a:r>
              <a:rPr lang="en-US" dirty="0" err="1" smtClean="0"/>
              <a:t>দিতে</a:t>
            </a:r>
            <a:r>
              <a:rPr lang="en-US" dirty="0" smtClean="0"/>
              <a:t> </a:t>
            </a:r>
            <a:r>
              <a:rPr lang="en-US" dirty="0" err="1" smtClean="0"/>
              <a:t>হয়</a:t>
            </a:r>
            <a:r>
              <a:rPr lang="en-US" dirty="0" smtClean="0"/>
              <a:t> </a:t>
            </a:r>
            <a:r>
              <a:rPr lang="en-US" dirty="0" err="1" smtClean="0"/>
              <a:t>যে</a:t>
            </a:r>
            <a:r>
              <a:rPr lang="en-US" dirty="0" smtClean="0"/>
              <a:t>, </a:t>
            </a:r>
            <a:r>
              <a:rPr lang="en-US" dirty="0" err="1" smtClean="0"/>
              <a:t>ট্যাগের</a:t>
            </a:r>
            <a:r>
              <a:rPr lang="en-US" dirty="0" smtClean="0"/>
              <a:t> </a:t>
            </a:r>
            <a:r>
              <a:rPr lang="en-US" dirty="0" err="1" smtClean="0"/>
              <a:t>নিজস্ব</a:t>
            </a:r>
            <a:r>
              <a:rPr lang="en-US" dirty="0" smtClean="0"/>
              <a:t> </a:t>
            </a:r>
            <a:r>
              <a:rPr lang="en-US" dirty="0" err="1" smtClean="0"/>
              <a:t>আউটপুটের</a:t>
            </a:r>
            <a:r>
              <a:rPr lang="en-US" dirty="0" smtClean="0"/>
              <a:t> </a:t>
            </a:r>
            <a:r>
              <a:rPr lang="en-US" dirty="0" err="1" smtClean="0"/>
              <a:t>সাথে</a:t>
            </a:r>
            <a:r>
              <a:rPr lang="en-US" dirty="0" smtClean="0"/>
              <a:t> </a:t>
            </a:r>
            <a:r>
              <a:rPr lang="en-US" dirty="0" err="1" smtClean="0"/>
              <a:t>নতুন</a:t>
            </a:r>
            <a:r>
              <a:rPr lang="en-US" dirty="0" smtClean="0"/>
              <a:t> </a:t>
            </a:r>
            <a:r>
              <a:rPr lang="en-US" dirty="0" err="1" smtClean="0"/>
              <a:t>কিছু</a:t>
            </a:r>
            <a:r>
              <a:rPr lang="en-US" dirty="0" smtClean="0"/>
              <a:t> </a:t>
            </a:r>
            <a:r>
              <a:rPr lang="en-US" dirty="0" err="1" smtClean="0"/>
              <a:t>কাজ</a:t>
            </a:r>
            <a:r>
              <a:rPr lang="en-US" dirty="0" smtClean="0"/>
              <a:t> </a:t>
            </a:r>
            <a:r>
              <a:rPr lang="en-US" dirty="0" err="1" smtClean="0"/>
              <a:t>যোগ</a:t>
            </a:r>
            <a:r>
              <a:rPr lang="en-US" dirty="0" smtClean="0"/>
              <a:t> </a:t>
            </a:r>
            <a:r>
              <a:rPr lang="en-US" dirty="0" err="1" smtClean="0"/>
              <a:t>করতে</a:t>
            </a:r>
            <a:r>
              <a:rPr lang="en-US" dirty="0" smtClean="0"/>
              <a:t> </a:t>
            </a:r>
            <a:r>
              <a:rPr lang="en-US" dirty="0" err="1" smtClean="0"/>
              <a:t>দিতে</a:t>
            </a:r>
            <a:r>
              <a:rPr lang="en-US" dirty="0" smtClean="0"/>
              <a:t> </a:t>
            </a:r>
            <a:r>
              <a:rPr lang="en-US" dirty="0" err="1" smtClean="0"/>
              <a:t>হয়</a:t>
            </a:r>
            <a:r>
              <a:rPr lang="en-US" dirty="0" smtClean="0"/>
              <a:t> </a:t>
            </a:r>
            <a:r>
              <a:rPr lang="en-US" dirty="0" err="1" smtClean="0"/>
              <a:t>এবং</a:t>
            </a:r>
            <a:r>
              <a:rPr lang="en-US" dirty="0" smtClean="0"/>
              <a:t> </a:t>
            </a:r>
            <a:r>
              <a:rPr lang="en-US" dirty="0" err="1" smtClean="0"/>
              <a:t>তা</a:t>
            </a:r>
            <a:r>
              <a:rPr lang="en-US" dirty="0" smtClean="0"/>
              <a:t> </a:t>
            </a:r>
            <a:r>
              <a:rPr lang="en-US" dirty="0" err="1" smtClean="0"/>
              <a:t>ট্যাগ</a:t>
            </a:r>
            <a:r>
              <a:rPr lang="en-US" dirty="0" smtClean="0"/>
              <a:t> </a:t>
            </a:r>
            <a:r>
              <a:rPr lang="en-US" dirty="0" err="1" smtClean="0"/>
              <a:t>এর</a:t>
            </a:r>
            <a:r>
              <a:rPr lang="en-US" dirty="0" smtClean="0"/>
              <a:t> </a:t>
            </a:r>
            <a:r>
              <a:rPr lang="en-US" dirty="0" err="1" smtClean="0"/>
              <a:t>ভিতরেই</a:t>
            </a:r>
            <a:r>
              <a:rPr lang="en-US" dirty="0" smtClean="0"/>
              <a:t> </a:t>
            </a:r>
            <a:r>
              <a:rPr lang="en-US" dirty="0" err="1" smtClean="0"/>
              <a:t>বলে</a:t>
            </a:r>
            <a:r>
              <a:rPr lang="en-US" dirty="0" smtClean="0"/>
              <a:t> </a:t>
            </a:r>
            <a:r>
              <a:rPr lang="en-US" dirty="0" err="1" smtClean="0"/>
              <a:t>দিতে</a:t>
            </a:r>
            <a:r>
              <a:rPr lang="en-US" dirty="0" smtClean="0"/>
              <a:t> </a:t>
            </a:r>
            <a:r>
              <a:rPr lang="en-US" dirty="0" err="1" smtClean="0"/>
              <a:t>হয়</a:t>
            </a:r>
            <a:r>
              <a:rPr lang="en-US" dirty="0" smtClean="0"/>
              <a:t> </a:t>
            </a:r>
            <a:r>
              <a:rPr lang="en-US" dirty="0" err="1" smtClean="0"/>
              <a:t>এই</a:t>
            </a:r>
            <a:r>
              <a:rPr lang="en-US" dirty="0" smtClean="0"/>
              <a:t> </a:t>
            </a:r>
            <a:r>
              <a:rPr lang="en-US" dirty="0" err="1" smtClean="0"/>
              <a:t>যে</a:t>
            </a:r>
            <a:r>
              <a:rPr lang="en-US" dirty="0" smtClean="0"/>
              <a:t> </a:t>
            </a:r>
            <a:r>
              <a:rPr lang="en-US" dirty="0" err="1" smtClean="0"/>
              <a:t>অতিরিক্ত</a:t>
            </a:r>
            <a:r>
              <a:rPr lang="en-US" dirty="0" smtClean="0"/>
              <a:t> </a:t>
            </a:r>
            <a:r>
              <a:rPr lang="en-US" dirty="0" err="1" smtClean="0"/>
              <a:t>কাজ</a:t>
            </a:r>
            <a:r>
              <a:rPr lang="en-US" dirty="0" smtClean="0"/>
              <a:t> </a:t>
            </a:r>
            <a:r>
              <a:rPr lang="en-US" dirty="0" err="1" smtClean="0"/>
              <a:t>করা</a:t>
            </a:r>
            <a:r>
              <a:rPr lang="en-US" dirty="0" smtClean="0"/>
              <a:t> </a:t>
            </a:r>
            <a:r>
              <a:rPr lang="en-US" dirty="0" err="1" smtClean="0"/>
              <a:t>হলো</a:t>
            </a:r>
            <a:r>
              <a:rPr lang="en-US" dirty="0" smtClean="0"/>
              <a:t> </a:t>
            </a:r>
            <a:r>
              <a:rPr lang="en-US" dirty="0" err="1" smtClean="0"/>
              <a:t>সে</a:t>
            </a:r>
            <a:r>
              <a:rPr lang="en-US" dirty="0" smtClean="0"/>
              <a:t> </a:t>
            </a:r>
            <a:r>
              <a:rPr lang="en-US" dirty="0" err="1" smtClean="0"/>
              <a:t>কাজটি</a:t>
            </a:r>
            <a:r>
              <a:rPr lang="en-US" dirty="0" smtClean="0"/>
              <a:t> </a:t>
            </a:r>
            <a:r>
              <a:rPr lang="en-US" dirty="0" err="1" smtClean="0"/>
              <a:t>যে</a:t>
            </a:r>
            <a:r>
              <a:rPr lang="en-US" dirty="0" smtClean="0"/>
              <a:t> </a:t>
            </a:r>
            <a:r>
              <a:rPr lang="en-US" dirty="0" err="1" smtClean="0"/>
              <a:t>করলো</a:t>
            </a:r>
            <a:r>
              <a:rPr lang="en-US" dirty="0" smtClean="0"/>
              <a:t> </a:t>
            </a:r>
            <a:r>
              <a:rPr lang="en-US" dirty="0" err="1" smtClean="0"/>
              <a:t>সেটি</a:t>
            </a:r>
            <a:r>
              <a:rPr lang="en-US" dirty="0" smtClean="0"/>
              <a:t>-ই </a:t>
            </a:r>
            <a:r>
              <a:rPr lang="en-US" dirty="0" err="1" smtClean="0"/>
              <a:t>হলো</a:t>
            </a:r>
            <a:r>
              <a:rPr lang="en-US" dirty="0" smtClean="0"/>
              <a:t> </a:t>
            </a:r>
            <a:r>
              <a:rPr lang="en-US" sz="1600" dirty="0" smtClean="0">
                <a:latin typeface="Bahnschrift Light" panose="020B0502040204020203" pitchFamily="34" charset="0"/>
              </a:rPr>
              <a:t>HTML attributes  </a:t>
            </a:r>
            <a:r>
              <a:rPr lang="en-US" sz="1400" dirty="0" smtClean="0"/>
              <a:t>।</a:t>
            </a:r>
            <a:endParaRPr lang="bn-BD" sz="1400" dirty="0" smtClean="0">
              <a:latin typeface="Nikosh" pitchFamily="2" charset="0"/>
              <a:cs typeface="Nikosh" pitchFamily="2" charset="0"/>
            </a:endParaRPr>
          </a:p>
          <a:p>
            <a:endParaRPr lang="en-US" dirty="0" smtClean="0">
              <a:latin typeface="Nikosh" pitchFamily="2" charset="0"/>
              <a:cs typeface="Nikosh" pitchFamily="2" charset="0"/>
            </a:endParaRPr>
          </a:p>
          <a:p>
            <a:r>
              <a:rPr lang="en-US" dirty="0" err="1" smtClean="0">
                <a:latin typeface="Nikosh" pitchFamily="2" charset="0"/>
                <a:cs typeface="Nikosh" pitchFamily="2" charset="0"/>
              </a:rPr>
              <a:t>ট্যাগ</a:t>
            </a:r>
            <a:r>
              <a:rPr lang="en-US" dirty="0" smtClean="0">
                <a:latin typeface="Nikosh" pitchFamily="2" charset="0"/>
                <a:cs typeface="Nikosh" pitchFamily="2" charset="0"/>
              </a:rPr>
              <a:t> ২ </a:t>
            </a:r>
            <a:r>
              <a:rPr lang="en-US" dirty="0" err="1" smtClean="0">
                <a:latin typeface="Nikosh" pitchFamily="2" charset="0"/>
                <a:cs typeface="Nikosh" pitchFamily="2" charset="0"/>
              </a:rPr>
              <a:t>প্রকার</a:t>
            </a:r>
            <a:r>
              <a:rPr lang="en-US" dirty="0" smtClean="0">
                <a:latin typeface="Nikosh" pitchFamily="2" charset="0"/>
                <a:cs typeface="Nikosh" pitchFamily="2" charset="0"/>
              </a:rPr>
              <a:t> </a:t>
            </a:r>
            <a:r>
              <a:rPr lang="en-US" sz="1050" dirty="0" smtClean="0">
                <a:latin typeface="Nikosh" pitchFamily="2" charset="0"/>
                <a:cs typeface="Nikosh" pitchFamily="2" charset="0"/>
              </a:rPr>
              <a:t>।</a:t>
            </a:r>
            <a:r>
              <a:rPr lang="en-US" dirty="0" smtClean="0">
                <a:latin typeface="Nikosh" pitchFamily="2" charset="0"/>
                <a:cs typeface="Nikosh" pitchFamily="2" charset="0"/>
              </a:rPr>
              <a:t> </a:t>
            </a:r>
            <a:r>
              <a:rPr lang="en-US" dirty="0" err="1" smtClean="0">
                <a:latin typeface="Nikosh" pitchFamily="2" charset="0"/>
                <a:cs typeface="Nikosh" pitchFamily="2" charset="0"/>
              </a:rPr>
              <a:t>যথাঃ</a:t>
            </a:r>
            <a:r>
              <a:rPr lang="en-US" dirty="0" smtClean="0">
                <a:latin typeface="Nikosh" pitchFamily="2" charset="0"/>
                <a:cs typeface="Nikosh" pitchFamily="2" charset="0"/>
              </a:rPr>
              <a:t>-</a:t>
            </a:r>
          </a:p>
          <a:p>
            <a:pPr marL="400050" indent="-400050">
              <a:buFont typeface="+mj-lt"/>
              <a:buAutoNum type="arabicPeriod"/>
            </a:pPr>
            <a:r>
              <a:rPr lang="en-US" dirty="0" smtClean="0">
                <a:latin typeface="Nikosh" pitchFamily="2" charset="0"/>
                <a:cs typeface="Nikosh" pitchFamily="2" charset="0"/>
              </a:rPr>
              <a:t>Single Tag.</a:t>
            </a:r>
          </a:p>
          <a:p>
            <a:pPr marL="400050" indent="-400050">
              <a:buFont typeface="+mj-lt"/>
              <a:buAutoNum type="arabicPeriod"/>
            </a:pPr>
            <a:r>
              <a:rPr lang="en-US" dirty="0" smtClean="0">
                <a:latin typeface="Nikosh" pitchFamily="2" charset="0"/>
                <a:cs typeface="Nikosh" pitchFamily="2" charset="0"/>
              </a:rPr>
              <a:t>Double Tag.</a:t>
            </a:r>
          </a:p>
          <a:p>
            <a:pPr marL="400050" indent="-400050">
              <a:buFont typeface="+mj-lt"/>
              <a:buAutoNum type="arabicPeriod"/>
            </a:pPr>
            <a:endParaRPr lang="en-US" dirty="0">
              <a:latin typeface="Nikosh" pitchFamily="2" charset="0"/>
              <a:cs typeface="Nikosh" pitchFamily="2" charset="0"/>
            </a:endParaRPr>
          </a:p>
          <a:p>
            <a:pPr marL="285750" indent="-285750">
              <a:buFont typeface="Wingdings" panose="05000000000000000000" pitchFamily="2" charset="2"/>
              <a:buChar char="Ø"/>
            </a:pPr>
            <a:r>
              <a:rPr lang="en-US" dirty="0" smtClean="0">
                <a:latin typeface="Nikosh" pitchFamily="2" charset="0"/>
                <a:cs typeface="Nikosh" pitchFamily="2" charset="0"/>
              </a:rPr>
              <a:t>Double tag </a:t>
            </a:r>
            <a:r>
              <a:rPr lang="bn-BD" dirty="0" smtClean="0">
                <a:latin typeface="Nikosh" pitchFamily="2" charset="0"/>
                <a:cs typeface="Nikosh" pitchFamily="2" charset="0"/>
              </a:rPr>
              <a:t>২ </a:t>
            </a:r>
            <a:r>
              <a:rPr lang="bn-BD" dirty="0">
                <a:latin typeface="Nikosh" pitchFamily="2" charset="0"/>
                <a:cs typeface="Nikosh" pitchFamily="2" charset="0"/>
              </a:rPr>
              <a:t>প্রকার । </a:t>
            </a:r>
            <a:r>
              <a:rPr lang="bn-BD" dirty="0" smtClean="0">
                <a:latin typeface="Nikosh" pitchFamily="2" charset="0"/>
                <a:cs typeface="Nikosh" pitchFamily="2" charset="0"/>
              </a:rPr>
              <a:t>যথাঃ-</a:t>
            </a:r>
            <a:r>
              <a:rPr lang="en-US" dirty="0" smtClean="0">
                <a:latin typeface="Nikosh" pitchFamily="2" charset="0"/>
                <a:cs typeface="Nikosh" pitchFamily="2" charset="0"/>
              </a:rPr>
              <a:t> </a:t>
            </a:r>
          </a:p>
          <a:p>
            <a:pPr marL="400050" indent="-400050">
              <a:buFont typeface="+mj-lt"/>
              <a:buAutoNum type="romanLcPeriod"/>
            </a:pPr>
            <a:r>
              <a:rPr lang="en-US" dirty="0" smtClean="0">
                <a:latin typeface="Nikosh" pitchFamily="2" charset="0"/>
                <a:cs typeface="Nikosh" pitchFamily="2" charset="0"/>
              </a:rPr>
              <a:t>Opening tag.</a:t>
            </a:r>
          </a:p>
          <a:p>
            <a:pPr marL="400050" indent="-400050">
              <a:buFont typeface="+mj-lt"/>
              <a:buAutoNum type="romanLcPeriod"/>
            </a:pPr>
            <a:r>
              <a:rPr lang="en-US" dirty="0" smtClean="0">
                <a:latin typeface="Nikosh" pitchFamily="2" charset="0"/>
                <a:cs typeface="Nikosh" pitchFamily="2" charset="0"/>
              </a:rPr>
              <a:t>Closing tag</a:t>
            </a:r>
            <a:r>
              <a:rPr lang="en-US" dirty="0" smtClean="0">
                <a:latin typeface="Nikosh" pitchFamily="2" charset="0"/>
                <a:cs typeface="Nikosh" pitchFamily="2" charset="0"/>
              </a:rPr>
              <a:t>.</a:t>
            </a:r>
          </a:p>
          <a:p>
            <a:endParaRPr lang="en-US" dirty="0">
              <a:latin typeface="Nikosh" pitchFamily="2" charset="0"/>
              <a:cs typeface="Nikosh" pitchFamily="2" charset="0"/>
            </a:endParaRPr>
          </a:p>
          <a:p>
            <a:r>
              <a:rPr lang="en-US" dirty="0" err="1" smtClean="0">
                <a:latin typeface="Nikosh" pitchFamily="2" charset="0"/>
                <a:cs typeface="Nikosh" pitchFamily="2" charset="0"/>
              </a:rPr>
              <a:t>এছাড়াও</a:t>
            </a:r>
            <a:r>
              <a:rPr lang="en-US" dirty="0" smtClean="0">
                <a:latin typeface="Nikosh" pitchFamily="2" charset="0"/>
                <a:cs typeface="Nikosh" pitchFamily="2" charset="0"/>
              </a:rPr>
              <a:t> HTML5-এ </a:t>
            </a:r>
            <a:r>
              <a:rPr lang="en-US" dirty="0" err="1" smtClean="0">
                <a:latin typeface="Nikosh" pitchFamily="2" charset="0"/>
                <a:cs typeface="Nikosh" pitchFamily="2" charset="0"/>
              </a:rPr>
              <a:t>প্রায়</a:t>
            </a:r>
            <a:r>
              <a:rPr lang="en-US" dirty="0" smtClean="0">
                <a:latin typeface="Nikosh" pitchFamily="2" charset="0"/>
                <a:cs typeface="Nikosh" pitchFamily="2" charset="0"/>
              </a:rPr>
              <a:t> ১১৮ </a:t>
            </a:r>
            <a:r>
              <a:rPr lang="en-US" dirty="0" err="1" smtClean="0">
                <a:latin typeface="Nikosh" pitchFamily="2" charset="0"/>
                <a:cs typeface="Nikosh" pitchFamily="2" charset="0"/>
              </a:rPr>
              <a:t>টি</a:t>
            </a:r>
            <a:r>
              <a:rPr lang="en-US" dirty="0" smtClean="0">
                <a:latin typeface="Nikosh" pitchFamily="2" charset="0"/>
                <a:cs typeface="Nikosh" pitchFamily="2" charset="0"/>
              </a:rPr>
              <a:t> </a:t>
            </a:r>
            <a:r>
              <a:rPr lang="en-US" dirty="0" err="1" smtClean="0">
                <a:latin typeface="Nikosh" pitchFamily="2" charset="0"/>
                <a:cs typeface="Nikosh" pitchFamily="2" charset="0"/>
              </a:rPr>
              <a:t>ট্যাগ</a:t>
            </a:r>
            <a:r>
              <a:rPr lang="en-US" dirty="0" smtClean="0">
                <a:latin typeface="Nikosh" pitchFamily="2" charset="0"/>
                <a:cs typeface="Nikosh" pitchFamily="2" charset="0"/>
              </a:rPr>
              <a:t> </a:t>
            </a:r>
            <a:r>
              <a:rPr lang="en-US" dirty="0" err="1" smtClean="0">
                <a:latin typeface="Nikosh" pitchFamily="2" charset="0"/>
                <a:cs typeface="Nikosh" pitchFamily="2" charset="0"/>
              </a:rPr>
              <a:t>আছে</a:t>
            </a:r>
            <a:r>
              <a:rPr lang="en-US" dirty="0" smtClean="0">
                <a:latin typeface="Nikosh" pitchFamily="2" charset="0"/>
                <a:cs typeface="Nikosh" pitchFamily="2" charset="0"/>
              </a:rPr>
              <a:t> </a:t>
            </a:r>
            <a:r>
              <a:rPr lang="en-US" sz="1050" dirty="0" smtClean="0">
                <a:latin typeface="Nikosh" pitchFamily="2" charset="0"/>
                <a:cs typeface="Nikosh" pitchFamily="2" charset="0"/>
              </a:rPr>
              <a:t>।</a:t>
            </a:r>
            <a:r>
              <a:rPr lang="en-US" dirty="0" smtClean="0">
                <a:latin typeface="Nikosh" pitchFamily="2" charset="0"/>
                <a:cs typeface="Nikosh" pitchFamily="2" charset="0"/>
              </a:rPr>
              <a:t> </a:t>
            </a:r>
            <a:endParaRPr lang="en-US" dirty="0">
              <a:latin typeface="Nikosh" pitchFamily="2" charset="0"/>
              <a:cs typeface="Nikosh" pitchFamily="2" charset="0"/>
            </a:endParaRPr>
          </a:p>
          <a:p>
            <a:endParaRPr lang="en-US" dirty="0">
              <a:latin typeface="Nikosh" pitchFamily="2" charset="0"/>
              <a:cs typeface="Nikosh" pitchFamily="2" charset="0"/>
            </a:endParaRPr>
          </a:p>
        </p:txBody>
      </p:sp>
      <p:sp>
        <p:nvSpPr>
          <p:cNvPr id="3" name="TextBox 2"/>
          <p:cNvSpPr txBox="1"/>
          <p:nvPr/>
        </p:nvSpPr>
        <p:spPr>
          <a:xfrm>
            <a:off x="533400" y="285750"/>
            <a:ext cx="5029200" cy="523220"/>
          </a:xfrm>
          <a:prstGeom prst="rect">
            <a:avLst/>
          </a:prstGeom>
          <a:noFill/>
        </p:spPr>
        <p:txBody>
          <a:bodyPr wrap="square" rtlCol="0">
            <a:spAutoFit/>
          </a:bodyPr>
          <a:lstStyle/>
          <a:p>
            <a:r>
              <a:rPr lang="en-US" sz="2800" dirty="0" err="1" smtClean="0">
                <a:latin typeface="Microsoft YaHei UI" panose="020B0503020204020204" pitchFamily="34" charset="-122"/>
                <a:ea typeface="Microsoft YaHei UI" panose="020B0503020204020204" pitchFamily="34" charset="-122"/>
                <a:cs typeface="Nikosh" pitchFamily="2" charset="0"/>
              </a:rPr>
              <a:t>মার্কআপ</a:t>
            </a:r>
            <a:r>
              <a:rPr lang="en-US" sz="2800" dirty="0" smtClean="0">
                <a:latin typeface="Microsoft YaHei UI" panose="020B0503020204020204" pitchFamily="34" charset="-122"/>
                <a:ea typeface="Microsoft YaHei UI" panose="020B0503020204020204" pitchFamily="34" charset="-122"/>
                <a:cs typeface="Nikosh" pitchFamily="2" charset="0"/>
              </a:rPr>
              <a:t> </a:t>
            </a:r>
            <a:r>
              <a:rPr lang="en-US" sz="2800" dirty="0" err="1" smtClean="0">
                <a:latin typeface="Microsoft YaHei UI" panose="020B0503020204020204" pitchFamily="34" charset="-122"/>
                <a:ea typeface="Microsoft YaHei UI" panose="020B0503020204020204" pitchFamily="34" charset="-122"/>
                <a:cs typeface="Nikosh" pitchFamily="2" charset="0"/>
              </a:rPr>
              <a:t>ল্যাঙ্গুয়েজের</a:t>
            </a:r>
            <a:r>
              <a:rPr lang="en-US" sz="2800" dirty="0" smtClean="0">
                <a:latin typeface="Microsoft YaHei UI" panose="020B0503020204020204" pitchFamily="34" charset="-122"/>
                <a:ea typeface="Microsoft YaHei UI" panose="020B0503020204020204" pitchFamily="34" charset="-122"/>
                <a:cs typeface="Nikosh" pitchFamily="2" charset="0"/>
              </a:rPr>
              <a:t> </a:t>
            </a:r>
            <a:r>
              <a:rPr lang="en-US" sz="2800" dirty="0" err="1" smtClean="0">
                <a:latin typeface="Microsoft YaHei UI" panose="020B0503020204020204" pitchFamily="34" charset="-122"/>
                <a:ea typeface="Microsoft YaHei UI" panose="020B0503020204020204" pitchFamily="34" charset="-122"/>
                <a:cs typeface="Nikosh" pitchFamily="2" charset="0"/>
              </a:rPr>
              <a:t>ট্যাগ</a:t>
            </a:r>
            <a:r>
              <a:rPr lang="en-US" sz="2800" dirty="0" smtClean="0">
                <a:latin typeface="Microsoft YaHei UI" panose="020B0503020204020204" pitchFamily="34" charset="-122"/>
                <a:ea typeface="Microsoft YaHei UI" panose="020B0503020204020204" pitchFamily="34" charset="-122"/>
                <a:cs typeface="Nikosh" pitchFamily="2" charset="0"/>
              </a:rPr>
              <a:t> </a:t>
            </a:r>
            <a:r>
              <a:rPr lang="en-US" sz="2800" dirty="0" err="1" smtClean="0">
                <a:latin typeface="Microsoft YaHei UI" panose="020B0503020204020204" pitchFamily="34" charset="-122"/>
                <a:ea typeface="Microsoft YaHei UI" panose="020B0503020204020204" pitchFamily="34" charset="-122"/>
                <a:cs typeface="Nikosh" pitchFamily="2" charset="0"/>
              </a:rPr>
              <a:t>এবং</a:t>
            </a:r>
            <a:r>
              <a:rPr lang="en-US" sz="2800" dirty="0" smtClean="0">
                <a:latin typeface="Microsoft YaHei UI" panose="020B0503020204020204" pitchFamily="34" charset="-122"/>
                <a:ea typeface="Microsoft YaHei UI" panose="020B0503020204020204" pitchFamily="34" charset="-122"/>
                <a:cs typeface="Nikosh" pitchFamily="2" charset="0"/>
              </a:rPr>
              <a:t> </a:t>
            </a:r>
            <a:r>
              <a:rPr lang="en-US" sz="2800" dirty="0" err="1" smtClean="0">
                <a:latin typeface="Microsoft YaHei UI" panose="020B0503020204020204" pitchFamily="34" charset="-122"/>
                <a:ea typeface="Microsoft YaHei UI" panose="020B0503020204020204" pitchFamily="34" charset="-122"/>
                <a:cs typeface="Nikosh" pitchFamily="2" charset="0"/>
              </a:rPr>
              <a:t>অ্যাট্রিবিউটঃ</a:t>
            </a:r>
            <a:endParaRPr lang="bn-BD" sz="2800" dirty="0" smtClean="0">
              <a:latin typeface="Microsoft YaHei UI" panose="020B0503020204020204" pitchFamily="34" charset="-122"/>
              <a:ea typeface="Microsoft YaHei UI" panose="020B0503020204020204" pitchFamily="34" charset="-122"/>
              <a:cs typeface="Nikosh" pitchFamily="2" charset="0"/>
            </a:endParaRPr>
          </a:p>
        </p:txBody>
      </p:sp>
    </p:spTree>
    <p:extLst>
      <p:ext uri="{BB962C8B-B14F-4D97-AF65-F5344CB8AC3E}">
        <p14:creationId xmlns:p14="http://schemas.microsoft.com/office/powerpoint/2010/main" val="2546970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536971"/>
          </a:xfrm>
        </p:spPr>
        <p:txBody>
          <a:bodyPr>
            <a:normAutofit/>
          </a:bodyPr>
          <a:lstStyle/>
          <a:p>
            <a:pPr marL="342900" indent="-342900" algn="l">
              <a:buFont typeface="Courier New" panose="02070309020205020404" pitchFamily="49" charset="0"/>
              <a:buChar char="o"/>
            </a:pPr>
            <a:r>
              <a:rPr lang="en-US" sz="2000" dirty="0" smtClean="0"/>
              <a:t>HTML-5 </a:t>
            </a:r>
            <a:r>
              <a:rPr lang="en-US" sz="2000" dirty="0" err="1" smtClean="0"/>
              <a:t>এর</a:t>
            </a:r>
            <a:r>
              <a:rPr lang="en-US" sz="2000" dirty="0" smtClean="0"/>
              <a:t> Layout </a:t>
            </a:r>
            <a:r>
              <a:rPr lang="en-US" sz="2000" dirty="0" err="1" smtClean="0"/>
              <a:t>ট্যাগসমূহঃ</a:t>
            </a:r>
            <a:endParaRPr lang="en-US" sz="2000" dirty="0"/>
          </a:p>
        </p:txBody>
      </p:sp>
      <p:sp>
        <p:nvSpPr>
          <p:cNvPr id="3" name="Content Placeholder 2"/>
          <p:cNvSpPr>
            <a:spLocks noGrp="1"/>
          </p:cNvSpPr>
          <p:nvPr>
            <p:ph idx="1"/>
          </p:nvPr>
        </p:nvSpPr>
        <p:spPr>
          <a:xfrm>
            <a:off x="457200" y="742950"/>
            <a:ext cx="8229600" cy="3851673"/>
          </a:xfrm>
        </p:spPr>
        <p:txBody>
          <a:bodyPr>
            <a:normAutofit/>
          </a:bodyPr>
          <a:lstStyle/>
          <a:p>
            <a:pPr marL="457200" indent="-457200">
              <a:buAutoNum type="arabicPeriod"/>
            </a:pPr>
            <a:r>
              <a:rPr lang="en-US" sz="1600" dirty="0" smtClean="0"/>
              <a:t>Header</a:t>
            </a:r>
          </a:p>
          <a:p>
            <a:pPr marL="457200" indent="-457200">
              <a:buAutoNum type="arabicPeriod"/>
            </a:pPr>
            <a:r>
              <a:rPr lang="en-US" sz="1600" dirty="0" err="1" smtClean="0"/>
              <a:t>Nav</a:t>
            </a:r>
            <a:endParaRPr lang="en-US" sz="1600" dirty="0" smtClean="0"/>
          </a:p>
          <a:p>
            <a:pPr marL="457200" indent="-457200">
              <a:buAutoNum type="arabicPeriod"/>
            </a:pPr>
            <a:r>
              <a:rPr lang="en-US" sz="1600" dirty="0" smtClean="0"/>
              <a:t>Section</a:t>
            </a:r>
          </a:p>
          <a:p>
            <a:pPr marL="457200" indent="-457200">
              <a:buAutoNum type="arabicPeriod"/>
            </a:pPr>
            <a:r>
              <a:rPr lang="en-US" sz="1600" dirty="0" smtClean="0"/>
              <a:t>Article</a:t>
            </a:r>
          </a:p>
          <a:p>
            <a:pPr marL="457200" indent="-457200">
              <a:buAutoNum type="arabicPeriod"/>
            </a:pPr>
            <a:r>
              <a:rPr lang="en-US" sz="1600" dirty="0" smtClean="0"/>
              <a:t>Aside</a:t>
            </a:r>
          </a:p>
          <a:p>
            <a:pPr marL="0" indent="0">
              <a:buNone/>
            </a:pPr>
            <a:r>
              <a:rPr lang="en-US" sz="1600" dirty="0" smtClean="0"/>
              <a:t>6.     Footer</a:t>
            </a:r>
          </a:p>
          <a:p>
            <a:pPr>
              <a:buFont typeface="Courier New" panose="02070309020205020404" pitchFamily="49" charset="0"/>
              <a:buChar char="o"/>
            </a:pPr>
            <a:r>
              <a:rPr lang="en-US" sz="2000" dirty="0" smtClean="0"/>
              <a:t>Heading tag: </a:t>
            </a:r>
            <a:r>
              <a:rPr lang="en-US" sz="1800" dirty="0" smtClean="0"/>
              <a:t>HTML এ </a:t>
            </a:r>
            <a:r>
              <a:rPr lang="en-US" sz="1800" dirty="0" err="1" smtClean="0"/>
              <a:t>কোনো</a:t>
            </a:r>
            <a:r>
              <a:rPr lang="en-US" sz="1800" dirty="0" smtClean="0"/>
              <a:t> </a:t>
            </a:r>
            <a:r>
              <a:rPr lang="en-US" sz="1800" dirty="0" err="1" smtClean="0"/>
              <a:t>লেখাকে</a:t>
            </a:r>
            <a:r>
              <a:rPr lang="en-US" sz="1800" dirty="0" smtClean="0"/>
              <a:t> </a:t>
            </a:r>
            <a:r>
              <a:rPr lang="en-US" sz="1800" dirty="0" err="1" smtClean="0"/>
              <a:t>হ্যাডিং</a:t>
            </a:r>
            <a:r>
              <a:rPr lang="en-US" sz="1800" dirty="0" smtClean="0"/>
              <a:t>  </a:t>
            </a:r>
            <a:r>
              <a:rPr lang="en-US" sz="1800" dirty="0" err="1" smtClean="0"/>
              <a:t>বা</a:t>
            </a:r>
            <a:r>
              <a:rPr lang="en-US" sz="1800" dirty="0" smtClean="0"/>
              <a:t> </a:t>
            </a:r>
            <a:r>
              <a:rPr lang="en-US" sz="1800" dirty="0" err="1" smtClean="0"/>
              <a:t>শিরোনাম</a:t>
            </a:r>
            <a:r>
              <a:rPr lang="en-US" sz="1800" dirty="0" smtClean="0"/>
              <a:t> </a:t>
            </a:r>
            <a:r>
              <a:rPr lang="en-US" sz="1800" dirty="0" err="1" smtClean="0"/>
              <a:t>হিসেবে</a:t>
            </a:r>
            <a:r>
              <a:rPr lang="en-US" sz="1800" dirty="0" smtClean="0"/>
              <a:t> </a:t>
            </a:r>
            <a:r>
              <a:rPr lang="en-US" sz="1800" dirty="0" err="1" smtClean="0"/>
              <a:t>দেখতে</a:t>
            </a:r>
            <a:r>
              <a:rPr lang="en-US" sz="1800" dirty="0" smtClean="0"/>
              <a:t> </a:t>
            </a:r>
            <a:r>
              <a:rPr lang="en-US" sz="1800" dirty="0" err="1" smtClean="0"/>
              <a:t>চাইলে</a:t>
            </a:r>
            <a:r>
              <a:rPr lang="en-US" sz="1800" dirty="0" smtClean="0"/>
              <a:t> </a:t>
            </a:r>
            <a:r>
              <a:rPr lang="en-US" sz="1800" dirty="0" err="1" smtClean="0"/>
              <a:t>হেডিং</a:t>
            </a:r>
            <a:r>
              <a:rPr lang="en-US" sz="1800" dirty="0" smtClean="0"/>
              <a:t> </a:t>
            </a:r>
            <a:r>
              <a:rPr lang="en-US" sz="1800" dirty="0" err="1" smtClean="0"/>
              <a:t>ট্যাগ</a:t>
            </a:r>
            <a:r>
              <a:rPr lang="en-US" sz="1800" dirty="0" smtClean="0"/>
              <a:t> </a:t>
            </a:r>
            <a:r>
              <a:rPr lang="en-US" sz="1800" dirty="0" err="1" smtClean="0"/>
              <a:t>ব্যবহার</a:t>
            </a:r>
            <a:r>
              <a:rPr lang="en-US" sz="1800" dirty="0" smtClean="0"/>
              <a:t> </a:t>
            </a:r>
            <a:r>
              <a:rPr lang="en-US" sz="1800" dirty="0" err="1" smtClean="0"/>
              <a:t>করা</a:t>
            </a:r>
            <a:r>
              <a:rPr lang="en-US" sz="1800" dirty="0" smtClean="0"/>
              <a:t> </a:t>
            </a:r>
            <a:r>
              <a:rPr lang="en-US" sz="1800" dirty="0" err="1" smtClean="0"/>
              <a:t>হয়</a:t>
            </a:r>
            <a:r>
              <a:rPr lang="en-US" sz="1800" dirty="0" smtClean="0"/>
              <a:t> </a:t>
            </a:r>
            <a:r>
              <a:rPr lang="en-US" sz="1050" dirty="0" smtClean="0"/>
              <a:t>। </a:t>
            </a:r>
          </a:p>
          <a:p>
            <a:pPr marL="0" indent="0">
              <a:buNone/>
            </a:pPr>
            <a:r>
              <a:rPr lang="en-US" sz="1800" dirty="0" err="1" smtClean="0"/>
              <a:t>এগুলো</a:t>
            </a:r>
            <a:r>
              <a:rPr lang="en-US" sz="1800" dirty="0" smtClean="0"/>
              <a:t> </a:t>
            </a:r>
            <a:r>
              <a:rPr lang="en-US" sz="1800" dirty="0" err="1" smtClean="0"/>
              <a:t>ছাড়াও</a:t>
            </a:r>
            <a:r>
              <a:rPr lang="en-US" sz="1800" dirty="0" smtClean="0"/>
              <a:t> </a:t>
            </a:r>
            <a:r>
              <a:rPr lang="en-US" sz="1800" dirty="0" err="1" smtClean="0"/>
              <a:t>আরও</a:t>
            </a:r>
            <a:r>
              <a:rPr lang="en-US" sz="1800" dirty="0" smtClean="0"/>
              <a:t> </a:t>
            </a:r>
            <a:r>
              <a:rPr lang="en-US" sz="1800" dirty="0" err="1" smtClean="0"/>
              <a:t>রয়েছে</a:t>
            </a:r>
            <a:r>
              <a:rPr lang="en-US" sz="1800" dirty="0" smtClean="0"/>
              <a:t> paragraph </a:t>
            </a:r>
            <a:r>
              <a:rPr lang="en-US" sz="1800" dirty="0" err="1" smtClean="0"/>
              <a:t>tag,Imag</a:t>
            </a:r>
            <a:r>
              <a:rPr lang="en-US" sz="1800" dirty="0" smtClean="0"/>
              <a:t> tag ,Anchor </a:t>
            </a:r>
            <a:r>
              <a:rPr lang="en-US" sz="1800" dirty="0" err="1" smtClean="0"/>
              <a:t>tag,Table</a:t>
            </a:r>
            <a:r>
              <a:rPr lang="en-US" sz="1800" dirty="0" smtClean="0"/>
              <a:t> </a:t>
            </a:r>
            <a:r>
              <a:rPr lang="en-US" sz="1800" dirty="0" err="1" smtClean="0"/>
              <a:t>Tag,Formating</a:t>
            </a:r>
            <a:r>
              <a:rPr lang="en-US" sz="1800" dirty="0" smtClean="0"/>
              <a:t> </a:t>
            </a:r>
            <a:r>
              <a:rPr lang="en-US" sz="1800" dirty="0" err="1" smtClean="0"/>
              <a:t>Tag,Quotation</a:t>
            </a:r>
            <a:r>
              <a:rPr lang="en-US" sz="1800" dirty="0" smtClean="0"/>
              <a:t> </a:t>
            </a:r>
            <a:r>
              <a:rPr lang="en-US" sz="1800" dirty="0" err="1" smtClean="0"/>
              <a:t>Tag,HTML</a:t>
            </a:r>
            <a:r>
              <a:rPr lang="en-US" sz="1800" dirty="0" smtClean="0"/>
              <a:t> </a:t>
            </a:r>
            <a:r>
              <a:rPr lang="en-US" sz="1800" dirty="0" err="1" smtClean="0"/>
              <a:t>comment,HTML</a:t>
            </a:r>
            <a:r>
              <a:rPr lang="en-US" sz="1800" dirty="0" smtClean="0"/>
              <a:t> List etc.</a:t>
            </a:r>
            <a:endParaRPr lang="en-US" sz="1800" dirty="0"/>
          </a:p>
        </p:txBody>
      </p:sp>
    </p:spTree>
    <p:extLst>
      <p:ext uri="{BB962C8B-B14F-4D97-AF65-F5344CB8AC3E}">
        <p14:creationId xmlns:p14="http://schemas.microsoft.com/office/powerpoint/2010/main" val="3631066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6600" y="236607"/>
            <a:ext cx="2743200" cy="707886"/>
          </a:xfrm>
          <a:prstGeom prst="rect">
            <a:avLst/>
          </a:prstGeom>
          <a:noFill/>
        </p:spPr>
        <p:txBody>
          <a:bodyPr wrap="square" rtlCol="0">
            <a:spAutoFit/>
          </a:bodyPr>
          <a:lstStyle/>
          <a:p>
            <a:r>
              <a:rPr lang="bn-BD" sz="4000" dirty="0" smtClean="0">
                <a:latin typeface="Nikosh" pitchFamily="2" charset="0"/>
                <a:cs typeface="Nikosh" pitchFamily="2" charset="0"/>
              </a:rPr>
              <a:t>মূল্যায়ন</a:t>
            </a:r>
            <a:endParaRPr lang="en-US" sz="4000" dirty="0">
              <a:latin typeface="Nikosh" pitchFamily="2" charset="0"/>
              <a:cs typeface="Nikosh" pitchFamily="2" charset="0"/>
            </a:endParaRPr>
          </a:p>
        </p:txBody>
      </p:sp>
      <p:sp>
        <p:nvSpPr>
          <p:cNvPr id="3" name="Rectangle 2"/>
          <p:cNvSpPr/>
          <p:nvPr/>
        </p:nvSpPr>
        <p:spPr>
          <a:xfrm>
            <a:off x="838200" y="1352550"/>
            <a:ext cx="7086600" cy="923330"/>
          </a:xfrm>
          <a:prstGeom prst="rect">
            <a:avLst/>
          </a:prstGeom>
        </p:spPr>
        <p:txBody>
          <a:bodyPr wrap="square">
            <a:spAutoFit/>
          </a:bodyPr>
          <a:lstStyle/>
          <a:p>
            <a:pPr marL="285750" indent="-285750">
              <a:buFont typeface="Wingdings" panose="05000000000000000000" pitchFamily="2" charset="2"/>
              <a:buChar char="v"/>
            </a:pPr>
            <a:r>
              <a:rPr lang="en-US" dirty="0" smtClean="0">
                <a:latin typeface="Nikosh" pitchFamily="2" charset="0"/>
                <a:cs typeface="Nikosh" pitchFamily="2" charset="0"/>
              </a:rPr>
              <a:t>  </a:t>
            </a:r>
            <a:r>
              <a:rPr lang="en-US" dirty="0" err="1" smtClean="0">
                <a:latin typeface="Nikosh" pitchFamily="2" charset="0"/>
                <a:cs typeface="Nikosh" pitchFamily="2" charset="0"/>
              </a:rPr>
              <a:t>মার্কআপ</a:t>
            </a:r>
            <a:r>
              <a:rPr lang="en-US" dirty="0" smtClean="0">
                <a:latin typeface="Nikosh" pitchFamily="2" charset="0"/>
                <a:cs typeface="Nikosh" pitchFamily="2" charset="0"/>
              </a:rPr>
              <a:t> </a:t>
            </a:r>
            <a:r>
              <a:rPr lang="en-US" dirty="0" err="1">
                <a:latin typeface="Nikosh" pitchFamily="2" charset="0"/>
                <a:cs typeface="Nikosh" pitchFamily="2" charset="0"/>
              </a:rPr>
              <a:t>ল্যাঙ্গুয়েজ</a:t>
            </a:r>
            <a:r>
              <a:rPr lang="en-US" dirty="0">
                <a:latin typeface="Nikosh" pitchFamily="2" charset="0"/>
                <a:cs typeface="Nikosh" pitchFamily="2" charset="0"/>
              </a:rPr>
              <a:t> </a:t>
            </a:r>
            <a:r>
              <a:rPr lang="en-US" dirty="0" err="1">
                <a:latin typeface="Nikosh" pitchFamily="2" charset="0"/>
                <a:cs typeface="Nikosh" pitchFamily="2" charset="0"/>
              </a:rPr>
              <a:t>এর</a:t>
            </a:r>
            <a:r>
              <a:rPr lang="en-US" dirty="0">
                <a:latin typeface="Nikosh" pitchFamily="2" charset="0"/>
                <a:cs typeface="Nikosh" pitchFamily="2" charset="0"/>
              </a:rPr>
              <a:t> </a:t>
            </a:r>
            <a:r>
              <a:rPr lang="en-US" dirty="0" err="1">
                <a:latin typeface="Nikosh" pitchFamily="2" charset="0"/>
                <a:cs typeface="Nikosh" pitchFamily="2" charset="0"/>
              </a:rPr>
              <a:t>প্রয়োজন</a:t>
            </a:r>
            <a:r>
              <a:rPr lang="en-US" dirty="0">
                <a:latin typeface="Nikosh" pitchFamily="2" charset="0"/>
                <a:cs typeface="Nikosh" pitchFamily="2" charset="0"/>
              </a:rPr>
              <a:t> </a:t>
            </a:r>
            <a:r>
              <a:rPr lang="en-US" dirty="0" err="1" smtClean="0">
                <a:latin typeface="Nikosh" pitchFamily="2" charset="0"/>
                <a:cs typeface="Nikosh" pitchFamily="2" charset="0"/>
              </a:rPr>
              <a:t>কেন</a:t>
            </a:r>
            <a:r>
              <a:rPr lang="en-US" dirty="0" smtClean="0">
                <a:latin typeface="Nikosh" pitchFamily="2" charset="0"/>
                <a:cs typeface="Nikosh" pitchFamily="2" charset="0"/>
              </a:rPr>
              <a:t> </a:t>
            </a:r>
            <a:r>
              <a:rPr lang="en-US" dirty="0" smtClean="0">
                <a:latin typeface="Nikosh" pitchFamily="2" charset="0"/>
                <a:cs typeface="Nikosh" pitchFamily="2" charset="0"/>
              </a:rPr>
              <a:t>?</a:t>
            </a:r>
          </a:p>
          <a:p>
            <a:pPr marL="285750" indent="-285750">
              <a:buFont typeface="Wingdings" panose="05000000000000000000" pitchFamily="2" charset="2"/>
              <a:buChar char="v"/>
            </a:pPr>
            <a:r>
              <a:rPr lang="en-US" dirty="0" smtClean="0">
                <a:latin typeface="Nikosh" pitchFamily="2" charset="0"/>
                <a:cs typeface="Nikosh" pitchFamily="2" charset="0"/>
              </a:rPr>
              <a:t>  UI ও UX </a:t>
            </a:r>
            <a:r>
              <a:rPr lang="en-US" dirty="0" err="1" smtClean="0">
                <a:latin typeface="Nikosh" pitchFamily="2" charset="0"/>
                <a:cs typeface="Nikosh" pitchFamily="2" charset="0"/>
              </a:rPr>
              <a:t>এর</a:t>
            </a:r>
            <a:r>
              <a:rPr lang="en-US" dirty="0" smtClean="0">
                <a:latin typeface="Nikosh" pitchFamily="2" charset="0"/>
                <a:cs typeface="Nikosh" pitchFamily="2" charset="0"/>
              </a:rPr>
              <a:t> </a:t>
            </a:r>
            <a:r>
              <a:rPr lang="en-US" dirty="0" err="1" smtClean="0">
                <a:latin typeface="Nikosh" pitchFamily="2" charset="0"/>
                <a:cs typeface="Nikosh" pitchFamily="2" charset="0"/>
              </a:rPr>
              <a:t>প্রয়োজন</a:t>
            </a:r>
            <a:r>
              <a:rPr lang="en-US" dirty="0" smtClean="0">
                <a:latin typeface="Nikosh" pitchFamily="2" charset="0"/>
                <a:cs typeface="Nikosh" pitchFamily="2" charset="0"/>
              </a:rPr>
              <a:t> </a:t>
            </a:r>
            <a:r>
              <a:rPr lang="en-US" dirty="0" err="1" smtClean="0">
                <a:latin typeface="Nikosh" pitchFamily="2" charset="0"/>
                <a:cs typeface="Nikosh" pitchFamily="2" charset="0"/>
              </a:rPr>
              <a:t>কেন</a:t>
            </a:r>
            <a:r>
              <a:rPr lang="en-US" dirty="0" smtClean="0">
                <a:latin typeface="Nikosh" pitchFamily="2" charset="0"/>
                <a:cs typeface="Nikosh" pitchFamily="2" charset="0"/>
              </a:rPr>
              <a:t> ?</a:t>
            </a:r>
          </a:p>
          <a:p>
            <a:pPr marL="285750" indent="-285750">
              <a:buFont typeface="Wingdings" panose="05000000000000000000" pitchFamily="2" charset="2"/>
              <a:buChar char="v"/>
            </a:pPr>
            <a:r>
              <a:rPr lang="en-US" dirty="0" smtClean="0">
                <a:latin typeface="Nikosh" pitchFamily="2" charset="0"/>
                <a:cs typeface="Nikosh" pitchFamily="2" charset="0"/>
              </a:rPr>
              <a:t>  HTML </a:t>
            </a:r>
            <a:r>
              <a:rPr lang="en-US" dirty="0" err="1" smtClean="0">
                <a:latin typeface="Nikosh" pitchFamily="2" charset="0"/>
                <a:cs typeface="Nikosh" pitchFamily="2" charset="0"/>
              </a:rPr>
              <a:t>এর</a:t>
            </a:r>
            <a:r>
              <a:rPr lang="en-US" dirty="0" smtClean="0">
                <a:latin typeface="Nikosh" pitchFamily="2" charset="0"/>
                <a:cs typeface="Nikosh" pitchFamily="2" charset="0"/>
              </a:rPr>
              <a:t> </a:t>
            </a:r>
            <a:r>
              <a:rPr lang="en-US" dirty="0" err="1" smtClean="0">
                <a:latin typeface="Nikosh" pitchFamily="2" charset="0"/>
                <a:cs typeface="Nikosh" pitchFamily="2" charset="0"/>
              </a:rPr>
              <a:t>মাধ্যমে</a:t>
            </a:r>
            <a:r>
              <a:rPr lang="en-US" dirty="0" smtClean="0">
                <a:latin typeface="Nikosh" pitchFamily="2" charset="0"/>
                <a:cs typeface="Nikosh" pitchFamily="2" charset="0"/>
              </a:rPr>
              <a:t> </a:t>
            </a:r>
            <a:r>
              <a:rPr lang="en-US" dirty="0" err="1" smtClean="0">
                <a:latin typeface="Nikosh" pitchFamily="2" charset="0"/>
                <a:cs typeface="Nikosh" pitchFamily="2" charset="0"/>
              </a:rPr>
              <a:t>কী</a:t>
            </a:r>
            <a:r>
              <a:rPr lang="en-US" dirty="0" smtClean="0">
                <a:latin typeface="Nikosh" pitchFamily="2" charset="0"/>
                <a:cs typeface="Nikosh" pitchFamily="2" charset="0"/>
              </a:rPr>
              <a:t> </a:t>
            </a:r>
            <a:r>
              <a:rPr lang="en-US" dirty="0" err="1" smtClean="0">
                <a:latin typeface="Nikosh" pitchFamily="2" charset="0"/>
                <a:cs typeface="Nikosh" pitchFamily="2" charset="0"/>
              </a:rPr>
              <a:t>করা</a:t>
            </a:r>
            <a:r>
              <a:rPr lang="en-US" dirty="0" smtClean="0">
                <a:latin typeface="Nikosh" pitchFamily="2" charset="0"/>
                <a:cs typeface="Nikosh" pitchFamily="2" charset="0"/>
              </a:rPr>
              <a:t> </a:t>
            </a:r>
            <a:r>
              <a:rPr lang="en-US" dirty="0" err="1" smtClean="0">
                <a:latin typeface="Nikosh" pitchFamily="2" charset="0"/>
                <a:cs typeface="Nikosh" pitchFamily="2" charset="0"/>
              </a:rPr>
              <a:t>হয়</a:t>
            </a:r>
            <a:r>
              <a:rPr lang="en-US" dirty="0">
                <a:latin typeface="Nikosh" pitchFamily="2" charset="0"/>
                <a:cs typeface="Nikosh" pitchFamily="2" charset="0"/>
              </a:rPr>
              <a:t> </a:t>
            </a:r>
            <a:r>
              <a:rPr lang="en-US" dirty="0" smtClean="0">
                <a:latin typeface="Nikosh" pitchFamily="2" charset="0"/>
                <a:cs typeface="Nikosh" pitchFamily="2" charset="0"/>
              </a:rPr>
              <a:t>?</a:t>
            </a:r>
            <a:endParaRPr lang="bn-BD" dirty="0">
              <a:latin typeface="Nikosh" pitchFamily="2" charset="0"/>
              <a:cs typeface="Nikosh" pitchFamily="2" charset="0"/>
            </a:endParaRPr>
          </a:p>
        </p:txBody>
      </p:sp>
    </p:spTree>
    <p:extLst>
      <p:ext uri="{BB962C8B-B14F-4D97-AF65-F5344CB8AC3E}">
        <p14:creationId xmlns:p14="http://schemas.microsoft.com/office/powerpoint/2010/main" val="15470057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00400" y="767707"/>
            <a:ext cx="3124200" cy="707886"/>
          </a:xfrm>
          <a:prstGeom prst="rect">
            <a:avLst/>
          </a:prstGeom>
          <a:noFill/>
        </p:spPr>
        <p:txBody>
          <a:bodyPr wrap="square" rtlCol="0">
            <a:spAutoFit/>
          </a:bodyPr>
          <a:lstStyle/>
          <a:p>
            <a:r>
              <a:rPr lang="bn-BD" sz="4000" dirty="0">
                <a:latin typeface="Nikosh" pitchFamily="2" charset="0"/>
                <a:cs typeface="Nikosh" pitchFamily="2" charset="0"/>
              </a:rPr>
              <a:t> </a:t>
            </a:r>
            <a:r>
              <a:rPr lang="en-US" sz="4000" dirty="0" smtClean="0">
                <a:latin typeface="Nikosh" pitchFamily="2" charset="0"/>
                <a:cs typeface="Nikosh" pitchFamily="2" charset="0"/>
              </a:rPr>
              <a:t> </a:t>
            </a:r>
            <a:r>
              <a:rPr lang="bn-BD" sz="4000" dirty="0" smtClean="0">
                <a:latin typeface="Nikosh" pitchFamily="2" charset="0"/>
                <a:cs typeface="Nikosh" pitchFamily="2" charset="0"/>
              </a:rPr>
              <a:t>বাড়ির কাজ</a:t>
            </a:r>
            <a:r>
              <a:rPr lang="en-US" sz="4000" dirty="0" smtClean="0">
                <a:latin typeface="Nikosh" pitchFamily="2" charset="0"/>
                <a:cs typeface="Nikosh" pitchFamily="2" charset="0"/>
              </a:rPr>
              <a:t> </a:t>
            </a:r>
            <a:endParaRPr lang="en-US" sz="4000" dirty="0">
              <a:latin typeface="Nikosh" pitchFamily="2" charset="0"/>
              <a:cs typeface="Nikosh" pitchFamily="2" charset="0"/>
            </a:endParaRPr>
          </a:p>
        </p:txBody>
      </p:sp>
      <p:sp>
        <p:nvSpPr>
          <p:cNvPr id="4" name="TextBox 3"/>
          <p:cNvSpPr txBox="1"/>
          <p:nvPr/>
        </p:nvSpPr>
        <p:spPr>
          <a:xfrm>
            <a:off x="3352800" y="1581150"/>
            <a:ext cx="762000" cy="369332"/>
          </a:xfrm>
          <a:prstGeom prst="rect">
            <a:avLst/>
          </a:prstGeom>
          <a:noFill/>
        </p:spPr>
        <p:txBody>
          <a:bodyPr wrap="square" rtlCol="0">
            <a:spAutoFit/>
          </a:bodyPr>
          <a:lstStyle/>
          <a:p>
            <a:endParaRPr lang="en-US" dirty="0"/>
          </a:p>
        </p:txBody>
      </p:sp>
      <p:sp>
        <p:nvSpPr>
          <p:cNvPr id="5" name="TextBox 4"/>
          <p:cNvSpPr txBox="1"/>
          <p:nvPr/>
        </p:nvSpPr>
        <p:spPr>
          <a:xfrm>
            <a:off x="609600" y="1950482"/>
            <a:ext cx="7543800" cy="461665"/>
          </a:xfrm>
          <a:prstGeom prst="rect">
            <a:avLst/>
          </a:prstGeom>
          <a:noFill/>
        </p:spPr>
        <p:txBody>
          <a:bodyPr wrap="square" rtlCol="0">
            <a:spAutoFit/>
          </a:bodyPr>
          <a:lstStyle/>
          <a:p>
            <a:pPr marL="285750" indent="-285750">
              <a:buFont typeface="Wingdings" panose="05000000000000000000" pitchFamily="2" charset="2"/>
              <a:buChar char="q"/>
            </a:pPr>
            <a:r>
              <a:rPr lang="en-US" dirty="0" smtClean="0">
                <a:latin typeface="Nikosh" pitchFamily="2" charset="0"/>
                <a:cs typeface="Nikosh" pitchFamily="2" charset="0"/>
              </a:rPr>
              <a:t>UI </a:t>
            </a:r>
            <a:r>
              <a:rPr lang="en-US" sz="2000" dirty="0" smtClean="0">
                <a:latin typeface="Nikosh" pitchFamily="2" charset="0"/>
                <a:cs typeface="Nikosh" pitchFamily="2" charset="0"/>
              </a:rPr>
              <a:t>ও</a:t>
            </a:r>
            <a:r>
              <a:rPr lang="en-US" dirty="0" smtClean="0">
                <a:latin typeface="Nikosh" pitchFamily="2" charset="0"/>
                <a:cs typeface="Nikosh" pitchFamily="2" charset="0"/>
              </a:rPr>
              <a:t> UX </a:t>
            </a:r>
            <a:r>
              <a:rPr lang="en-US" sz="2400" dirty="0" err="1" smtClean="0">
                <a:latin typeface="Nikosh" pitchFamily="2" charset="0"/>
                <a:cs typeface="Nikosh" pitchFamily="2" charset="0"/>
              </a:rPr>
              <a:t>এর</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সম্পর্কে</a:t>
            </a:r>
            <a:r>
              <a:rPr lang="en-US" sz="2400" dirty="0">
                <a:latin typeface="Nikosh" pitchFamily="2" charset="0"/>
                <a:cs typeface="Nikosh" pitchFamily="2" charset="0"/>
              </a:rPr>
              <a:t> </a:t>
            </a:r>
            <a:r>
              <a:rPr lang="en-US" sz="2400" dirty="0" err="1" smtClean="0">
                <a:latin typeface="Nikosh" pitchFamily="2" charset="0"/>
                <a:cs typeface="Nikosh" pitchFamily="2" charset="0"/>
              </a:rPr>
              <a:t>এবং</a:t>
            </a:r>
            <a:r>
              <a:rPr lang="en-US" sz="2400" dirty="0" smtClean="0">
                <a:latin typeface="Nikosh" pitchFamily="2" charset="0"/>
                <a:cs typeface="Nikosh" pitchFamily="2" charset="0"/>
              </a:rPr>
              <a:t> </a:t>
            </a:r>
            <a:r>
              <a:rPr lang="en-US" dirty="0" smtClean="0">
                <a:latin typeface="Nikosh" pitchFamily="2" charset="0"/>
                <a:cs typeface="Nikosh" pitchFamily="2" charset="0"/>
              </a:rPr>
              <a:t>Markup language </a:t>
            </a:r>
            <a:r>
              <a:rPr lang="en-US" sz="2400" dirty="0" err="1" smtClean="0">
                <a:latin typeface="Nikosh" pitchFamily="2" charset="0"/>
                <a:cs typeface="Nikosh" pitchFamily="2" charset="0"/>
              </a:rPr>
              <a:t>সম্পর্কে</a:t>
            </a:r>
            <a:r>
              <a:rPr lang="en-US" sz="2400" dirty="0" smtClean="0">
                <a:latin typeface="Nikosh" pitchFamily="2" charset="0"/>
                <a:cs typeface="Nikosh" pitchFamily="2" charset="0"/>
              </a:rPr>
              <a:t> </a:t>
            </a:r>
            <a:r>
              <a:rPr lang="en-US" sz="2400" dirty="0" err="1" smtClean="0">
                <a:latin typeface="Nikosh" pitchFamily="2" charset="0"/>
                <a:cs typeface="Nikosh" pitchFamily="2" charset="0"/>
              </a:rPr>
              <a:t>লিখ</a:t>
            </a:r>
            <a:r>
              <a:rPr lang="en-US" sz="2400" dirty="0" smtClean="0">
                <a:latin typeface="Nikosh" pitchFamily="2" charset="0"/>
                <a:cs typeface="Nikosh" pitchFamily="2" charset="0"/>
              </a:rPr>
              <a:t> </a:t>
            </a:r>
            <a:r>
              <a:rPr lang="en-US" sz="1200" dirty="0" smtClean="0">
                <a:latin typeface="Nikosh" pitchFamily="2" charset="0"/>
                <a:cs typeface="Nikosh" pitchFamily="2" charset="0"/>
              </a:rPr>
              <a:t>l</a:t>
            </a:r>
            <a:endParaRPr lang="en-US" sz="1200" dirty="0" smtClean="0">
              <a:latin typeface="Nikosh" pitchFamily="2" charset="0"/>
              <a:cs typeface="Nikosh" pitchFamily="2" charset="0"/>
            </a:endParaRPr>
          </a:p>
        </p:txBody>
      </p:sp>
    </p:spTree>
    <p:extLst>
      <p:ext uri="{BB962C8B-B14F-4D97-AF65-F5344CB8AC3E}">
        <p14:creationId xmlns:p14="http://schemas.microsoft.com/office/powerpoint/2010/main" val="34256330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6502</TotalTime>
  <Words>365</Words>
  <Application>Microsoft Office PowerPoint</Application>
  <PresentationFormat>On-screen Show (16:9)</PresentationFormat>
  <Paragraphs>57</Paragraphs>
  <Slides>10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Microsoft YaHei UI</vt:lpstr>
      <vt:lpstr>Algerian</vt:lpstr>
      <vt:lpstr>Arial</vt:lpstr>
      <vt:lpstr>Bahnschrift Light</vt:lpstr>
      <vt:lpstr>Calibri</vt:lpstr>
      <vt:lpstr>Cambria Math</vt:lpstr>
      <vt:lpstr>Courier New</vt:lpstr>
      <vt:lpstr>Nikosh</vt:lpstr>
      <vt:lpstr>Vrinda</vt:lpstr>
      <vt:lpstr>Wingdings</vt:lpstr>
      <vt:lpstr>Office Theme</vt:lpstr>
      <vt:lpstr>PowerPoint Presentation</vt:lpstr>
      <vt:lpstr>PowerPoint Presentation</vt:lpstr>
      <vt:lpstr>PowerPoint Presentation</vt:lpstr>
      <vt:lpstr>UI এবং UX ডিজাইনঃ</vt:lpstr>
      <vt:lpstr>মার্কআপ ল্যাঙ্গুয়েজঃ  যে প্রক্রিয়া বা ভাষা ব্যবহার করে কম্পিউটার কোনো ডকুমেন্টকে মানুষের পঠনযোগ্য করে Online বা plateform-এ উপস্থাপন করে , তাকে মার্কআপ ল্যাঙ্গুয়েজ বলে।</vt:lpstr>
      <vt:lpstr>HTML এর structure:  এইচটিএমএল এর মার্ক আপ ট্যাগ সমূহ ব্যবহার করে ওয়েবপেজ এর বেসিক কাঠামো তৈরি করা হয়। প্রকৃত অর্থে এটি কোনো প্রোগ্রামিং ল্যাংগুয়েজ নয় বরং একটি মার্কআপ ল্যাংগুয়েজ যা একসারি মার্কআপ ট্যাগ এর সমন্বয় গঠিত। ইন্টারনেটে তথা ওয়েবসাইটে ওয়েবপেজ তৈরিতে এইচ টি এম এল সবচেয়ে বেশি ব্যবহৃত হয়। HTML এর সর্বশেষ ভার্সন হলো HTML5 ।   HTML5-এর structure:  </vt:lpstr>
      <vt:lpstr>PowerPoint Presentation</vt:lpstr>
      <vt:lpstr>HTML-5 এর Layout ট্যাগসমূহঃ</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Hafiza</dc:creator>
  <cp:lastModifiedBy>ASUS</cp:lastModifiedBy>
  <cp:revision>1346</cp:revision>
  <dcterms:created xsi:type="dcterms:W3CDTF">2020-05-06T08:52:12Z</dcterms:created>
  <dcterms:modified xsi:type="dcterms:W3CDTF">2024-07-09T05:58:58Z</dcterms:modified>
</cp:coreProperties>
</file>