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82" r:id="rId5"/>
    <p:sldId id="266" r:id="rId6"/>
    <p:sldId id="267" r:id="rId7"/>
    <p:sldId id="269" r:id="rId8"/>
    <p:sldId id="270" r:id="rId9"/>
    <p:sldId id="271" r:id="rId10"/>
    <p:sldId id="272" r:id="rId11"/>
    <p:sldId id="283" r:id="rId12"/>
    <p:sldId id="278" r:id="rId13"/>
    <p:sldId id="273" r:id="rId14"/>
    <p:sldId id="274" r:id="rId15"/>
    <p:sldId id="276" r:id="rId16"/>
    <p:sldId id="279" r:id="rId17"/>
    <p:sldId id="280" r:id="rId18"/>
    <p:sldId id="281" r:id="rId19"/>
    <p:sldId id="284" r:id="rId20"/>
    <p:sldId id="285" r:id="rId21"/>
    <p:sldId id="286" r:id="rId22"/>
    <p:sldId id="287" r:id="rId23"/>
    <p:sldId id="288" r:id="rId24"/>
    <p:sldId id="27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p:scale>
          <a:sx n="100" d="100"/>
          <a:sy n="100" d="100"/>
        </p:scale>
        <p:origin x="624" y="7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Hp\Desktop\Confarance-02-2015\13-03-2015\Graph.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Users\Hp\Desktop\Confarance-02-2015\13-03-2015\Graph.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Hp\Desktop\Confarance-02-2015\13-03-2015\Graph.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Users\Hp\Desktop\Confarance-02-2015\13-03-2015\Graph.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Hp\Desktop\Confarance-02-2015\13-03-2015\Graph.xlsx" TargetMode="External"/><Relationship Id="rId2" Type="http://schemas.openxmlformats.org/officeDocument/2006/relationships/image" Target="../media/image2.jpeg"/><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31"/>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dPt>
            <c:idx val="1"/>
            <c:spPr>
              <a:solidFill>
                <a:srgbClr val="FFFF00"/>
              </a:solidFill>
            </c:spPr>
          </c:dPt>
          <c:dPt>
            <c:idx val="2"/>
            <c:spPr>
              <a:solidFill>
                <a:srgbClr val="FF0000"/>
              </a:solidFill>
            </c:spPr>
          </c:dPt>
          <c:dPt>
            <c:idx val="3"/>
            <c:spPr>
              <a:solidFill>
                <a:srgbClr val="002060"/>
              </a:solidFill>
            </c:spPr>
          </c:dPt>
          <c:dPt>
            <c:idx val="4"/>
            <c:spPr>
              <a:solidFill>
                <a:srgbClr val="7030A0"/>
              </a:solidFill>
            </c:spPr>
          </c:dPt>
          <c:dPt>
            <c:idx val="5"/>
            <c:spPr>
              <a:solidFill>
                <a:schemeClr val="accent4">
                  <a:lumMod val="75000"/>
                </a:schemeClr>
              </a:solidFill>
            </c:spPr>
          </c:dPt>
          <c:dPt>
            <c:idx val="6"/>
            <c:spPr>
              <a:solidFill>
                <a:srgbClr val="FFC000"/>
              </a:solidFill>
            </c:spPr>
          </c:dPt>
          <c:dPt>
            <c:idx val="7"/>
            <c:spPr>
              <a:solidFill>
                <a:srgbClr val="3333FF"/>
              </a:solidFill>
            </c:spPr>
          </c:dPt>
          <c:dPt>
            <c:idx val="8"/>
            <c:spPr>
              <a:solidFill>
                <a:srgbClr val="C00000"/>
              </a:solidFill>
            </c:spPr>
          </c:dPt>
          <c:dPt>
            <c:idx val="9"/>
            <c:spPr>
              <a:solidFill>
                <a:srgbClr val="6600FF"/>
              </a:solidFill>
            </c:spPr>
          </c:dPt>
          <c:dLbls>
            <c:txPr>
              <a:bodyPr/>
              <a:lstStyle/>
              <a:p>
                <a:pPr>
                  <a:defRPr sz="1800">
                    <a:solidFill>
                      <a:srgbClr val="7030A0"/>
                    </a:solidFill>
                    <a:latin typeface="SolaimanLipi" pitchFamily="65" charset="0"/>
                    <a:cs typeface="SolaimanLipi" pitchFamily="65" charset="0"/>
                  </a:defRPr>
                </a:pPr>
                <a:endParaRPr lang="en-US"/>
              </a:p>
            </c:txPr>
            <c:showVal val="1"/>
          </c:dLbls>
          <c:cat>
            <c:strRef>
              <c:f>Sheet1!$J$4:$J$13</c:f>
              <c:strCache>
                <c:ptCount val="10"/>
                <c:pt idx="0">
                  <c:v>সিলেট সদর  ১৭১৭</c:v>
                </c:pt>
                <c:pt idx="1">
                  <c:v>দক্ষিণ সুরমা  ১৭৫৯</c:v>
                </c:pt>
                <c:pt idx="2">
                  <c:v>গোলাপগঞ্জ  ২৫৮৬</c:v>
                </c:pt>
                <c:pt idx="3">
                  <c:v>কুলাউড়া  ১২৪৩</c:v>
                </c:pt>
                <c:pt idx="4">
                  <c:v>হবিগঞ্জ সদর  ১৩১১</c:v>
                </c:pt>
                <c:pt idx="5">
                  <c:v>চুনারুঘাট  ৫৯১</c:v>
                </c:pt>
                <c:pt idx="6">
                  <c:v>সুনামগঞ্জ সদর ১১৩২</c:v>
                </c:pt>
                <c:pt idx="7">
                  <c:v>দক্ষিণ সুনামগঞ্জ ১৫৩১</c:v>
                </c:pt>
                <c:pt idx="8">
                  <c:v>দোয়ারা বাজার ৮১৮</c:v>
                </c:pt>
                <c:pt idx="9">
                  <c:v>বিশ্বম্ভরপুর ৮৭২</c:v>
                </c:pt>
              </c:strCache>
            </c:strRef>
          </c:cat>
          <c:val>
            <c:numRef>
              <c:f>Sheet1!$K$4:$K$13</c:f>
              <c:numCache>
                <c:formatCode>[$-5000445]0</c:formatCode>
                <c:ptCount val="10"/>
                <c:pt idx="0">
                  <c:v>215</c:v>
                </c:pt>
                <c:pt idx="1">
                  <c:v>195</c:v>
                </c:pt>
                <c:pt idx="2">
                  <c:v>216</c:v>
                </c:pt>
                <c:pt idx="3">
                  <c:v>178</c:v>
                </c:pt>
                <c:pt idx="4">
                  <c:v>187</c:v>
                </c:pt>
                <c:pt idx="5">
                  <c:v>197</c:v>
                </c:pt>
                <c:pt idx="6">
                  <c:v>226</c:v>
                </c:pt>
                <c:pt idx="7">
                  <c:v>191</c:v>
                </c:pt>
                <c:pt idx="8">
                  <c:v>204</c:v>
                </c:pt>
                <c:pt idx="9">
                  <c:v>218</c:v>
                </c:pt>
              </c:numCache>
            </c:numRef>
          </c:val>
        </c:ser>
        <c:dLbls>
          <c:showVal val="1"/>
        </c:dLbls>
        <c:gapWidth val="33"/>
        <c:axId val="57631872"/>
        <c:axId val="57633408"/>
      </c:barChart>
      <c:catAx>
        <c:axId val="57631872"/>
        <c:scaling>
          <c:orientation val="minMax"/>
        </c:scaling>
        <c:axPos val="b"/>
        <c:majorTickMark val="none"/>
        <c:tickLblPos val="nextTo"/>
        <c:txPr>
          <a:bodyPr/>
          <a:lstStyle/>
          <a:p>
            <a:pPr>
              <a:defRPr sz="1800">
                <a:solidFill>
                  <a:srgbClr val="FF0000"/>
                </a:solidFill>
                <a:latin typeface="SolaimanLipi" pitchFamily="65" charset="0"/>
                <a:cs typeface="SolaimanLipi" pitchFamily="65" charset="0"/>
              </a:defRPr>
            </a:pPr>
            <a:endParaRPr lang="en-US"/>
          </a:p>
        </c:txPr>
        <c:crossAx val="57633408"/>
        <c:crosses val="autoZero"/>
        <c:auto val="1"/>
        <c:lblAlgn val="ctr"/>
        <c:lblOffset val="100"/>
      </c:catAx>
      <c:valAx>
        <c:axId val="57633408"/>
        <c:scaling>
          <c:orientation val="minMax"/>
        </c:scaling>
        <c:axPos val="l"/>
        <c:numFmt formatCode="[$-5000445]0" sourceLinked="1"/>
        <c:majorTickMark val="none"/>
        <c:tickLblPos val="nextTo"/>
        <c:txPr>
          <a:bodyPr/>
          <a:lstStyle/>
          <a:p>
            <a:pPr>
              <a:defRPr sz="1800">
                <a:latin typeface="SolaimanLipi" pitchFamily="65" charset="0"/>
                <a:cs typeface="SolaimanLipi" pitchFamily="65" charset="0"/>
              </a:defRPr>
            </a:pPr>
            <a:endParaRPr lang="en-US"/>
          </a:p>
        </c:txPr>
        <c:crossAx val="57631872"/>
        <c:crosses val="autoZero"/>
        <c:crossBetween val="between"/>
      </c:valAx>
    </c:plotArea>
    <c:plotVisOnly val="1"/>
  </c:chart>
  <c:externalData r:id="rId2"/>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32"/>
  <c:clrMapOvr bg1="lt1" tx1="dk1" bg2="lt2" tx2="dk2" accent1="accent1" accent2="accent2" accent3="accent3" accent4="accent4" accent5="accent5" accent6="accent6" hlink="hlink" folHlink="folHlink"/>
  <c:chart>
    <c:autoTitleDeleted val="1"/>
    <c:view3D>
      <c:rotX val="0"/>
      <c:rotY val="0"/>
      <c:perspective val="30"/>
    </c:view3D>
    <c:plotArea>
      <c:layout/>
      <c:bar3DChart>
        <c:barDir val="col"/>
        <c:grouping val="clustered"/>
        <c:ser>
          <c:idx val="0"/>
          <c:order val="0"/>
          <c:dPt>
            <c:idx val="0"/>
            <c:spPr>
              <a:solidFill>
                <a:schemeClr val="bg2">
                  <a:lumMod val="50000"/>
                </a:schemeClr>
              </a:solidFill>
            </c:spPr>
          </c:dPt>
          <c:dPt>
            <c:idx val="1"/>
            <c:spPr>
              <a:solidFill>
                <a:srgbClr val="FFC000"/>
              </a:solidFill>
            </c:spPr>
          </c:dPt>
          <c:dPt>
            <c:idx val="2"/>
            <c:spPr>
              <a:solidFill>
                <a:srgbClr val="002060"/>
              </a:solidFill>
            </c:spPr>
          </c:dPt>
          <c:dPt>
            <c:idx val="3"/>
            <c:spPr>
              <a:solidFill>
                <a:srgbClr val="7030A0"/>
              </a:solidFill>
            </c:spPr>
          </c:dPt>
          <c:dPt>
            <c:idx val="4"/>
            <c:spPr>
              <a:solidFill>
                <a:srgbClr val="FF0000"/>
              </a:solidFill>
            </c:spPr>
          </c:dPt>
          <c:dPt>
            <c:idx val="5"/>
            <c:spPr>
              <a:solidFill>
                <a:schemeClr val="accent5">
                  <a:lumMod val="60000"/>
                  <a:lumOff val="40000"/>
                </a:schemeClr>
              </a:solidFill>
            </c:spPr>
          </c:dPt>
          <c:dPt>
            <c:idx val="6"/>
            <c:spPr>
              <a:solidFill>
                <a:schemeClr val="accent1">
                  <a:lumMod val="40000"/>
                  <a:lumOff val="60000"/>
                </a:schemeClr>
              </a:solidFill>
            </c:spPr>
          </c:dPt>
          <c:dPt>
            <c:idx val="7"/>
            <c:spPr>
              <a:solidFill>
                <a:srgbClr val="00B0F0"/>
              </a:solidFill>
            </c:spPr>
          </c:dPt>
          <c:dPt>
            <c:idx val="8"/>
            <c:spPr>
              <a:solidFill>
                <a:srgbClr val="FF33CC"/>
              </a:solidFill>
            </c:spPr>
          </c:dPt>
          <c:dPt>
            <c:idx val="9"/>
            <c:spPr>
              <a:solidFill>
                <a:srgbClr val="660033"/>
              </a:solidFill>
            </c:spPr>
          </c:dPt>
          <c:dLbls>
            <c:txPr>
              <a:bodyPr/>
              <a:lstStyle/>
              <a:p>
                <a:pPr>
                  <a:defRPr>
                    <a:solidFill>
                      <a:srgbClr val="FF33CC"/>
                    </a:solidFill>
                  </a:defRPr>
                </a:pPr>
                <a:endParaRPr lang="en-US"/>
              </a:p>
            </c:txPr>
            <c:showVal val="1"/>
          </c:dLbls>
          <c:cat>
            <c:strRef>
              <c:f>Sheet1!$J$28:$J$38</c:f>
              <c:strCache>
                <c:ptCount val="11"/>
                <c:pt idx="1">
                  <c:v>সিলেট সদর ২৬৯৬</c:v>
                </c:pt>
                <c:pt idx="2">
                  <c:v>দক্ষিণ সুরমা  ৩১৮৩</c:v>
                </c:pt>
                <c:pt idx="3">
                  <c:v>গোলাপগঞ্জ ২৮৮৯</c:v>
                </c:pt>
                <c:pt idx="4">
                  <c:v>কুলাউড়া  ১৮৪৮</c:v>
                </c:pt>
                <c:pt idx="5">
                  <c:v>হবিগঞ্জ সদর ১৭৬৪</c:v>
                </c:pt>
                <c:pt idx="6">
                  <c:v>চুনারুঘাট ১৩৩৩</c:v>
                </c:pt>
                <c:pt idx="7">
                  <c:v>সুনামগঞ্জ সদর  ১৬৫৫</c:v>
                </c:pt>
                <c:pt idx="8">
                  <c:v>দক্ষিণ সুনামগঞ্জ  ২১৫৮</c:v>
                </c:pt>
                <c:pt idx="9">
                  <c:v>দোয়ারা বাজার  ৯৪৬</c:v>
                </c:pt>
                <c:pt idx="10">
                  <c:v>বিশ্বম্ভরপুর ১৩৪৪</c:v>
                </c:pt>
              </c:strCache>
            </c:strRef>
          </c:cat>
          <c:val>
            <c:numRef>
              <c:f>Sheet1!$K$28:$K$38</c:f>
              <c:numCache>
                <c:formatCode>[$-5000445]0</c:formatCode>
                <c:ptCount val="11"/>
                <c:pt idx="1">
                  <c:v>245</c:v>
                </c:pt>
                <c:pt idx="2">
                  <c:v>262</c:v>
                </c:pt>
                <c:pt idx="3">
                  <c:v>241</c:v>
                </c:pt>
                <c:pt idx="4">
                  <c:v>264</c:v>
                </c:pt>
                <c:pt idx="5">
                  <c:v>220</c:v>
                </c:pt>
                <c:pt idx="6">
                  <c:v>222</c:v>
                </c:pt>
                <c:pt idx="7">
                  <c:v>236</c:v>
                </c:pt>
                <c:pt idx="8">
                  <c:v>269</c:v>
                </c:pt>
                <c:pt idx="9">
                  <c:v>315</c:v>
                </c:pt>
                <c:pt idx="10">
                  <c:v>269</c:v>
                </c:pt>
              </c:numCache>
            </c:numRef>
          </c:val>
        </c:ser>
        <c:gapWidth val="0"/>
        <c:gapDepth val="0"/>
        <c:shape val="cylinder"/>
        <c:axId val="57866880"/>
        <c:axId val="57868672"/>
        <c:axId val="0"/>
      </c:bar3DChart>
      <c:catAx>
        <c:axId val="57866880"/>
        <c:scaling>
          <c:orientation val="minMax"/>
        </c:scaling>
        <c:axPos val="b"/>
        <c:majorTickMark val="none"/>
        <c:tickLblPos val="nextTo"/>
        <c:txPr>
          <a:bodyPr/>
          <a:lstStyle/>
          <a:p>
            <a:pPr>
              <a:defRPr sz="1800" b="1">
                <a:solidFill>
                  <a:srgbClr val="C00000"/>
                </a:solidFill>
              </a:defRPr>
            </a:pPr>
            <a:endParaRPr lang="en-US"/>
          </a:p>
        </c:txPr>
        <c:crossAx val="57868672"/>
        <c:crosses val="autoZero"/>
        <c:auto val="1"/>
        <c:lblAlgn val="ctr"/>
        <c:lblOffset val="100"/>
      </c:catAx>
      <c:valAx>
        <c:axId val="57868672"/>
        <c:scaling>
          <c:orientation val="minMax"/>
        </c:scaling>
        <c:axPos val="l"/>
        <c:numFmt formatCode="General" sourceLinked="1"/>
        <c:tickLblPos val="nextTo"/>
        <c:txPr>
          <a:bodyPr/>
          <a:lstStyle/>
          <a:p>
            <a:pPr>
              <a:defRPr sz="2000">
                <a:latin typeface="Saroda" pitchFamily="2" charset="0"/>
              </a:defRPr>
            </a:pPr>
            <a:endParaRPr lang="en-US"/>
          </a:p>
        </c:txPr>
        <c:crossAx val="57866880"/>
        <c:crosses val="autoZero"/>
        <c:crossBetween val="between"/>
      </c:valAx>
    </c:plotArea>
    <c:plotVisOnly val="1"/>
  </c:chart>
  <c:txPr>
    <a:bodyPr/>
    <a:lstStyle/>
    <a:p>
      <a:pPr>
        <a:defRPr sz="2400">
          <a:latin typeface="SolaimanLipi" pitchFamily="65" charset="0"/>
          <a:cs typeface="SolaimanLipi" pitchFamily="65" charset="0"/>
        </a:defRPr>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27"/>
  <c:clrMapOvr bg1="lt1" tx1="dk1" bg2="lt2" tx2="dk2" accent1="accent1" accent2="accent2" accent3="accent3" accent4="accent4" accent5="accent5" accent6="accent6" hlink="hlink" folHlink="folHlink"/>
  <c:chart>
    <c:autoTitleDeleted val="1"/>
    <c:view3D>
      <c:rotX val="0"/>
      <c:rotY val="0"/>
      <c:perspective val="30"/>
    </c:view3D>
    <c:plotArea>
      <c:layout/>
      <c:bar3DChart>
        <c:barDir val="col"/>
        <c:grouping val="stacked"/>
        <c:ser>
          <c:idx val="0"/>
          <c:order val="0"/>
          <c:spPr>
            <a:solidFill>
              <a:srgbClr val="FF33CC"/>
            </a:solidFill>
            <a:scene3d>
              <a:camera prst="orthographicFront"/>
              <a:lightRig rig="threePt" dir="t">
                <a:rot lat="0" lon="0" rev="1200000"/>
              </a:lightRig>
            </a:scene3d>
            <a:sp3d>
              <a:bevelT w="63500" h="57150"/>
            </a:sp3d>
          </c:spPr>
          <c:dPt>
            <c:idx val="1"/>
            <c:spPr>
              <a:solidFill>
                <a:srgbClr val="00B050"/>
              </a:solidFill>
              <a:scene3d>
                <a:camera prst="orthographicFront"/>
                <a:lightRig rig="threePt" dir="t">
                  <a:rot lat="0" lon="0" rev="1200000"/>
                </a:lightRig>
              </a:scene3d>
              <a:sp3d>
                <a:bevelT w="63500" h="57150"/>
              </a:sp3d>
            </c:spPr>
          </c:dPt>
          <c:dPt>
            <c:idx val="2"/>
            <c:spPr>
              <a:solidFill>
                <a:srgbClr val="002060"/>
              </a:solidFill>
              <a:scene3d>
                <a:camera prst="orthographicFront"/>
                <a:lightRig rig="threePt" dir="t">
                  <a:rot lat="0" lon="0" rev="1200000"/>
                </a:lightRig>
              </a:scene3d>
              <a:sp3d>
                <a:bevelT w="63500" h="57150"/>
              </a:sp3d>
            </c:spPr>
          </c:dPt>
          <c:dPt>
            <c:idx val="3"/>
            <c:spPr>
              <a:solidFill>
                <a:srgbClr val="0070C0"/>
              </a:solidFill>
              <a:scene3d>
                <a:camera prst="orthographicFront"/>
                <a:lightRig rig="threePt" dir="t">
                  <a:rot lat="0" lon="0" rev="1200000"/>
                </a:lightRig>
              </a:scene3d>
              <a:sp3d>
                <a:bevelT w="63500" h="57150"/>
              </a:sp3d>
            </c:spPr>
          </c:dPt>
          <c:dPt>
            <c:idx val="4"/>
            <c:spPr>
              <a:solidFill>
                <a:srgbClr val="660033"/>
              </a:solidFill>
              <a:scene3d>
                <a:camera prst="orthographicFront"/>
                <a:lightRig rig="threePt" dir="t">
                  <a:rot lat="0" lon="0" rev="1200000"/>
                </a:lightRig>
              </a:scene3d>
              <a:sp3d>
                <a:bevelT w="63500" h="57150"/>
              </a:sp3d>
            </c:spPr>
          </c:dPt>
          <c:dPt>
            <c:idx val="5"/>
            <c:spPr>
              <a:solidFill>
                <a:srgbClr val="3333FF"/>
              </a:solidFill>
              <a:scene3d>
                <a:camera prst="orthographicFront"/>
                <a:lightRig rig="threePt" dir="t">
                  <a:rot lat="0" lon="0" rev="1200000"/>
                </a:lightRig>
              </a:scene3d>
              <a:sp3d>
                <a:bevelT w="63500" h="57150"/>
              </a:sp3d>
            </c:spPr>
          </c:dPt>
          <c:dPt>
            <c:idx val="6"/>
            <c:spPr>
              <a:solidFill>
                <a:srgbClr val="92D050"/>
              </a:solidFill>
              <a:scene3d>
                <a:camera prst="orthographicFront"/>
                <a:lightRig rig="threePt" dir="t">
                  <a:rot lat="0" lon="0" rev="1200000"/>
                </a:lightRig>
              </a:scene3d>
              <a:sp3d>
                <a:bevelT w="63500" h="57150"/>
              </a:sp3d>
            </c:spPr>
          </c:dPt>
          <c:dPt>
            <c:idx val="7"/>
            <c:spPr>
              <a:solidFill>
                <a:srgbClr val="FFC000"/>
              </a:solidFill>
              <a:scene3d>
                <a:camera prst="orthographicFront"/>
                <a:lightRig rig="threePt" dir="t">
                  <a:rot lat="0" lon="0" rev="1200000"/>
                </a:lightRig>
              </a:scene3d>
              <a:sp3d>
                <a:bevelT w="63500" h="57150"/>
              </a:sp3d>
            </c:spPr>
          </c:dPt>
          <c:dPt>
            <c:idx val="8"/>
            <c:spPr>
              <a:solidFill>
                <a:schemeClr val="accent3">
                  <a:lumMod val="75000"/>
                </a:schemeClr>
              </a:solidFill>
              <a:scene3d>
                <a:camera prst="orthographicFront"/>
                <a:lightRig rig="threePt" dir="t">
                  <a:rot lat="0" lon="0" rev="1200000"/>
                </a:lightRig>
              </a:scene3d>
              <a:sp3d>
                <a:bevelT w="63500" h="57150"/>
              </a:sp3d>
            </c:spPr>
          </c:dPt>
          <c:dPt>
            <c:idx val="9"/>
            <c:spPr>
              <a:solidFill>
                <a:schemeClr val="accent6">
                  <a:lumMod val="50000"/>
                </a:schemeClr>
              </a:solidFill>
              <a:scene3d>
                <a:camera prst="orthographicFront"/>
                <a:lightRig rig="threePt" dir="t">
                  <a:rot lat="0" lon="0" rev="1200000"/>
                </a:lightRig>
              </a:scene3d>
              <a:sp3d>
                <a:bevelT w="63500" h="57150"/>
              </a:sp3d>
            </c:spPr>
          </c:dPt>
          <c:dLbls>
            <c:dLbl>
              <c:idx val="0"/>
              <c:layout>
                <c:manualLayout>
                  <c:x val="1.510391852732275E-3"/>
                  <c:y val="-0.31584911754914857"/>
                </c:manualLayout>
              </c:layout>
              <c:showVal val="1"/>
            </c:dLbl>
            <c:dLbl>
              <c:idx val="1"/>
              <c:layout>
                <c:manualLayout>
                  <c:x val="4.5311755581968526E-3"/>
                  <c:y val="-0.25305983514479891"/>
                </c:manualLayout>
              </c:layout>
              <c:showVal val="1"/>
            </c:dLbl>
            <c:dLbl>
              <c:idx val="2"/>
              <c:layout>
                <c:manualLayout>
                  <c:x val="-3.0207837054645652E-3"/>
                  <c:y val="-0.32345993965876657"/>
                </c:manualLayout>
              </c:layout>
              <c:showVal val="1"/>
            </c:dLbl>
            <c:dLbl>
              <c:idx val="3"/>
              <c:layout>
                <c:manualLayout>
                  <c:x val="0"/>
                  <c:y val="-0.29301665122029452"/>
                </c:manualLayout>
              </c:layout>
              <c:showVal val="1"/>
            </c:dLbl>
            <c:dLbl>
              <c:idx val="4"/>
              <c:layout>
                <c:manualLayout>
                  <c:x val="-4.5311755581967685E-3"/>
                  <c:y val="-0.29491935674769792"/>
                </c:manualLayout>
              </c:layout>
              <c:showVal val="1"/>
            </c:dLbl>
            <c:dLbl>
              <c:idx val="5"/>
              <c:layout>
                <c:manualLayout>
                  <c:x val="-1.510391852732275E-3"/>
                  <c:y val="-0.28730853463807998"/>
                </c:manualLayout>
              </c:layout>
              <c:showVal val="1"/>
            </c:dLbl>
            <c:dLbl>
              <c:idx val="6"/>
              <c:layout>
                <c:manualLayout>
                  <c:x val="-3.0207837054645652E-3"/>
                  <c:y val="-0.29872476780250873"/>
                </c:manualLayout>
              </c:layout>
              <c:showVal val="1"/>
            </c:dLbl>
            <c:dLbl>
              <c:idx val="7"/>
              <c:layout>
                <c:manualLayout>
                  <c:x val="-4.5311755581968274E-3"/>
                  <c:y val="-0.29872476780250873"/>
                </c:manualLayout>
              </c:layout>
              <c:showVal val="1"/>
            </c:dLbl>
            <c:dLbl>
              <c:idx val="8"/>
              <c:layout>
                <c:manualLayout>
                  <c:x val="-7.5519592636614924E-3"/>
                  <c:y val="-0.33297346729578997"/>
                </c:manualLayout>
              </c:layout>
              <c:showVal val="1"/>
            </c:dLbl>
            <c:dLbl>
              <c:idx val="9"/>
              <c:layout>
                <c:manualLayout>
                  <c:x val="-4.5311755581969359E-3"/>
                  <c:y val="-0.34248699493281293"/>
                </c:manualLayout>
              </c:layout>
              <c:showVal val="1"/>
            </c:dLbl>
            <c:txPr>
              <a:bodyPr/>
              <a:lstStyle/>
              <a:p>
                <a:pPr>
                  <a:defRPr>
                    <a:solidFill>
                      <a:srgbClr val="FF33CC"/>
                    </a:solidFill>
                  </a:defRPr>
                </a:pPr>
                <a:endParaRPr lang="en-US"/>
              </a:p>
            </c:txPr>
            <c:showVal val="1"/>
          </c:dLbls>
          <c:cat>
            <c:strRef>
              <c:f>Sheet1!$J$53:$J$62</c:f>
              <c:strCache>
                <c:ptCount val="10"/>
                <c:pt idx="0">
                  <c:v>সিলেট সদর ৩৪৬২</c:v>
                </c:pt>
                <c:pt idx="1">
                  <c:v>দক্ষিণ সুরমা ২৪২৬</c:v>
                </c:pt>
                <c:pt idx="2">
                  <c:v>গোলাপগঞ্জ  ৩২৫২</c:v>
                </c:pt>
                <c:pt idx="3">
                  <c:v>কুলাউড়া ১৬১৬</c:v>
                </c:pt>
                <c:pt idx="4">
                  <c:v>হবিগঞ্জ সদর ১৭৮২</c:v>
                </c:pt>
                <c:pt idx="5">
                  <c:v>চুনারুঘাট ১৩০৫</c:v>
                </c:pt>
                <c:pt idx="6">
                  <c:v>সুনামগঞ্জ সদর ১৮৯৫</c:v>
                </c:pt>
                <c:pt idx="7">
                  <c:v>দক্ষিণ সুনামগঞ্জ ২১৭৬</c:v>
                </c:pt>
                <c:pt idx="8">
                  <c:v>দোয়ারা বাজার ১১৯৭</c:v>
                </c:pt>
                <c:pt idx="9">
                  <c:v>বিশ্বম্ভরপুর ১৮৮৬</c:v>
                </c:pt>
              </c:strCache>
            </c:strRef>
          </c:cat>
          <c:val>
            <c:numRef>
              <c:f>Sheet1!$K$53:$K$62</c:f>
              <c:numCache>
                <c:formatCode>[$-5000445]0</c:formatCode>
                <c:ptCount val="10"/>
                <c:pt idx="0">
                  <c:v>288</c:v>
                </c:pt>
                <c:pt idx="1">
                  <c:v>220</c:v>
                </c:pt>
                <c:pt idx="2">
                  <c:v>296</c:v>
                </c:pt>
                <c:pt idx="3">
                  <c:v>269</c:v>
                </c:pt>
                <c:pt idx="4">
                  <c:v>267</c:v>
                </c:pt>
                <c:pt idx="5">
                  <c:v>261</c:v>
                </c:pt>
                <c:pt idx="6">
                  <c:v>271</c:v>
                </c:pt>
                <c:pt idx="7">
                  <c:v>272</c:v>
                </c:pt>
                <c:pt idx="8">
                  <c:v>299</c:v>
                </c:pt>
                <c:pt idx="9">
                  <c:v>314</c:v>
                </c:pt>
              </c:numCache>
            </c:numRef>
          </c:val>
        </c:ser>
        <c:gapWidth val="9"/>
        <c:shape val="box"/>
        <c:axId val="58028032"/>
        <c:axId val="58029568"/>
        <c:axId val="0"/>
      </c:bar3DChart>
      <c:catAx>
        <c:axId val="58028032"/>
        <c:scaling>
          <c:orientation val="minMax"/>
        </c:scaling>
        <c:axPos val="b"/>
        <c:majorTickMark val="none"/>
        <c:tickLblPos val="nextTo"/>
        <c:txPr>
          <a:bodyPr/>
          <a:lstStyle/>
          <a:p>
            <a:pPr>
              <a:defRPr sz="1800">
                <a:solidFill>
                  <a:srgbClr val="C00000"/>
                </a:solidFill>
              </a:defRPr>
            </a:pPr>
            <a:endParaRPr lang="en-US"/>
          </a:p>
        </c:txPr>
        <c:crossAx val="58029568"/>
        <c:crosses val="autoZero"/>
        <c:auto val="1"/>
        <c:lblAlgn val="ctr"/>
        <c:lblOffset val="100"/>
      </c:catAx>
      <c:valAx>
        <c:axId val="58029568"/>
        <c:scaling>
          <c:orientation val="minMax"/>
        </c:scaling>
        <c:axPos val="l"/>
        <c:numFmt formatCode="[$-5000445]0" sourceLinked="1"/>
        <c:tickLblPos val="nextTo"/>
        <c:txPr>
          <a:bodyPr/>
          <a:lstStyle/>
          <a:p>
            <a:pPr>
              <a:defRPr sz="1600" b="1">
                <a:solidFill>
                  <a:srgbClr val="0070C0"/>
                </a:solidFill>
              </a:defRPr>
            </a:pPr>
            <a:endParaRPr lang="en-US"/>
          </a:p>
        </c:txPr>
        <c:crossAx val="58028032"/>
        <c:crosses val="autoZero"/>
        <c:crossBetween val="between"/>
      </c:valAx>
    </c:plotArea>
    <c:plotVisOnly val="1"/>
  </c:chart>
  <c:txPr>
    <a:bodyPr/>
    <a:lstStyle/>
    <a:p>
      <a:pPr>
        <a:defRPr sz="2000">
          <a:latin typeface="SolaimanLipi" pitchFamily="65" charset="0"/>
          <a:cs typeface="SolaimanLipi" pitchFamily="65" charset="0"/>
        </a:defRPr>
      </a:pPr>
      <a:endParaRPr lang="en-US"/>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22"/>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spPr>
            <a:ln w="19050" cap="rnd" cmpd="sng">
              <a:solidFill>
                <a:srgbClr val="FF0000">
                  <a:alpha val="62000"/>
                </a:srgbClr>
              </a:solidFill>
              <a:bevel/>
            </a:ln>
            <a:effectLst>
              <a:innerShdw blurRad="63500" dist="50800" dir="16200000">
                <a:prstClr val="black">
                  <a:alpha val="50000"/>
                </a:prstClr>
              </a:innerShdw>
            </a:effectLst>
          </c:spPr>
          <c:dPt>
            <c:idx val="0"/>
            <c:spPr>
              <a:solidFill>
                <a:srgbClr val="FF0000"/>
              </a:solidFill>
              <a:ln w="19050" cap="rnd" cmpd="sng">
                <a:solidFill>
                  <a:srgbClr val="FF0000">
                    <a:alpha val="62000"/>
                  </a:srgbClr>
                </a:solidFill>
                <a:bevel/>
              </a:ln>
              <a:effectLst>
                <a:innerShdw blurRad="63500" dist="50800" dir="16200000">
                  <a:prstClr val="black">
                    <a:alpha val="50000"/>
                  </a:prstClr>
                </a:innerShdw>
              </a:effectLst>
            </c:spPr>
          </c:dPt>
          <c:dPt>
            <c:idx val="1"/>
            <c:spPr>
              <a:solidFill>
                <a:srgbClr val="00B050"/>
              </a:solidFill>
              <a:ln w="19050" cap="rnd" cmpd="sng">
                <a:solidFill>
                  <a:srgbClr val="FF0000">
                    <a:alpha val="62000"/>
                  </a:srgbClr>
                </a:solidFill>
                <a:bevel/>
              </a:ln>
              <a:effectLst>
                <a:innerShdw blurRad="63500" dist="50800" dir="16200000">
                  <a:prstClr val="black">
                    <a:alpha val="50000"/>
                  </a:prstClr>
                </a:innerShdw>
              </a:effectLst>
            </c:spPr>
          </c:dPt>
          <c:dPt>
            <c:idx val="2"/>
            <c:spPr>
              <a:solidFill>
                <a:srgbClr val="3333FF"/>
              </a:solidFill>
              <a:ln w="19050" cap="rnd" cmpd="sng">
                <a:solidFill>
                  <a:srgbClr val="FF0000">
                    <a:alpha val="62000"/>
                  </a:srgbClr>
                </a:solidFill>
                <a:bevel/>
              </a:ln>
              <a:effectLst>
                <a:innerShdw blurRad="63500" dist="50800" dir="16200000">
                  <a:prstClr val="black">
                    <a:alpha val="50000"/>
                  </a:prstClr>
                </a:innerShdw>
              </a:effectLst>
            </c:spPr>
          </c:dPt>
          <c:dPt>
            <c:idx val="3"/>
            <c:spPr>
              <a:solidFill>
                <a:srgbClr val="C00000"/>
              </a:solidFill>
              <a:ln w="19050" cap="rnd" cmpd="sng">
                <a:solidFill>
                  <a:srgbClr val="FF0000">
                    <a:alpha val="62000"/>
                  </a:srgbClr>
                </a:solidFill>
                <a:bevel/>
              </a:ln>
              <a:effectLst>
                <a:innerShdw blurRad="63500" dist="50800" dir="16200000">
                  <a:prstClr val="black">
                    <a:alpha val="50000"/>
                  </a:prstClr>
                </a:innerShdw>
              </a:effectLst>
            </c:spPr>
          </c:dPt>
          <c:dPt>
            <c:idx val="4"/>
            <c:spPr>
              <a:solidFill>
                <a:srgbClr val="FF33CC"/>
              </a:solidFill>
              <a:ln w="19050" cap="rnd" cmpd="sng">
                <a:solidFill>
                  <a:srgbClr val="FF0000">
                    <a:alpha val="62000"/>
                  </a:srgbClr>
                </a:solidFill>
                <a:bevel/>
              </a:ln>
              <a:effectLst>
                <a:innerShdw blurRad="63500" dist="50800" dir="16200000">
                  <a:prstClr val="black">
                    <a:alpha val="50000"/>
                  </a:prstClr>
                </a:innerShdw>
              </a:effectLst>
            </c:spPr>
          </c:dPt>
          <c:dPt>
            <c:idx val="5"/>
            <c:spPr>
              <a:solidFill>
                <a:srgbClr val="FFC000"/>
              </a:solidFill>
              <a:ln w="19050" cap="rnd" cmpd="sng">
                <a:solidFill>
                  <a:srgbClr val="FF0000">
                    <a:alpha val="62000"/>
                  </a:srgbClr>
                </a:solidFill>
                <a:bevel/>
              </a:ln>
              <a:effectLst>
                <a:innerShdw blurRad="63500" dist="50800" dir="16200000">
                  <a:prstClr val="black">
                    <a:alpha val="50000"/>
                  </a:prstClr>
                </a:innerShdw>
              </a:effectLst>
            </c:spPr>
          </c:dPt>
          <c:dPt>
            <c:idx val="6"/>
            <c:spPr>
              <a:solidFill>
                <a:schemeClr val="accent5">
                  <a:lumMod val="75000"/>
                </a:schemeClr>
              </a:solidFill>
              <a:ln w="19050" cap="rnd" cmpd="sng">
                <a:solidFill>
                  <a:srgbClr val="FF0000">
                    <a:alpha val="62000"/>
                  </a:srgbClr>
                </a:solidFill>
                <a:bevel/>
              </a:ln>
              <a:effectLst>
                <a:innerShdw blurRad="63500" dist="50800" dir="16200000">
                  <a:prstClr val="black">
                    <a:alpha val="50000"/>
                  </a:prstClr>
                </a:innerShdw>
              </a:effectLst>
            </c:spPr>
          </c:dPt>
          <c:dPt>
            <c:idx val="7"/>
            <c:spPr>
              <a:solidFill>
                <a:srgbClr val="7030A0"/>
              </a:solidFill>
              <a:ln w="19050" cap="rnd" cmpd="sng">
                <a:solidFill>
                  <a:srgbClr val="FF0000">
                    <a:alpha val="62000"/>
                  </a:srgbClr>
                </a:solidFill>
                <a:bevel/>
              </a:ln>
              <a:effectLst>
                <a:innerShdw blurRad="63500" dist="50800" dir="16200000">
                  <a:prstClr val="black">
                    <a:alpha val="50000"/>
                  </a:prstClr>
                </a:innerShdw>
              </a:effectLst>
            </c:spPr>
          </c:dPt>
          <c:dPt>
            <c:idx val="8"/>
            <c:spPr>
              <a:solidFill>
                <a:schemeClr val="accent2">
                  <a:lumMod val="60000"/>
                  <a:lumOff val="40000"/>
                </a:schemeClr>
              </a:solidFill>
              <a:ln w="19050" cap="rnd" cmpd="sng">
                <a:solidFill>
                  <a:srgbClr val="FF0000">
                    <a:alpha val="62000"/>
                  </a:srgbClr>
                </a:solidFill>
                <a:bevel/>
              </a:ln>
              <a:effectLst>
                <a:innerShdw blurRad="63500" dist="50800" dir="16200000">
                  <a:prstClr val="black">
                    <a:alpha val="50000"/>
                  </a:prstClr>
                </a:innerShdw>
              </a:effectLst>
            </c:spPr>
          </c:dPt>
          <c:dPt>
            <c:idx val="9"/>
            <c:spPr>
              <a:solidFill>
                <a:srgbClr val="6600FF"/>
              </a:solidFill>
              <a:ln w="19050" cap="rnd" cmpd="sng">
                <a:solidFill>
                  <a:srgbClr val="FF0000">
                    <a:alpha val="62000"/>
                  </a:srgbClr>
                </a:solidFill>
                <a:bevel/>
              </a:ln>
              <a:effectLst>
                <a:innerShdw blurRad="63500" dist="50800" dir="16200000">
                  <a:prstClr val="black">
                    <a:alpha val="50000"/>
                  </a:prstClr>
                </a:innerShdw>
              </a:effectLst>
            </c:spPr>
          </c:dPt>
          <c:dLbls>
            <c:txPr>
              <a:bodyPr/>
              <a:lstStyle/>
              <a:p>
                <a:pPr>
                  <a:defRPr sz="2000">
                    <a:solidFill>
                      <a:srgbClr val="FF0000"/>
                    </a:solidFill>
                    <a:latin typeface="SolaimanLipi" pitchFamily="65" charset="0"/>
                    <a:cs typeface="SolaimanLipi" pitchFamily="65" charset="0"/>
                  </a:defRPr>
                </a:pPr>
                <a:endParaRPr lang="en-US"/>
              </a:p>
            </c:txPr>
            <c:showVal val="1"/>
          </c:dLbls>
          <c:cat>
            <c:strRef>
              <c:f>Sheet1!$J$80:$J$89</c:f>
              <c:strCache>
                <c:ptCount val="10"/>
                <c:pt idx="0">
                  <c:v>সিলেট সদর ৩৭৬৭</c:v>
                </c:pt>
                <c:pt idx="1">
                  <c:v>দক্ষিণ সুরমা ২৫৫৯</c:v>
                </c:pt>
                <c:pt idx="2">
                  <c:v>গোলাপগঞ্জ  ৩৪৪২</c:v>
                </c:pt>
                <c:pt idx="3">
                  <c:v>কুলাউড়া ১৮১৭</c:v>
                </c:pt>
                <c:pt idx="4">
                  <c:v>হবিগঞ্জ সদর ১৭২১</c:v>
                </c:pt>
                <c:pt idx="5">
                  <c:v>চুনারুঘাট ১৮২৮</c:v>
                </c:pt>
                <c:pt idx="6">
                  <c:v>সুনামগঞ্জ সদর ২৫৭৮</c:v>
                </c:pt>
                <c:pt idx="7">
                  <c:v>দক্ষিণ সুনামগঞ্জ ২৩১৯</c:v>
                </c:pt>
                <c:pt idx="8">
                  <c:v>দোয়ারা বাজার ১০২৬</c:v>
                </c:pt>
                <c:pt idx="9">
                  <c:v>বিশ্বম্ভরপুর ১৭৫৭</c:v>
                </c:pt>
              </c:strCache>
            </c:strRef>
          </c:cat>
          <c:val>
            <c:numRef>
              <c:f>Sheet1!$K$80:$K$89</c:f>
              <c:numCache>
                <c:formatCode>[$-5000445]0</c:formatCode>
                <c:ptCount val="10"/>
                <c:pt idx="0">
                  <c:v>289.76</c:v>
                </c:pt>
                <c:pt idx="1">
                  <c:v>284</c:v>
                </c:pt>
                <c:pt idx="2">
                  <c:v>344</c:v>
                </c:pt>
                <c:pt idx="3">
                  <c:v>302</c:v>
                </c:pt>
                <c:pt idx="4">
                  <c:v>287</c:v>
                </c:pt>
                <c:pt idx="5">
                  <c:v>365</c:v>
                </c:pt>
                <c:pt idx="6">
                  <c:v>322</c:v>
                </c:pt>
                <c:pt idx="7">
                  <c:v>289.87</c:v>
                </c:pt>
                <c:pt idx="8">
                  <c:v>342</c:v>
                </c:pt>
                <c:pt idx="9">
                  <c:v>293</c:v>
                </c:pt>
              </c:numCache>
            </c:numRef>
          </c:val>
        </c:ser>
        <c:gapWidth val="29"/>
        <c:overlap val="1"/>
        <c:axId val="58209408"/>
        <c:axId val="58210944"/>
      </c:barChart>
      <c:catAx>
        <c:axId val="58209408"/>
        <c:scaling>
          <c:orientation val="minMax"/>
        </c:scaling>
        <c:axPos val="b"/>
        <c:majorTickMark val="none"/>
        <c:tickLblPos val="nextTo"/>
        <c:txPr>
          <a:bodyPr/>
          <a:lstStyle/>
          <a:p>
            <a:pPr>
              <a:defRPr sz="1800">
                <a:solidFill>
                  <a:srgbClr val="660033"/>
                </a:solidFill>
                <a:latin typeface="SolaimanLipi" pitchFamily="65" charset="0"/>
                <a:cs typeface="SolaimanLipi" pitchFamily="65" charset="0"/>
              </a:defRPr>
            </a:pPr>
            <a:endParaRPr lang="en-US"/>
          </a:p>
        </c:txPr>
        <c:crossAx val="58210944"/>
        <c:crosses val="autoZero"/>
        <c:auto val="1"/>
        <c:lblAlgn val="ctr"/>
        <c:lblOffset val="100"/>
      </c:catAx>
      <c:valAx>
        <c:axId val="58210944"/>
        <c:scaling>
          <c:orientation val="minMax"/>
        </c:scaling>
        <c:axPos val="l"/>
        <c:numFmt formatCode="[$-5000445]0" sourceLinked="1"/>
        <c:tickLblPos val="nextTo"/>
        <c:txPr>
          <a:bodyPr/>
          <a:lstStyle/>
          <a:p>
            <a:pPr>
              <a:defRPr sz="2000">
                <a:solidFill>
                  <a:srgbClr val="3333FF"/>
                </a:solidFill>
                <a:latin typeface="SolaimanLipi" pitchFamily="65" charset="0"/>
                <a:cs typeface="SolaimanLipi" pitchFamily="65" charset="0"/>
              </a:defRPr>
            </a:pPr>
            <a:endParaRPr lang="en-US"/>
          </a:p>
        </c:txPr>
        <c:crossAx val="58209408"/>
        <c:crosses val="autoZero"/>
        <c:crossBetween val="between"/>
      </c:valAx>
    </c:plotArea>
    <c:plotVisOnly val="1"/>
  </c:chart>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31"/>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spPr>
            <a:blipFill>
              <a:blip xmlns:r="http://schemas.openxmlformats.org/officeDocument/2006/relationships" r:embed="rId2"/>
              <a:tile tx="0" ty="0" sx="100000" sy="100000" flip="none" algn="tl"/>
            </a:blipFill>
            <a:ln cap="rnd">
              <a:solidFill>
                <a:srgbClr val="0F6FC6">
                  <a:alpha val="89000"/>
                </a:srgbClr>
              </a:solidFill>
            </a:ln>
          </c:spPr>
          <c:dPt>
            <c:idx val="0"/>
            <c:spPr>
              <a:solidFill>
                <a:srgbClr val="0000FF"/>
              </a:solidFill>
              <a:ln cap="rnd">
                <a:solidFill>
                  <a:srgbClr val="0F6FC6">
                    <a:alpha val="89000"/>
                  </a:srgbClr>
                </a:solidFill>
              </a:ln>
            </c:spPr>
          </c:dPt>
          <c:dPt>
            <c:idx val="1"/>
            <c:spPr>
              <a:solidFill>
                <a:schemeClr val="accent2"/>
              </a:solidFill>
              <a:ln cap="rnd">
                <a:solidFill>
                  <a:srgbClr val="0F6FC6">
                    <a:alpha val="89000"/>
                  </a:srgbClr>
                </a:solidFill>
              </a:ln>
            </c:spPr>
          </c:dPt>
          <c:dPt>
            <c:idx val="2"/>
            <c:spPr>
              <a:solidFill>
                <a:srgbClr val="FF0000"/>
              </a:solidFill>
              <a:ln cap="rnd">
                <a:solidFill>
                  <a:srgbClr val="0F6FC6">
                    <a:alpha val="89000"/>
                  </a:srgbClr>
                </a:solidFill>
              </a:ln>
            </c:spPr>
          </c:dPt>
          <c:dPt>
            <c:idx val="3"/>
            <c:spPr>
              <a:solidFill>
                <a:srgbClr val="FF00FF"/>
              </a:solidFill>
              <a:ln cap="rnd">
                <a:solidFill>
                  <a:srgbClr val="0F6FC6">
                    <a:alpha val="89000"/>
                  </a:srgbClr>
                </a:solidFill>
              </a:ln>
            </c:spPr>
          </c:dPt>
          <c:dPt>
            <c:idx val="4"/>
            <c:spPr>
              <a:solidFill>
                <a:srgbClr val="0000FF"/>
              </a:solidFill>
              <a:ln cap="rnd">
                <a:solidFill>
                  <a:srgbClr val="0F6FC6">
                    <a:alpha val="89000"/>
                  </a:srgbClr>
                </a:solidFill>
              </a:ln>
            </c:spPr>
          </c:dPt>
          <c:dPt>
            <c:idx val="5"/>
            <c:spPr>
              <a:solidFill>
                <a:srgbClr val="AB0529"/>
              </a:solidFill>
              <a:ln cap="rnd">
                <a:solidFill>
                  <a:srgbClr val="0F6FC6">
                    <a:alpha val="89000"/>
                  </a:srgbClr>
                </a:solidFill>
              </a:ln>
            </c:spPr>
          </c:dPt>
          <c:dPt>
            <c:idx val="6"/>
            <c:spPr>
              <a:solidFill>
                <a:srgbClr val="FFC000"/>
              </a:solidFill>
              <a:ln cap="rnd">
                <a:solidFill>
                  <a:srgbClr val="0F6FC6">
                    <a:alpha val="89000"/>
                  </a:srgbClr>
                </a:solidFill>
              </a:ln>
            </c:spPr>
          </c:dPt>
          <c:dPt>
            <c:idx val="7"/>
            <c:spPr>
              <a:solidFill>
                <a:srgbClr val="FF0000"/>
              </a:solidFill>
              <a:ln cap="rnd">
                <a:solidFill>
                  <a:srgbClr val="0F6FC6">
                    <a:alpha val="89000"/>
                  </a:srgbClr>
                </a:solidFill>
              </a:ln>
            </c:spPr>
          </c:dPt>
          <c:dPt>
            <c:idx val="8"/>
            <c:spPr>
              <a:solidFill>
                <a:srgbClr val="002060"/>
              </a:solidFill>
              <a:ln cap="rnd">
                <a:solidFill>
                  <a:srgbClr val="0F6FC6">
                    <a:alpha val="89000"/>
                  </a:srgbClr>
                </a:solidFill>
              </a:ln>
            </c:spPr>
          </c:dPt>
          <c:dPt>
            <c:idx val="9"/>
            <c:spPr>
              <a:solidFill>
                <a:srgbClr val="00B050"/>
              </a:solidFill>
              <a:ln cap="rnd">
                <a:solidFill>
                  <a:srgbClr val="0F6FC6">
                    <a:alpha val="89000"/>
                  </a:srgbClr>
                </a:solidFill>
              </a:ln>
            </c:spPr>
          </c:dPt>
          <c:dLbls>
            <c:txPr>
              <a:bodyPr/>
              <a:lstStyle/>
              <a:p>
                <a:pPr>
                  <a:defRPr>
                    <a:solidFill>
                      <a:srgbClr val="FF0000"/>
                    </a:solidFill>
                  </a:defRPr>
                </a:pPr>
                <a:endParaRPr lang="en-US"/>
              </a:p>
            </c:txPr>
            <c:showVal val="1"/>
          </c:dLbls>
          <c:cat>
            <c:strRef>
              <c:f>Sheet1!$J$111:$J$120</c:f>
              <c:strCache>
                <c:ptCount val="10"/>
                <c:pt idx="0">
                  <c:v>সিলেট সদর ৪১৮০</c:v>
                </c:pt>
                <c:pt idx="1">
                  <c:v>দক্ষিণ সুরমা ১৫০৩</c:v>
                </c:pt>
                <c:pt idx="2">
                  <c:v>গোলাপগঞ্জ  ৩১৫১</c:v>
                </c:pt>
                <c:pt idx="3">
                  <c:v>কুলাউড়া ১৯৫১</c:v>
                </c:pt>
                <c:pt idx="4">
                  <c:v>হবিগঞ্জ সদর ২২৩১</c:v>
                </c:pt>
                <c:pt idx="5">
                  <c:v>চুনারুঘাট ২৩১৫</c:v>
                </c:pt>
                <c:pt idx="6">
                  <c:v>সুনামগঞ্জ সদর ২৭৬৮</c:v>
                </c:pt>
                <c:pt idx="7">
                  <c:v>দক্ষিণ সুনামগঞ্জ ২৫৬৩</c:v>
                </c:pt>
                <c:pt idx="8">
                  <c:v>দোয়ারা বাজার ১৫০২</c:v>
                </c:pt>
                <c:pt idx="9">
                  <c:v>বিশ্বম্ভরপুর ২১৫১</c:v>
                </c:pt>
              </c:strCache>
            </c:strRef>
          </c:cat>
          <c:val>
            <c:numRef>
              <c:f>Sheet1!$K$111:$K$120</c:f>
              <c:numCache>
                <c:formatCode>[$-5000445]0</c:formatCode>
                <c:ptCount val="10"/>
                <c:pt idx="0">
                  <c:v>321</c:v>
                </c:pt>
                <c:pt idx="1">
                  <c:v>300</c:v>
                </c:pt>
                <c:pt idx="2">
                  <c:v>315</c:v>
                </c:pt>
                <c:pt idx="3">
                  <c:v>325</c:v>
                </c:pt>
                <c:pt idx="4">
                  <c:v>372</c:v>
                </c:pt>
                <c:pt idx="5">
                  <c:v>385</c:v>
                </c:pt>
                <c:pt idx="6">
                  <c:v>346</c:v>
                </c:pt>
                <c:pt idx="7">
                  <c:v>320</c:v>
                </c:pt>
                <c:pt idx="8">
                  <c:v>300</c:v>
                </c:pt>
                <c:pt idx="9">
                  <c:v>358</c:v>
                </c:pt>
              </c:numCache>
            </c:numRef>
          </c:val>
        </c:ser>
        <c:dLbls>
          <c:showVal val="1"/>
        </c:dLbls>
        <c:gapWidth val="8"/>
        <c:overlap val="23"/>
        <c:axId val="58308864"/>
        <c:axId val="58310656"/>
      </c:barChart>
      <c:catAx>
        <c:axId val="58308864"/>
        <c:scaling>
          <c:orientation val="minMax"/>
        </c:scaling>
        <c:axPos val="b"/>
        <c:majorTickMark val="none"/>
        <c:tickLblPos val="nextTo"/>
        <c:txPr>
          <a:bodyPr/>
          <a:lstStyle/>
          <a:p>
            <a:pPr>
              <a:defRPr b="1">
                <a:solidFill>
                  <a:srgbClr val="660033"/>
                </a:solidFill>
              </a:defRPr>
            </a:pPr>
            <a:endParaRPr lang="en-US"/>
          </a:p>
        </c:txPr>
        <c:crossAx val="58310656"/>
        <c:crosses val="autoZero"/>
        <c:auto val="1"/>
        <c:lblAlgn val="ctr"/>
        <c:lblOffset val="100"/>
      </c:catAx>
      <c:valAx>
        <c:axId val="58310656"/>
        <c:scaling>
          <c:orientation val="minMax"/>
        </c:scaling>
        <c:axPos val="l"/>
        <c:numFmt formatCode="[$-5000445]0" sourceLinked="1"/>
        <c:majorTickMark val="none"/>
        <c:tickLblPos val="nextTo"/>
        <c:txPr>
          <a:bodyPr/>
          <a:lstStyle/>
          <a:p>
            <a:pPr>
              <a:defRPr>
                <a:solidFill>
                  <a:srgbClr val="0000FF"/>
                </a:solidFill>
              </a:defRPr>
            </a:pPr>
            <a:endParaRPr lang="en-US"/>
          </a:p>
        </c:txPr>
        <c:crossAx val="58308864"/>
        <c:crosses val="autoZero"/>
        <c:crossBetween val="between"/>
      </c:valAx>
      <c:spPr>
        <a:noFill/>
        <a:ln w="25400">
          <a:noFill/>
        </a:ln>
      </c:spPr>
    </c:plotArea>
    <c:plotVisOnly val="1"/>
  </c:chart>
  <c:txPr>
    <a:bodyPr/>
    <a:lstStyle/>
    <a:p>
      <a:pPr>
        <a:defRPr sz="2000">
          <a:latin typeface="SolaimanLipi" pitchFamily="65" charset="0"/>
          <a:cs typeface="SolaimanLipi" pitchFamily="65" charset="0"/>
        </a:defRPr>
      </a:pPr>
      <a:endParaRPr lang="en-US"/>
    </a:p>
  </c:txPr>
  <c:externalData r:id="rId3"/>
</c:chartSpace>
</file>

<file path=ppt/drawings/drawing1.xml><?xml version="1.0" encoding="utf-8"?>
<c:userShapes xmlns:c="http://schemas.openxmlformats.org/drawingml/2006/chart">
  <cdr:relSizeAnchor xmlns:cdr="http://schemas.openxmlformats.org/drawingml/2006/chartDrawing">
    <cdr:from>
      <cdr:x>0.10833</cdr:x>
      <cdr:y>0.26668</cdr:y>
    </cdr:from>
    <cdr:to>
      <cdr:x>0.15</cdr:x>
      <cdr:y>0.31476</cdr:y>
    </cdr:to>
    <cdr:sp macro="" textlink="">
      <cdr:nvSpPr>
        <cdr:cNvPr id="2" name="TextBox 1"/>
        <cdr:cNvSpPr txBox="1"/>
      </cdr:nvSpPr>
      <cdr:spPr>
        <a:xfrm xmlns:a="http://schemas.openxmlformats.org/drawingml/2006/main">
          <a:off x="990600" y="1690329"/>
          <a:ext cx="3810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0.29167</cdr:x>
      <cdr:y>0.29072</cdr:y>
    </cdr:from>
    <cdr:to>
      <cdr:x>0.33333</cdr:x>
      <cdr:y>0.35083</cdr:y>
    </cdr:to>
    <cdr:sp macro="" textlink="">
      <cdr:nvSpPr>
        <cdr:cNvPr id="3" name="TextBox 2"/>
        <cdr:cNvSpPr txBox="1"/>
      </cdr:nvSpPr>
      <cdr:spPr>
        <a:xfrm xmlns:a="http://schemas.openxmlformats.org/drawingml/2006/main">
          <a:off x="2667000" y="1842729"/>
          <a:ext cx="3810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0.64167</cdr:x>
      <cdr:y>0.38689</cdr:y>
    </cdr:from>
    <cdr:to>
      <cdr:x>0.7</cdr:x>
      <cdr:y>0.45902</cdr:y>
    </cdr:to>
    <cdr:sp macro="" textlink="">
      <cdr:nvSpPr>
        <cdr:cNvPr id="4" name="TextBox 3"/>
        <cdr:cNvSpPr txBox="1"/>
      </cdr:nvSpPr>
      <cdr:spPr>
        <a:xfrm xmlns:a="http://schemas.openxmlformats.org/drawingml/2006/main">
          <a:off x="5867400" y="2452329"/>
          <a:ext cx="5334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latin typeface="SolaimanLipi" pitchFamily="65" charset="0"/>
              <a:cs typeface="SolaimanLipi" pitchFamily="65" charset="0"/>
            </a:rPr>
            <a:t>১ম</a:t>
          </a:r>
          <a:endParaRPr lang="en-US" sz="2000" b="1" dirty="0">
            <a:latin typeface="SolaimanLipi" pitchFamily="65" charset="0"/>
            <a:cs typeface="SolaimanLipi" pitchFamily="65" charset="0"/>
          </a:endParaRPr>
        </a:p>
      </cdr:txBody>
    </cdr:sp>
  </cdr:relSizeAnchor>
  <cdr:relSizeAnchor xmlns:cdr="http://schemas.openxmlformats.org/drawingml/2006/chartDrawing">
    <cdr:from>
      <cdr:x>0.90833</cdr:x>
      <cdr:y>0.33881</cdr:y>
    </cdr:from>
    <cdr:to>
      <cdr:x>1</cdr:x>
      <cdr:y>0.39891</cdr:y>
    </cdr:to>
    <cdr:sp macro="" textlink="">
      <cdr:nvSpPr>
        <cdr:cNvPr id="5" name="TextBox 4"/>
        <cdr:cNvSpPr txBox="1"/>
      </cdr:nvSpPr>
      <cdr:spPr>
        <a:xfrm xmlns:a="http://schemas.openxmlformats.org/drawingml/2006/main">
          <a:off x="8305770" y="2147529"/>
          <a:ext cx="838230" cy="38094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000" b="1" dirty="0" smtClean="0">
              <a:solidFill>
                <a:schemeClr val="bg1"/>
              </a:solidFill>
              <a:latin typeface="SolaimanLipi" pitchFamily="65" charset="0"/>
              <a:cs typeface="SolaimanLipi" pitchFamily="65" charset="0"/>
            </a:rPr>
            <a:t>২য়</a:t>
          </a:r>
          <a:endParaRPr lang="en-US" sz="2000" b="1" dirty="0">
            <a:solidFill>
              <a:schemeClr val="bg1"/>
            </a:solidFill>
            <a:latin typeface="SolaimanLipi" pitchFamily="65" charset="0"/>
            <a:cs typeface="SolaimanLipi" pitchFamily="65" charset="0"/>
          </a:endParaRPr>
        </a:p>
      </cdr:txBody>
    </cdr:sp>
  </cdr:relSizeAnchor>
  <cdr:relSizeAnchor xmlns:cdr="http://schemas.openxmlformats.org/drawingml/2006/chartDrawing">
    <cdr:from>
      <cdr:x>0.11667</cdr:x>
      <cdr:y>0.39891</cdr:y>
    </cdr:from>
    <cdr:to>
      <cdr:x>0.15</cdr:x>
      <cdr:y>0.45902</cdr:y>
    </cdr:to>
    <cdr:sp macro="" textlink="">
      <cdr:nvSpPr>
        <cdr:cNvPr id="6" name="TextBox 5"/>
        <cdr:cNvSpPr txBox="1"/>
      </cdr:nvSpPr>
      <cdr:spPr>
        <a:xfrm xmlns:a="http://schemas.openxmlformats.org/drawingml/2006/main">
          <a:off x="1066800" y="2528529"/>
          <a:ext cx="3048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cdr:x>
      <cdr:y>0.42296</cdr:y>
    </cdr:from>
    <cdr:to>
      <cdr:x>0.26667</cdr:x>
      <cdr:y>0.48307</cdr:y>
    </cdr:to>
    <cdr:sp macro="" textlink="">
      <cdr:nvSpPr>
        <cdr:cNvPr id="7" name="TextBox 6"/>
        <cdr:cNvSpPr txBox="1"/>
      </cdr:nvSpPr>
      <cdr:spPr>
        <a:xfrm xmlns:a="http://schemas.openxmlformats.org/drawingml/2006/main">
          <a:off x="1828800" y="2680929"/>
          <a:ext cx="6096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bn-BD" sz="2000" dirty="0" smtClean="0">
              <a:latin typeface="SolaimanLipi" pitchFamily="65" charset="0"/>
              <a:cs typeface="SolaimanLipi" pitchFamily="65" charset="0"/>
            </a:rPr>
            <a:t>৭ম</a:t>
          </a:r>
          <a:endParaRPr lang="en-US" sz="2000" dirty="0">
            <a:latin typeface="SolaimanLipi" pitchFamily="65" charset="0"/>
            <a:cs typeface="SolaimanLipi" pitchFamily="65" charset="0"/>
          </a:endParaRPr>
        </a:p>
      </cdr:txBody>
    </cdr:sp>
  </cdr:relSizeAnchor>
  <cdr:relSizeAnchor xmlns:cdr="http://schemas.openxmlformats.org/drawingml/2006/chartDrawing">
    <cdr:from>
      <cdr:x>0.29167</cdr:x>
      <cdr:y>0.43498</cdr:y>
    </cdr:from>
    <cdr:to>
      <cdr:x>0.33333</cdr:x>
      <cdr:y>0.48307</cdr:y>
    </cdr:to>
    <cdr:sp macro="" textlink="">
      <cdr:nvSpPr>
        <cdr:cNvPr id="8" name="TextBox 7"/>
        <cdr:cNvSpPr txBox="1"/>
      </cdr:nvSpPr>
      <cdr:spPr>
        <a:xfrm xmlns:a="http://schemas.openxmlformats.org/drawingml/2006/main">
          <a:off x="2667000" y="2757129"/>
          <a:ext cx="3810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0.10833</cdr:x>
      <cdr:y>0.41094</cdr:y>
    </cdr:from>
    <cdr:to>
      <cdr:x>0.16667</cdr:x>
      <cdr:y>0.49509</cdr:y>
    </cdr:to>
    <cdr:sp macro="" textlink="">
      <cdr:nvSpPr>
        <cdr:cNvPr id="9" name="TextBox 8"/>
        <cdr:cNvSpPr txBox="1"/>
      </cdr:nvSpPr>
      <cdr:spPr>
        <a:xfrm xmlns:a="http://schemas.openxmlformats.org/drawingml/2006/main">
          <a:off x="990600" y="2604729"/>
          <a:ext cx="533400" cy="533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000" b="1" dirty="0" smtClean="0">
              <a:latin typeface="SolaimanLipi" pitchFamily="65" charset="0"/>
              <a:cs typeface="SolaimanLipi" pitchFamily="65" charset="0"/>
            </a:rPr>
            <a:t>৪র্থ</a:t>
          </a:r>
          <a:endParaRPr lang="en-US" sz="2000" b="1" dirty="0">
            <a:latin typeface="SolaimanLipi" pitchFamily="65" charset="0"/>
            <a:cs typeface="SolaimanLipi" pitchFamily="65" charset="0"/>
          </a:endParaRPr>
        </a:p>
      </cdr:txBody>
    </cdr:sp>
  </cdr:relSizeAnchor>
  <cdr:relSizeAnchor xmlns:cdr="http://schemas.openxmlformats.org/drawingml/2006/chartDrawing">
    <cdr:from>
      <cdr:x>0.28333</cdr:x>
      <cdr:y>0.42296</cdr:y>
    </cdr:from>
    <cdr:to>
      <cdr:x>0.375</cdr:x>
      <cdr:y>0.48307</cdr:y>
    </cdr:to>
    <cdr:sp macro="" textlink="">
      <cdr:nvSpPr>
        <cdr:cNvPr id="10" name="TextBox 9"/>
        <cdr:cNvSpPr txBox="1"/>
      </cdr:nvSpPr>
      <cdr:spPr>
        <a:xfrm xmlns:a="http://schemas.openxmlformats.org/drawingml/2006/main">
          <a:off x="2590800" y="2680929"/>
          <a:ext cx="8382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000" b="1" dirty="0" smtClean="0">
              <a:solidFill>
                <a:schemeClr val="bg1"/>
              </a:solidFill>
              <a:latin typeface="SolaimanLipi" pitchFamily="65" charset="0"/>
              <a:cs typeface="SolaimanLipi" pitchFamily="65" charset="0"/>
            </a:rPr>
            <a:t>৩য়</a:t>
          </a:r>
          <a:endParaRPr lang="en-US" sz="2000" b="1" dirty="0">
            <a:solidFill>
              <a:schemeClr val="bg1"/>
            </a:solidFill>
            <a:latin typeface="SolaimanLipi" pitchFamily="65" charset="0"/>
            <a:cs typeface="SolaimanLipi" pitchFamily="65" charset="0"/>
          </a:endParaRPr>
        </a:p>
      </cdr:txBody>
    </cdr:sp>
  </cdr:relSizeAnchor>
  <cdr:relSizeAnchor xmlns:cdr="http://schemas.openxmlformats.org/drawingml/2006/chartDrawing">
    <cdr:from>
      <cdr:x>0.36667</cdr:x>
      <cdr:y>0.447</cdr:y>
    </cdr:from>
    <cdr:to>
      <cdr:x>0.46667</cdr:x>
      <cdr:y>0.59126</cdr:y>
    </cdr:to>
    <cdr:sp macro="" textlink="">
      <cdr:nvSpPr>
        <cdr:cNvPr id="11" name="TextBox 10"/>
        <cdr:cNvSpPr txBox="1"/>
      </cdr:nvSpPr>
      <cdr:spPr>
        <a:xfrm xmlns:a="http://schemas.openxmlformats.org/drawingml/2006/main">
          <a:off x="3352800" y="283332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400" dirty="0" smtClean="0">
              <a:solidFill>
                <a:schemeClr val="bg1"/>
              </a:solidFill>
              <a:latin typeface="SolaimanLipi" pitchFamily="65" charset="0"/>
              <a:cs typeface="SolaimanLipi" pitchFamily="65" charset="0"/>
            </a:rPr>
            <a:t>১০ম</a:t>
          </a:r>
          <a:endParaRPr lang="en-US" sz="2400" dirty="0">
            <a:solidFill>
              <a:schemeClr val="bg1"/>
            </a:solidFill>
            <a:latin typeface="SolaimanLipi" pitchFamily="65" charset="0"/>
            <a:cs typeface="SolaimanLipi" pitchFamily="65" charset="0"/>
          </a:endParaRPr>
        </a:p>
      </cdr:txBody>
    </cdr:sp>
  </cdr:relSizeAnchor>
  <cdr:relSizeAnchor xmlns:cdr="http://schemas.openxmlformats.org/drawingml/2006/chartDrawing">
    <cdr:from>
      <cdr:x>0.45833</cdr:x>
      <cdr:y>0.45902</cdr:y>
    </cdr:from>
    <cdr:to>
      <cdr:x>0.55833</cdr:x>
      <cdr:y>0.60328</cdr:y>
    </cdr:to>
    <cdr:sp macro="" textlink="">
      <cdr:nvSpPr>
        <cdr:cNvPr id="12" name="TextBox 11"/>
        <cdr:cNvSpPr txBox="1"/>
      </cdr:nvSpPr>
      <cdr:spPr>
        <a:xfrm xmlns:a="http://schemas.openxmlformats.org/drawingml/2006/main">
          <a:off x="4191000" y="290952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000" dirty="0" smtClean="0">
              <a:solidFill>
                <a:schemeClr val="bg1"/>
              </a:solidFill>
              <a:latin typeface="SolaimanLipi" pitchFamily="65" charset="0"/>
              <a:cs typeface="SolaimanLipi" pitchFamily="65" charset="0"/>
            </a:rPr>
            <a:t>৯ম</a:t>
          </a:r>
          <a:endParaRPr lang="en-US" sz="2000" dirty="0">
            <a:solidFill>
              <a:schemeClr val="bg1"/>
            </a:solidFill>
            <a:latin typeface="SolaimanLipi" pitchFamily="65" charset="0"/>
            <a:cs typeface="SolaimanLipi" pitchFamily="65" charset="0"/>
          </a:endParaRPr>
        </a:p>
      </cdr:txBody>
    </cdr:sp>
  </cdr:relSizeAnchor>
  <cdr:relSizeAnchor xmlns:cdr="http://schemas.openxmlformats.org/drawingml/2006/chartDrawing">
    <cdr:from>
      <cdr:x>0.55</cdr:x>
      <cdr:y>0.49509</cdr:y>
    </cdr:from>
    <cdr:to>
      <cdr:x>0.65</cdr:x>
      <cdr:y>0.63935</cdr:y>
    </cdr:to>
    <cdr:sp macro="" textlink="">
      <cdr:nvSpPr>
        <cdr:cNvPr id="13" name="TextBox 12"/>
        <cdr:cNvSpPr txBox="1"/>
      </cdr:nvSpPr>
      <cdr:spPr>
        <a:xfrm xmlns:a="http://schemas.openxmlformats.org/drawingml/2006/main">
          <a:off x="5029200" y="313812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000" dirty="0" smtClean="0">
              <a:solidFill>
                <a:schemeClr val="bg1"/>
              </a:solidFill>
              <a:latin typeface="SolaimanLipi" pitchFamily="65" charset="0"/>
              <a:cs typeface="SolaimanLipi" pitchFamily="65" charset="0"/>
            </a:rPr>
            <a:t>৬ষ্ট</a:t>
          </a:r>
          <a:endParaRPr lang="en-US" sz="2000" dirty="0">
            <a:solidFill>
              <a:schemeClr val="bg1"/>
            </a:solidFill>
            <a:latin typeface="SolaimanLipi" pitchFamily="65" charset="0"/>
            <a:cs typeface="SolaimanLipi" pitchFamily="65" charset="0"/>
          </a:endParaRPr>
        </a:p>
      </cdr:txBody>
    </cdr:sp>
  </cdr:relSizeAnchor>
  <cdr:relSizeAnchor xmlns:cdr="http://schemas.openxmlformats.org/drawingml/2006/chartDrawing">
    <cdr:from>
      <cdr:x>0.73333</cdr:x>
      <cdr:y>0.49509</cdr:y>
    </cdr:from>
    <cdr:to>
      <cdr:x>0.83333</cdr:x>
      <cdr:y>0.63935</cdr:y>
    </cdr:to>
    <cdr:sp macro="" textlink="">
      <cdr:nvSpPr>
        <cdr:cNvPr id="14" name="TextBox 13"/>
        <cdr:cNvSpPr txBox="1"/>
      </cdr:nvSpPr>
      <cdr:spPr>
        <a:xfrm xmlns:a="http://schemas.openxmlformats.org/drawingml/2006/main">
          <a:off x="6705600" y="313812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000" dirty="0" smtClean="0">
              <a:solidFill>
                <a:schemeClr val="bg1"/>
              </a:solidFill>
              <a:latin typeface="SolaimanLipi" pitchFamily="65" charset="0"/>
              <a:cs typeface="SolaimanLipi" pitchFamily="65" charset="0"/>
            </a:rPr>
            <a:t>৮ম</a:t>
          </a:r>
          <a:endParaRPr lang="en-US" sz="2000" dirty="0">
            <a:solidFill>
              <a:schemeClr val="bg1"/>
            </a:solidFill>
            <a:latin typeface="SolaimanLipi" pitchFamily="65" charset="0"/>
            <a:cs typeface="SolaimanLipi" pitchFamily="65" charset="0"/>
          </a:endParaRPr>
        </a:p>
      </cdr:txBody>
    </cdr:sp>
  </cdr:relSizeAnchor>
  <cdr:relSizeAnchor xmlns:cdr="http://schemas.openxmlformats.org/drawingml/2006/chartDrawing">
    <cdr:from>
      <cdr:x>0.81667</cdr:x>
      <cdr:y>0.48307</cdr:y>
    </cdr:from>
    <cdr:to>
      <cdr:x>0.91667</cdr:x>
      <cdr:y>0.62733</cdr:y>
    </cdr:to>
    <cdr:sp macro="" textlink="">
      <cdr:nvSpPr>
        <cdr:cNvPr id="15" name="TextBox 14"/>
        <cdr:cNvSpPr txBox="1"/>
      </cdr:nvSpPr>
      <cdr:spPr>
        <a:xfrm xmlns:a="http://schemas.openxmlformats.org/drawingml/2006/main">
          <a:off x="7467600" y="306192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0.825</cdr:x>
      <cdr:y>0.50711</cdr:y>
    </cdr:from>
    <cdr:to>
      <cdr:x>0.925</cdr:x>
      <cdr:y>0.65137</cdr:y>
    </cdr:to>
    <cdr:sp macro="" textlink="">
      <cdr:nvSpPr>
        <cdr:cNvPr id="16" name="TextBox 15"/>
        <cdr:cNvSpPr txBox="1"/>
      </cdr:nvSpPr>
      <cdr:spPr>
        <a:xfrm xmlns:a="http://schemas.openxmlformats.org/drawingml/2006/main">
          <a:off x="7543800" y="321432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bn-BD" sz="2000" b="1" dirty="0" smtClean="0">
              <a:solidFill>
                <a:schemeClr val="bg1"/>
              </a:solidFill>
              <a:latin typeface="SolaimanLipi" pitchFamily="65" charset="0"/>
              <a:cs typeface="SolaimanLipi" pitchFamily="65" charset="0"/>
            </a:rPr>
            <a:t>৫ম</a:t>
          </a:r>
          <a:endParaRPr lang="en-US" sz="2000" b="1" dirty="0">
            <a:solidFill>
              <a:schemeClr val="bg1"/>
            </a:solidFill>
            <a:latin typeface="SolaimanLipi" pitchFamily="65" charset="0"/>
            <a:cs typeface="SolaimanLipi" pitchFamily="65"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1C244A4-B24A-4D9E-8282-9C7F6E6D2E58}" type="datetimeFigureOut">
              <a:rPr lang="en-US" smtClean="0"/>
              <a:pPr/>
              <a:t>4/7/2015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AE0950D-ABBD-4ED7-A2AB-7367D18ABD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C244A4-B24A-4D9E-8282-9C7F6E6D2E58}"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C244A4-B24A-4D9E-8282-9C7F6E6D2E58}"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C244A4-B24A-4D9E-8282-9C7F6E6D2E58}"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1C244A4-B24A-4D9E-8282-9C7F6E6D2E58}" type="datetimeFigureOut">
              <a:rPr lang="en-US" smtClean="0"/>
              <a:pPr/>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0950D-ABBD-4ED7-A2AB-7367D18ABD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1C244A4-B24A-4D9E-8282-9C7F6E6D2E58}"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1C244A4-B24A-4D9E-8282-9C7F6E6D2E58}" type="datetimeFigureOut">
              <a:rPr lang="en-US" smtClean="0"/>
              <a:pPr/>
              <a:t>4/7/2015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1C244A4-B24A-4D9E-8282-9C7F6E6D2E58}" type="datetimeFigureOut">
              <a:rPr lang="en-US" smtClean="0"/>
              <a:pPr/>
              <a:t>4/7/2015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244A4-B24A-4D9E-8282-9C7F6E6D2E58}" type="datetimeFigureOut">
              <a:rPr lang="en-US" smtClean="0"/>
              <a:pPr/>
              <a:t>4/7/2015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1C244A4-B24A-4D9E-8282-9C7F6E6D2E58}"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0950D-ABBD-4ED7-A2AB-7367D18ABD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1C244A4-B24A-4D9E-8282-9C7F6E6D2E58}" type="datetimeFigureOut">
              <a:rPr lang="en-US" smtClean="0"/>
              <a:pPr/>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AE0950D-ABBD-4ED7-A2AB-7367D18ABD6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1C244A4-B24A-4D9E-8282-9C7F6E6D2E58}" type="datetimeFigureOut">
              <a:rPr lang="en-US" smtClean="0"/>
              <a:pPr/>
              <a:t>4/7/2015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AE0950D-ABBD-4ED7-A2AB-7367D18ABD6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05000"/>
            <a:ext cx="7851648" cy="1828800"/>
          </a:xfrm>
        </p:spPr>
        <p:txBody>
          <a:bodyPr>
            <a:normAutofit fontScale="90000"/>
          </a:bodyPr>
          <a:lstStyle/>
          <a:p>
            <a:pPr algn="ctr"/>
            <a:r>
              <a:rPr lang="en-US" sz="9600" dirty="0" smtClean="0">
                <a:latin typeface="SutonnyUniBanglaOMJ" pitchFamily="2" charset="0"/>
                <a:cs typeface="SutonnyUniBanglaOMJ" pitchFamily="2" charset="0"/>
              </a:rPr>
              <a:t/>
            </a:r>
            <a:br>
              <a:rPr lang="en-US" sz="9600" dirty="0" smtClean="0">
                <a:latin typeface="SutonnyUniBanglaOMJ" pitchFamily="2" charset="0"/>
                <a:cs typeface="SutonnyUniBanglaOMJ" pitchFamily="2" charset="0"/>
              </a:rPr>
            </a:br>
            <a:r>
              <a:rPr lang="en-US" sz="9600" dirty="0" smtClean="0">
                <a:latin typeface="SutonnyUniBanglaOMJ" pitchFamily="2" charset="0"/>
                <a:cs typeface="SutonnyUniBanglaOMJ" pitchFamily="2" charset="0"/>
              </a:rPr>
              <a:t/>
            </a:r>
            <a:br>
              <a:rPr lang="en-US" sz="9600" dirty="0" smtClean="0">
                <a:latin typeface="SutonnyUniBanglaOMJ" pitchFamily="2" charset="0"/>
                <a:cs typeface="SutonnyUniBanglaOMJ" pitchFamily="2" charset="0"/>
              </a:rPr>
            </a:br>
            <a:r>
              <a:rPr lang="en-US" sz="9600" dirty="0" smtClean="0">
                <a:latin typeface="SutonnyUniBanglaOMJ" pitchFamily="2" charset="0"/>
                <a:cs typeface="SutonnyUniBanglaOMJ" pitchFamily="2" charset="0"/>
              </a:rPr>
              <a:t/>
            </a:r>
            <a:br>
              <a:rPr lang="en-US" sz="9600" dirty="0" smtClean="0">
                <a:latin typeface="SutonnyUniBanglaOMJ" pitchFamily="2" charset="0"/>
                <a:cs typeface="SutonnyUniBanglaOMJ" pitchFamily="2" charset="0"/>
              </a:rPr>
            </a:br>
            <a:r>
              <a:rPr lang="en-US" sz="9600" dirty="0" smtClean="0">
                <a:latin typeface="SutonnyUniBanglaOMJ" pitchFamily="2" charset="0"/>
                <a:cs typeface="SutonnyUniBanglaOMJ" pitchFamily="2" charset="0"/>
              </a:rPr>
              <a:t/>
            </a:r>
            <a:br>
              <a:rPr lang="en-US" sz="9600" dirty="0" smtClean="0">
                <a:latin typeface="SutonnyUniBanglaOMJ" pitchFamily="2" charset="0"/>
                <a:cs typeface="SutonnyUniBanglaOMJ" pitchFamily="2" charset="0"/>
              </a:rPr>
            </a:br>
            <a:r>
              <a:rPr lang="bn-BD" sz="9600" dirty="0" smtClean="0">
                <a:latin typeface="SutonnyUniBanglaOMJ" pitchFamily="2" charset="0"/>
                <a:cs typeface="SutonnyUniBanglaOMJ" pitchFamily="2" charset="0"/>
              </a:rPr>
              <a:t>স্বাগতম</a:t>
            </a:r>
            <a:endParaRPr lang="en-US" sz="9600" dirty="0">
              <a:latin typeface="SutonnyUniBanglaOMJ" pitchFamily="2" charset="0"/>
              <a:cs typeface="SutonnyUniBanglaOMJ" pitchFamily="2" charset="0"/>
            </a:endParaRPr>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71600"/>
            <a:ext cx="8686800" cy="5638800"/>
          </a:xfrm>
        </p:spPr>
        <p:txBody>
          <a:bodyPr>
            <a:normAutofit fontScale="90000"/>
          </a:bodyPr>
          <a:lstStyle/>
          <a:p>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en-US" u="sng" dirty="0" smtClean="0">
                <a:latin typeface="SutonnyUniBanglaOMJ" pitchFamily="2" charset="0"/>
                <a:cs typeface="SutonnyUniBanglaOMJ" pitchFamily="2" charset="0"/>
              </a:rPr>
              <a:t/>
            </a:r>
            <a:br>
              <a:rPr lang="en-US" u="sng" dirty="0" smtClean="0">
                <a:latin typeface="SutonnyUniBanglaOMJ" pitchFamily="2" charset="0"/>
                <a:cs typeface="SutonnyUniBanglaOMJ" pitchFamily="2" charset="0"/>
              </a:rPr>
            </a:br>
            <a:r>
              <a:rPr lang="en-US" u="sng" dirty="0" smtClean="0">
                <a:latin typeface="SutonnyUniBanglaOMJ" pitchFamily="2" charset="0"/>
                <a:cs typeface="SutonnyUniBanglaOMJ" pitchFamily="2" charset="0"/>
              </a:rPr>
              <a:t/>
            </a:r>
            <a:br>
              <a:rPr lang="en-US" u="sng" dirty="0" smtClean="0">
                <a:latin typeface="SutonnyUniBanglaOMJ" pitchFamily="2" charset="0"/>
                <a:cs typeface="SutonnyUniBanglaOMJ" pitchFamily="2" charset="0"/>
              </a:rPr>
            </a:br>
            <a:r>
              <a:rPr lang="en-US" u="sng" dirty="0" smtClean="0">
                <a:latin typeface="SutonnyUniBanglaOMJ" pitchFamily="2" charset="0"/>
                <a:cs typeface="SutonnyUniBanglaOMJ" pitchFamily="2" charset="0"/>
              </a:rPr>
              <a:t/>
            </a:r>
            <a:br>
              <a:rPr lang="en-US"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en-US" dirty="0" smtClean="0">
                <a:latin typeface="SutonnyUniBanglaOMJ" pitchFamily="2" charset="0"/>
                <a:cs typeface="SutonnyUniBanglaOMJ" pitchFamily="2" charset="0"/>
              </a:rPr>
              <a:t>    </a:t>
            </a:r>
            <a:r>
              <a:rPr lang="bn-BD" sz="4000" b="1" u="sng" dirty="0" smtClean="0">
                <a:latin typeface="SutonnyUniBanglaOMJ" pitchFamily="2" charset="0"/>
                <a:cs typeface="SutonnyUniBanglaOMJ" pitchFamily="2" charset="0"/>
              </a:rPr>
              <a:t>৩য় সাব-জোনভুক্ত উপজেলার কাজের অগ্রগতিঃ</a:t>
            </a:r>
            <a:r>
              <a:rPr lang="bn-BD" sz="5300" u="sng" dirty="0" smtClean="0">
                <a:latin typeface="SutonnyUniBanglaOMJ" pitchFamily="2" charset="0"/>
                <a:cs typeface="SutonnyUniBanglaOMJ" pitchFamily="2" charset="0"/>
              </a:rPr>
              <a:t/>
            </a:r>
            <a:br>
              <a:rPr lang="bn-BD" sz="5300" u="sng" dirty="0" smtClean="0">
                <a:latin typeface="SutonnyUniBanglaOMJ" pitchFamily="2" charset="0"/>
                <a:cs typeface="SutonnyUniBanglaOMJ" pitchFamily="2" charset="0"/>
              </a:rPr>
            </a:br>
            <a:r>
              <a:rPr lang="bn-BD" sz="4400" dirty="0" smtClean="0">
                <a:latin typeface="SutonnyUniBanglaOMJ" pitchFamily="2" charset="0"/>
                <a:cs typeface="SutonnyUniBanglaOMJ" pitchFamily="2" charset="0"/>
              </a:rPr>
              <a:t/>
            </a:r>
            <a:br>
              <a:rPr lang="bn-BD" sz="4400" dirty="0" smtClean="0">
                <a:latin typeface="SutonnyUniBanglaOMJ" pitchFamily="2" charset="0"/>
                <a:cs typeface="SutonnyUniBanglaOMJ" pitchFamily="2" charset="0"/>
              </a:rPr>
            </a:br>
            <a:r>
              <a:rPr lang="bn-BD" sz="4400" dirty="0" smtClean="0">
                <a:latin typeface="SutonnyUniBanglaOMJ" pitchFamily="2" charset="0"/>
                <a:cs typeface="SutonnyUniBanglaOMJ" pitchFamily="2" charset="0"/>
              </a:rPr>
              <a:t>  </a:t>
            </a:r>
            <a:r>
              <a:rPr lang="en-US" sz="2700" dirty="0" smtClean="0">
                <a:latin typeface="SutonnyUniBanglaOMJ" pitchFamily="2" charset="0"/>
                <a:cs typeface="SutonnyUniBanglaOMJ" pitchFamily="2" charset="0"/>
              </a:rPr>
              <a:t>১. </a:t>
            </a:r>
            <a:r>
              <a:rPr lang="bn-BD" sz="2700" dirty="0" smtClean="0">
                <a:latin typeface="SutonnyUniBanglaOMJ" pitchFamily="2" charset="0"/>
                <a:cs typeface="SutonnyUniBanglaOMJ" pitchFamily="2" charset="0"/>
              </a:rPr>
              <a:t>মোট মৌজাঃ </a:t>
            </a:r>
            <a:r>
              <a:rPr lang="bn-BD" sz="2700" dirty="0" smtClean="0">
                <a:solidFill>
                  <a:srgbClr val="FF0000"/>
                </a:solidFill>
                <a:latin typeface="SutonnyUniBanglaOMJ" pitchFamily="2" charset="0"/>
                <a:cs typeface="SutonnyUniBanglaOMJ" pitchFamily="2" charset="0"/>
              </a:rPr>
              <a:t>১১৯৫</a:t>
            </a:r>
            <a:r>
              <a:rPr lang="en-US" sz="2700" dirty="0" smtClean="0">
                <a:solidFill>
                  <a:schemeClr val="tx1"/>
                </a:solidFill>
                <a:latin typeface="SutonnyUniBanglaOMJ" pitchFamily="2" charset="0"/>
                <a:cs typeface="SutonnyUniBanglaOMJ" pitchFamily="2" charset="0"/>
              </a:rPr>
              <a:t> 	</a:t>
            </a: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৬. </a:t>
            </a:r>
            <a:r>
              <a:rPr lang="bn-BD" sz="2700" dirty="0" smtClean="0">
                <a:latin typeface="SutonnyUniBanglaOMJ" pitchFamily="2" charset="0"/>
                <a:cs typeface="SutonnyUniBanglaOMJ" pitchFamily="2" charset="0"/>
              </a:rPr>
              <a:t>চুড়ান্ত যাচ সমাপ্তঃ </a:t>
            </a:r>
            <a:r>
              <a:rPr lang="bn-BD" sz="2700" dirty="0" smtClean="0">
                <a:solidFill>
                  <a:srgbClr val="FF0000"/>
                </a:solidFill>
                <a:latin typeface="SutonnyUniBanglaOMJ" pitchFamily="2" charset="0"/>
                <a:cs typeface="SutonnyUniBanglaOMJ" pitchFamily="2" charset="0"/>
              </a:rPr>
              <a:t>৫৫ </a:t>
            </a:r>
            <a:r>
              <a:rPr lang="en-US" sz="2700" dirty="0" smtClean="0">
                <a:solidFill>
                  <a:schemeClr val="tx1"/>
                </a:solidFill>
                <a:latin typeface="SutonnyUniBanglaOMJ" pitchFamily="2" charset="0"/>
                <a:cs typeface="SutonnyUniBanglaOMJ" pitchFamily="2" charset="0"/>
              </a:rPr>
              <a:t/>
            </a:r>
            <a:br>
              <a:rPr lang="en-US" sz="2700" dirty="0" smtClean="0">
                <a:solidFill>
                  <a:schemeClr val="tx1"/>
                </a:solidFill>
                <a:latin typeface="SutonnyUniBanglaOMJ" pitchFamily="2" charset="0"/>
                <a:cs typeface="SutonnyUniBanglaOMJ" pitchFamily="2" charset="0"/>
              </a:rPr>
            </a:br>
            <a:r>
              <a:rPr lang="bn-BD" sz="2700" dirty="0" smtClean="0">
                <a:latin typeface="SutonnyUniBanglaOMJ" pitchFamily="2" charset="0"/>
                <a:cs typeface="SutonnyUniBanglaOMJ" pitchFamily="2" charset="0"/>
              </a:rPr>
              <a:t/>
            </a:r>
            <a:br>
              <a:rPr lang="bn-BD" sz="2700" dirty="0" smtClean="0">
                <a:latin typeface="SutonnyUniBanglaOMJ" pitchFamily="2" charset="0"/>
                <a:cs typeface="SutonnyUniBanglaOMJ" pitchFamily="2" charset="0"/>
              </a:rPr>
            </a:br>
            <a:r>
              <a:rPr lang="bn-BD" sz="2700" dirty="0" smtClean="0">
                <a:latin typeface="SutonnyUniBanglaOMJ" pitchFamily="2" charset="0"/>
                <a:cs typeface="SutonnyUniBanglaOMJ" pitchFamily="2" charset="0"/>
              </a:rPr>
              <a:t>   </a:t>
            </a:r>
            <a:r>
              <a:rPr lang="en-US" sz="2700" dirty="0" smtClean="0">
                <a:latin typeface="SutonnyUniBanglaOMJ" pitchFamily="2" charset="0"/>
                <a:cs typeface="SutonnyUniBanglaOMJ" pitchFamily="2" charset="0"/>
              </a:rPr>
              <a:t>২. </a:t>
            </a:r>
            <a:r>
              <a:rPr lang="bn-BD" sz="2700" dirty="0" smtClean="0">
                <a:latin typeface="SutonnyUniBanglaOMJ" pitchFamily="2" charset="0"/>
                <a:cs typeface="SutonnyUniBanglaOMJ" pitchFamily="2" charset="0"/>
              </a:rPr>
              <a:t>আপত্তি সমাপ্তঃ </a:t>
            </a:r>
            <a:r>
              <a:rPr lang="bn-BD" sz="2700" dirty="0" smtClean="0">
                <a:solidFill>
                  <a:srgbClr val="FF0000"/>
                </a:solidFill>
                <a:latin typeface="SutonnyUniBanglaOMJ" pitchFamily="2" charset="0"/>
                <a:cs typeface="SutonnyUniBanglaOMJ" pitchFamily="2" charset="0"/>
              </a:rPr>
              <a:t>৫৪১</a:t>
            </a:r>
            <a:r>
              <a:rPr lang="en-US" sz="2700" dirty="0" smtClean="0">
                <a:solidFill>
                  <a:srgbClr val="FF0000"/>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	</a:t>
            </a: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৭. </a:t>
            </a:r>
            <a:r>
              <a:rPr lang="bn-BD" sz="2700" dirty="0" smtClean="0">
                <a:latin typeface="SutonnyUniBanglaOMJ" pitchFamily="2" charset="0"/>
                <a:cs typeface="SutonnyUniBanglaOMJ" pitchFamily="2" charset="0"/>
              </a:rPr>
              <a:t>চুড়ান্ত যাচস্তরে পেন্ডিংঃ </a:t>
            </a:r>
            <a:r>
              <a:rPr lang="bn-BD" sz="2700" dirty="0" smtClean="0">
                <a:solidFill>
                  <a:srgbClr val="FF0000"/>
                </a:solidFill>
                <a:latin typeface="SutonnyUniBanglaOMJ" pitchFamily="2" charset="0"/>
                <a:cs typeface="SutonnyUniBanglaOMJ" pitchFamily="2" charset="0"/>
              </a:rPr>
              <a:t>৪৬</a:t>
            </a: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
            </a:r>
            <a:br>
              <a:rPr lang="en-US" sz="2700" dirty="0" smtClean="0">
                <a:solidFill>
                  <a:schemeClr val="tx1"/>
                </a:solidFill>
                <a:latin typeface="SutonnyUniBanglaOMJ" pitchFamily="2" charset="0"/>
                <a:cs typeface="SutonnyUniBanglaOMJ" pitchFamily="2" charset="0"/>
              </a:rPr>
            </a:br>
            <a:r>
              <a:rPr lang="bn-BD" sz="2700" dirty="0" smtClean="0">
                <a:latin typeface="SutonnyUniBanglaOMJ" pitchFamily="2" charset="0"/>
                <a:cs typeface="SutonnyUniBanglaOMJ" pitchFamily="2" charset="0"/>
              </a:rPr>
              <a:t/>
            </a:r>
            <a:br>
              <a:rPr lang="bn-BD" sz="2700" dirty="0" smtClean="0">
                <a:latin typeface="SutonnyUniBanglaOMJ" pitchFamily="2" charset="0"/>
                <a:cs typeface="SutonnyUniBanglaOMJ" pitchFamily="2" charset="0"/>
              </a:rPr>
            </a:br>
            <a:r>
              <a:rPr lang="bn-BD" sz="2700" dirty="0" smtClean="0">
                <a:latin typeface="SutonnyUniBanglaOMJ" pitchFamily="2" charset="0"/>
                <a:cs typeface="SutonnyUniBanglaOMJ" pitchFamily="2" charset="0"/>
              </a:rPr>
              <a:t>   </a:t>
            </a:r>
            <a:r>
              <a:rPr lang="en-US" sz="2700" dirty="0" smtClean="0">
                <a:latin typeface="SutonnyUniBanglaOMJ" pitchFamily="2" charset="0"/>
                <a:cs typeface="SutonnyUniBanglaOMJ" pitchFamily="2" charset="0"/>
              </a:rPr>
              <a:t>৩. </a:t>
            </a:r>
            <a:r>
              <a:rPr lang="bn-BD" sz="2700" dirty="0" smtClean="0">
                <a:latin typeface="SutonnyUniBanglaOMJ" pitchFamily="2" charset="0"/>
                <a:cs typeface="SutonnyUniBanglaOMJ" pitchFamily="2" charset="0"/>
              </a:rPr>
              <a:t>আপত্তি চলমানঃ </a:t>
            </a:r>
            <a:r>
              <a:rPr lang="bn-BD" sz="2700" dirty="0" smtClean="0">
                <a:solidFill>
                  <a:srgbClr val="FF0000"/>
                </a:solidFill>
                <a:latin typeface="SutonnyUniBanglaOMJ" pitchFamily="2" charset="0"/>
                <a:cs typeface="SutonnyUniBanglaOMJ" pitchFamily="2" charset="0"/>
              </a:rPr>
              <a:t>৬৪১</a:t>
            </a:r>
            <a:r>
              <a:rPr lang="en-US" sz="2700" dirty="0" smtClean="0">
                <a:solidFill>
                  <a:schemeClr val="tx1"/>
                </a:solidFill>
                <a:latin typeface="SutonnyUniBanglaOMJ" pitchFamily="2" charset="0"/>
                <a:cs typeface="SutonnyUniBanglaOMJ" pitchFamily="2" charset="0"/>
              </a:rPr>
              <a:t>		</a:t>
            </a: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৮. </a:t>
            </a:r>
            <a:r>
              <a:rPr lang="bn-BD" sz="2700" dirty="0" smtClean="0">
                <a:latin typeface="SutonnyUniBanglaOMJ" pitchFamily="2" charset="0"/>
                <a:cs typeface="SutonnyUniBanglaOMJ" pitchFamily="2" charset="0"/>
              </a:rPr>
              <a:t>মুদ্রণ স্তরে পেন্ডিংঃ </a:t>
            </a:r>
            <a:r>
              <a:rPr lang="bn-BD" sz="2700" dirty="0" smtClean="0">
                <a:solidFill>
                  <a:srgbClr val="FF0000"/>
                </a:solidFill>
                <a:latin typeface="SutonnyUniBanglaOMJ" pitchFamily="2" charset="0"/>
                <a:cs typeface="SutonnyUniBanglaOMJ" pitchFamily="2" charset="0"/>
              </a:rPr>
              <a:t>৪৬</a:t>
            </a: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
            </a:r>
            <a:br>
              <a:rPr lang="en-US" sz="2700" dirty="0" smtClean="0">
                <a:solidFill>
                  <a:schemeClr val="tx1"/>
                </a:solidFill>
                <a:latin typeface="SutonnyUniBanglaOMJ" pitchFamily="2" charset="0"/>
                <a:cs typeface="SutonnyUniBanglaOMJ" pitchFamily="2" charset="0"/>
              </a:rPr>
            </a:br>
            <a:r>
              <a:rPr lang="bn-BD" sz="2700" dirty="0" smtClean="0">
                <a:latin typeface="SutonnyUniBanglaOMJ" pitchFamily="2" charset="0"/>
                <a:cs typeface="SutonnyUniBanglaOMJ" pitchFamily="2" charset="0"/>
              </a:rPr>
              <a:t/>
            </a:r>
            <a:br>
              <a:rPr lang="bn-BD" sz="2700" dirty="0" smtClean="0">
                <a:latin typeface="SutonnyUniBanglaOMJ" pitchFamily="2" charset="0"/>
                <a:cs typeface="SutonnyUniBanglaOMJ" pitchFamily="2" charset="0"/>
              </a:rPr>
            </a:br>
            <a:r>
              <a:rPr lang="bn-BD" sz="2700" dirty="0" smtClean="0">
                <a:latin typeface="SutonnyUniBanglaOMJ" pitchFamily="2" charset="0"/>
                <a:cs typeface="SutonnyUniBanglaOMJ" pitchFamily="2" charset="0"/>
              </a:rPr>
              <a:t>   </a:t>
            </a:r>
            <a:r>
              <a:rPr lang="en-US" sz="2700" dirty="0" smtClean="0">
                <a:latin typeface="SutonnyUniBanglaOMJ" pitchFamily="2" charset="0"/>
                <a:cs typeface="SutonnyUniBanglaOMJ" pitchFamily="2" charset="0"/>
              </a:rPr>
              <a:t>৪. </a:t>
            </a:r>
            <a:r>
              <a:rPr lang="bn-BD" sz="2700" dirty="0" smtClean="0">
                <a:latin typeface="SutonnyUniBanglaOMJ" pitchFamily="2" charset="0"/>
                <a:cs typeface="SutonnyUniBanglaOMJ" pitchFamily="2" charset="0"/>
              </a:rPr>
              <a:t>আপীল সমাপ্তঃ </a:t>
            </a:r>
            <a:r>
              <a:rPr lang="bn-BD" sz="2700" dirty="0" smtClean="0">
                <a:solidFill>
                  <a:srgbClr val="FF0000"/>
                </a:solidFill>
                <a:latin typeface="SutonnyUniBanglaOMJ" pitchFamily="2" charset="0"/>
                <a:cs typeface="SutonnyUniBanglaOMJ" pitchFamily="2" charset="0"/>
              </a:rPr>
              <a:t>১০১</a:t>
            </a:r>
            <a:r>
              <a:rPr lang="en-US" sz="2700" dirty="0" smtClean="0">
                <a:solidFill>
                  <a:schemeClr val="tx1"/>
                </a:solidFill>
                <a:latin typeface="SutonnyUniBanglaOMJ" pitchFamily="2" charset="0"/>
                <a:cs typeface="SutonnyUniBanglaOMJ" pitchFamily="2" charset="0"/>
              </a:rPr>
              <a:t>		</a:t>
            </a: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৯. </a:t>
            </a:r>
            <a:r>
              <a:rPr lang="bn-BD" sz="2700" dirty="0" smtClean="0">
                <a:latin typeface="SutonnyUniBanglaOMJ" pitchFamily="2" charset="0"/>
                <a:cs typeface="SutonnyUniBanglaOMJ" pitchFamily="2" charset="0"/>
              </a:rPr>
              <a:t>হস্তান্তরীতঃ </a:t>
            </a:r>
            <a:r>
              <a:rPr lang="bn-BD" sz="2700" dirty="0" smtClean="0">
                <a:solidFill>
                  <a:srgbClr val="FF0000"/>
                </a:solidFill>
                <a:latin typeface="SutonnyUniBanglaOMJ" pitchFamily="2" charset="0"/>
                <a:cs typeface="SutonnyUniBanglaOMJ" pitchFamily="2" charset="0"/>
              </a:rPr>
              <a:t>৯</a:t>
            </a: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
            </a:r>
            <a:br>
              <a:rPr lang="en-US" sz="2700" dirty="0" smtClean="0">
                <a:solidFill>
                  <a:schemeClr val="tx1"/>
                </a:solidFill>
                <a:latin typeface="SutonnyUniBanglaOMJ" pitchFamily="2" charset="0"/>
                <a:cs typeface="SutonnyUniBanglaOMJ" pitchFamily="2" charset="0"/>
              </a:rPr>
            </a:br>
            <a:r>
              <a:rPr lang="bn-BD" sz="2700" dirty="0" smtClean="0">
                <a:solidFill>
                  <a:schemeClr val="tx1"/>
                </a:solidFill>
                <a:latin typeface="SutonnyUniBanglaOMJ" pitchFamily="2" charset="0"/>
                <a:cs typeface="SutonnyUniBanglaOMJ" pitchFamily="2" charset="0"/>
              </a:rPr>
              <a:t/>
            </a:r>
            <a:br>
              <a:rPr lang="bn-BD" sz="2700" dirty="0" smtClean="0">
                <a:solidFill>
                  <a:schemeClr val="tx1"/>
                </a:solidFill>
                <a:latin typeface="SutonnyUniBanglaOMJ" pitchFamily="2" charset="0"/>
                <a:cs typeface="SutonnyUniBanglaOMJ" pitchFamily="2" charset="0"/>
              </a:rPr>
            </a:br>
            <a:r>
              <a:rPr lang="bn-BD" sz="2700" dirty="0" smtClean="0">
                <a:solidFill>
                  <a:schemeClr val="tx1"/>
                </a:solidFill>
                <a:latin typeface="SutonnyUniBanglaOMJ" pitchFamily="2" charset="0"/>
                <a:cs typeface="SutonnyUniBanglaOMJ" pitchFamily="2" charset="0"/>
              </a:rPr>
              <a:t>   </a:t>
            </a:r>
            <a:r>
              <a:rPr lang="en-US" sz="2700" dirty="0" smtClean="0">
                <a:solidFill>
                  <a:schemeClr val="tx1"/>
                </a:solidFill>
                <a:latin typeface="SutonnyUniBanglaOMJ" pitchFamily="2" charset="0"/>
                <a:cs typeface="SutonnyUniBanglaOMJ" pitchFamily="2" charset="0"/>
              </a:rPr>
              <a:t>৫. </a:t>
            </a:r>
            <a:r>
              <a:rPr lang="bn-BD" sz="2700" dirty="0" smtClean="0">
                <a:latin typeface="SutonnyUniBanglaOMJ" pitchFamily="2" charset="0"/>
                <a:cs typeface="SutonnyUniBanglaOMJ" pitchFamily="2" charset="0"/>
              </a:rPr>
              <a:t>আপীল স্তরে পেন্ডিংঃ </a:t>
            </a:r>
            <a:r>
              <a:rPr lang="bn-BD" sz="2700" dirty="0" smtClean="0">
                <a:solidFill>
                  <a:srgbClr val="FF0000"/>
                </a:solidFill>
                <a:latin typeface="SutonnyUniBanglaOMJ" pitchFamily="2" charset="0"/>
                <a:cs typeface="SutonnyUniBanglaOMJ" pitchFamily="2" charset="0"/>
              </a:rPr>
              <a:t>৪৪০</a:t>
            </a:r>
            <a:r>
              <a:rPr lang="bn-BD" sz="3600" dirty="0" smtClean="0">
                <a:solidFill>
                  <a:schemeClr val="tx1"/>
                </a:solidFill>
                <a:latin typeface="SutonnyUniBanglaOMJ" pitchFamily="2" charset="0"/>
                <a:cs typeface="SutonnyUniBanglaOMJ" pitchFamily="2" charset="0"/>
              </a:rPr>
              <a:t/>
            </a:r>
            <a:br>
              <a:rPr lang="bn-BD" sz="3600" dirty="0" smtClean="0">
                <a:solidFill>
                  <a:schemeClr val="tx1"/>
                </a:solidFill>
                <a:latin typeface="SutonnyUniBanglaOMJ" pitchFamily="2" charset="0"/>
                <a:cs typeface="SutonnyUniBanglaOMJ" pitchFamily="2" charset="0"/>
              </a:rPr>
            </a:br>
            <a:r>
              <a:rPr lang="bn-BD" sz="3600" dirty="0" smtClean="0">
                <a:solidFill>
                  <a:schemeClr val="tx1"/>
                </a:solidFill>
                <a:latin typeface="SutonnyUniBanglaOMJ" pitchFamily="2" charset="0"/>
                <a:cs typeface="SutonnyUniBanglaOMJ" pitchFamily="2" charset="0"/>
              </a:rPr>
              <a:t> 	</a:t>
            </a:r>
            <a:r>
              <a:rPr lang="bn-BD" sz="3600" dirty="0" smtClean="0">
                <a:latin typeface="SutonnyUniBanglaOMJ" pitchFamily="2" charset="0"/>
                <a:cs typeface="SutonnyUniBanglaOMJ" pitchFamily="2" charset="0"/>
              </a:rPr>
              <a:t/>
            </a:r>
            <a:br>
              <a:rPr lang="bn-BD" sz="3600" dirty="0" smtClean="0">
                <a:latin typeface="SutonnyUniBanglaOMJ" pitchFamily="2" charset="0"/>
                <a:cs typeface="SutonnyUniBanglaOMJ" pitchFamily="2" charset="0"/>
              </a:rPr>
            </a:br>
            <a:r>
              <a:rPr lang="bn-BD" sz="3600" dirty="0" smtClean="0">
                <a:latin typeface="SutonnyUniBanglaOMJ" pitchFamily="2" charset="0"/>
                <a:cs typeface="SutonnyUniBanglaOMJ" pitchFamily="2" charset="0"/>
              </a:rPr>
              <a:t> 	</a:t>
            </a:r>
            <a:br>
              <a:rPr lang="bn-BD" sz="3600" dirty="0" smtClean="0">
                <a:latin typeface="SutonnyUniBanglaOMJ" pitchFamily="2" charset="0"/>
                <a:cs typeface="SutonnyUniBanglaOMJ" pitchFamily="2" charset="0"/>
              </a:rPr>
            </a:br>
            <a:r>
              <a:rPr lang="bn-BD" sz="3600" dirty="0" smtClean="0">
                <a:latin typeface="SutonnyUniBanglaOMJ" pitchFamily="2" charset="0"/>
                <a:cs typeface="SutonnyUniBanglaOMJ" pitchFamily="2" charset="0"/>
              </a:rPr>
              <a:t> 	</a:t>
            </a:r>
            <a:br>
              <a:rPr lang="bn-BD" sz="3600" dirty="0" smtClean="0">
                <a:latin typeface="SutonnyUniBanglaOMJ" pitchFamily="2" charset="0"/>
                <a:cs typeface="SutonnyUniBanglaOMJ" pitchFamily="2" charset="0"/>
              </a:rPr>
            </a:br>
            <a:r>
              <a:rPr lang="bn-BD" sz="3600" dirty="0" smtClean="0">
                <a:latin typeface="SutonnyUniBanglaOMJ" pitchFamily="2" charset="0"/>
                <a:cs typeface="SutonnyUniBanglaOMJ" pitchFamily="2" charset="0"/>
              </a:rPr>
              <a:t> 	</a:t>
            </a:r>
            <a:endParaRPr lang="en-US" sz="3600" dirty="0">
              <a:solidFill>
                <a:schemeClr val="tx1"/>
              </a:solidFill>
              <a:latin typeface="SutonnyUniBanglaOMJ" pitchFamily="2" charset="0"/>
              <a:cs typeface="SutonnyUniBanglaOMJ" pitchFamily="2" charset="0"/>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797511"/>
            <a:ext cx="7696200" cy="4647426"/>
          </a:xfrm>
          <a:prstGeom prst="rect">
            <a:avLst/>
          </a:prstGeom>
        </p:spPr>
        <p:txBody>
          <a:bodyPr wrap="square">
            <a:spAutoFit/>
          </a:bodyPr>
          <a:lstStyle/>
          <a:p>
            <a:r>
              <a:rPr lang="bn-BD" sz="4000" u="sng" dirty="0" smtClean="0">
                <a:solidFill>
                  <a:srgbClr val="00B050"/>
                </a:solidFill>
                <a:latin typeface="SutonnyUniBanglaOMJ" pitchFamily="2" charset="0"/>
                <a:cs typeface="SutonnyUniBanglaOMJ" pitchFamily="2" charset="0"/>
              </a:rPr>
              <a:t>৩য় সাব-জোনভুক্ত উপজেলার কাজের অগ্রগতিঃ</a:t>
            </a:r>
            <a:br>
              <a:rPr lang="bn-BD" sz="4000" u="sng" dirty="0" smtClean="0">
                <a:solidFill>
                  <a:srgbClr val="00B050"/>
                </a:solidFill>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
            </a:r>
            <a:br>
              <a:rPr lang="bn-BD" sz="3200" dirty="0" smtClean="0">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১. </a:t>
            </a:r>
            <a:r>
              <a:rPr lang="bn-BD" sz="2400" dirty="0" smtClean="0">
                <a:latin typeface="SutonnyUniBanglaOMJ" pitchFamily="2" charset="0"/>
                <a:cs typeface="SutonnyUniBanglaOMJ" pitchFamily="2" charset="0"/>
              </a:rPr>
              <a:t>মোট মৌজাঃ </a:t>
            </a:r>
            <a:r>
              <a:rPr lang="bn-BD" sz="2400" dirty="0" smtClean="0">
                <a:solidFill>
                  <a:srgbClr val="FF0000"/>
                </a:solidFill>
                <a:latin typeface="SutonnyUniBanglaOMJ" pitchFamily="2" charset="0"/>
                <a:cs typeface="SutonnyUniBanglaOMJ" pitchFamily="2" charset="0"/>
              </a:rPr>
              <a:t>১১৯৫</a:t>
            </a:r>
            <a:r>
              <a:rPr lang="en-US" sz="2400" dirty="0" smtClean="0">
                <a:latin typeface="SutonnyUniBanglaOMJ" pitchFamily="2" charset="0"/>
                <a:cs typeface="SutonnyUniBanglaOMJ" pitchFamily="2" charset="0"/>
              </a:rPr>
              <a:t> 	</a:t>
            </a: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৬. </a:t>
            </a:r>
            <a:r>
              <a:rPr lang="bn-BD" sz="2400" dirty="0" smtClean="0">
                <a:latin typeface="SutonnyUniBanglaOMJ" pitchFamily="2" charset="0"/>
                <a:cs typeface="SutonnyUniBanglaOMJ" pitchFamily="2" charset="0"/>
              </a:rPr>
              <a:t>চুড়ান্ত যাচ সমাপ্তঃ </a:t>
            </a:r>
            <a:r>
              <a:rPr lang="bn-BD" sz="2400" dirty="0" smtClean="0">
                <a:solidFill>
                  <a:srgbClr val="FF0000"/>
                </a:solidFill>
                <a:latin typeface="SutonnyUniBanglaOMJ" pitchFamily="2" charset="0"/>
                <a:cs typeface="SutonnyUniBanglaOMJ" pitchFamily="2" charset="0"/>
              </a:rPr>
              <a:t>৫৫ </a:t>
            </a:r>
            <a:r>
              <a:rPr lang="en-US" sz="2400" dirty="0" smtClean="0">
                <a:latin typeface="SutonnyUniBanglaOMJ" pitchFamily="2" charset="0"/>
                <a:cs typeface="SutonnyUniBanglaOMJ" pitchFamily="2" charset="0"/>
              </a:rPr>
              <a:t/>
            </a:r>
            <a:br>
              <a:rPr lang="en-US"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r>
            <a:br>
              <a:rPr lang="bn-BD"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২. </a:t>
            </a:r>
            <a:r>
              <a:rPr lang="bn-BD" sz="2400" dirty="0" smtClean="0">
                <a:latin typeface="SutonnyUniBanglaOMJ" pitchFamily="2" charset="0"/>
                <a:cs typeface="SutonnyUniBanglaOMJ" pitchFamily="2" charset="0"/>
              </a:rPr>
              <a:t>আপত্তি সমাপ্তঃ </a:t>
            </a:r>
            <a:r>
              <a:rPr lang="bn-BD" sz="2400" dirty="0" smtClean="0">
                <a:solidFill>
                  <a:srgbClr val="FF0000"/>
                </a:solidFill>
                <a:latin typeface="SutonnyUniBanglaOMJ" pitchFamily="2" charset="0"/>
                <a:cs typeface="SutonnyUniBanglaOMJ" pitchFamily="2" charset="0"/>
              </a:rPr>
              <a:t>৫৪১</a:t>
            </a:r>
            <a:r>
              <a:rPr lang="en-US" sz="2400" dirty="0" smtClean="0">
                <a:solidFill>
                  <a:srgbClr val="FF0000"/>
                </a:solidFill>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	</a:t>
            </a: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৭. </a:t>
            </a:r>
            <a:r>
              <a:rPr lang="bn-BD" sz="2400" dirty="0" smtClean="0">
                <a:latin typeface="SutonnyUniBanglaOMJ" pitchFamily="2" charset="0"/>
                <a:cs typeface="SutonnyUniBanglaOMJ" pitchFamily="2" charset="0"/>
              </a:rPr>
              <a:t>চুড়ান্ত যাচস্তরে পেন্ডিংঃ </a:t>
            </a:r>
            <a:r>
              <a:rPr lang="bn-BD" sz="2400" dirty="0" smtClean="0">
                <a:solidFill>
                  <a:srgbClr val="FF0000"/>
                </a:solidFill>
                <a:latin typeface="SutonnyUniBanglaOMJ" pitchFamily="2" charset="0"/>
                <a:cs typeface="SutonnyUniBanglaOMJ" pitchFamily="2" charset="0"/>
              </a:rPr>
              <a:t>৪৬</a:t>
            </a: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
            </a:r>
            <a:br>
              <a:rPr lang="en-US"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r>
            <a:br>
              <a:rPr lang="bn-BD"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৩. </a:t>
            </a:r>
            <a:r>
              <a:rPr lang="bn-BD" sz="2400" dirty="0" smtClean="0">
                <a:latin typeface="SutonnyUniBanglaOMJ" pitchFamily="2" charset="0"/>
                <a:cs typeface="SutonnyUniBanglaOMJ" pitchFamily="2" charset="0"/>
              </a:rPr>
              <a:t>আপত্তি চলমানঃ </a:t>
            </a:r>
            <a:r>
              <a:rPr lang="bn-BD" sz="2400" dirty="0" smtClean="0">
                <a:solidFill>
                  <a:srgbClr val="FF0000"/>
                </a:solidFill>
                <a:latin typeface="SutonnyUniBanglaOMJ" pitchFamily="2" charset="0"/>
                <a:cs typeface="SutonnyUniBanglaOMJ" pitchFamily="2" charset="0"/>
              </a:rPr>
              <a:t>৬৪১</a:t>
            </a:r>
            <a:r>
              <a:rPr lang="en-US" sz="2400" dirty="0" smtClean="0">
                <a:latin typeface="SutonnyUniBanglaOMJ" pitchFamily="2" charset="0"/>
                <a:cs typeface="SutonnyUniBanglaOMJ" pitchFamily="2" charset="0"/>
              </a:rPr>
              <a:t>		</a:t>
            </a: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৮. </a:t>
            </a:r>
            <a:r>
              <a:rPr lang="bn-BD" sz="2400" dirty="0" smtClean="0">
                <a:latin typeface="SutonnyUniBanglaOMJ" pitchFamily="2" charset="0"/>
                <a:cs typeface="SutonnyUniBanglaOMJ" pitchFamily="2" charset="0"/>
              </a:rPr>
              <a:t>মুদ্রণ স্তরে পেন্ডিংঃ </a:t>
            </a:r>
            <a:r>
              <a:rPr lang="bn-BD" sz="2400" dirty="0" smtClean="0">
                <a:solidFill>
                  <a:srgbClr val="FF0000"/>
                </a:solidFill>
                <a:latin typeface="SutonnyUniBanglaOMJ" pitchFamily="2" charset="0"/>
                <a:cs typeface="SutonnyUniBanglaOMJ" pitchFamily="2" charset="0"/>
              </a:rPr>
              <a:t>৪৬</a:t>
            </a: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
            </a:r>
            <a:br>
              <a:rPr lang="en-US"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r>
            <a:br>
              <a:rPr lang="bn-BD"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৪. </a:t>
            </a:r>
            <a:r>
              <a:rPr lang="bn-BD" sz="2400" dirty="0" smtClean="0">
                <a:latin typeface="SutonnyUniBanglaOMJ" pitchFamily="2" charset="0"/>
                <a:cs typeface="SutonnyUniBanglaOMJ" pitchFamily="2" charset="0"/>
              </a:rPr>
              <a:t>আপীল সমাপ্তঃ </a:t>
            </a:r>
            <a:r>
              <a:rPr lang="bn-BD" sz="2400" dirty="0" smtClean="0">
                <a:solidFill>
                  <a:srgbClr val="FF0000"/>
                </a:solidFill>
                <a:latin typeface="SutonnyUniBanglaOMJ" pitchFamily="2" charset="0"/>
                <a:cs typeface="SutonnyUniBanglaOMJ" pitchFamily="2" charset="0"/>
              </a:rPr>
              <a:t>১০১</a:t>
            </a:r>
            <a:r>
              <a:rPr lang="en-US" sz="2400" dirty="0" smtClean="0">
                <a:latin typeface="SutonnyUniBanglaOMJ" pitchFamily="2" charset="0"/>
                <a:cs typeface="SutonnyUniBanglaOMJ" pitchFamily="2" charset="0"/>
              </a:rPr>
              <a:t>		</a:t>
            </a: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৯. </a:t>
            </a:r>
            <a:r>
              <a:rPr lang="bn-BD" sz="2400" dirty="0" smtClean="0">
                <a:latin typeface="SutonnyUniBanglaOMJ" pitchFamily="2" charset="0"/>
                <a:cs typeface="SutonnyUniBanglaOMJ" pitchFamily="2" charset="0"/>
              </a:rPr>
              <a:t>হস্তান্তরীতঃ </a:t>
            </a:r>
            <a:r>
              <a:rPr lang="bn-BD" sz="2400" dirty="0" smtClean="0">
                <a:solidFill>
                  <a:srgbClr val="FF0000"/>
                </a:solidFill>
                <a:latin typeface="SutonnyUniBanglaOMJ" pitchFamily="2" charset="0"/>
                <a:cs typeface="SutonnyUniBanglaOMJ" pitchFamily="2" charset="0"/>
              </a:rPr>
              <a:t>৯</a:t>
            </a: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
            </a:r>
            <a:br>
              <a:rPr lang="en-US"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r>
            <a:br>
              <a:rPr lang="bn-BD" sz="2400" dirty="0" smtClean="0">
                <a:latin typeface="SutonnyUniBanglaOMJ" pitchFamily="2" charset="0"/>
                <a:cs typeface="SutonnyUniBanglaOMJ" pitchFamily="2" charset="0"/>
              </a:rPr>
            </a:br>
            <a:r>
              <a:rPr lang="bn-BD" sz="2400" dirty="0" smtClean="0">
                <a:latin typeface="SutonnyUniBanglaOMJ" pitchFamily="2" charset="0"/>
                <a:cs typeface="SutonnyUniBanglaOMJ" pitchFamily="2" charset="0"/>
              </a:rPr>
              <a:t>   </a:t>
            </a:r>
            <a:r>
              <a:rPr lang="en-US" sz="2400" dirty="0" smtClean="0">
                <a:latin typeface="SutonnyUniBanglaOMJ" pitchFamily="2" charset="0"/>
                <a:cs typeface="SutonnyUniBanglaOMJ" pitchFamily="2" charset="0"/>
              </a:rPr>
              <a:t>৫. </a:t>
            </a:r>
            <a:r>
              <a:rPr lang="bn-BD" sz="2400" dirty="0" smtClean="0">
                <a:latin typeface="SutonnyUniBanglaOMJ" pitchFamily="2" charset="0"/>
                <a:cs typeface="SutonnyUniBanglaOMJ" pitchFamily="2" charset="0"/>
              </a:rPr>
              <a:t>আপীল স্তরে পেন্ডিংঃ </a:t>
            </a:r>
            <a:r>
              <a:rPr lang="bn-BD" sz="2400" dirty="0" smtClean="0">
                <a:solidFill>
                  <a:srgbClr val="FF0000"/>
                </a:solidFill>
                <a:latin typeface="SutonnyUniBanglaOMJ" pitchFamily="2" charset="0"/>
                <a:cs typeface="SutonnyUniBanglaOMJ" pitchFamily="2" charset="0"/>
              </a:rPr>
              <a:t>৪৪০</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47800"/>
            <a:ext cx="8686800" cy="5410200"/>
          </a:xfrm>
        </p:spPr>
        <p:txBody>
          <a:bodyPr>
            <a:normAutofit fontScale="90000"/>
          </a:bodyPr>
          <a:lstStyle/>
          <a:p>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u="sng" dirty="0" smtClean="0">
                <a:latin typeface="SutonnyUniBanglaOMJ" pitchFamily="2" charset="0"/>
                <a:cs typeface="SutonnyUniBanglaOMJ" pitchFamily="2" charset="0"/>
              </a:rPr>
              <a:t/>
            </a:r>
            <a:br>
              <a:rPr lang="bn-BD" u="sng" dirty="0" smtClean="0">
                <a:latin typeface="SutonnyUniBanglaOMJ" pitchFamily="2" charset="0"/>
                <a:cs typeface="SutonnyUniBanglaOMJ" pitchFamily="2" charset="0"/>
              </a:rPr>
            </a:br>
            <a:r>
              <a:rPr lang="bn-BD" sz="4000" b="1" u="sng" dirty="0" smtClean="0">
                <a:latin typeface="SutonnyUniBanglaOMJ" pitchFamily="2" charset="0"/>
                <a:cs typeface="SutonnyUniBanglaOMJ" pitchFamily="2" charset="0"/>
              </a:rPr>
              <a:t>৩য় সাব-জোনভুক্ত উপজেলার আপত্তি ও আপীল মামলার তথ্যঃ</a:t>
            </a:r>
            <a:r>
              <a:rPr lang="bn-BD" sz="4400" b="1" dirty="0" smtClean="0">
                <a:latin typeface="SutonnyUniBanglaOMJ" pitchFamily="2" charset="0"/>
                <a:cs typeface="SutonnyUniBanglaOMJ" pitchFamily="2" charset="0"/>
              </a:rPr>
              <a:t/>
            </a:r>
            <a:br>
              <a:rPr lang="bn-BD" sz="4400" b="1" dirty="0" smtClean="0">
                <a:latin typeface="SutonnyUniBanglaOMJ" pitchFamily="2" charset="0"/>
                <a:cs typeface="SutonnyUniBanglaOMJ" pitchFamily="2" charset="0"/>
              </a:rPr>
            </a:br>
            <a:r>
              <a:rPr lang="bn-BD" sz="4400" dirty="0" smtClean="0">
                <a:latin typeface="SutonnyUniBanglaOMJ" pitchFamily="2" charset="0"/>
                <a:cs typeface="SutonnyUniBanglaOMJ" pitchFamily="2" charset="0"/>
              </a:rPr>
              <a:t/>
            </a:r>
            <a:br>
              <a:rPr lang="bn-BD" sz="4400" dirty="0" smtClean="0">
                <a:latin typeface="SutonnyUniBanglaOMJ" pitchFamily="2" charset="0"/>
                <a:cs typeface="SutonnyUniBanglaOMJ" pitchFamily="2" charset="0"/>
              </a:rPr>
            </a:br>
            <a:r>
              <a:rPr lang="bn-BD" sz="4400" dirty="0" smtClean="0">
                <a:latin typeface="SutonnyUniBanglaOMJ" pitchFamily="2" charset="0"/>
                <a:cs typeface="SutonnyUniBanglaOMJ" pitchFamily="2" charset="0"/>
              </a:rPr>
              <a:t> 	</a:t>
            </a:r>
            <a:r>
              <a:rPr lang="bn-BD" sz="3600" dirty="0" smtClean="0">
                <a:latin typeface="SutonnyUniBanglaOMJ" pitchFamily="2" charset="0"/>
                <a:cs typeface="SutonnyUniBanglaOMJ" pitchFamily="2" charset="0"/>
              </a:rPr>
              <a:t>আপত্তি কেসঃ    </a:t>
            </a:r>
            <a:r>
              <a:rPr lang="en-US" sz="3600" dirty="0" smtClean="0">
                <a:latin typeface="SutonnyUniBanglaOMJ" pitchFamily="2" charset="0"/>
                <a:cs typeface="SutonnyUniBanglaOMJ" pitchFamily="2" charset="0"/>
              </a:rPr>
              <a:t>   </a:t>
            </a:r>
            <a:r>
              <a:rPr lang="bn-BD" sz="3600" dirty="0" smtClean="0">
                <a:latin typeface="SutonnyUniBanglaOMJ" pitchFamily="2" charset="0"/>
                <a:cs typeface="SutonnyUniBanglaOMJ" pitchFamily="2" charset="0"/>
              </a:rPr>
              <a:t> মোট       </a:t>
            </a:r>
            <a:r>
              <a:rPr lang="en-US" sz="3600" dirty="0" smtClean="0">
                <a:latin typeface="SutonnyUniBanglaOMJ" pitchFamily="2" charset="0"/>
                <a:cs typeface="SutonnyUniBanglaOMJ" pitchFamily="2" charset="0"/>
              </a:rPr>
              <a:t> </a:t>
            </a:r>
            <a:r>
              <a:rPr lang="bn-BD" sz="3600" dirty="0" smtClean="0">
                <a:latin typeface="SutonnyUniBanglaOMJ" pitchFamily="2" charset="0"/>
                <a:cs typeface="SutonnyUniBanglaOMJ" pitchFamily="2" charset="0"/>
              </a:rPr>
              <a:t> নিস্পত্তি      </a:t>
            </a:r>
            <a:r>
              <a:rPr lang="en-US" sz="3600" dirty="0" smtClean="0">
                <a:latin typeface="SutonnyUniBanglaOMJ" pitchFamily="2" charset="0"/>
                <a:cs typeface="SutonnyUniBanglaOMJ" pitchFamily="2" charset="0"/>
              </a:rPr>
              <a:t>   </a:t>
            </a:r>
            <a:r>
              <a:rPr lang="bn-BD" sz="3600" dirty="0" smtClean="0">
                <a:latin typeface="SutonnyUniBanglaOMJ" pitchFamily="2" charset="0"/>
                <a:cs typeface="SutonnyUniBanglaOMJ" pitchFamily="2" charset="0"/>
              </a:rPr>
              <a:t> পেন্ডিং</a:t>
            </a:r>
            <a:br>
              <a:rPr lang="bn-BD" sz="3600" dirty="0" smtClean="0">
                <a:latin typeface="SutonnyUniBanglaOMJ" pitchFamily="2" charset="0"/>
                <a:cs typeface="SutonnyUniBanglaOMJ" pitchFamily="2" charset="0"/>
              </a:rPr>
            </a:br>
            <a:r>
              <a:rPr lang="bn-BD" sz="3600" dirty="0" smtClean="0">
                <a:latin typeface="SutonnyUniBanglaOMJ" pitchFamily="2" charset="0"/>
                <a:cs typeface="SutonnyUniBanglaOMJ" pitchFamily="2" charset="0"/>
              </a:rPr>
              <a:t>                		   </a:t>
            </a:r>
            <a:r>
              <a:rPr lang="bn-BD" sz="3600" dirty="0" smtClean="0">
                <a:solidFill>
                  <a:srgbClr val="7030A0"/>
                </a:solidFill>
                <a:latin typeface="SutonnyUniBanglaOMJ" pitchFamily="2" charset="0"/>
                <a:cs typeface="SutonnyUniBanglaOMJ" pitchFamily="2" charset="0"/>
              </a:rPr>
              <a:t>৫,১০,২১০    ২,৭৯,৭৬০      </a:t>
            </a:r>
            <a:r>
              <a:rPr lang="bn-BD" sz="3600" dirty="0" smtClean="0">
                <a:solidFill>
                  <a:srgbClr val="FF0000"/>
                </a:solidFill>
                <a:latin typeface="SutonnyUniBanglaOMJ" pitchFamily="2" charset="0"/>
                <a:cs typeface="SutonnyUniBanglaOMJ" pitchFamily="2" charset="0"/>
              </a:rPr>
              <a:t>২,৩০,৪৫০ </a:t>
            </a:r>
            <a:br>
              <a:rPr lang="bn-BD" sz="3600" dirty="0" smtClean="0">
                <a:solidFill>
                  <a:srgbClr val="FF0000"/>
                </a:solidFill>
                <a:latin typeface="SutonnyUniBanglaOMJ" pitchFamily="2" charset="0"/>
                <a:cs typeface="SutonnyUniBanglaOMJ" pitchFamily="2" charset="0"/>
              </a:rPr>
            </a:br>
            <a:r>
              <a:rPr lang="bn-BD" sz="3600" dirty="0" smtClean="0">
                <a:solidFill>
                  <a:schemeClr val="tx1"/>
                </a:solidFill>
                <a:latin typeface="SutonnyUniBanglaOMJ" pitchFamily="2" charset="0"/>
                <a:cs typeface="SutonnyUniBanglaOMJ" pitchFamily="2" charset="0"/>
              </a:rPr>
              <a:t/>
            </a:r>
            <a:br>
              <a:rPr lang="bn-BD" sz="3600" dirty="0" smtClean="0">
                <a:solidFill>
                  <a:schemeClr val="tx1"/>
                </a:solidFill>
                <a:latin typeface="SutonnyUniBanglaOMJ" pitchFamily="2" charset="0"/>
                <a:cs typeface="SutonnyUniBanglaOMJ" pitchFamily="2" charset="0"/>
              </a:rPr>
            </a:br>
            <a:r>
              <a:rPr lang="bn-BD" sz="3600" dirty="0" smtClean="0">
                <a:solidFill>
                  <a:schemeClr val="tx1"/>
                </a:solidFill>
                <a:latin typeface="SutonnyUniBanglaOMJ" pitchFamily="2" charset="0"/>
                <a:cs typeface="SutonnyUniBanglaOMJ" pitchFamily="2" charset="0"/>
              </a:rPr>
              <a:t>	</a:t>
            </a:r>
            <a:r>
              <a:rPr lang="bn-BD" sz="2700" dirty="0" smtClean="0">
                <a:solidFill>
                  <a:schemeClr val="tx1"/>
                </a:solidFill>
                <a:latin typeface="SutonnyUniBanglaOMJ" pitchFamily="2" charset="0"/>
                <a:cs typeface="SutonnyUniBanglaOMJ" pitchFamily="2" charset="0"/>
              </a:rPr>
              <a:t>পেন্ডিং আপত্তি কেস ঃ (নিয়মিত- ১,৬৫,৬৪৭ অনিয়মিত- ৬৪,৮০৩ )</a:t>
            </a:r>
            <a:r>
              <a:rPr lang="bn-BD" sz="3600" dirty="0" smtClean="0">
                <a:solidFill>
                  <a:srgbClr val="FF0000"/>
                </a:solidFill>
                <a:latin typeface="SutonnyUniBanglaOMJ" pitchFamily="2" charset="0"/>
                <a:cs typeface="SutonnyUniBanglaOMJ" pitchFamily="2" charset="0"/>
              </a:rPr>
              <a:t/>
            </a:r>
            <a:br>
              <a:rPr lang="bn-BD" sz="3600" dirty="0" smtClean="0">
                <a:solidFill>
                  <a:srgbClr val="FF0000"/>
                </a:solidFill>
                <a:latin typeface="SutonnyUniBanglaOMJ" pitchFamily="2" charset="0"/>
                <a:cs typeface="SutonnyUniBanglaOMJ" pitchFamily="2" charset="0"/>
              </a:rPr>
            </a:br>
            <a:r>
              <a:rPr lang="bn-BD" sz="3600" dirty="0" smtClean="0">
                <a:solidFill>
                  <a:schemeClr val="tx1"/>
                </a:solidFill>
                <a:latin typeface="SutonnyUniBanglaOMJ" pitchFamily="2" charset="0"/>
                <a:cs typeface="SutonnyUniBanglaOMJ" pitchFamily="2" charset="0"/>
              </a:rPr>
              <a:t/>
            </a:r>
            <a:br>
              <a:rPr lang="bn-BD" sz="3600" dirty="0" smtClean="0">
                <a:solidFill>
                  <a:schemeClr val="tx1"/>
                </a:solidFill>
                <a:latin typeface="SutonnyUniBanglaOMJ" pitchFamily="2" charset="0"/>
                <a:cs typeface="SutonnyUniBanglaOMJ" pitchFamily="2" charset="0"/>
              </a:rPr>
            </a:br>
            <a:r>
              <a:rPr lang="bn-BD" sz="3600" dirty="0" smtClean="0">
                <a:solidFill>
                  <a:schemeClr val="tx1"/>
                </a:solidFill>
                <a:latin typeface="SutonnyUniBanglaOMJ" pitchFamily="2" charset="0"/>
                <a:cs typeface="SutonnyUniBanglaOMJ" pitchFamily="2" charset="0"/>
              </a:rPr>
              <a:t>	</a:t>
            </a:r>
            <a:r>
              <a:rPr lang="bn-BD" sz="3600" dirty="0" smtClean="0">
                <a:solidFill>
                  <a:srgbClr val="0070C0"/>
                </a:solidFill>
                <a:latin typeface="SutonnyUniBanglaOMJ" pitchFamily="2" charset="0"/>
                <a:cs typeface="SutonnyUniBanglaOMJ" pitchFamily="2" charset="0"/>
              </a:rPr>
              <a:t>আপীল কেসঃ     </a:t>
            </a:r>
            <a:r>
              <a:rPr lang="en-US" sz="3600" dirty="0" smtClean="0">
                <a:solidFill>
                  <a:srgbClr val="0070C0"/>
                </a:solidFill>
                <a:latin typeface="SutonnyUniBanglaOMJ" pitchFamily="2" charset="0"/>
                <a:cs typeface="SutonnyUniBanglaOMJ" pitchFamily="2" charset="0"/>
              </a:rPr>
              <a:t>  </a:t>
            </a:r>
            <a:r>
              <a:rPr lang="bn-BD" sz="3600" dirty="0" smtClean="0">
                <a:solidFill>
                  <a:srgbClr val="0070C0"/>
                </a:solidFill>
                <a:latin typeface="SutonnyUniBanglaOMJ" pitchFamily="2" charset="0"/>
                <a:cs typeface="SutonnyUniBanglaOMJ" pitchFamily="2" charset="0"/>
              </a:rPr>
              <a:t> </a:t>
            </a:r>
            <a:r>
              <a:rPr lang="bn-BD" sz="3600" dirty="0" smtClean="0">
                <a:solidFill>
                  <a:schemeClr val="tx1"/>
                </a:solidFill>
                <a:latin typeface="SutonnyUniBanglaOMJ" pitchFamily="2" charset="0"/>
                <a:cs typeface="SutonnyUniBanglaOMJ" pitchFamily="2" charset="0"/>
              </a:rPr>
              <a:t>মোট</a:t>
            </a:r>
            <a:r>
              <a:rPr lang="bn-BD" sz="3600" dirty="0" smtClean="0">
                <a:solidFill>
                  <a:srgbClr val="00B050"/>
                </a:solidFill>
                <a:latin typeface="SutonnyUniBanglaOMJ" pitchFamily="2" charset="0"/>
                <a:cs typeface="SutonnyUniBanglaOMJ" pitchFamily="2" charset="0"/>
              </a:rPr>
              <a:t> </a:t>
            </a:r>
            <a:r>
              <a:rPr lang="bn-BD" sz="3600" dirty="0" smtClean="0">
                <a:solidFill>
                  <a:schemeClr val="tx1"/>
                </a:solidFill>
                <a:latin typeface="SutonnyUniBanglaOMJ" pitchFamily="2" charset="0"/>
                <a:cs typeface="SutonnyUniBanglaOMJ" pitchFamily="2" charset="0"/>
              </a:rPr>
              <a:t>        </a:t>
            </a:r>
            <a:r>
              <a:rPr lang="bn-BD" sz="3600" dirty="0" smtClean="0">
                <a:solidFill>
                  <a:srgbClr val="00B050"/>
                </a:solidFill>
                <a:latin typeface="SutonnyUniBanglaOMJ" pitchFamily="2" charset="0"/>
                <a:cs typeface="SutonnyUniBanglaOMJ" pitchFamily="2" charset="0"/>
              </a:rPr>
              <a:t> নিস্পত্তি       </a:t>
            </a:r>
            <a:r>
              <a:rPr lang="en-US" sz="3600" dirty="0" smtClean="0">
                <a:solidFill>
                  <a:srgbClr val="00B050"/>
                </a:solidFill>
                <a:latin typeface="SutonnyUniBanglaOMJ" pitchFamily="2" charset="0"/>
                <a:cs typeface="SutonnyUniBanglaOMJ" pitchFamily="2" charset="0"/>
              </a:rPr>
              <a:t>  </a:t>
            </a:r>
            <a:r>
              <a:rPr lang="bn-BD" sz="3600" dirty="0" smtClean="0">
                <a:solidFill>
                  <a:srgbClr val="00B050"/>
                </a:solidFill>
                <a:latin typeface="SutonnyUniBanglaOMJ" pitchFamily="2" charset="0"/>
                <a:cs typeface="SutonnyUniBanglaOMJ" pitchFamily="2" charset="0"/>
              </a:rPr>
              <a:t> </a:t>
            </a:r>
            <a:r>
              <a:rPr lang="bn-BD" sz="3600" dirty="0" smtClean="0">
                <a:solidFill>
                  <a:srgbClr val="FF0000"/>
                </a:solidFill>
                <a:latin typeface="SutonnyUniBanglaOMJ" pitchFamily="2" charset="0"/>
                <a:cs typeface="SutonnyUniBanglaOMJ" pitchFamily="2" charset="0"/>
              </a:rPr>
              <a:t>পেন্ডিং</a:t>
            </a:r>
            <a:r>
              <a:rPr lang="bn-BD" sz="3600" dirty="0" smtClean="0">
                <a:solidFill>
                  <a:schemeClr val="tx1"/>
                </a:solidFill>
                <a:latin typeface="SutonnyUniBanglaOMJ" pitchFamily="2" charset="0"/>
                <a:cs typeface="SutonnyUniBanglaOMJ" pitchFamily="2" charset="0"/>
              </a:rPr>
              <a:t/>
            </a:r>
            <a:br>
              <a:rPr lang="bn-BD" sz="3600" dirty="0" smtClean="0">
                <a:solidFill>
                  <a:schemeClr val="tx1"/>
                </a:solidFill>
                <a:latin typeface="SutonnyUniBanglaOMJ" pitchFamily="2" charset="0"/>
                <a:cs typeface="SutonnyUniBanglaOMJ" pitchFamily="2" charset="0"/>
              </a:rPr>
            </a:br>
            <a:r>
              <a:rPr lang="bn-BD" sz="3600" dirty="0" smtClean="0">
                <a:solidFill>
                  <a:schemeClr val="tx1"/>
                </a:solidFill>
                <a:latin typeface="SutonnyUniBanglaOMJ" pitchFamily="2" charset="0"/>
                <a:cs typeface="SutonnyUniBanglaOMJ" pitchFamily="2" charset="0"/>
              </a:rPr>
              <a:t>                    	</a:t>
            </a:r>
            <a:r>
              <a:rPr lang="en-US" sz="3600" dirty="0" smtClean="0">
                <a:solidFill>
                  <a:schemeClr val="tx1"/>
                </a:solidFill>
                <a:latin typeface="SutonnyUniBanglaOMJ" pitchFamily="2" charset="0"/>
                <a:cs typeface="SutonnyUniBanglaOMJ" pitchFamily="2" charset="0"/>
              </a:rPr>
              <a:t>  </a:t>
            </a:r>
            <a:r>
              <a:rPr lang="bn-BD" sz="3600" dirty="0" smtClean="0">
                <a:solidFill>
                  <a:schemeClr val="tx1"/>
                </a:solidFill>
                <a:latin typeface="SutonnyUniBanglaOMJ" pitchFamily="2" charset="0"/>
                <a:cs typeface="SutonnyUniBanglaOMJ" pitchFamily="2" charset="0"/>
              </a:rPr>
              <a:t> </a:t>
            </a:r>
            <a:r>
              <a:rPr lang="bn-BD" sz="3600" dirty="0" smtClean="0">
                <a:solidFill>
                  <a:srgbClr val="7030A0"/>
                </a:solidFill>
                <a:latin typeface="SutonnyUniBanglaOMJ" pitchFamily="2" charset="0"/>
                <a:cs typeface="SutonnyUniBanglaOMJ" pitchFamily="2" charset="0"/>
              </a:rPr>
              <a:t>৩৮,৬০২        ১০,৮১৬      </a:t>
            </a:r>
            <a:r>
              <a:rPr lang="en-US" sz="3600" dirty="0" smtClean="0">
                <a:solidFill>
                  <a:srgbClr val="7030A0"/>
                </a:solidFill>
                <a:latin typeface="SutonnyUniBanglaOMJ" pitchFamily="2" charset="0"/>
                <a:cs typeface="SutonnyUniBanglaOMJ" pitchFamily="2" charset="0"/>
              </a:rPr>
              <a:t> </a:t>
            </a:r>
            <a:r>
              <a:rPr lang="bn-BD" sz="3600" dirty="0" smtClean="0">
                <a:solidFill>
                  <a:srgbClr val="7030A0"/>
                </a:solidFill>
                <a:latin typeface="SutonnyUniBanglaOMJ" pitchFamily="2" charset="0"/>
                <a:cs typeface="SutonnyUniBanglaOMJ" pitchFamily="2" charset="0"/>
              </a:rPr>
              <a:t> ২৭,৭৮৬</a:t>
            </a:r>
            <a:r>
              <a:rPr lang="bn-BD" sz="3600" dirty="0" smtClean="0">
                <a:solidFill>
                  <a:schemeClr val="tx1"/>
                </a:solidFill>
                <a:latin typeface="SutonnyUniBanglaOMJ" pitchFamily="2" charset="0"/>
                <a:cs typeface="SutonnyUniBanglaOMJ" pitchFamily="2" charset="0"/>
              </a:rPr>
              <a:t/>
            </a:r>
            <a:br>
              <a:rPr lang="bn-BD" sz="3600" dirty="0" smtClean="0">
                <a:solidFill>
                  <a:schemeClr val="tx1"/>
                </a:solidFill>
                <a:latin typeface="SutonnyUniBanglaOMJ" pitchFamily="2" charset="0"/>
                <a:cs typeface="SutonnyUniBanglaOMJ" pitchFamily="2" charset="0"/>
              </a:rPr>
            </a:br>
            <a:r>
              <a:rPr lang="bn-BD" sz="3600" dirty="0" smtClean="0">
                <a:latin typeface="SutonnyUniBanglaOMJ" pitchFamily="2" charset="0"/>
                <a:cs typeface="SutonnyUniBanglaOMJ" pitchFamily="2" charset="0"/>
              </a:rPr>
              <a:t/>
            </a:r>
            <a:br>
              <a:rPr lang="bn-BD" sz="3600" dirty="0" smtClean="0">
                <a:latin typeface="SutonnyUniBanglaOMJ" pitchFamily="2" charset="0"/>
                <a:cs typeface="SutonnyUniBanglaOMJ" pitchFamily="2" charset="0"/>
              </a:rPr>
            </a:br>
            <a:r>
              <a:rPr lang="bn-BD" sz="3600" dirty="0" smtClean="0">
                <a:latin typeface="SutonnyUniBanglaOMJ" pitchFamily="2" charset="0"/>
                <a:cs typeface="SutonnyUniBanglaOMJ" pitchFamily="2" charset="0"/>
              </a:rPr>
              <a:t/>
            </a:r>
            <a:br>
              <a:rPr lang="bn-BD" sz="3600" dirty="0" smtClean="0">
                <a:latin typeface="SutonnyUniBanglaOMJ" pitchFamily="2" charset="0"/>
                <a:cs typeface="SutonnyUniBanglaOMJ" pitchFamily="2" charset="0"/>
              </a:rPr>
            </a:br>
            <a:endParaRPr lang="en-US" sz="3600" dirty="0">
              <a:solidFill>
                <a:schemeClr val="tx1"/>
              </a:solidFill>
              <a:latin typeface="SutonnyUniBanglaOMJ" pitchFamily="2" charset="0"/>
              <a:cs typeface="SutonnyUniBanglaOMJ" pitchFamily="2" charset="0"/>
            </a:endParaRP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236298"/>
            <a:ext cx="8746305" cy="65094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bn-BD" sz="1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bn-BD" sz="1400" dirty="0" smtClean="0">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bn-BD" sz="1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sng" strike="noStrike" cap="none" normalizeH="0" baseline="0" dirty="0" err="1" smtClean="0">
                <a:ln>
                  <a:noFill/>
                </a:ln>
                <a:solidFill>
                  <a:srgbClr val="002060"/>
                </a:solidFill>
                <a:effectLst/>
                <a:latin typeface="SutonnyUniBanglaOMJ" pitchFamily="2" charset="0"/>
                <a:ea typeface="Times New Roman" pitchFamily="18" charset="0"/>
                <a:cs typeface="SutonnyUniBanglaOMJ" pitchFamily="2" charset="0"/>
              </a:rPr>
              <a:t>সিলেট</a:t>
            </a:r>
            <a:r>
              <a:rPr kumimoji="0" lang="en-US" sz="36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 </a:t>
            </a:r>
            <a:r>
              <a:rPr kumimoji="0" lang="en-US" sz="3600" b="0" i="0" u="sng" strike="noStrike" cap="none" normalizeH="0" baseline="0" dirty="0" err="1" smtClean="0">
                <a:ln>
                  <a:noFill/>
                </a:ln>
                <a:solidFill>
                  <a:srgbClr val="002060"/>
                </a:solidFill>
                <a:effectLst/>
                <a:latin typeface="SutonnyUniBanglaOMJ" pitchFamily="2" charset="0"/>
                <a:ea typeface="Times New Roman" pitchFamily="18" charset="0"/>
                <a:cs typeface="SutonnyUniBanglaOMJ" pitchFamily="2" charset="0"/>
              </a:rPr>
              <a:t>জোনের</a:t>
            </a:r>
            <a:r>
              <a:rPr kumimoji="0" lang="en-US" sz="36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  </a:t>
            </a:r>
            <a:r>
              <a:rPr kumimoji="0" lang="en-US" sz="3600" b="0" i="0" u="sng" strike="noStrike" cap="none" normalizeH="0" baseline="0" dirty="0" err="1" smtClean="0">
                <a:ln>
                  <a:noFill/>
                </a:ln>
                <a:solidFill>
                  <a:srgbClr val="002060"/>
                </a:solidFill>
                <a:effectLst/>
                <a:latin typeface="SutonnyUniBanglaOMJ" pitchFamily="2" charset="0"/>
                <a:ea typeface="Times New Roman" pitchFamily="18" charset="0"/>
                <a:cs typeface="SutonnyUniBanglaOMJ" pitchFamily="2" charset="0"/>
              </a:rPr>
              <a:t>কাজের</a:t>
            </a:r>
            <a:r>
              <a:rPr kumimoji="0" lang="en-US" sz="36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 </a:t>
            </a:r>
            <a:r>
              <a:rPr kumimoji="0" lang="en-US" sz="3600" b="0" i="0" u="sng" strike="noStrike" cap="none" normalizeH="0" baseline="0" dirty="0" err="1" smtClean="0">
                <a:ln>
                  <a:noFill/>
                </a:ln>
                <a:solidFill>
                  <a:srgbClr val="002060"/>
                </a:solidFill>
                <a:effectLst/>
                <a:latin typeface="SutonnyUniBanglaOMJ" pitchFamily="2" charset="0"/>
                <a:ea typeface="Times New Roman" pitchFamily="18" charset="0"/>
                <a:cs typeface="SutonnyUniBanglaOMJ" pitchFamily="2" charset="0"/>
              </a:rPr>
              <a:t>সার্বিক</a:t>
            </a:r>
            <a:r>
              <a:rPr kumimoji="0" lang="en-US" sz="36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 </a:t>
            </a:r>
            <a:r>
              <a:rPr kumimoji="0" lang="en-US" sz="3600" b="0" i="0" u="sng" strike="noStrike" cap="none" normalizeH="0" baseline="0" dirty="0" err="1" smtClean="0">
                <a:ln>
                  <a:noFill/>
                </a:ln>
                <a:solidFill>
                  <a:srgbClr val="002060"/>
                </a:solidFill>
                <a:effectLst/>
                <a:latin typeface="SutonnyUniBanglaOMJ" pitchFamily="2" charset="0"/>
                <a:ea typeface="Times New Roman" pitchFamily="18" charset="0"/>
                <a:cs typeface="SutonnyUniBanglaOMJ" pitchFamily="2" charset="0"/>
              </a:rPr>
              <a:t>অগ্রগতিঃ</a:t>
            </a:r>
            <a:endParaRPr kumimoji="0" lang="bn-BD" sz="36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sng"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সমাপ্ত</a:t>
            </a:r>
            <a:r>
              <a:rPr kumimoji="0" lang="en-US" sz="2800" b="0" i="0" u="sng"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800" b="0" i="0" u="none" strike="noStrike" cap="none" normalizeH="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sng" strike="noStrike" cap="none" normalizeH="0" baseline="0" dirty="0" err="1" smtClean="0">
                <a:ln>
                  <a:noFill/>
                </a:ln>
                <a:solidFill>
                  <a:srgbClr val="FF0000"/>
                </a:solidFill>
                <a:effectLst/>
                <a:latin typeface="SutonnyUniBanglaOMJ" pitchFamily="2" charset="0"/>
                <a:ea typeface="Times New Roman" pitchFamily="18" charset="0"/>
                <a:cs typeface="SutonnyUniBanglaOMJ" pitchFamily="2" charset="0"/>
              </a:rPr>
              <a:t>পেন্ডিং</a:t>
            </a:r>
            <a:endParaRPr kumimoji="0" lang="bn-BD" sz="2400" b="0" i="0" u="sng"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মাঠ</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জরিপঃ</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৫৪২৬</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৩১</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তসদিকঃ</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৫৪১</a:t>
            </a:r>
            <a:r>
              <a:rPr kumimoji="0" lang="bn-BD"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৭</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০৯</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ডি</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পিঃ</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৫৪১৬</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আপত্তিঃ</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৪৭</a:t>
            </a:r>
            <a:r>
              <a:rPr kumimoji="0" lang="bn-BD"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৭৩</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৬৪</a:t>
            </a:r>
            <a:r>
              <a:rPr kumimoji="0" lang="bn-BD"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৩</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আপীলঃ</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৪</a:t>
            </a:r>
            <a:r>
              <a:rPr kumimoji="0" lang="bn-BD"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৩০৩</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৪৭০</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চুড়ান্ত</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প্রকাশনাঃ</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১৫</a:t>
            </a:r>
            <a:r>
              <a:rPr kumimoji="0" lang="bn-BD"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৭৪</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৫৬৯</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গেজেট</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বিজ্ঞপ্তির</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প্রস্তাব</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প্রেরনঃ</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১৪২৭</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১৪৭</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গেজেট</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প্রকাশঃ</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৭৮</a:t>
            </a:r>
            <a:r>
              <a:rPr kumimoji="0" lang="bn-BD"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৯</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৬</a:t>
            </a:r>
            <a:r>
              <a:rPr kumimoji="0" lang="bn-BD"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৩৮</a:t>
            </a: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24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হস্তান্তরঃ</a:t>
            </a:r>
            <a:r>
              <a:rPr kumimoji="0" lang="en-US" sz="28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4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৪৬৯</a:t>
            </a:r>
            <a:r>
              <a:rPr kumimoji="0" lang="en-US" sz="28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৩</a:t>
            </a:r>
            <a:r>
              <a:rPr kumimoji="0" lang="bn-BD"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rPr>
              <a:t>২০</a:t>
            </a:r>
            <a:endParaRPr kumimoji="0" lang="en-US" sz="2800" b="0" i="0" u="none" strike="noStrike" cap="none" normalizeH="0" baseline="0" dirty="0" smtClean="0">
              <a:ln>
                <a:noFill/>
              </a:ln>
              <a:solidFill>
                <a:srgbClr val="FF0000"/>
              </a:solidFill>
              <a:effectLst/>
              <a:latin typeface="SutonnyUniBanglaOMJ" pitchFamily="2" charset="0"/>
              <a:ea typeface="Times New Roman" pitchFamily="18"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FF0000"/>
              </a:solidFill>
              <a:effectLst/>
              <a:latin typeface="SutonnyUniBanglaOMJ" pitchFamily="2" charset="0"/>
              <a:cs typeface="SutonnyUniBanglaOMJ" pitchFamily="2" charset="0"/>
            </a:endParaRPr>
          </a:p>
        </p:txBody>
      </p:sp>
    </p:spTree>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7242048" cy="6019800"/>
          </a:xfrm>
        </p:spPr>
        <p:txBody>
          <a:bodyPr>
            <a:normAutofit fontScale="90000"/>
          </a:bodyPr>
          <a:lstStyle/>
          <a:p>
            <a:pPr algn="ctr"/>
            <a:r>
              <a:rPr lang="bn-BD" sz="4400" b="1" dirty="0" smtClean="0">
                <a:latin typeface="SutonnyUniBanglaOMJ" pitchFamily="2" charset="0"/>
                <a:cs typeface="SutonnyUniBanglaOMJ" pitchFamily="2" charset="0"/>
              </a:rPr>
              <a:t>  </a:t>
            </a:r>
            <a:r>
              <a:rPr lang="bn-BD" sz="3600" b="1" u="sng" dirty="0" smtClean="0">
                <a:latin typeface="SutonnyUniBanglaOMJ" pitchFamily="2" charset="0"/>
                <a:cs typeface="SutonnyUniBanglaOMJ" pitchFamily="2" charset="0"/>
              </a:rPr>
              <a:t>নভেম্বর/১৪ হতে  মার্চ/১৫ পর্যন্ত অগ্রগতিঃ</a:t>
            </a:r>
            <a:r>
              <a:rPr lang="en-US" sz="3600" dirty="0" smtClean="0">
                <a:latin typeface="SutonnyUniBanglaOMJ" pitchFamily="2" charset="0"/>
                <a:cs typeface="SutonnyUniBanglaOMJ" pitchFamily="2" charset="0"/>
              </a:rPr>
              <a:t/>
            </a:r>
            <a:br>
              <a:rPr lang="en-US" sz="3600" dirty="0" smtClean="0">
                <a:latin typeface="SutonnyUniBanglaOMJ" pitchFamily="2" charset="0"/>
                <a:cs typeface="SutonnyUniBanglaOMJ" pitchFamily="2" charset="0"/>
              </a:rPr>
            </a:br>
            <a:r>
              <a:rPr lang="en-US" sz="4000" dirty="0" smtClean="0">
                <a:latin typeface="SutonnyUniBanglaOMJ" pitchFamily="2" charset="0"/>
                <a:cs typeface="SutonnyUniBanglaOMJ" pitchFamily="2" charset="0"/>
              </a:rPr>
              <a:t/>
            </a:r>
            <a:br>
              <a:rPr lang="en-US" sz="4000" dirty="0" smtClean="0">
                <a:latin typeface="SutonnyUniBanglaOMJ" pitchFamily="2" charset="0"/>
                <a:cs typeface="SutonnyUniBanglaOMJ" pitchFamily="2" charset="0"/>
              </a:rPr>
            </a:br>
            <a:r>
              <a:rPr lang="bn-BD" sz="4000" u="sng" dirty="0" smtClean="0">
                <a:solidFill>
                  <a:srgbClr val="7030A0"/>
                </a:solidFill>
                <a:latin typeface="SutonnyUniBanglaOMJ" pitchFamily="2" charset="0"/>
                <a:cs typeface="SutonnyUniBanglaOMJ" pitchFamily="2" charset="0"/>
              </a:rPr>
              <a:t>স্তরের নাম</a:t>
            </a:r>
            <a:r>
              <a:rPr lang="bn-BD" sz="4000" dirty="0" smtClean="0">
                <a:latin typeface="SutonnyUniBanglaOMJ" pitchFamily="2" charset="0"/>
                <a:cs typeface="SutonnyUniBanglaOMJ" pitchFamily="2" charset="0"/>
              </a:rPr>
              <a:t>                      </a:t>
            </a:r>
            <a:r>
              <a:rPr lang="bn-BD" sz="4000" u="sng" dirty="0" smtClean="0">
                <a:solidFill>
                  <a:srgbClr val="00B050"/>
                </a:solidFill>
                <a:latin typeface="SutonnyUniBanglaOMJ" pitchFamily="2" charset="0"/>
                <a:cs typeface="SutonnyUniBanglaOMJ" pitchFamily="2" charset="0"/>
              </a:rPr>
              <a:t>অগ্রগতি</a:t>
            </a:r>
            <a:r>
              <a:rPr lang="bn-BD" sz="4000" dirty="0" smtClean="0">
                <a:latin typeface="SutonnyUniBanglaOMJ" pitchFamily="2" charset="0"/>
                <a:cs typeface="SutonnyUniBanglaOMJ" pitchFamily="2" charset="0"/>
              </a:rPr>
              <a:t/>
            </a:r>
            <a:br>
              <a:rPr lang="bn-BD" sz="4000" dirty="0" smtClean="0">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আপত্তি                                 মৌজা-</a:t>
            </a:r>
            <a:r>
              <a:rPr lang="bn-BD" sz="3200" dirty="0" smtClean="0">
                <a:solidFill>
                  <a:srgbClr val="7030A0"/>
                </a:solidFill>
                <a:latin typeface="SutonnyUniBanglaOMJ" pitchFamily="2" charset="0"/>
                <a:cs typeface="SutonnyUniBanglaOMJ" pitchFamily="2" charset="0"/>
              </a:rPr>
              <a:t>৯৬</a:t>
            </a:r>
            <a:br>
              <a:rPr lang="bn-BD" sz="3200" dirty="0" smtClean="0">
                <a:solidFill>
                  <a:srgbClr val="7030A0"/>
                </a:solidFill>
                <a:latin typeface="SutonnyUniBanglaOMJ" pitchFamily="2" charset="0"/>
                <a:cs typeface="SutonnyUniBanglaOMJ" pitchFamily="2" charset="0"/>
              </a:rPr>
            </a:br>
            <a:r>
              <a:rPr lang="bn-BD" sz="3200" dirty="0" smtClean="0">
                <a:solidFill>
                  <a:srgbClr val="7030A0"/>
                </a:solidFill>
                <a:latin typeface="SutonnyUniBanglaOMJ" pitchFamily="2" charset="0"/>
                <a:cs typeface="SutonnyUniBanglaOMJ" pitchFamily="2" charset="0"/>
              </a:rPr>
              <a:t>                                      	</a:t>
            </a:r>
            <a:r>
              <a:rPr lang="bn-BD" sz="3200" dirty="0" smtClean="0">
                <a:solidFill>
                  <a:srgbClr val="FF0000"/>
                </a:solidFill>
                <a:latin typeface="SutonnyUniBanglaOMJ" pitchFamily="2" charset="0"/>
                <a:cs typeface="SutonnyUniBanglaOMJ" pitchFamily="2" charset="0"/>
              </a:rPr>
              <a:t>কেস-১,০১,৫৪১</a:t>
            </a:r>
            <a:r>
              <a:rPr lang="bn-BD" sz="3200" dirty="0" smtClean="0">
                <a:latin typeface="SutonnyUniBanglaOMJ" pitchFamily="2" charset="0"/>
                <a:cs typeface="SutonnyUniBanglaOMJ" pitchFamily="2" charset="0"/>
              </a:rPr>
              <a:t/>
            </a:r>
            <a:br>
              <a:rPr lang="bn-BD" sz="3200" dirty="0" smtClean="0">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আপীল                                 মৌজা-</a:t>
            </a:r>
            <a:r>
              <a:rPr lang="bn-BD" sz="3200" dirty="0" smtClean="0">
                <a:solidFill>
                  <a:srgbClr val="7030A0"/>
                </a:solidFill>
                <a:latin typeface="SutonnyUniBanglaOMJ" pitchFamily="2" charset="0"/>
                <a:cs typeface="SutonnyUniBanglaOMJ" pitchFamily="2" charset="0"/>
              </a:rPr>
              <a:t>৫৭ </a:t>
            </a:r>
            <a:br>
              <a:rPr lang="bn-BD" sz="3200" dirty="0" smtClean="0">
                <a:solidFill>
                  <a:srgbClr val="7030A0"/>
                </a:solidFill>
                <a:latin typeface="SutonnyUniBanglaOMJ" pitchFamily="2" charset="0"/>
                <a:cs typeface="SutonnyUniBanglaOMJ" pitchFamily="2" charset="0"/>
              </a:rPr>
            </a:br>
            <a:r>
              <a:rPr lang="bn-BD" sz="3200" dirty="0" smtClean="0">
                <a:solidFill>
                  <a:srgbClr val="7030A0"/>
                </a:solidFill>
                <a:latin typeface="SutonnyUniBanglaOMJ" pitchFamily="2" charset="0"/>
                <a:cs typeface="SutonnyUniBanglaOMJ" pitchFamily="2" charset="0"/>
              </a:rPr>
              <a:t>                                   	         </a:t>
            </a:r>
            <a:r>
              <a:rPr lang="bn-BD" sz="3200" dirty="0" smtClean="0">
                <a:solidFill>
                  <a:srgbClr val="FF0000"/>
                </a:solidFill>
                <a:latin typeface="SutonnyUniBanglaOMJ" pitchFamily="2" charset="0"/>
                <a:cs typeface="SutonnyUniBanglaOMJ" pitchFamily="2" charset="0"/>
              </a:rPr>
              <a:t>কেস- ৩,১৪২ </a:t>
            </a:r>
            <a:r>
              <a:rPr lang="bn-BD" sz="3200" dirty="0" smtClean="0">
                <a:latin typeface="SutonnyUniBanglaOMJ" pitchFamily="2" charset="0"/>
                <a:cs typeface="SutonnyUniBanglaOMJ" pitchFamily="2" charset="0"/>
              </a:rPr>
              <a:t/>
            </a:r>
            <a:br>
              <a:rPr lang="bn-BD" sz="3200" dirty="0" smtClean="0">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চুড়ান্ত যাচ                              মৌজা-</a:t>
            </a:r>
            <a:r>
              <a:rPr lang="bn-BD" sz="3200" dirty="0" smtClean="0">
                <a:solidFill>
                  <a:srgbClr val="7030A0"/>
                </a:solidFill>
                <a:latin typeface="SutonnyUniBanglaOMJ" pitchFamily="2" charset="0"/>
                <a:cs typeface="SutonnyUniBanglaOMJ" pitchFamily="2" charset="0"/>
              </a:rPr>
              <a:t>৩১৪ </a:t>
            </a:r>
            <a:br>
              <a:rPr lang="bn-BD" sz="3200" dirty="0" smtClean="0">
                <a:solidFill>
                  <a:srgbClr val="7030A0"/>
                </a:solidFill>
                <a:latin typeface="SutonnyUniBanglaOMJ" pitchFamily="2" charset="0"/>
                <a:cs typeface="SutonnyUniBanglaOMJ" pitchFamily="2" charset="0"/>
              </a:rPr>
            </a:br>
            <a:r>
              <a:rPr lang="bn-BD" sz="3200" dirty="0" smtClean="0">
                <a:solidFill>
                  <a:srgbClr val="7030A0"/>
                </a:solidFill>
                <a:latin typeface="SutonnyUniBanglaOMJ" pitchFamily="2" charset="0"/>
                <a:cs typeface="SutonnyUniBanglaOMJ" pitchFamily="2" charset="0"/>
              </a:rPr>
              <a:t>                                         	</a:t>
            </a:r>
            <a:r>
              <a:rPr lang="bn-BD" sz="3200" dirty="0" smtClean="0">
                <a:solidFill>
                  <a:srgbClr val="FF0000"/>
                </a:solidFill>
                <a:latin typeface="SutonnyUniBanglaOMJ" pitchFamily="2" charset="0"/>
                <a:cs typeface="SutonnyUniBanglaOMJ" pitchFamily="2" charset="0"/>
              </a:rPr>
              <a:t>খতিয়ান- ১,৮৩,৮২৬</a:t>
            </a:r>
            <a:br>
              <a:rPr lang="bn-BD" sz="3200" dirty="0" smtClean="0">
                <a:solidFill>
                  <a:srgbClr val="FF0000"/>
                </a:solidFill>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চুড়ান্ত প্রকাশনা                        মৌজা-</a:t>
            </a:r>
            <a:r>
              <a:rPr lang="bn-BD" sz="3200" dirty="0" smtClean="0">
                <a:solidFill>
                  <a:srgbClr val="7030A0"/>
                </a:solidFill>
                <a:latin typeface="SutonnyUniBanglaOMJ" pitchFamily="2" charset="0"/>
                <a:cs typeface="SutonnyUniBanglaOMJ" pitchFamily="2" charset="0"/>
              </a:rPr>
              <a:t>২৪৩ </a:t>
            </a:r>
            <a:r>
              <a:rPr lang="bn-BD" sz="3200" dirty="0" smtClean="0">
                <a:latin typeface="SutonnyUniBanglaOMJ" pitchFamily="2" charset="0"/>
                <a:cs typeface="SutonnyUniBanglaOMJ" pitchFamily="2" charset="0"/>
              </a:rPr>
              <a:t/>
            </a:r>
            <a:br>
              <a:rPr lang="bn-BD" sz="3200" dirty="0" smtClean="0">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গেজেটের প্রস্তাব প্রেরন               মৌজা-</a:t>
            </a:r>
            <a:r>
              <a:rPr lang="bn-BD" sz="3200" dirty="0" smtClean="0">
                <a:solidFill>
                  <a:srgbClr val="7030A0"/>
                </a:solidFill>
                <a:latin typeface="SutonnyUniBanglaOMJ" pitchFamily="2" charset="0"/>
                <a:cs typeface="SutonnyUniBanglaOMJ" pitchFamily="2" charset="0"/>
              </a:rPr>
              <a:t>৪৫৯ </a:t>
            </a:r>
            <a:r>
              <a:rPr lang="bn-BD" sz="3200" dirty="0" smtClean="0">
                <a:latin typeface="SutonnyUniBanglaOMJ" pitchFamily="2" charset="0"/>
                <a:cs typeface="SutonnyUniBanglaOMJ" pitchFamily="2" charset="0"/>
              </a:rPr>
              <a:t/>
            </a:r>
            <a:br>
              <a:rPr lang="bn-BD" sz="3200" dirty="0" smtClean="0">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গেজেট প্রকাশিত                      মৌজা-</a:t>
            </a:r>
            <a:r>
              <a:rPr lang="bn-BD" sz="3200" dirty="0" smtClean="0">
                <a:solidFill>
                  <a:srgbClr val="7030A0"/>
                </a:solidFill>
                <a:latin typeface="SutonnyUniBanglaOMJ" pitchFamily="2" charset="0"/>
                <a:cs typeface="SutonnyUniBanglaOMJ" pitchFamily="2" charset="0"/>
              </a:rPr>
              <a:t>২৩৯ </a:t>
            </a:r>
            <a:r>
              <a:rPr lang="bn-BD" sz="4000" dirty="0" smtClean="0">
                <a:latin typeface="SutonnyUniBanglaOMJ" pitchFamily="2" charset="0"/>
                <a:cs typeface="SutonnyUniBanglaOMJ" pitchFamily="2" charset="0"/>
              </a:rPr>
              <a:t/>
            </a:r>
            <a:br>
              <a:rPr lang="bn-BD" sz="4000" dirty="0" smtClean="0">
                <a:latin typeface="SutonnyUniBanglaOMJ" pitchFamily="2" charset="0"/>
                <a:cs typeface="SutonnyUniBanglaOMJ" pitchFamily="2" charset="0"/>
              </a:rPr>
            </a:br>
            <a:r>
              <a:rPr lang="bn-BD" sz="3200" dirty="0" smtClean="0">
                <a:latin typeface="SutonnyUniBanglaOMJ" pitchFamily="2" charset="0"/>
                <a:cs typeface="SutonnyUniBanglaOMJ" pitchFamily="2" charset="0"/>
              </a:rPr>
              <a:t>হস্তান্তর                                মৌজা-</a:t>
            </a:r>
            <a:r>
              <a:rPr lang="bn-BD" sz="3200" dirty="0" smtClean="0">
                <a:solidFill>
                  <a:srgbClr val="7030A0"/>
                </a:solidFill>
                <a:latin typeface="SutonnyUniBanglaOMJ" pitchFamily="2" charset="0"/>
                <a:cs typeface="SutonnyUniBanglaOMJ" pitchFamily="2" charset="0"/>
              </a:rPr>
              <a:t>২৭</a:t>
            </a:r>
            <a:r>
              <a:rPr lang="en-US" sz="3200" dirty="0" smtClean="0">
                <a:solidFill>
                  <a:srgbClr val="7030A0"/>
                </a:solidFill>
                <a:latin typeface="SutonnyUniBanglaOMJ" pitchFamily="2" charset="0"/>
                <a:cs typeface="SutonnyUniBanglaOMJ" pitchFamily="2" charset="0"/>
              </a:rPr>
              <a:t/>
            </a:r>
            <a:br>
              <a:rPr lang="en-US" sz="3200" dirty="0" smtClean="0">
                <a:solidFill>
                  <a:srgbClr val="7030A0"/>
                </a:solidFill>
                <a:latin typeface="SutonnyUniBanglaOMJ" pitchFamily="2" charset="0"/>
                <a:cs typeface="SutonnyUniBanglaOMJ" pitchFamily="2" charset="0"/>
              </a:rPr>
            </a:br>
            <a:endParaRPr lang="en-US" sz="3200" dirty="0">
              <a:solidFill>
                <a:srgbClr val="7030A0"/>
              </a:solidFill>
              <a:latin typeface="SutonnyUniBanglaOMJ" pitchFamily="2" charset="0"/>
              <a:cs typeface="SutonnyUniBanglaOMJ" pitchFamily="2" charset="0"/>
            </a:endParaRP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0"/>
            <a:ext cx="89154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0" i="0" u="sng"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বিভিন্ন</a:t>
            </a:r>
            <a:r>
              <a:rPr kumimoji="0" lang="en-US" sz="4000" b="0" i="0" u="sng"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4000" b="0" i="0" u="sng"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কারনে</a:t>
            </a:r>
            <a:r>
              <a:rPr kumimoji="0" lang="en-US" sz="4000" b="0" i="0" u="sng"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4000" b="0" i="0" u="sng"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জরীপ</a:t>
            </a:r>
            <a:r>
              <a:rPr kumimoji="0" lang="en-US" sz="4000" b="0" i="0" u="sng"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4000" b="0" i="0" u="sng"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কার্যক্রম</a:t>
            </a:r>
            <a:r>
              <a:rPr kumimoji="0" lang="en-US" sz="4000" b="0" i="0" u="sng"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4000" b="0" i="0" u="sng"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স্থগিতকৃত</a:t>
            </a:r>
            <a:r>
              <a:rPr kumimoji="0" lang="en-US" sz="4000" b="0" i="0" u="sng"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4000" b="0" i="0" u="sng"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মৌ</a:t>
            </a:r>
            <a:r>
              <a:rPr kumimoji="0" lang="bn-BD" sz="4000" b="0" i="0" u="sng"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জা</a:t>
            </a:r>
            <a:endParaRPr kumimoji="0" lang="en-US" sz="4000" b="0" i="0" u="sng" strike="noStrike" cap="none" normalizeH="0" baseline="0" dirty="0" smtClean="0">
              <a:ln>
                <a:noFill/>
              </a:ln>
              <a:solidFill>
                <a:srgbClr val="00B05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bn-BD" sz="4000" dirty="0" smtClean="0">
                <a:latin typeface="SutonnyUniBanglaOMJ" pitchFamily="2" charset="0"/>
                <a:ea typeface="Times New Roman" pitchFamily="18" charset="0"/>
                <a:cs typeface="SutonnyUniBanglaOMJ" pitchFamily="2" charset="0"/>
              </a:rPr>
              <a:t>		 </a:t>
            </a:r>
            <a:r>
              <a:rPr lang="bn-BD" sz="3200" u="sng" dirty="0" smtClean="0">
                <a:solidFill>
                  <a:srgbClr val="7030A0"/>
                </a:solidFill>
                <a:latin typeface="SutonnyUniBanglaOMJ" pitchFamily="2" charset="0"/>
                <a:cs typeface="SutonnyUniBanglaOMJ" pitchFamily="2" charset="0"/>
              </a:rPr>
              <a:t>কারণ</a:t>
            </a:r>
            <a:r>
              <a:rPr lang="bn-BD" sz="4800" dirty="0" smtClean="0">
                <a:solidFill>
                  <a:srgbClr val="7030A0"/>
                </a:solidFill>
                <a:latin typeface="SutonnyUniBanglaOMJ" pitchFamily="2" charset="0"/>
                <a:cs typeface="SutonnyUniBanglaOMJ" pitchFamily="2" charset="0"/>
              </a:rPr>
              <a:t> </a:t>
            </a:r>
            <a:r>
              <a:rPr lang="bn-BD" sz="3200" dirty="0" smtClean="0">
                <a:latin typeface="SutonnyUniBanglaOMJ" pitchFamily="2" charset="0"/>
                <a:ea typeface="Times New Roman" pitchFamily="18" charset="0"/>
                <a:cs typeface="SutonnyUniBanglaOMJ" pitchFamily="2" charset="0"/>
              </a:rPr>
              <a:t>                 </a:t>
            </a:r>
            <a:r>
              <a:rPr lang="bn-BD" sz="3200" u="sng" dirty="0" smtClean="0">
                <a:solidFill>
                  <a:srgbClr val="0070C0"/>
                </a:solidFill>
                <a:latin typeface="SutonnyUniBanglaOMJ" pitchFamily="2" charset="0"/>
                <a:cs typeface="SutonnyUniBanglaOMJ" pitchFamily="2" charset="0"/>
              </a:rPr>
              <a:t>মৌজার সংখ্যা</a:t>
            </a:r>
          </a:p>
          <a:p>
            <a:pPr lvl="0" eaLnBrk="0" fontAlgn="base" hangingPunct="0">
              <a:spcBef>
                <a:spcPct val="0"/>
              </a:spcBef>
              <a:spcAft>
                <a:spcPct val="0"/>
              </a:spcAft>
            </a:pPr>
            <a:r>
              <a:rPr lang="bn-BD" sz="4000" dirty="0" smtClean="0">
                <a:latin typeface="SutonnyUniBanglaOMJ" pitchFamily="2" charset="0"/>
                <a:ea typeface="Times New Roman" pitchFamily="18" charset="0"/>
                <a:cs typeface="SutonnyUniBanglaOMJ" pitchFamily="2" charset="0"/>
              </a:rPr>
              <a:t>		</a:t>
            </a:r>
            <a:r>
              <a:rPr lang="en-US" sz="3200" dirty="0" err="1" smtClean="0">
                <a:latin typeface="SutonnyUniBanglaOMJ" pitchFamily="2" charset="0"/>
                <a:ea typeface="Times New Roman" pitchFamily="18" charset="0"/>
                <a:cs typeface="SutonnyUniBanglaOMJ" pitchFamily="2" charset="0"/>
              </a:rPr>
              <a:t>জরীপ</a:t>
            </a:r>
            <a:r>
              <a:rPr lang="en-US" sz="3200" dirty="0" smtClean="0">
                <a:latin typeface="SutonnyUniBanglaOMJ" pitchFamily="2" charset="0"/>
                <a:ea typeface="Times New Roman" pitchFamily="18" charset="0"/>
                <a:cs typeface="SutonnyUniBanglaOMJ" pitchFamily="2" charset="0"/>
              </a:rPr>
              <a:t> </a:t>
            </a:r>
            <a:r>
              <a:rPr lang="en-US" sz="3200" dirty="0" err="1" smtClean="0">
                <a:latin typeface="SutonnyUniBanglaOMJ" pitchFamily="2" charset="0"/>
                <a:ea typeface="Times New Roman" pitchFamily="18" charset="0"/>
                <a:cs typeface="SutonnyUniBanglaOMJ" pitchFamily="2" charset="0"/>
              </a:rPr>
              <a:t>হয়নি</a:t>
            </a:r>
            <a:r>
              <a:rPr lang="bn-BD" sz="3200" dirty="0" smtClean="0">
                <a:latin typeface="SutonnyUniBanglaOMJ" pitchFamily="2" charset="0"/>
                <a:ea typeface="Times New Roman" pitchFamily="18" charset="0"/>
                <a:cs typeface="SutonnyUniBanglaOMJ" pitchFamily="2" charset="0"/>
              </a:rPr>
              <a:t>                   </a:t>
            </a:r>
            <a:r>
              <a:rPr lang="en-US" sz="3200" dirty="0" smtClean="0">
                <a:solidFill>
                  <a:srgbClr val="002060"/>
                </a:solidFill>
                <a:latin typeface="SutonnyUniBanglaOMJ" pitchFamily="2" charset="0"/>
                <a:ea typeface="Times New Roman" pitchFamily="18" charset="0"/>
                <a:cs typeface="SutonnyUniBanglaOMJ" pitchFamily="2" charset="0"/>
              </a:rPr>
              <a:t>১৩</a:t>
            </a:r>
            <a:endParaRPr lang="bn-BD" sz="3200" dirty="0" smtClean="0">
              <a:solidFill>
                <a:srgbClr val="00206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bn-BD"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কার্যক্রম</a:t>
            </a:r>
            <a:r>
              <a:rPr kumimoji="0" lang="en-US"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স্থগিত</a:t>
            </a:r>
            <a:r>
              <a:rPr kumimoji="0" lang="bn-BD" sz="3200" b="0" i="0" u="none" strike="noStrike" cap="none" normalizeH="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3200" b="0" i="0" u="none"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১৮</a:t>
            </a:r>
            <a:endParaRPr kumimoji="0" lang="en-US" sz="3200" b="0" i="0" u="none" strike="noStrike" cap="none" normalizeH="0" baseline="0" dirty="0" smtClean="0">
              <a:ln>
                <a:noFill/>
              </a:ln>
              <a:solidFill>
                <a:srgbClr val="00206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আগুনে</a:t>
            </a:r>
            <a:r>
              <a:rPr kumimoji="0" lang="en-US"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lang="bn-BD" sz="3200" dirty="0" smtClean="0">
                <a:latin typeface="SutonnyUniBanglaOMJ" pitchFamily="2" charset="0"/>
                <a:ea typeface="Times New Roman" pitchFamily="18" charset="0"/>
                <a:cs typeface="SutonnyUniBanglaOMJ" pitchFamily="2" charset="0"/>
              </a:rPr>
              <a:t>পোড়া</a:t>
            </a:r>
            <a:r>
              <a:rPr kumimoji="0" lang="en-US"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১৪১</a:t>
            </a:r>
            <a:endParaRPr kumimoji="0" lang="en-US" sz="3200" b="0" i="0" u="none" strike="noStrike" cap="none" normalizeH="0" baseline="0" dirty="0" smtClean="0">
              <a:ln>
                <a:noFill/>
              </a:ln>
              <a:solidFill>
                <a:srgbClr val="002060"/>
              </a:solidFill>
              <a:effectLst/>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bn-BD"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রীট</a:t>
            </a:r>
            <a:r>
              <a:rPr kumimoji="0" lang="en-US"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32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১৮</a:t>
            </a:r>
            <a:endParaRPr kumimoji="0" lang="bn-BD" sz="3200" b="0" i="0" u="none"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bn-BD" sz="3200" dirty="0" smtClean="0">
                <a:latin typeface="SutonnyUniBanglaOMJ" pitchFamily="2" charset="0"/>
                <a:cs typeface="SutonnyUniBanglaOMJ" pitchFamily="2" charset="0"/>
              </a:rPr>
              <a:t>		</a:t>
            </a:r>
            <a:r>
              <a:rPr lang="bn-BD" sz="3200" dirty="0" smtClean="0">
                <a:solidFill>
                  <a:srgbClr val="FF0000"/>
                </a:solidFill>
                <a:latin typeface="SutonnyUniBanglaOMJ" pitchFamily="2" charset="0"/>
                <a:cs typeface="SutonnyUniBanglaOMJ" pitchFamily="2" charset="0"/>
              </a:rPr>
              <a:t>মোট</a:t>
            </a:r>
            <a:r>
              <a:rPr lang="en-US" sz="3200" dirty="0" smtClean="0">
                <a:solidFill>
                  <a:srgbClr val="FF0000"/>
                </a:solidFill>
                <a:latin typeface="SutonnyUniBanglaOMJ" pitchFamily="2" charset="0"/>
                <a:cs typeface="SutonnyUniBanglaOMJ" pitchFamily="2" charset="0"/>
              </a:rPr>
              <a:t>  </a:t>
            </a:r>
            <a:r>
              <a:rPr lang="bn-BD" sz="3200" dirty="0" smtClean="0">
                <a:solidFill>
                  <a:srgbClr val="FF0000"/>
                </a:solidFill>
                <a:latin typeface="SutonnyUniBanglaOMJ" pitchFamily="2" charset="0"/>
                <a:cs typeface="SutonnyUniBanglaOMJ" pitchFamily="2" charset="0"/>
              </a:rPr>
              <a:t>                         ১৯০</a:t>
            </a:r>
            <a:endParaRPr lang="en-US" sz="3200" dirty="0" smtClean="0">
              <a:solidFill>
                <a:srgbClr val="FF0000"/>
              </a:solidFill>
              <a:latin typeface="SutonnyUniBanglaOMJ" pitchFamily="2" charset="0"/>
              <a:cs typeface="SutonnyUniBanglaOMJ" pitchFamily="2" charset="0"/>
            </a:endParaRPr>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09600"/>
            <a:ext cx="8382000" cy="5632311"/>
          </a:xfrm>
          <a:prstGeom prst="rect">
            <a:avLst/>
          </a:prstGeom>
        </p:spPr>
        <p:txBody>
          <a:bodyPr wrap="square">
            <a:spAutoFit/>
          </a:bodyPr>
          <a:lstStyle/>
          <a:p>
            <a:pPr lvl="0" algn="ctr" eaLnBrk="0" fontAlgn="base" hangingPunct="0">
              <a:spcBef>
                <a:spcPct val="0"/>
              </a:spcBef>
              <a:spcAft>
                <a:spcPct val="0"/>
              </a:spcAft>
            </a:pPr>
            <a:r>
              <a:rPr lang="bn-BD" sz="4800" dirty="0" smtClean="0">
                <a:solidFill>
                  <a:srgbClr val="7030A0"/>
                </a:solidFill>
                <a:latin typeface="SutonnyUniBanglaOMJ" pitchFamily="2" charset="0"/>
                <a:cs typeface="SutonnyUniBanglaOMJ" pitchFamily="2" charset="0"/>
              </a:rPr>
              <a:t>কর্ম পরিকল্পনা</a:t>
            </a:r>
          </a:p>
          <a:p>
            <a:pPr lvl="0" algn="ctr" eaLnBrk="0" fontAlgn="base" hangingPunct="0">
              <a:spcBef>
                <a:spcPct val="0"/>
              </a:spcBef>
              <a:spcAft>
                <a:spcPct val="0"/>
              </a:spcAft>
            </a:pPr>
            <a:r>
              <a:rPr lang="bn-BD" sz="2400" dirty="0" smtClean="0">
                <a:latin typeface="SutonnyUniBanglaOMJ" pitchFamily="2" charset="0"/>
                <a:cs typeface="SutonnyUniBanglaOMJ" pitchFamily="2" charset="0"/>
              </a:rPr>
              <a:t>মোট কর্মকর্তা </a:t>
            </a:r>
            <a:r>
              <a:rPr lang="bn-BD" sz="3200" dirty="0" smtClean="0">
                <a:solidFill>
                  <a:srgbClr val="FF0000"/>
                </a:solidFill>
                <a:latin typeface="SutonnyUniBanglaOMJ" pitchFamily="2" charset="0"/>
                <a:cs typeface="SutonnyUniBanglaOMJ" pitchFamily="2" charset="0"/>
              </a:rPr>
              <a:t>৭৮</a:t>
            </a:r>
            <a:r>
              <a:rPr lang="bn-BD" sz="2400" dirty="0" smtClean="0">
                <a:latin typeface="SutonnyUniBanglaOMJ" pitchFamily="2" charset="0"/>
                <a:cs typeface="SutonnyUniBanglaOMJ" pitchFamily="2" charset="0"/>
              </a:rPr>
              <a:t> জন</a:t>
            </a:r>
          </a:p>
          <a:p>
            <a:pPr lvl="0" algn="ctr" eaLnBrk="0" fontAlgn="base" hangingPunct="0">
              <a:spcBef>
                <a:spcPct val="0"/>
              </a:spcBef>
              <a:spcAft>
                <a:spcPct val="0"/>
              </a:spcAft>
            </a:pPr>
            <a:endParaRPr lang="bn-BD" sz="2400" dirty="0" smtClean="0">
              <a:latin typeface="SutonnyUniBanglaOMJ" pitchFamily="2" charset="0"/>
              <a:cs typeface="SutonnyUniBanglaOMJ" pitchFamily="2" charset="0"/>
            </a:endParaRPr>
          </a:p>
          <a:p>
            <a:pPr lvl="0" eaLnBrk="0" fontAlgn="base" hangingPunct="0">
              <a:spcBef>
                <a:spcPct val="0"/>
              </a:spcBef>
              <a:spcAft>
                <a:spcPct val="0"/>
              </a:spcAft>
            </a:pPr>
            <a:r>
              <a:rPr lang="bn-BD" sz="3200" dirty="0" smtClean="0">
                <a:solidFill>
                  <a:srgbClr val="0070C0"/>
                </a:solidFill>
                <a:latin typeface="SutonnyUniBanglaOMJ" pitchFamily="2" charset="0"/>
                <a:cs typeface="SutonnyUniBanglaOMJ" pitchFamily="2" charset="0"/>
              </a:rPr>
              <a:t>		</a:t>
            </a:r>
            <a:r>
              <a:rPr lang="bn-BD" sz="3200" u="sng" dirty="0" smtClean="0">
                <a:solidFill>
                  <a:srgbClr val="0070C0"/>
                </a:solidFill>
                <a:latin typeface="SutonnyUniBanglaOMJ" pitchFamily="2" charset="0"/>
                <a:cs typeface="SutonnyUniBanglaOMJ" pitchFamily="2" charset="0"/>
              </a:rPr>
              <a:t>স্তরের নাম</a:t>
            </a:r>
            <a:r>
              <a:rPr lang="bn-BD" sz="3200" dirty="0" smtClean="0">
                <a:solidFill>
                  <a:srgbClr val="0070C0"/>
                </a:solidFill>
                <a:latin typeface="SutonnyUniBanglaOMJ" pitchFamily="2" charset="0"/>
                <a:cs typeface="SutonnyUniBanglaOMJ" pitchFamily="2" charset="0"/>
              </a:rPr>
              <a:t>                </a:t>
            </a:r>
            <a:r>
              <a:rPr lang="bn-BD" sz="3200" u="sng" dirty="0" smtClean="0">
                <a:solidFill>
                  <a:srgbClr val="C00000"/>
                </a:solidFill>
                <a:latin typeface="SutonnyUniBanglaOMJ" pitchFamily="2" charset="0"/>
                <a:cs typeface="SutonnyUniBanglaOMJ" pitchFamily="2" charset="0"/>
              </a:rPr>
              <a:t>সম্ভাব্য সময়</a:t>
            </a:r>
          </a:p>
          <a:p>
            <a:pPr lvl="0" eaLnBrk="0" fontAlgn="base" hangingPunct="0">
              <a:spcBef>
                <a:spcPct val="0"/>
              </a:spcBef>
              <a:spcAft>
                <a:spcPct val="0"/>
              </a:spcAft>
            </a:pPr>
            <a:r>
              <a:rPr lang="bn-BD" sz="3200" dirty="0" smtClean="0">
                <a:latin typeface="SutonnyUniBanglaOMJ" pitchFamily="2" charset="0"/>
                <a:cs typeface="SutonnyUniBanglaOMJ" pitchFamily="2" charset="0"/>
              </a:rPr>
              <a:t>		আপত্তি	</a:t>
            </a:r>
            <a:r>
              <a:rPr lang="bn-BD" sz="3200" dirty="0" smtClean="0">
                <a:solidFill>
                  <a:srgbClr val="FF0000"/>
                </a:solidFill>
                <a:latin typeface="SutonnyUniBanglaOMJ" pitchFamily="2" charset="0"/>
                <a:cs typeface="SutonnyUniBanglaOMJ" pitchFamily="2" charset="0"/>
              </a:rPr>
              <a:t>	             </a:t>
            </a:r>
            <a:r>
              <a:rPr lang="bn-BD" sz="3200" dirty="0" smtClean="0">
                <a:solidFill>
                  <a:srgbClr val="7030A0"/>
                </a:solidFill>
                <a:latin typeface="SutonnyUniBanglaOMJ" pitchFamily="2" charset="0"/>
                <a:cs typeface="SutonnyUniBanglaOMJ" pitchFamily="2" charset="0"/>
              </a:rPr>
              <a:t>১১ মাস</a:t>
            </a:r>
          </a:p>
          <a:p>
            <a:pPr lvl="0" eaLnBrk="0" fontAlgn="base" hangingPunct="0">
              <a:spcBef>
                <a:spcPct val="0"/>
              </a:spcBef>
              <a:spcAft>
                <a:spcPct val="0"/>
              </a:spcAft>
            </a:pPr>
            <a:r>
              <a:rPr lang="bn-BD" sz="3200" dirty="0" smtClean="0">
                <a:latin typeface="SutonnyUniBanglaOMJ" pitchFamily="2" charset="0"/>
                <a:cs typeface="SutonnyUniBanglaOMJ" pitchFamily="2" charset="0"/>
              </a:rPr>
              <a:t>		আপীল  </a:t>
            </a:r>
            <a:r>
              <a:rPr lang="bn-BD" sz="3200" dirty="0" smtClean="0">
                <a:solidFill>
                  <a:srgbClr val="FF0000"/>
                </a:solidFill>
                <a:latin typeface="SutonnyUniBanglaOMJ" pitchFamily="2" charset="0"/>
                <a:cs typeface="SutonnyUniBanglaOMJ" pitchFamily="2" charset="0"/>
              </a:rPr>
              <a:t>                    </a:t>
            </a:r>
            <a:r>
              <a:rPr lang="bn-BD" sz="3200" dirty="0" smtClean="0">
                <a:solidFill>
                  <a:srgbClr val="7030A0"/>
                </a:solidFill>
                <a:latin typeface="SutonnyUniBanglaOMJ" pitchFamily="2" charset="0"/>
                <a:cs typeface="SutonnyUniBanglaOMJ" pitchFamily="2" charset="0"/>
              </a:rPr>
              <a:t>৫ মাস</a:t>
            </a:r>
          </a:p>
          <a:p>
            <a:pPr lvl="0" eaLnBrk="0" fontAlgn="base" hangingPunct="0">
              <a:spcBef>
                <a:spcPct val="0"/>
              </a:spcBef>
              <a:spcAft>
                <a:spcPct val="0"/>
              </a:spcAft>
            </a:pPr>
            <a:r>
              <a:rPr lang="bn-BD" sz="3200" dirty="0" smtClean="0">
                <a:latin typeface="SutonnyUniBanglaOMJ" pitchFamily="2" charset="0"/>
                <a:cs typeface="SutonnyUniBanglaOMJ" pitchFamily="2" charset="0"/>
              </a:rPr>
              <a:t>		চুড়ান্ত যাচ                   </a:t>
            </a:r>
            <a:r>
              <a:rPr lang="bn-BD" sz="3200" dirty="0" smtClean="0">
                <a:solidFill>
                  <a:srgbClr val="7030A0"/>
                </a:solidFill>
                <a:latin typeface="SutonnyUniBanglaOMJ" pitchFamily="2" charset="0"/>
                <a:cs typeface="SutonnyUniBanglaOMJ" pitchFamily="2" charset="0"/>
              </a:rPr>
              <a:t>১০ মাস</a:t>
            </a:r>
          </a:p>
          <a:p>
            <a:pPr lvl="0" eaLnBrk="0" fontAlgn="base" hangingPunct="0">
              <a:spcBef>
                <a:spcPct val="0"/>
              </a:spcBef>
              <a:spcAft>
                <a:spcPct val="0"/>
              </a:spcAft>
            </a:pPr>
            <a:r>
              <a:rPr lang="bn-BD" sz="3200" dirty="0" smtClean="0">
                <a:latin typeface="SutonnyUniBanglaOMJ" pitchFamily="2" charset="0"/>
                <a:cs typeface="SutonnyUniBanglaOMJ" pitchFamily="2" charset="0"/>
              </a:rPr>
              <a:t>		মুদ্রণ </a:t>
            </a:r>
            <a:r>
              <a:rPr lang="bn-BD" sz="3200" dirty="0" smtClean="0">
                <a:solidFill>
                  <a:srgbClr val="FF0000"/>
                </a:solidFill>
                <a:latin typeface="SutonnyUniBanglaOMJ" pitchFamily="2" charset="0"/>
                <a:cs typeface="SutonnyUniBanglaOMJ" pitchFamily="2" charset="0"/>
              </a:rPr>
              <a:t>                        </a:t>
            </a:r>
            <a:r>
              <a:rPr lang="bn-BD" sz="3200" dirty="0" smtClean="0">
                <a:solidFill>
                  <a:srgbClr val="7030A0"/>
                </a:solidFill>
                <a:latin typeface="SutonnyUniBanglaOMJ" pitchFamily="2" charset="0"/>
                <a:cs typeface="SutonnyUniBanglaOMJ" pitchFamily="2" charset="0"/>
              </a:rPr>
              <a:t>৬ মাস</a:t>
            </a:r>
          </a:p>
          <a:p>
            <a:pPr lvl="0" eaLnBrk="0" fontAlgn="base" hangingPunct="0">
              <a:spcBef>
                <a:spcPct val="0"/>
              </a:spcBef>
              <a:spcAft>
                <a:spcPct val="0"/>
              </a:spcAft>
            </a:pPr>
            <a:r>
              <a:rPr lang="bn-BD" sz="3200" dirty="0" smtClean="0">
                <a:latin typeface="SutonnyUniBanglaOMJ" pitchFamily="2" charset="0"/>
                <a:cs typeface="SutonnyUniBanglaOMJ" pitchFamily="2" charset="0"/>
              </a:rPr>
              <a:t>		মোকাবেলা </a:t>
            </a:r>
            <a:r>
              <a:rPr lang="bn-BD" sz="3200" dirty="0" smtClean="0">
                <a:solidFill>
                  <a:srgbClr val="FF0000"/>
                </a:solidFill>
                <a:latin typeface="SutonnyUniBanglaOMJ" pitchFamily="2" charset="0"/>
                <a:cs typeface="SutonnyUniBanglaOMJ" pitchFamily="2" charset="0"/>
              </a:rPr>
              <a:t>                  </a:t>
            </a:r>
            <a:r>
              <a:rPr lang="bn-BD" sz="3200" dirty="0" smtClean="0">
                <a:solidFill>
                  <a:srgbClr val="7030A0"/>
                </a:solidFill>
                <a:latin typeface="SutonnyUniBanglaOMJ" pitchFamily="2" charset="0"/>
                <a:cs typeface="SutonnyUniBanglaOMJ" pitchFamily="2" charset="0"/>
              </a:rPr>
              <a:t>২ মাস</a:t>
            </a:r>
          </a:p>
          <a:p>
            <a:pPr lvl="0" eaLnBrk="0" fontAlgn="base" hangingPunct="0">
              <a:spcBef>
                <a:spcPct val="0"/>
              </a:spcBef>
              <a:spcAft>
                <a:spcPct val="0"/>
              </a:spcAft>
            </a:pPr>
            <a:r>
              <a:rPr lang="bn-BD" sz="3200" dirty="0" smtClean="0">
                <a:latin typeface="SutonnyUniBanglaOMJ" pitchFamily="2" charset="0"/>
                <a:cs typeface="SutonnyUniBanglaOMJ" pitchFamily="2" charset="0"/>
              </a:rPr>
              <a:t>		চুড়ান্ত প্রকাশনা              </a:t>
            </a:r>
            <a:r>
              <a:rPr lang="bn-BD" sz="3200" dirty="0" smtClean="0">
                <a:solidFill>
                  <a:srgbClr val="7030A0"/>
                </a:solidFill>
                <a:latin typeface="SutonnyUniBanglaOMJ" pitchFamily="2" charset="0"/>
                <a:cs typeface="SutonnyUniBanglaOMJ" pitchFamily="2" charset="0"/>
              </a:rPr>
              <a:t>৬ মাস</a:t>
            </a:r>
          </a:p>
          <a:p>
            <a:pPr lvl="0" eaLnBrk="0" fontAlgn="base" hangingPunct="0">
              <a:spcBef>
                <a:spcPct val="0"/>
              </a:spcBef>
              <a:spcAft>
                <a:spcPct val="0"/>
              </a:spcAft>
            </a:pPr>
            <a:r>
              <a:rPr lang="bn-BD" sz="3200" dirty="0" smtClean="0">
                <a:solidFill>
                  <a:srgbClr val="7030A0"/>
                </a:solidFill>
                <a:latin typeface="SutonnyUniBanglaOMJ" pitchFamily="2" charset="0"/>
                <a:cs typeface="SutonnyUniBanglaOMJ" pitchFamily="2" charset="0"/>
              </a:rPr>
              <a:t>		</a:t>
            </a:r>
            <a:r>
              <a:rPr lang="bn-BD" sz="3200" dirty="0" smtClean="0">
                <a:solidFill>
                  <a:srgbClr val="FF0000"/>
                </a:solidFill>
                <a:latin typeface="SutonnyUniBanglaOMJ" pitchFamily="2" charset="0"/>
                <a:cs typeface="SutonnyUniBanglaOMJ" pitchFamily="2" charset="0"/>
              </a:rPr>
              <a:t>মোট                         ৪০ মাস</a:t>
            </a:r>
            <a:endParaRPr lang="en-US" sz="3200" dirty="0" smtClean="0">
              <a:solidFill>
                <a:srgbClr val="FF0000"/>
              </a:solidFill>
              <a:latin typeface="SutonnyUniBanglaOMJ" pitchFamily="2" charset="0"/>
              <a:cs typeface="SutonnyUniBanglaOMJ" pitchFamily="2" charset="0"/>
            </a:endParaRP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763000" cy="3631763"/>
          </a:xfrm>
          <a:prstGeom prst="rect">
            <a:avLst/>
          </a:prstGeom>
        </p:spPr>
        <p:txBody>
          <a:bodyPr wrap="square">
            <a:spAutoFit/>
          </a:bodyPr>
          <a:lstStyle/>
          <a:p>
            <a:endParaRPr lang="bn-BD" sz="3200" dirty="0" smtClean="0">
              <a:latin typeface="SutonnyUniBanglaOMJ" pitchFamily="2" charset="0"/>
              <a:ea typeface="Times New Roman" pitchFamily="18" charset="0"/>
              <a:cs typeface="SutonnyUniBanglaOMJ" pitchFamily="2" charset="0"/>
            </a:endParaRPr>
          </a:p>
          <a:p>
            <a:pPr algn="ctr"/>
            <a:r>
              <a:rPr lang="bn-BD" sz="4000" dirty="0" smtClean="0">
                <a:solidFill>
                  <a:srgbClr val="00B050"/>
                </a:solidFill>
                <a:latin typeface="SutonnyUniBanglaOMJ" pitchFamily="2" charset="0"/>
                <a:ea typeface="Times New Roman" pitchFamily="18" charset="0"/>
                <a:cs typeface="SutonnyUniBanglaOMJ" pitchFamily="2" charset="0"/>
              </a:rPr>
              <a:t>সিলেট জোনের </a:t>
            </a:r>
          </a:p>
          <a:p>
            <a:pPr algn="ctr"/>
            <a:r>
              <a:rPr lang="bn-BD" sz="4000" dirty="0" smtClean="0">
                <a:solidFill>
                  <a:srgbClr val="00B050"/>
                </a:solidFill>
                <a:latin typeface="SutonnyUniBanglaOMJ" pitchFamily="2" charset="0"/>
                <a:ea typeface="Times New Roman" pitchFamily="18" charset="0"/>
                <a:cs typeface="SutonnyUniBanglaOMJ" pitchFamily="2" charset="0"/>
              </a:rPr>
              <a:t>জরীপের কাজ অতিদ্রুত সম্পন্ন করার জন্য প্রয়োজনঃ</a:t>
            </a:r>
          </a:p>
          <a:p>
            <a:endParaRPr lang="bn-BD" dirty="0" smtClean="0">
              <a:latin typeface="SutonnyUniBanglaOMJ" pitchFamily="2" charset="0"/>
              <a:ea typeface="Times New Roman" pitchFamily="18" charset="0"/>
              <a:cs typeface="SutonnyUniBanglaOMJ" pitchFamily="2" charset="0"/>
            </a:endParaRPr>
          </a:p>
          <a:p>
            <a:endParaRPr lang="bn-BD" dirty="0" smtClean="0">
              <a:latin typeface="SutonnyUniBanglaOMJ" pitchFamily="2" charset="0"/>
              <a:ea typeface="Times New Roman" pitchFamily="18" charset="0"/>
              <a:cs typeface="SutonnyUniBanglaOMJ" pitchFamily="2" charset="0"/>
            </a:endParaRPr>
          </a:p>
          <a:p>
            <a:endParaRPr lang="bn-BD" dirty="0" smtClean="0">
              <a:latin typeface="SutonnyUniBanglaOMJ" pitchFamily="2" charset="0"/>
              <a:ea typeface="Times New Roman" pitchFamily="18" charset="0"/>
              <a:cs typeface="SutonnyUniBanglaOMJ" pitchFamily="2" charset="0"/>
            </a:endParaRPr>
          </a:p>
          <a:p>
            <a:r>
              <a:rPr lang="bn-BD" sz="3200" dirty="0" smtClean="0">
                <a:latin typeface="SutonnyUniBanglaOMJ" pitchFamily="2" charset="0"/>
                <a:ea typeface="Times New Roman" pitchFamily="18" charset="0"/>
                <a:cs typeface="SutonnyUniBanglaOMJ" pitchFamily="2" charset="0"/>
              </a:rPr>
              <a:t>     # </a:t>
            </a:r>
            <a:r>
              <a:rPr lang="bn-BD" sz="3200" dirty="0" smtClean="0">
                <a:solidFill>
                  <a:srgbClr val="7030A0"/>
                </a:solidFill>
                <a:latin typeface="SutonnyUniBanglaOMJ" pitchFamily="2" charset="0"/>
                <a:ea typeface="Times New Roman" pitchFamily="18" charset="0"/>
                <a:cs typeface="SutonnyUniBanglaOMJ" pitchFamily="2" charset="0"/>
              </a:rPr>
              <a:t>লোকবল পদায়ন</a:t>
            </a:r>
          </a:p>
          <a:p>
            <a:r>
              <a:rPr lang="bn-BD" sz="3200" dirty="0" smtClean="0">
                <a:latin typeface="SutonnyUniBanglaOMJ" pitchFamily="2" charset="0"/>
                <a:ea typeface="Times New Roman" pitchFamily="18" charset="0"/>
                <a:cs typeface="SutonnyUniBanglaOMJ" pitchFamily="2" charset="0"/>
              </a:rPr>
              <a:t>     # </a:t>
            </a:r>
            <a:r>
              <a:rPr lang="bn-BD" sz="3200" dirty="0" smtClean="0">
                <a:solidFill>
                  <a:srgbClr val="0070C0"/>
                </a:solidFill>
                <a:latin typeface="SutonnyUniBanglaOMJ" pitchFamily="2" charset="0"/>
                <a:ea typeface="Times New Roman" pitchFamily="18" charset="0"/>
                <a:cs typeface="SutonnyUniBanglaOMJ" pitchFamily="2" charset="0"/>
              </a:rPr>
              <a:t>ঢাকা ও সিলেট সেটেলমেন্ট প্রেসের মধ্যে সমন্বয় সাধন </a:t>
            </a:r>
            <a:endParaRPr lang="en-US" sz="3200" dirty="0">
              <a:solidFill>
                <a:srgbClr val="0070C0"/>
              </a:solidFill>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3293209"/>
          </a:xfrm>
          <a:prstGeom prst="rect">
            <a:avLst/>
          </a:prstGeom>
        </p:spPr>
        <p:txBody>
          <a:bodyPr wrap="square">
            <a:spAutoFit/>
          </a:bodyPr>
          <a:lstStyle/>
          <a:p>
            <a:pPr algn="ctr"/>
            <a:r>
              <a:rPr lang="bn-BD" sz="4000" dirty="0" smtClean="0">
                <a:solidFill>
                  <a:srgbClr val="00B050"/>
                </a:solidFill>
                <a:latin typeface="SutonnyUniBanglaOMJ" pitchFamily="2" charset="0"/>
                <a:ea typeface="Times New Roman" pitchFamily="18" charset="0"/>
                <a:cs typeface="SutonnyUniBanglaOMJ" pitchFamily="2" charset="0"/>
              </a:rPr>
              <a:t>সিলেট জোনে লোকবল চাহিদা</a:t>
            </a:r>
          </a:p>
          <a:p>
            <a:endParaRPr lang="bn-BD" sz="4000" dirty="0" smtClean="0">
              <a:solidFill>
                <a:srgbClr val="00B050"/>
              </a:solidFill>
              <a:latin typeface="SutonnyUniBanglaOMJ" pitchFamily="2" charset="0"/>
              <a:ea typeface="Times New Roman" pitchFamily="18" charset="0"/>
              <a:cs typeface="SutonnyUniBanglaOMJ" pitchFamily="2" charset="0"/>
            </a:endParaRPr>
          </a:p>
          <a:p>
            <a:r>
              <a:rPr lang="bn-BD" dirty="0" smtClean="0">
                <a:latin typeface="SutonnyUniBanglaOMJ" pitchFamily="2" charset="0"/>
                <a:cs typeface="SutonnyUniBanglaOMJ" pitchFamily="2" charset="0"/>
              </a:rPr>
              <a:t> 	    </a:t>
            </a:r>
            <a:r>
              <a:rPr lang="bn-BD" sz="3200" u="sng" dirty="0" smtClean="0">
                <a:solidFill>
                  <a:srgbClr val="7030A0"/>
                </a:solidFill>
                <a:latin typeface="SutonnyUniBanglaOMJ" pitchFamily="2" charset="0"/>
                <a:cs typeface="SutonnyUniBanglaOMJ" pitchFamily="2" charset="0"/>
              </a:rPr>
              <a:t>পদের নাম</a:t>
            </a:r>
            <a:r>
              <a:rPr lang="bn-BD" sz="3200" dirty="0" smtClean="0">
                <a:solidFill>
                  <a:srgbClr val="7030A0"/>
                </a:solidFill>
                <a:latin typeface="SutonnyUniBanglaOMJ" pitchFamily="2" charset="0"/>
                <a:cs typeface="SutonnyUniBanglaOMJ" pitchFamily="2" charset="0"/>
              </a:rPr>
              <a:t>                </a:t>
            </a:r>
            <a:r>
              <a:rPr lang="bn-BD" sz="3200" u="sng" dirty="0" smtClean="0">
                <a:solidFill>
                  <a:srgbClr val="7030A0"/>
                </a:solidFill>
                <a:latin typeface="SutonnyUniBanglaOMJ" pitchFamily="2" charset="0"/>
                <a:cs typeface="SutonnyUniBanglaOMJ" pitchFamily="2" charset="0"/>
              </a:rPr>
              <a:t>লোক সংখ্যা</a:t>
            </a:r>
            <a:r>
              <a:rPr lang="bn-BD" sz="3200" dirty="0" smtClean="0">
                <a:solidFill>
                  <a:srgbClr val="7030A0"/>
                </a:solidFill>
                <a:latin typeface="SutonnyUniBanglaOMJ" pitchFamily="2" charset="0"/>
                <a:cs typeface="SutonnyUniBanglaOMJ" pitchFamily="2" charset="0"/>
              </a:rPr>
              <a:t>     </a:t>
            </a:r>
            <a:r>
              <a:rPr lang="en-US" sz="3200" dirty="0" smtClean="0">
                <a:solidFill>
                  <a:srgbClr val="7030A0"/>
                </a:solidFill>
                <a:latin typeface="SutonnyUniBanglaOMJ" pitchFamily="2" charset="0"/>
                <a:cs typeface="SutonnyUniBanglaOMJ" pitchFamily="2" charset="0"/>
              </a:rPr>
              <a:t> </a:t>
            </a:r>
            <a:r>
              <a:rPr lang="bn-BD" sz="3200" dirty="0" smtClean="0">
                <a:solidFill>
                  <a:srgbClr val="7030A0"/>
                </a:solidFill>
                <a:latin typeface="SutonnyUniBanglaOMJ" pitchFamily="2" charset="0"/>
                <a:cs typeface="SutonnyUniBanglaOMJ" pitchFamily="2" charset="0"/>
              </a:rPr>
              <a:t>   </a:t>
            </a:r>
            <a:r>
              <a:rPr lang="bn-BD" sz="3200" u="sng" dirty="0" smtClean="0">
                <a:solidFill>
                  <a:srgbClr val="7030A0"/>
                </a:solidFill>
                <a:latin typeface="SutonnyUniBanglaOMJ" pitchFamily="2" charset="0"/>
                <a:cs typeface="SutonnyUniBanglaOMJ" pitchFamily="2" charset="0"/>
              </a:rPr>
              <a:t>মেয়াদ</a:t>
            </a:r>
            <a:endParaRPr lang="bn-BD" u="sng" dirty="0" smtClean="0">
              <a:solidFill>
                <a:srgbClr val="7030A0"/>
              </a:solidFill>
              <a:latin typeface="SutonnyUniBanglaOMJ" pitchFamily="2" charset="0"/>
              <a:cs typeface="SutonnyUniBanglaOMJ" pitchFamily="2" charset="0"/>
            </a:endParaRPr>
          </a:p>
          <a:p>
            <a:r>
              <a:rPr lang="bn-BD" dirty="0" smtClean="0">
                <a:latin typeface="SutonnyUniBanglaOMJ" pitchFamily="2" charset="0"/>
                <a:cs typeface="SutonnyUniBanglaOMJ" pitchFamily="2" charset="0"/>
              </a:rPr>
              <a:t> 	</a:t>
            </a:r>
            <a:r>
              <a:rPr lang="en-US" sz="3200" dirty="0" smtClean="0">
                <a:solidFill>
                  <a:srgbClr val="FF0000"/>
                </a:solidFill>
                <a:latin typeface="SutonnyUniBanglaOMJ" pitchFamily="2" charset="0"/>
                <a:cs typeface="SutonnyUniBanglaOMJ" pitchFamily="2" charset="0"/>
              </a:rPr>
              <a:t>ASO/Sub-ASO  </a:t>
            </a:r>
            <a:r>
              <a:rPr lang="en-US" sz="3200" dirty="0" smtClean="0">
                <a:latin typeface="SutonnyUniBanglaOMJ" pitchFamily="2" charset="0"/>
                <a:cs typeface="SutonnyUniBanglaOMJ" pitchFamily="2" charset="0"/>
              </a:rPr>
              <a:t>       </a:t>
            </a:r>
            <a:r>
              <a:rPr lang="bn-BD" sz="3200" dirty="0" smtClean="0">
                <a:solidFill>
                  <a:srgbClr val="0070C0"/>
                </a:solidFill>
                <a:latin typeface="SutonnyUniBanglaOMJ" pitchFamily="2" charset="0"/>
                <a:cs typeface="SutonnyUniBanglaOMJ" pitchFamily="2" charset="0"/>
              </a:rPr>
              <a:t>২০ জন            </a:t>
            </a:r>
            <a:r>
              <a:rPr lang="bn-BD" sz="3200" dirty="0" smtClean="0">
                <a:solidFill>
                  <a:srgbClr val="002060"/>
                </a:solidFill>
                <a:latin typeface="SutonnyUniBanglaOMJ" pitchFamily="2" charset="0"/>
                <a:cs typeface="SutonnyUniBanglaOMJ" pitchFamily="2" charset="0"/>
              </a:rPr>
              <a:t>১ বছর</a:t>
            </a:r>
          </a:p>
          <a:p>
            <a:r>
              <a:rPr lang="bn-BD" sz="3200" dirty="0" smtClean="0">
                <a:latin typeface="SutonnyUniBanglaOMJ" pitchFamily="2" charset="0"/>
                <a:cs typeface="SutonnyUniBanglaOMJ" pitchFamily="2" charset="0"/>
              </a:rPr>
              <a:t>	</a:t>
            </a:r>
            <a:r>
              <a:rPr lang="bn-BD" sz="3200" dirty="0" smtClean="0">
                <a:solidFill>
                  <a:srgbClr val="0070C0"/>
                </a:solidFill>
                <a:latin typeface="SutonnyUniBanglaOMJ" pitchFamily="2" charset="0"/>
                <a:cs typeface="SutonnyUniBanglaOMJ" pitchFamily="2" charset="0"/>
              </a:rPr>
              <a:t>তৃতীয় শ্রেণীর কর্মচারী       ৩০ জন            </a:t>
            </a:r>
            <a:r>
              <a:rPr lang="bn-BD" sz="3200" dirty="0" smtClean="0">
                <a:solidFill>
                  <a:srgbClr val="002060"/>
                </a:solidFill>
                <a:latin typeface="SutonnyUniBanglaOMJ" pitchFamily="2" charset="0"/>
                <a:cs typeface="SutonnyUniBanglaOMJ" pitchFamily="2" charset="0"/>
              </a:rPr>
              <a:t>২ বছর</a:t>
            </a:r>
          </a:p>
          <a:p>
            <a:r>
              <a:rPr lang="bn-BD" sz="3200" dirty="0" smtClean="0">
                <a:latin typeface="SutonnyUniBanglaOMJ" pitchFamily="2" charset="0"/>
                <a:cs typeface="SutonnyUniBanglaOMJ" pitchFamily="2" charset="0"/>
              </a:rPr>
              <a:t>	</a:t>
            </a:r>
            <a:r>
              <a:rPr lang="bn-BD" sz="3200" dirty="0" smtClean="0">
                <a:solidFill>
                  <a:srgbClr val="00B050"/>
                </a:solidFill>
                <a:latin typeface="SutonnyUniBanglaOMJ" pitchFamily="2" charset="0"/>
                <a:cs typeface="SutonnyUniBanglaOMJ" pitchFamily="2" charset="0"/>
              </a:rPr>
              <a:t>চতুর্থ শ্রেণীর কর্মচারী</a:t>
            </a:r>
            <a:r>
              <a:rPr lang="en-US" sz="3200" dirty="0" smtClean="0">
                <a:solidFill>
                  <a:srgbClr val="00B050"/>
                </a:solidFill>
                <a:latin typeface="SutonnyUniBanglaOMJ" pitchFamily="2" charset="0"/>
                <a:cs typeface="SutonnyUniBanglaOMJ" pitchFamily="2" charset="0"/>
              </a:rPr>
              <a:t>    </a:t>
            </a:r>
            <a:r>
              <a:rPr lang="bn-BD" sz="3200" dirty="0" smtClean="0">
                <a:solidFill>
                  <a:srgbClr val="00B050"/>
                </a:solidFill>
                <a:latin typeface="SutonnyUniBanglaOMJ" pitchFamily="2" charset="0"/>
                <a:cs typeface="SutonnyUniBanglaOMJ" pitchFamily="2" charset="0"/>
              </a:rPr>
              <a:t>    </a:t>
            </a:r>
            <a:r>
              <a:rPr lang="bn-BD" sz="3200" dirty="0" smtClean="0">
                <a:solidFill>
                  <a:srgbClr val="0070C0"/>
                </a:solidFill>
                <a:latin typeface="SutonnyUniBanglaOMJ" pitchFamily="2" charset="0"/>
                <a:cs typeface="SutonnyUniBanglaOMJ" pitchFamily="2" charset="0"/>
              </a:rPr>
              <a:t>৫০ জন       </a:t>
            </a:r>
            <a:r>
              <a:rPr lang="en-US" sz="3200" dirty="0" smtClean="0">
                <a:solidFill>
                  <a:srgbClr val="0070C0"/>
                </a:solidFill>
                <a:latin typeface="SutonnyUniBanglaOMJ" pitchFamily="2" charset="0"/>
                <a:cs typeface="SutonnyUniBanglaOMJ" pitchFamily="2" charset="0"/>
              </a:rPr>
              <a:t> </a:t>
            </a:r>
            <a:r>
              <a:rPr lang="bn-BD" sz="3200" dirty="0" smtClean="0">
                <a:solidFill>
                  <a:srgbClr val="0070C0"/>
                </a:solidFill>
                <a:latin typeface="SutonnyUniBanglaOMJ" pitchFamily="2" charset="0"/>
                <a:cs typeface="SutonnyUniBanglaOMJ" pitchFamily="2" charset="0"/>
              </a:rPr>
              <a:t>    </a:t>
            </a:r>
            <a:r>
              <a:rPr lang="bn-BD" sz="3200" dirty="0" smtClean="0">
                <a:solidFill>
                  <a:srgbClr val="002060"/>
                </a:solidFill>
                <a:latin typeface="SutonnyUniBanglaOMJ" pitchFamily="2" charset="0"/>
                <a:cs typeface="SutonnyUniBanglaOMJ" pitchFamily="2" charset="0"/>
              </a:rPr>
              <a:t>২ বছর</a:t>
            </a:r>
            <a:endParaRPr lang="en-US" sz="3200" dirty="0">
              <a:solidFill>
                <a:srgbClr val="002060"/>
              </a:solidFill>
            </a:endParaRPr>
          </a:p>
        </p:txBody>
      </p:sp>
    </p:spTree>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18"/>
          <p:cNvSpPr>
            <a:spLocks noChangeArrowheads="1"/>
          </p:cNvSpPr>
          <p:nvPr/>
        </p:nvSpPr>
        <p:spPr bwMode="auto">
          <a:xfrm>
            <a:off x="0" y="152400"/>
            <a:ext cx="9144000" cy="892175"/>
          </a:xfrm>
          <a:prstGeom prst="rect">
            <a:avLst/>
          </a:prstGeom>
          <a:noFill/>
          <a:ln w="9525">
            <a:noFill/>
            <a:miter lim="800000"/>
            <a:headEnd/>
            <a:tailEnd/>
          </a:ln>
        </p:spPr>
        <p:txBody>
          <a:bodyPr>
            <a:spAutoFit/>
          </a:bodyPr>
          <a:lstStyle/>
          <a:p>
            <a:pPr algn="ctr"/>
            <a:r>
              <a:rPr lang="bn-BD" sz="2400" b="1" u="sng">
                <a:solidFill>
                  <a:srgbClr val="0070C0"/>
                </a:solidFill>
                <a:latin typeface="SolaimanLipi" pitchFamily="65" charset="0"/>
                <a:cs typeface="SolaimanLipi" pitchFamily="65" charset="0"/>
              </a:rPr>
              <a:t>৩য় সাবজোনভুক্ত ১০ টি উপজেলার আপত্তি মামলা  নিষ্পত্তি সংক্রান্ত  চিত্র</a:t>
            </a:r>
          </a:p>
          <a:p>
            <a:pPr algn="ctr"/>
            <a:r>
              <a:rPr lang="bn-BD" sz="2800" b="1">
                <a:solidFill>
                  <a:srgbClr val="7030A0"/>
                </a:solidFill>
                <a:latin typeface="SolaimanLipi" pitchFamily="65" charset="0"/>
                <a:cs typeface="SolaimanLipi" pitchFamily="65" charset="0"/>
              </a:rPr>
              <a:t>নভেম্বর /২০১৪</a:t>
            </a:r>
            <a:endParaRPr lang="en-US" sz="2800" b="1">
              <a:solidFill>
                <a:srgbClr val="7030A0"/>
              </a:solidFill>
              <a:latin typeface="SolaimanLipi" pitchFamily="65" charset="0"/>
              <a:cs typeface="SolaimanLipi" pitchFamily="65" charset="0"/>
            </a:endParaRPr>
          </a:p>
        </p:txBody>
      </p:sp>
      <p:graphicFrame>
        <p:nvGraphicFramePr>
          <p:cNvPr id="8" name="Chart 7"/>
          <p:cNvGraphicFramePr/>
          <p:nvPr/>
        </p:nvGraphicFramePr>
        <p:xfrm>
          <a:off x="0" y="519471"/>
          <a:ext cx="9144000" cy="633852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470025"/>
          </a:xfrm>
        </p:spPr>
        <p:txBody>
          <a:bodyPr/>
          <a:lstStyle/>
          <a:p>
            <a:pPr algn="ctr"/>
            <a:r>
              <a:rPr lang="bn-BD" u="sng" dirty="0" smtClean="0">
                <a:latin typeface="SutonnyUniBanglaOMJ" pitchFamily="2" charset="0"/>
                <a:cs typeface="SutonnyUniBanglaOMJ" pitchFamily="2" charset="0"/>
              </a:rPr>
              <a:t>এক নজরে সিলেট জোন</a:t>
            </a:r>
            <a:endParaRPr lang="en-US" u="sng" dirty="0">
              <a:latin typeface="SutonnyUniBanglaOMJ" pitchFamily="2" charset="0"/>
              <a:cs typeface="SutonnyUniBanglaOMJ" pitchFamily="2" charset="0"/>
            </a:endParaRPr>
          </a:p>
        </p:txBody>
      </p:sp>
      <p:sp>
        <p:nvSpPr>
          <p:cNvPr id="3" name="Subtitle 2"/>
          <p:cNvSpPr>
            <a:spLocks noGrp="1"/>
          </p:cNvSpPr>
          <p:nvPr>
            <p:ph type="subTitle" idx="1"/>
          </p:nvPr>
        </p:nvSpPr>
        <p:spPr>
          <a:xfrm>
            <a:off x="1143000" y="2209800"/>
            <a:ext cx="6400800" cy="3657600"/>
          </a:xfrm>
        </p:spPr>
        <p:txBody>
          <a:bodyPr>
            <a:normAutofit/>
          </a:bodyPr>
          <a:lstStyle/>
          <a:p>
            <a:pPr algn="ctr"/>
            <a:r>
              <a:rPr lang="bn-BD" sz="4400" dirty="0" smtClean="0">
                <a:solidFill>
                  <a:schemeClr val="tx1"/>
                </a:solidFill>
                <a:latin typeface="SutonnyUniBanglaOMJ" pitchFamily="2" charset="0"/>
                <a:ea typeface="+mj-ea"/>
                <a:cs typeface="SutonnyUniBanglaOMJ" pitchFamily="2" charset="0"/>
              </a:rPr>
              <a:t>   জেলাঃ   ৪ টি</a:t>
            </a:r>
          </a:p>
          <a:p>
            <a:pPr algn="ctr"/>
            <a:r>
              <a:rPr lang="bn-BD" sz="4400" dirty="0" smtClean="0">
                <a:solidFill>
                  <a:schemeClr val="tx1"/>
                </a:solidFill>
                <a:latin typeface="SutonnyUniBanglaOMJ" pitchFamily="2" charset="0"/>
                <a:ea typeface="+mj-ea"/>
                <a:cs typeface="SutonnyUniBanglaOMJ" pitchFamily="2" charset="0"/>
              </a:rPr>
              <a:t>উপজেলাঃ  ৩৮টি</a:t>
            </a:r>
            <a:endParaRPr lang="en-US" sz="4400" dirty="0">
              <a:solidFill>
                <a:schemeClr val="tx1"/>
              </a:solidFill>
              <a:latin typeface="SutonnyUniBanglaOMJ" pitchFamily="2" charset="0"/>
              <a:ea typeface="+mj-ea"/>
              <a:cs typeface="SutonnyUniBanglaOMJ" pitchFamily="2" charset="0"/>
            </a:endParaRPr>
          </a:p>
          <a:p>
            <a:pPr algn="ctr"/>
            <a:r>
              <a:rPr lang="bn-BD" sz="4400" dirty="0" smtClean="0">
                <a:solidFill>
                  <a:schemeClr val="tx1"/>
                </a:solidFill>
                <a:latin typeface="SutonnyUniBanglaOMJ" pitchFamily="2" charset="0"/>
                <a:ea typeface="+mj-ea"/>
                <a:cs typeface="SutonnyUniBanglaOMJ" pitchFamily="2" charset="0"/>
              </a:rPr>
              <a:t>       মৌজাঃ  ৫৪৫৭ </a:t>
            </a:r>
            <a:r>
              <a:rPr lang="bn-BD" sz="4400" dirty="0">
                <a:solidFill>
                  <a:schemeClr val="tx1"/>
                </a:solidFill>
                <a:latin typeface="SutonnyUniBanglaOMJ" pitchFamily="2" charset="0"/>
                <a:ea typeface="+mj-ea"/>
                <a:cs typeface="SutonnyUniBanglaOMJ" pitchFamily="2" charset="0"/>
              </a:rPr>
              <a:t>টি</a:t>
            </a:r>
            <a:endParaRPr lang="en-US" sz="4400" dirty="0">
              <a:solidFill>
                <a:schemeClr val="tx1"/>
              </a:solidFill>
              <a:latin typeface="SutonnyUniBanglaOMJ" pitchFamily="2" charset="0"/>
              <a:ea typeface="+mj-ea"/>
              <a:cs typeface="SutonnyUniBanglaOMJ" pitchFamily="2" charset="0"/>
            </a:endParaRPr>
          </a:p>
          <a:p>
            <a:endParaRPr lang="en-US" dirty="0"/>
          </a:p>
          <a:p>
            <a:endParaRPr lang="en-US"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3074" name="Rectangle 9"/>
          <p:cNvSpPr>
            <a:spLocks noChangeArrowheads="1"/>
          </p:cNvSpPr>
          <p:nvPr/>
        </p:nvSpPr>
        <p:spPr bwMode="auto">
          <a:xfrm>
            <a:off x="0" y="228600"/>
            <a:ext cx="9144000" cy="892175"/>
          </a:xfrm>
          <a:prstGeom prst="rect">
            <a:avLst/>
          </a:prstGeom>
          <a:noFill/>
          <a:ln w="9525">
            <a:noFill/>
            <a:miter lim="800000"/>
            <a:headEnd/>
            <a:tailEnd/>
          </a:ln>
        </p:spPr>
        <p:txBody>
          <a:bodyPr>
            <a:spAutoFit/>
          </a:bodyPr>
          <a:lstStyle/>
          <a:p>
            <a:pPr algn="ctr"/>
            <a:r>
              <a:rPr lang="bn-BD" sz="2400" b="1" u="sng">
                <a:solidFill>
                  <a:srgbClr val="7030A0"/>
                </a:solidFill>
                <a:latin typeface="SolaimanLipi" pitchFamily="65" charset="0"/>
                <a:cs typeface="SolaimanLipi" pitchFamily="65" charset="0"/>
              </a:rPr>
              <a:t>৩য় সাবজোনভুক্ত ১০ টি উপজেলার আপত্তি মামলা  নিষ্পত্তি সংক্রান্ত  চিত্র</a:t>
            </a:r>
            <a:endParaRPr lang="en-US" sz="2400" b="1" u="sng">
              <a:solidFill>
                <a:srgbClr val="7030A0"/>
              </a:solidFill>
              <a:latin typeface="SolaimanLipi" pitchFamily="65" charset="0"/>
              <a:cs typeface="SolaimanLipi" pitchFamily="65" charset="0"/>
            </a:endParaRPr>
          </a:p>
          <a:p>
            <a:pPr algn="ctr"/>
            <a:r>
              <a:rPr lang="bn-BD" sz="2800" b="1">
                <a:solidFill>
                  <a:srgbClr val="0070C0"/>
                </a:solidFill>
                <a:latin typeface="SolaimanLipi" pitchFamily="65" charset="0"/>
                <a:cs typeface="SolaimanLipi" pitchFamily="65" charset="0"/>
              </a:rPr>
              <a:t>ডিসেম্বর /২০১৪</a:t>
            </a:r>
            <a:endParaRPr lang="en-US" sz="2800" b="1">
              <a:solidFill>
                <a:srgbClr val="0070C0"/>
              </a:solidFill>
              <a:latin typeface="SolaimanLipi" pitchFamily="65" charset="0"/>
              <a:cs typeface="SolaimanLipi" pitchFamily="65" charset="0"/>
            </a:endParaRPr>
          </a:p>
        </p:txBody>
      </p:sp>
      <p:graphicFrame>
        <p:nvGraphicFramePr>
          <p:cNvPr id="9" name="Chart 8"/>
          <p:cNvGraphicFramePr/>
          <p:nvPr/>
        </p:nvGraphicFramePr>
        <p:xfrm>
          <a:off x="-1" y="609599"/>
          <a:ext cx="9144001" cy="6105525"/>
        </p:xfrm>
        <a:graphic>
          <a:graphicData uri="http://schemas.openxmlformats.org/drawingml/2006/chart">
            <c:chart xmlns:c="http://schemas.openxmlformats.org/drawingml/2006/chart" xmlns:r="http://schemas.openxmlformats.org/officeDocument/2006/relationships" r:id="rId2"/>
          </a:graphicData>
        </a:graphic>
      </p:graphicFrame>
      <p:sp>
        <p:nvSpPr>
          <p:cNvPr id="3076" name="TextBox 3"/>
          <p:cNvSpPr txBox="1">
            <a:spLocks noChangeArrowheads="1"/>
          </p:cNvSpPr>
          <p:nvPr/>
        </p:nvSpPr>
        <p:spPr bwMode="auto">
          <a:xfrm>
            <a:off x="1828800" y="3048000"/>
            <a:ext cx="609600" cy="381000"/>
          </a:xfrm>
          <a:prstGeom prst="rect">
            <a:avLst/>
          </a:prstGeom>
          <a:noFill/>
          <a:ln w="9525">
            <a:noFill/>
            <a:miter lim="800000"/>
            <a:headEnd/>
            <a:tailEnd/>
          </a:ln>
        </p:spPr>
        <p:txBody>
          <a:bodyPr/>
          <a:lstStyle/>
          <a:p>
            <a:r>
              <a:rPr lang="bn-BD" sz="2000" b="1">
                <a:latin typeface="SolaimanLipi" pitchFamily="65" charset="0"/>
                <a:cs typeface="SolaimanLipi" pitchFamily="65" charset="0"/>
              </a:rPr>
              <a:t>৫ম</a:t>
            </a:r>
            <a:endParaRPr lang="en-US" sz="2000" b="1">
              <a:latin typeface="SolaimanLipi" pitchFamily="65" charset="0"/>
              <a:cs typeface="SolaimanLipi" pitchFamily="65" charset="0"/>
            </a:endParaRPr>
          </a:p>
        </p:txBody>
      </p:sp>
      <p:sp>
        <p:nvSpPr>
          <p:cNvPr id="3077" name="TextBox 4"/>
          <p:cNvSpPr txBox="1">
            <a:spLocks noChangeArrowheads="1"/>
          </p:cNvSpPr>
          <p:nvPr/>
        </p:nvSpPr>
        <p:spPr bwMode="auto">
          <a:xfrm>
            <a:off x="3200400" y="3124200"/>
            <a:ext cx="533400" cy="533400"/>
          </a:xfrm>
          <a:prstGeom prst="rect">
            <a:avLst/>
          </a:prstGeom>
          <a:noFill/>
          <a:ln w="9525">
            <a:noFill/>
            <a:miter lim="800000"/>
            <a:headEnd/>
            <a:tailEnd/>
          </a:ln>
        </p:spPr>
        <p:txBody>
          <a:bodyPr wrap="none"/>
          <a:lstStyle/>
          <a:p>
            <a:r>
              <a:rPr lang="bn-BD" sz="2000" b="1">
                <a:solidFill>
                  <a:srgbClr val="FFFF00"/>
                </a:solidFill>
                <a:latin typeface="SolaimanLipi" pitchFamily="65" charset="0"/>
                <a:cs typeface="SolaimanLipi" pitchFamily="65" charset="0"/>
              </a:rPr>
              <a:t>৬ষ্ট</a:t>
            </a:r>
            <a:endParaRPr lang="en-US" sz="2000" b="1">
              <a:solidFill>
                <a:srgbClr val="FFFF00"/>
              </a:solidFill>
              <a:latin typeface="SolaimanLipi" pitchFamily="65" charset="0"/>
              <a:cs typeface="SolaimanLipi" pitchFamily="65" charset="0"/>
            </a:endParaRPr>
          </a:p>
        </p:txBody>
      </p:sp>
      <p:sp>
        <p:nvSpPr>
          <p:cNvPr id="3078" name="TextBox 5"/>
          <p:cNvSpPr txBox="1">
            <a:spLocks noChangeArrowheads="1"/>
          </p:cNvSpPr>
          <p:nvPr/>
        </p:nvSpPr>
        <p:spPr bwMode="auto">
          <a:xfrm>
            <a:off x="2514600" y="3048000"/>
            <a:ext cx="838200" cy="381000"/>
          </a:xfrm>
          <a:prstGeom prst="rect">
            <a:avLst/>
          </a:prstGeom>
          <a:noFill/>
          <a:ln w="9525">
            <a:noFill/>
            <a:miter lim="800000"/>
            <a:headEnd/>
            <a:tailEnd/>
          </a:ln>
        </p:spPr>
        <p:txBody>
          <a:bodyPr wrap="none"/>
          <a:lstStyle/>
          <a:p>
            <a:r>
              <a:rPr lang="bn-BD" sz="2000" b="1" dirty="0">
                <a:latin typeface="SolaimanLipi" pitchFamily="65" charset="0"/>
                <a:cs typeface="SolaimanLipi" pitchFamily="65" charset="0"/>
              </a:rPr>
              <a:t>৪র্থ</a:t>
            </a:r>
            <a:endParaRPr lang="en-US" sz="2000" b="1" dirty="0">
              <a:latin typeface="SolaimanLipi" pitchFamily="65" charset="0"/>
              <a:cs typeface="SolaimanLipi" pitchFamily="65" charset="0"/>
            </a:endParaRPr>
          </a:p>
        </p:txBody>
      </p:sp>
      <p:sp>
        <p:nvSpPr>
          <p:cNvPr id="3079" name="TextBox 6"/>
          <p:cNvSpPr txBox="1">
            <a:spLocks noChangeArrowheads="1"/>
          </p:cNvSpPr>
          <p:nvPr/>
        </p:nvSpPr>
        <p:spPr bwMode="auto">
          <a:xfrm>
            <a:off x="4648200" y="3276600"/>
            <a:ext cx="914400" cy="914400"/>
          </a:xfrm>
          <a:prstGeom prst="rect">
            <a:avLst/>
          </a:prstGeom>
          <a:noFill/>
          <a:ln w="9525">
            <a:noFill/>
            <a:miter lim="800000"/>
            <a:headEnd/>
            <a:tailEnd/>
          </a:ln>
        </p:spPr>
        <p:txBody>
          <a:bodyPr wrap="none"/>
          <a:lstStyle/>
          <a:p>
            <a:r>
              <a:rPr lang="bn-BD" sz="2000" b="1">
                <a:latin typeface="SolaimanLipi" pitchFamily="65" charset="0"/>
                <a:cs typeface="SolaimanLipi" pitchFamily="65" charset="0"/>
              </a:rPr>
              <a:t>৯ম</a:t>
            </a:r>
            <a:endParaRPr lang="en-US" sz="2000" b="1">
              <a:latin typeface="SolaimanLipi" pitchFamily="65" charset="0"/>
              <a:cs typeface="SolaimanLipi" pitchFamily="65" charset="0"/>
            </a:endParaRPr>
          </a:p>
        </p:txBody>
      </p:sp>
      <p:sp>
        <p:nvSpPr>
          <p:cNvPr id="3080" name="TextBox 7"/>
          <p:cNvSpPr txBox="1">
            <a:spLocks noChangeArrowheads="1"/>
          </p:cNvSpPr>
          <p:nvPr/>
        </p:nvSpPr>
        <p:spPr bwMode="auto">
          <a:xfrm>
            <a:off x="5334000" y="3276600"/>
            <a:ext cx="914400" cy="914400"/>
          </a:xfrm>
          <a:prstGeom prst="rect">
            <a:avLst/>
          </a:prstGeom>
          <a:noFill/>
          <a:ln w="9525">
            <a:noFill/>
            <a:miter lim="800000"/>
            <a:headEnd/>
            <a:tailEnd/>
          </a:ln>
        </p:spPr>
        <p:txBody>
          <a:bodyPr wrap="none"/>
          <a:lstStyle/>
          <a:p>
            <a:r>
              <a:rPr lang="bn-BD" sz="2000" b="1">
                <a:latin typeface="SolaimanLipi" pitchFamily="65" charset="0"/>
                <a:cs typeface="SolaimanLipi" pitchFamily="65" charset="0"/>
              </a:rPr>
              <a:t>৮ম</a:t>
            </a:r>
            <a:endParaRPr lang="en-US" sz="2000" b="1">
              <a:latin typeface="SolaimanLipi" pitchFamily="65" charset="0"/>
              <a:cs typeface="SolaimanLipi" pitchFamily="65" charset="0"/>
            </a:endParaRPr>
          </a:p>
        </p:txBody>
      </p:sp>
      <p:sp>
        <p:nvSpPr>
          <p:cNvPr id="3081" name="TextBox 8"/>
          <p:cNvSpPr txBox="1">
            <a:spLocks noChangeArrowheads="1"/>
          </p:cNvSpPr>
          <p:nvPr/>
        </p:nvSpPr>
        <p:spPr bwMode="auto">
          <a:xfrm>
            <a:off x="6096000" y="34290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৭ম</a:t>
            </a:r>
            <a:endParaRPr lang="en-US" sz="2000" b="1">
              <a:solidFill>
                <a:schemeClr val="bg1"/>
              </a:solidFill>
              <a:latin typeface="SolaimanLipi" pitchFamily="65" charset="0"/>
              <a:cs typeface="SolaimanLipi" pitchFamily="65" charset="0"/>
            </a:endParaRPr>
          </a:p>
        </p:txBody>
      </p:sp>
      <p:sp>
        <p:nvSpPr>
          <p:cNvPr id="3082" name="TextBox 9"/>
          <p:cNvSpPr txBox="1">
            <a:spLocks noChangeArrowheads="1"/>
          </p:cNvSpPr>
          <p:nvPr/>
        </p:nvSpPr>
        <p:spPr bwMode="auto">
          <a:xfrm>
            <a:off x="6858000" y="2667000"/>
            <a:ext cx="914400" cy="914400"/>
          </a:xfrm>
          <a:prstGeom prst="rect">
            <a:avLst/>
          </a:prstGeom>
          <a:noFill/>
          <a:ln w="9525">
            <a:noFill/>
            <a:miter lim="800000"/>
            <a:headEnd/>
            <a:tailEnd/>
          </a:ln>
        </p:spPr>
        <p:txBody>
          <a:bodyPr wrap="none"/>
          <a:lstStyle/>
          <a:p>
            <a:r>
              <a:rPr lang="bn-BD" sz="2000">
                <a:solidFill>
                  <a:schemeClr val="bg1"/>
                </a:solidFill>
                <a:latin typeface="SolaimanLipi" pitchFamily="65" charset="0"/>
                <a:cs typeface="SolaimanLipi" pitchFamily="65" charset="0"/>
              </a:rPr>
              <a:t>২য়</a:t>
            </a:r>
          </a:p>
          <a:p>
            <a:r>
              <a:rPr lang="bn-BD" sz="2000">
                <a:solidFill>
                  <a:schemeClr val="bg1"/>
                </a:solidFill>
                <a:latin typeface="SolaimanLipi" pitchFamily="65" charset="0"/>
                <a:cs typeface="SolaimanLipi" pitchFamily="65" charset="0"/>
              </a:rPr>
              <a:t>যুগ্ম</a:t>
            </a:r>
            <a:endParaRPr lang="en-US" sz="2000">
              <a:solidFill>
                <a:schemeClr val="bg1"/>
              </a:solidFill>
              <a:latin typeface="SolaimanLipi" pitchFamily="65" charset="0"/>
              <a:cs typeface="SolaimanLipi" pitchFamily="65" charset="0"/>
            </a:endParaRPr>
          </a:p>
        </p:txBody>
      </p:sp>
      <p:sp>
        <p:nvSpPr>
          <p:cNvPr id="3083" name="TextBox 10"/>
          <p:cNvSpPr txBox="1">
            <a:spLocks noChangeArrowheads="1"/>
          </p:cNvSpPr>
          <p:nvPr/>
        </p:nvSpPr>
        <p:spPr bwMode="auto">
          <a:xfrm>
            <a:off x="7543800" y="3581400"/>
            <a:ext cx="914400" cy="914400"/>
          </a:xfrm>
          <a:prstGeom prst="rect">
            <a:avLst/>
          </a:prstGeom>
          <a:noFill/>
          <a:ln w="9525">
            <a:noFill/>
            <a:miter lim="800000"/>
            <a:headEnd/>
            <a:tailEnd/>
          </a:ln>
        </p:spPr>
        <p:txBody>
          <a:bodyPr wrap="none"/>
          <a:lstStyle/>
          <a:p>
            <a:r>
              <a:rPr lang="bn-BD" sz="2000" b="1" dirty="0">
                <a:latin typeface="SolaimanLipi" pitchFamily="65" charset="0"/>
                <a:cs typeface="SolaimanLipi" pitchFamily="65" charset="0"/>
              </a:rPr>
              <a:t>১ম</a:t>
            </a:r>
            <a:endParaRPr lang="en-US" sz="2000" b="1" dirty="0">
              <a:latin typeface="SolaimanLipi" pitchFamily="65" charset="0"/>
              <a:cs typeface="SolaimanLipi" pitchFamily="65" charset="0"/>
            </a:endParaRPr>
          </a:p>
        </p:txBody>
      </p:sp>
      <p:sp>
        <p:nvSpPr>
          <p:cNvPr id="3084" name="TextBox 4"/>
          <p:cNvSpPr txBox="1">
            <a:spLocks noChangeArrowheads="1"/>
          </p:cNvSpPr>
          <p:nvPr/>
        </p:nvSpPr>
        <p:spPr bwMode="auto">
          <a:xfrm>
            <a:off x="3886200" y="3124200"/>
            <a:ext cx="533400" cy="533400"/>
          </a:xfrm>
          <a:prstGeom prst="rect">
            <a:avLst/>
          </a:prstGeom>
          <a:noFill/>
          <a:ln w="9525">
            <a:noFill/>
            <a:miter lim="800000"/>
            <a:headEnd/>
            <a:tailEnd/>
          </a:ln>
        </p:spPr>
        <p:txBody>
          <a:bodyPr wrap="none"/>
          <a:lstStyle/>
          <a:p>
            <a:r>
              <a:rPr lang="bn-BD" sz="2000" b="1">
                <a:latin typeface="SolaimanLipi" pitchFamily="65" charset="0"/>
                <a:cs typeface="SolaimanLipi" pitchFamily="65" charset="0"/>
              </a:rPr>
              <a:t>৩য়</a:t>
            </a:r>
            <a:endParaRPr lang="en-US" sz="2000" b="1">
              <a:latin typeface="SolaimanLipi" pitchFamily="65" charset="0"/>
              <a:cs typeface="SolaimanLipi" pitchFamily="65" charset="0"/>
            </a:endParaRPr>
          </a:p>
        </p:txBody>
      </p:sp>
      <p:sp>
        <p:nvSpPr>
          <p:cNvPr id="3085" name="TextBox 9"/>
          <p:cNvSpPr txBox="1">
            <a:spLocks noChangeArrowheads="1"/>
          </p:cNvSpPr>
          <p:nvPr/>
        </p:nvSpPr>
        <p:spPr bwMode="auto">
          <a:xfrm>
            <a:off x="8229600" y="2743200"/>
            <a:ext cx="914400" cy="914400"/>
          </a:xfrm>
          <a:prstGeom prst="rect">
            <a:avLst/>
          </a:prstGeom>
          <a:noFill/>
          <a:ln w="9525">
            <a:noFill/>
            <a:miter lim="800000"/>
            <a:headEnd/>
            <a:tailEnd/>
          </a:ln>
        </p:spPr>
        <p:txBody>
          <a:bodyPr wrap="none"/>
          <a:lstStyle/>
          <a:p>
            <a:r>
              <a:rPr lang="bn-BD" sz="2000">
                <a:solidFill>
                  <a:srgbClr val="FFFF00"/>
                </a:solidFill>
                <a:latin typeface="SolaimanLipi" pitchFamily="65" charset="0"/>
                <a:cs typeface="SolaimanLipi" pitchFamily="65" charset="0"/>
              </a:rPr>
              <a:t>২য়</a:t>
            </a:r>
          </a:p>
          <a:p>
            <a:r>
              <a:rPr lang="bn-BD" sz="2000">
                <a:solidFill>
                  <a:srgbClr val="FFFF00"/>
                </a:solidFill>
                <a:latin typeface="SolaimanLipi" pitchFamily="65" charset="0"/>
                <a:cs typeface="SolaimanLipi" pitchFamily="65" charset="0"/>
              </a:rPr>
              <a:t>যুগ্ম</a:t>
            </a:r>
            <a:endParaRPr lang="en-US" sz="2000">
              <a:solidFill>
                <a:srgbClr val="FFFF00"/>
              </a:solidFill>
              <a:latin typeface="SolaimanLipi" pitchFamily="65" charset="0"/>
              <a:cs typeface="SolaimanLipi" pitchFamily="65" charset="0"/>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098" name="Rectangle 9"/>
          <p:cNvSpPr>
            <a:spLocks noChangeArrowheads="1"/>
          </p:cNvSpPr>
          <p:nvPr/>
        </p:nvSpPr>
        <p:spPr bwMode="auto">
          <a:xfrm>
            <a:off x="0" y="228600"/>
            <a:ext cx="9144000" cy="892175"/>
          </a:xfrm>
          <a:prstGeom prst="rect">
            <a:avLst/>
          </a:prstGeom>
          <a:noFill/>
          <a:ln w="9525">
            <a:noFill/>
            <a:miter lim="800000"/>
            <a:headEnd/>
            <a:tailEnd/>
          </a:ln>
        </p:spPr>
        <p:txBody>
          <a:bodyPr>
            <a:spAutoFit/>
          </a:bodyPr>
          <a:lstStyle/>
          <a:p>
            <a:pPr algn="ctr"/>
            <a:r>
              <a:rPr lang="bn-BD" sz="2400" b="1" u="sng">
                <a:solidFill>
                  <a:srgbClr val="7030A0"/>
                </a:solidFill>
                <a:latin typeface="SolaimanLipi" pitchFamily="65" charset="0"/>
                <a:cs typeface="SolaimanLipi" pitchFamily="65" charset="0"/>
              </a:rPr>
              <a:t>৩য় সাবজোনভুক্ত ১০ টি উপজেলার আপত্তি মামলা  নিষ্পত্তি সংক্রান্ত  চিত্র</a:t>
            </a:r>
            <a:endParaRPr lang="en-US" sz="2400" b="1" u="sng">
              <a:solidFill>
                <a:srgbClr val="7030A0"/>
              </a:solidFill>
              <a:latin typeface="SolaimanLipi" pitchFamily="65" charset="0"/>
              <a:cs typeface="SolaimanLipi" pitchFamily="65" charset="0"/>
            </a:endParaRPr>
          </a:p>
          <a:p>
            <a:pPr algn="ctr"/>
            <a:r>
              <a:rPr lang="bn-BD" sz="2800" b="1">
                <a:solidFill>
                  <a:srgbClr val="FF33CC"/>
                </a:solidFill>
                <a:latin typeface="SolaimanLipi" pitchFamily="65" charset="0"/>
                <a:cs typeface="SolaimanLipi" pitchFamily="65" charset="0"/>
              </a:rPr>
              <a:t>জানুয়ারী/২০১৫</a:t>
            </a:r>
            <a:endParaRPr lang="en-US" sz="2800" b="1">
              <a:solidFill>
                <a:srgbClr val="FF33CC"/>
              </a:solidFill>
              <a:latin typeface="SolaimanLipi" pitchFamily="65" charset="0"/>
              <a:cs typeface="SolaimanLipi" pitchFamily="65" charset="0"/>
            </a:endParaRPr>
          </a:p>
        </p:txBody>
      </p:sp>
      <p:graphicFrame>
        <p:nvGraphicFramePr>
          <p:cNvPr id="9" name="Chart 8"/>
          <p:cNvGraphicFramePr/>
          <p:nvPr/>
        </p:nvGraphicFramePr>
        <p:xfrm>
          <a:off x="0" y="685801"/>
          <a:ext cx="9143999" cy="6172200"/>
        </p:xfrm>
        <a:graphic>
          <a:graphicData uri="http://schemas.openxmlformats.org/drawingml/2006/chart">
            <c:chart xmlns:c="http://schemas.openxmlformats.org/drawingml/2006/chart" xmlns:r="http://schemas.openxmlformats.org/officeDocument/2006/relationships" r:id="rId2"/>
          </a:graphicData>
        </a:graphic>
      </p:graphicFrame>
      <p:sp>
        <p:nvSpPr>
          <p:cNvPr id="4100" name="TextBox 1"/>
          <p:cNvSpPr txBox="1">
            <a:spLocks noChangeArrowheads="1"/>
          </p:cNvSpPr>
          <p:nvPr/>
        </p:nvSpPr>
        <p:spPr bwMode="auto">
          <a:xfrm>
            <a:off x="5029200" y="3352800"/>
            <a:ext cx="533400" cy="457200"/>
          </a:xfrm>
          <a:prstGeom prst="rect">
            <a:avLst/>
          </a:prstGeom>
          <a:noFill/>
          <a:ln w="9525">
            <a:noFill/>
            <a:miter lim="800000"/>
            <a:headEnd/>
            <a:tailEnd/>
          </a:ln>
        </p:spPr>
        <p:txBody>
          <a:bodyPr/>
          <a:lstStyle/>
          <a:p>
            <a:r>
              <a:rPr lang="bn-BD" sz="2000" b="1" dirty="0">
                <a:latin typeface="SolaimanLipi" pitchFamily="65" charset="0"/>
                <a:cs typeface="SolaimanLipi" pitchFamily="65" charset="0"/>
              </a:rPr>
              <a:t>৯ম</a:t>
            </a:r>
            <a:endParaRPr lang="en-US" sz="2000" b="1" dirty="0">
              <a:latin typeface="SolaimanLipi" pitchFamily="65" charset="0"/>
              <a:cs typeface="SolaimanLipi" pitchFamily="65" charset="0"/>
            </a:endParaRPr>
          </a:p>
        </p:txBody>
      </p:sp>
      <p:sp>
        <p:nvSpPr>
          <p:cNvPr id="4101" name="TextBox 2"/>
          <p:cNvSpPr txBox="1">
            <a:spLocks noChangeArrowheads="1"/>
          </p:cNvSpPr>
          <p:nvPr/>
        </p:nvSpPr>
        <p:spPr bwMode="auto">
          <a:xfrm>
            <a:off x="8077200" y="2514600"/>
            <a:ext cx="838200" cy="3810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১ম</a:t>
            </a:r>
            <a:endParaRPr lang="en-US" sz="2000" b="1">
              <a:solidFill>
                <a:schemeClr val="bg1"/>
              </a:solidFill>
              <a:latin typeface="SolaimanLipi" pitchFamily="65" charset="0"/>
              <a:cs typeface="SolaimanLipi" pitchFamily="65" charset="0"/>
            </a:endParaRPr>
          </a:p>
        </p:txBody>
      </p:sp>
      <p:sp>
        <p:nvSpPr>
          <p:cNvPr id="4102" name="TextBox 3"/>
          <p:cNvSpPr txBox="1">
            <a:spLocks noChangeArrowheads="1"/>
          </p:cNvSpPr>
          <p:nvPr/>
        </p:nvSpPr>
        <p:spPr bwMode="auto">
          <a:xfrm>
            <a:off x="1143000" y="3048000"/>
            <a:ext cx="609600" cy="381000"/>
          </a:xfrm>
          <a:prstGeom prst="rect">
            <a:avLst/>
          </a:prstGeom>
          <a:noFill/>
          <a:ln w="9525">
            <a:noFill/>
            <a:miter lim="800000"/>
            <a:headEnd/>
            <a:tailEnd/>
          </a:ln>
        </p:spPr>
        <p:txBody>
          <a:bodyPr/>
          <a:lstStyle/>
          <a:p>
            <a:r>
              <a:rPr lang="bn-BD" sz="2000">
                <a:latin typeface="SolaimanLipi" pitchFamily="65" charset="0"/>
                <a:cs typeface="SolaimanLipi" pitchFamily="65" charset="0"/>
              </a:rPr>
              <a:t>৪র্থ</a:t>
            </a:r>
            <a:endParaRPr lang="en-US" sz="2000">
              <a:latin typeface="SolaimanLipi" pitchFamily="65" charset="0"/>
              <a:cs typeface="SolaimanLipi" pitchFamily="65" charset="0"/>
            </a:endParaRPr>
          </a:p>
        </p:txBody>
      </p:sp>
      <p:sp>
        <p:nvSpPr>
          <p:cNvPr id="4103" name="TextBox 4"/>
          <p:cNvSpPr txBox="1">
            <a:spLocks noChangeArrowheads="1"/>
          </p:cNvSpPr>
          <p:nvPr/>
        </p:nvSpPr>
        <p:spPr bwMode="auto">
          <a:xfrm>
            <a:off x="7315200" y="2971800"/>
            <a:ext cx="533400" cy="533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২য়</a:t>
            </a:r>
            <a:endParaRPr lang="en-US" sz="2000" b="1">
              <a:solidFill>
                <a:schemeClr val="bg1"/>
              </a:solidFill>
              <a:latin typeface="SolaimanLipi" pitchFamily="65" charset="0"/>
              <a:cs typeface="SolaimanLipi" pitchFamily="65" charset="0"/>
            </a:endParaRPr>
          </a:p>
        </p:txBody>
      </p:sp>
      <p:sp>
        <p:nvSpPr>
          <p:cNvPr id="4104" name="TextBox 5"/>
          <p:cNvSpPr txBox="1">
            <a:spLocks noChangeArrowheads="1"/>
          </p:cNvSpPr>
          <p:nvPr/>
        </p:nvSpPr>
        <p:spPr bwMode="auto">
          <a:xfrm>
            <a:off x="1905000" y="3048000"/>
            <a:ext cx="838200" cy="3810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১০ম</a:t>
            </a:r>
            <a:endParaRPr lang="en-US" sz="2000" b="1">
              <a:solidFill>
                <a:schemeClr val="bg1"/>
              </a:solidFill>
              <a:latin typeface="SolaimanLipi" pitchFamily="65" charset="0"/>
              <a:cs typeface="SolaimanLipi" pitchFamily="65" charset="0"/>
            </a:endParaRPr>
          </a:p>
        </p:txBody>
      </p:sp>
      <p:sp>
        <p:nvSpPr>
          <p:cNvPr id="4105" name="TextBox 6"/>
          <p:cNvSpPr txBox="1">
            <a:spLocks noChangeArrowheads="1"/>
          </p:cNvSpPr>
          <p:nvPr/>
        </p:nvSpPr>
        <p:spPr bwMode="auto">
          <a:xfrm>
            <a:off x="2667000" y="3124200"/>
            <a:ext cx="914400" cy="914400"/>
          </a:xfrm>
          <a:prstGeom prst="rect">
            <a:avLst/>
          </a:prstGeom>
          <a:noFill/>
          <a:ln w="9525">
            <a:noFill/>
            <a:miter lim="800000"/>
            <a:headEnd/>
            <a:tailEnd/>
          </a:ln>
        </p:spPr>
        <p:txBody>
          <a:bodyPr wrap="none"/>
          <a:lstStyle/>
          <a:p>
            <a:r>
              <a:rPr lang="bn-BD" sz="2000" dirty="0">
                <a:latin typeface="SolaimanLipi" pitchFamily="65" charset="0"/>
                <a:cs typeface="SolaimanLipi" pitchFamily="65" charset="0"/>
              </a:rPr>
              <a:t>৩য়</a:t>
            </a:r>
            <a:endParaRPr lang="en-US" sz="2000" dirty="0">
              <a:latin typeface="SolaimanLipi" pitchFamily="65" charset="0"/>
              <a:cs typeface="SolaimanLipi" pitchFamily="65" charset="0"/>
            </a:endParaRPr>
          </a:p>
        </p:txBody>
      </p:sp>
      <p:sp>
        <p:nvSpPr>
          <p:cNvPr id="4106" name="TextBox 7"/>
          <p:cNvSpPr txBox="1">
            <a:spLocks noChangeArrowheads="1"/>
          </p:cNvSpPr>
          <p:nvPr/>
        </p:nvSpPr>
        <p:spPr bwMode="auto">
          <a:xfrm>
            <a:off x="3429000" y="3276600"/>
            <a:ext cx="914400" cy="914400"/>
          </a:xfrm>
          <a:prstGeom prst="rect">
            <a:avLst/>
          </a:prstGeom>
          <a:noFill/>
          <a:ln w="9525">
            <a:noFill/>
            <a:miter lim="800000"/>
            <a:headEnd/>
            <a:tailEnd/>
          </a:ln>
        </p:spPr>
        <p:txBody>
          <a:bodyPr wrap="none"/>
          <a:lstStyle/>
          <a:p>
            <a:r>
              <a:rPr lang="bn-BD" sz="2000" dirty="0">
                <a:latin typeface="SolaimanLipi" pitchFamily="65" charset="0"/>
                <a:cs typeface="SolaimanLipi" pitchFamily="65" charset="0"/>
              </a:rPr>
              <a:t>৭ম</a:t>
            </a:r>
            <a:endParaRPr lang="en-US" sz="2000" dirty="0">
              <a:latin typeface="SolaimanLipi" pitchFamily="65" charset="0"/>
              <a:cs typeface="SolaimanLipi" pitchFamily="65" charset="0"/>
            </a:endParaRPr>
          </a:p>
        </p:txBody>
      </p:sp>
      <p:sp>
        <p:nvSpPr>
          <p:cNvPr id="4107" name="TextBox 8"/>
          <p:cNvSpPr txBox="1">
            <a:spLocks noChangeArrowheads="1"/>
          </p:cNvSpPr>
          <p:nvPr/>
        </p:nvSpPr>
        <p:spPr bwMode="auto">
          <a:xfrm>
            <a:off x="4267200" y="3352800"/>
            <a:ext cx="914400" cy="914400"/>
          </a:xfrm>
          <a:prstGeom prst="rect">
            <a:avLst/>
          </a:prstGeom>
          <a:noFill/>
          <a:ln w="9525">
            <a:noFill/>
            <a:miter lim="800000"/>
            <a:headEnd/>
            <a:tailEnd/>
          </a:ln>
        </p:spPr>
        <p:txBody>
          <a:bodyPr wrap="none"/>
          <a:lstStyle/>
          <a:p>
            <a:r>
              <a:rPr lang="bn-BD" sz="2000" dirty="0">
                <a:latin typeface="SolaimanLipi" pitchFamily="65" charset="0"/>
                <a:cs typeface="SolaimanLipi" pitchFamily="65" charset="0"/>
              </a:rPr>
              <a:t>৮ম</a:t>
            </a:r>
            <a:endParaRPr lang="en-US" sz="2000" dirty="0">
              <a:latin typeface="SolaimanLipi" pitchFamily="65" charset="0"/>
              <a:cs typeface="SolaimanLipi" pitchFamily="65" charset="0"/>
            </a:endParaRPr>
          </a:p>
        </p:txBody>
      </p:sp>
      <p:sp>
        <p:nvSpPr>
          <p:cNvPr id="4108" name="TextBox 9"/>
          <p:cNvSpPr txBox="1">
            <a:spLocks noChangeArrowheads="1"/>
          </p:cNvSpPr>
          <p:nvPr/>
        </p:nvSpPr>
        <p:spPr bwMode="auto">
          <a:xfrm>
            <a:off x="5791200" y="3276600"/>
            <a:ext cx="914400" cy="914400"/>
          </a:xfrm>
          <a:prstGeom prst="rect">
            <a:avLst/>
          </a:prstGeom>
          <a:noFill/>
          <a:ln w="9525">
            <a:noFill/>
            <a:miter lim="800000"/>
            <a:headEnd/>
            <a:tailEnd/>
          </a:ln>
        </p:spPr>
        <p:txBody>
          <a:bodyPr wrap="none"/>
          <a:lstStyle/>
          <a:p>
            <a:r>
              <a:rPr lang="bn-BD" sz="2000" b="1">
                <a:latin typeface="SolaimanLipi" pitchFamily="65" charset="0"/>
                <a:cs typeface="SolaimanLipi" pitchFamily="65" charset="0"/>
              </a:rPr>
              <a:t>৬ষ্ট</a:t>
            </a:r>
            <a:endParaRPr lang="en-US" sz="2000" b="1">
              <a:latin typeface="SolaimanLipi" pitchFamily="65" charset="0"/>
              <a:cs typeface="SolaimanLipi" pitchFamily="65" charset="0"/>
            </a:endParaRPr>
          </a:p>
        </p:txBody>
      </p:sp>
      <p:sp>
        <p:nvSpPr>
          <p:cNvPr id="4109" name="TextBox 10"/>
          <p:cNvSpPr txBox="1">
            <a:spLocks noChangeArrowheads="1"/>
          </p:cNvSpPr>
          <p:nvPr/>
        </p:nvSpPr>
        <p:spPr bwMode="auto">
          <a:xfrm>
            <a:off x="6553200" y="3200400"/>
            <a:ext cx="914400" cy="914400"/>
          </a:xfrm>
          <a:prstGeom prst="rect">
            <a:avLst/>
          </a:prstGeom>
          <a:noFill/>
          <a:ln w="9525">
            <a:noFill/>
            <a:miter lim="800000"/>
            <a:headEnd/>
            <a:tailEnd/>
          </a:ln>
        </p:spPr>
        <p:txBody>
          <a:bodyPr wrap="none"/>
          <a:lstStyle/>
          <a:p>
            <a:r>
              <a:rPr lang="bn-BD" sz="2000" b="1">
                <a:latin typeface="SolaimanLipi" pitchFamily="65" charset="0"/>
                <a:cs typeface="SolaimanLipi" pitchFamily="65" charset="0"/>
              </a:rPr>
              <a:t>৫ম</a:t>
            </a:r>
            <a:endParaRPr lang="en-US" sz="2000" b="1">
              <a:latin typeface="SolaimanLipi" pitchFamily="65" charset="0"/>
              <a:cs typeface="SolaimanLipi" pitchFamily="65" charset="0"/>
            </a:endParaRPr>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Rectangle 9"/>
          <p:cNvSpPr>
            <a:spLocks noChangeArrowheads="1"/>
          </p:cNvSpPr>
          <p:nvPr/>
        </p:nvSpPr>
        <p:spPr bwMode="auto">
          <a:xfrm>
            <a:off x="0" y="152400"/>
            <a:ext cx="9144000" cy="892175"/>
          </a:xfrm>
          <a:prstGeom prst="rect">
            <a:avLst/>
          </a:prstGeom>
          <a:noFill/>
          <a:ln w="9525">
            <a:noFill/>
            <a:miter lim="800000"/>
            <a:headEnd/>
            <a:tailEnd/>
          </a:ln>
        </p:spPr>
        <p:txBody>
          <a:bodyPr>
            <a:spAutoFit/>
          </a:bodyPr>
          <a:lstStyle/>
          <a:p>
            <a:pPr algn="ctr"/>
            <a:r>
              <a:rPr lang="bn-BD" sz="2400" b="1" u="sng">
                <a:solidFill>
                  <a:srgbClr val="7030A0"/>
                </a:solidFill>
                <a:latin typeface="SolaimanLipi" pitchFamily="65" charset="0"/>
                <a:cs typeface="SolaimanLipi" pitchFamily="65" charset="0"/>
              </a:rPr>
              <a:t>৩য় সাবজোনভুক্ত ১০ টি উপজেলার আপত্তি মামলা  নিষ্পত্তি সংক্রান্ত  চিত্র</a:t>
            </a:r>
            <a:endParaRPr lang="en-US" sz="2400" b="1" u="sng">
              <a:solidFill>
                <a:srgbClr val="7030A0"/>
              </a:solidFill>
              <a:latin typeface="SolaimanLipi" pitchFamily="65" charset="0"/>
              <a:cs typeface="SolaimanLipi" pitchFamily="65" charset="0"/>
            </a:endParaRPr>
          </a:p>
          <a:p>
            <a:pPr algn="ctr"/>
            <a:r>
              <a:rPr lang="bn-BD" sz="2800" b="1">
                <a:solidFill>
                  <a:srgbClr val="00B050"/>
                </a:solidFill>
                <a:latin typeface="SolaimanLipi" pitchFamily="65" charset="0"/>
                <a:cs typeface="SolaimanLipi" pitchFamily="65" charset="0"/>
              </a:rPr>
              <a:t>ফেব্রুয়ারী /২০১৫</a:t>
            </a:r>
            <a:endParaRPr lang="en-US" sz="2800" b="1">
              <a:solidFill>
                <a:srgbClr val="00B050"/>
              </a:solidFill>
              <a:latin typeface="SolaimanLipi" pitchFamily="65" charset="0"/>
              <a:cs typeface="SolaimanLipi" pitchFamily="65" charset="0"/>
            </a:endParaRPr>
          </a:p>
        </p:txBody>
      </p:sp>
      <p:graphicFrame>
        <p:nvGraphicFramePr>
          <p:cNvPr id="8" name="Chart 7"/>
          <p:cNvGraphicFramePr/>
          <p:nvPr/>
        </p:nvGraphicFramePr>
        <p:xfrm>
          <a:off x="152400" y="838199"/>
          <a:ext cx="9144000" cy="6019801"/>
        </p:xfrm>
        <a:graphic>
          <a:graphicData uri="http://schemas.openxmlformats.org/drawingml/2006/chart">
            <c:chart xmlns:c="http://schemas.openxmlformats.org/drawingml/2006/chart" xmlns:r="http://schemas.openxmlformats.org/officeDocument/2006/relationships" r:id="rId2"/>
          </a:graphicData>
        </a:graphic>
      </p:graphicFrame>
      <p:sp>
        <p:nvSpPr>
          <p:cNvPr id="5124" name="TextBox 1"/>
          <p:cNvSpPr txBox="1">
            <a:spLocks noChangeArrowheads="1"/>
          </p:cNvSpPr>
          <p:nvPr/>
        </p:nvSpPr>
        <p:spPr bwMode="auto">
          <a:xfrm>
            <a:off x="5181600" y="3048000"/>
            <a:ext cx="533400" cy="457200"/>
          </a:xfrm>
          <a:prstGeom prst="rect">
            <a:avLst/>
          </a:prstGeom>
          <a:noFill/>
          <a:ln w="9525">
            <a:noFill/>
            <a:miter lim="800000"/>
            <a:headEnd/>
            <a:tailEnd/>
          </a:ln>
        </p:spPr>
        <p:txBody>
          <a:bodyPr/>
          <a:lstStyle/>
          <a:p>
            <a:r>
              <a:rPr lang="en-US" sz="2000" b="1">
                <a:solidFill>
                  <a:srgbClr val="002060"/>
                </a:solidFill>
                <a:latin typeface="SolaimanLipi" pitchFamily="65" charset="0"/>
                <a:cs typeface="SolaimanLipi" pitchFamily="65" charset="0"/>
              </a:rPr>
              <a:t>১ম</a:t>
            </a:r>
          </a:p>
        </p:txBody>
      </p:sp>
      <p:sp>
        <p:nvSpPr>
          <p:cNvPr id="5125" name="TextBox 2"/>
          <p:cNvSpPr txBox="1">
            <a:spLocks noChangeArrowheads="1"/>
          </p:cNvSpPr>
          <p:nvPr/>
        </p:nvSpPr>
        <p:spPr bwMode="auto">
          <a:xfrm>
            <a:off x="7696200" y="3124200"/>
            <a:ext cx="838200" cy="3810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৩য়</a:t>
            </a:r>
            <a:endParaRPr lang="en-US" sz="2000" b="1">
              <a:solidFill>
                <a:schemeClr val="bg1"/>
              </a:solidFill>
              <a:latin typeface="SolaimanLipi" pitchFamily="65" charset="0"/>
              <a:cs typeface="SolaimanLipi" pitchFamily="65" charset="0"/>
            </a:endParaRPr>
          </a:p>
        </p:txBody>
      </p:sp>
      <p:sp>
        <p:nvSpPr>
          <p:cNvPr id="5126" name="TextBox 3"/>
          <p:cNvSpPr txBox="1">
            <a:spLocks noChangeArrowheads="1"/>
          </p:cNvSpPr>
          <p:nvPr/>
        </p:nvSpPr>
        <p:spPr bwMode="auto">
          <a:xfrm>
            <a:off x="1143000" y="3048000"/>
            <a:ext cx="609600" cy="381000"/>
          </a:xfrm>
          <a:prstGeom prst="rect">
            <a:avLst/>
          </a:prstGeom>
          <a:noFill/>
          <a:ln w="9525">
            <a:noFill/>
            <a:miter lim="800000"/>
            <a:headEnd/>
            <a:tailEnd/>
          </a:ln>
        </p:spPr>
        <p:txBody>
          <a:bodyPr/>
          <a:lstStyle/>
          <a:p>
            <a:r>
              <a:rPr lang="bn-BD" sz="2000" b="1">
                <a:solidFill>
                  <a:schemeClr val="bg1"/>
                </a:solidFill>
                <a:latin typeface="SolaimanLipi" pitchFamily="65" charset="0"/>
                <a:cs typeface="SolaimanLipi" pitchFamily="65" charset="0"/>
              </a:rPr>
              <a:t>৮ম</a:t>
            </a:r>
            <a:endParaRPr lang="en-US" sz="2000" b="1">
              <a:solidFill>
                <a:schemeClr val="bg1"/>
              </a:solidFill>
              <a:latin typeface="SolaimanLipi" pitchFamily="65" charset="0"/>
              <a:cs typeface="SolaimanLipi" pitchFamily="65" charset="0"/>
            </a:endParaRPr>
          </a:p>
        </p:txBody>
      </p:sp>
      <p:sp>
        <p:nvSpPr>
          <p:cNvPr id="5127" name="TextBox 4"/>
          <p:cNvSpPr txBox="1">
            <a:spLocks noChangeArrowheads="1"/>
          </p:cNvSpPr>
          <p:nvPr/>
        </p:nvSpPr>
        <p:spPr bwMode="auto">
          <a:xfrm>
            <a:off x="8458200" y="3124200"/>
            <a:ext cx="533400" cy="533400"/>
          </a:xfrm>
          <a:prstGeom prst="rect">
            <a:avLst/>
          </a:prstGeom>
          <a:noFill/>
          <a:ln w="9525">
            <a:noFill/>
            <a:miter lim="800000"/>
            <a:headEnd/>
            <a:tailEnd/>
          </a:ln>
        </p:spPr>
        <p:txBody>
          <a:bodyPr wrap="none"/>
          <a:lstStyle/>
          <a:p>
            <a:r>
              <a:rPr lang="bn-BD" sz="2000" b="1" dirty="0">
                <a:latin typeface="SolaimanLipi" pitchFamily="65" charset="0"/>
                <a:cs typeface="SolaimanLipi" pitchFamily="65" charset="0"/>
              </a:rPr>
              <a:t>৬ষ্ট</a:t>
            </a:r>
            <a:endParaRPr lang="en-US" sz="2000" b="1" dirty="0">
              <a:latin typeface="SolaimanLipi" pitchFamily="65" charset="0"/>
              <a:cs typeface="SolaimanLipi" pitchFamily="65" charset="0"/>
            </a:endParaRPr>
          </a:p>
        </p:txBody>
      </p:sp>
      <p:sp>
        <p:nvSpPr>
          <p:cNvPr id="5128" name="TextBox 5"/>
          <p:cNvSpPr txBox="1">
            <a:spLocks noChangeArrowheads="1"/>
          </p:cNvSpPr>
          <p:nvPr/>
        </p:nvSpPr>
        <p:spPr bwMode="auto">
          <a:xfrm>
            <a:off x="1905000" y="3048000"/>
            <a:ext cx="838200" cy="3810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১০ম</a:t>
            </a:r>
            <a:endParaRPr lang="en-US" sz="2000" b="1">
              <a:solidFill>
                <a:schemeClr val="bg1"/>
              </a:solidFill>
              <a:latin typeface="SolaimanLipi" pitchFamily="65" charset="0"/>
              <a:cs typeface="SolaimanLipi" pitchFamily="65" charset="0"/>
            </a:endParaRPr>
          </a:p>
        </p:txBody>
      </p:sp>
      <p:sp>
        <p:nvSpPr>
          <p:cNvPr id="5129" name="TextBox 6"/>
          <p:cNvSpPr txBox="1">
            <a:spLocks noChangeArrowheads="1"/>
          </p:cNvSpPr>
          <p:nvPr/>
        </p:nvSpPr>
        <p:spPr bwMode="auto">
          <a:xfrm>
            <a:off x="2743200" y="3200400"/>
            <a:ext cx="914400" cy="914400"/>
          </a:xfrm>
          <a:prstGeom prst="rect">
            <a:avLst/>
          </a:prstGeom>
          <a:noFill/>
          <a:ln w="9525">
            <a:noFill/>
            <a:miter lim="800000"/>
            <a:headEnd/>
            <a:tailEnd/>
          </a:ln>
        </p:spPr>
        <p:txBody>
          <a:bodyPr wrap="none"/>
          <a:lstStyle/>
          <a:p>
            <a:r>
              <a:rPr lang="bn-BD" sz="2000" b="1" dirty="0">
                <a:latin typeface="SolaimanLipi" pitchFamily="65" charset="0"/>
                <a:cs typeface="SolaimanLipi" pitchFamily="65" charset="0"/>
              </a:rPr>
              <a:t>২য়</a:t>
            </a:r>
            <a:endParaRPr lang="en-US" sz="2000" b="1" dirty="0">
              <a:latin typeface="SolaimanLipi" pitchFamily="65" charset="0"/>
              <a:cs typeface="SolaimanLipi" pitchFamily="65" charset="0"/>
            </a:endParaRPr>
          </a:p>
        </p:txBody>
      </p:sp>
      <p:sp>
        <p:nvSpPr>
          <p:cNvPr id="5130" name="TextBox 7"/>
          <p:cNvSpPr txBox="1">
            <a:spLocks noChangeArrowheads="1"/>
          </p:cNvSpPr>
          <p:nvPr/>
        </p:nvSpPr>
        <p:spPr bwMode="auto">
          <a:xfrm>
            <a:off x="3581400" y="3276600"/>
            <a:ext cx="914400" cy="914400"/>
          </a:xfrm>
          <a:prstGeom prst="rect">
            <a:avLst/>
          </a:prstGeom>
          <a:noFill/>
          <a:ln w="9525">
            <a:noFill/>
            <a:miter lim="800000"/>
            <a:headEnd/>
            <a:tailEnd/>
          </a:ln>
        </p:spPr>
        <p:txBody>
          <a:bodyPr wrap="none"/>
          <a:lstStyle/>
          <a:p>
            <a:r>
              <a:rPr lang="bn-BD" sz="2000" b="1" dirty="0">
                <a:solidFill>
                  <a:schemeClr val="bg1"/>
                </a:solidFill>
                <a:latin typeface="SolaimanLipi" pitchFamily="65" charset="0"/>
                <a:cs typeface="SolaimanLipi" pitchFamily="65" charset="0"/>
              </a:rPr>
              <a:t>৫ম</a:t>
            </a:r>
            <a:endParaRPr lang="en-US" sz="2000" b="1" dirty="0">
              <a:solidFill>
                <a:schemeClr val="bg1"/>
              </a:solidFill>
              <a:latin typeface="SolaimanLipi" pitchFamily="65" charset="0"/>
              <a:cs typeface="SolaimanLipi" pitchFamily="65" charset="0"/>
            </a:endParaRPr>
          </a:p>
        </p:txBody>
      </p:sp>
      <p:sp>
        <p:nvSpPr>
          <p:cNvPr id="5131" name="TextBox 8"/>
          <p:cNvSpPr txBox="1">
            <a:spLocks noChangeArrowheads="1"/>
          </p:cNvSpPr>
          <p:nvPr/>
        </p:nvSpPr>
        <p:spPr bwMode="auto">
          <a:xfrm>
            <a:off x="4419600" y="35052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৯ম</a:t>
            </a:r>
            <a:endParaRPr lang="en-US" sz="2000" b="1">
              <a:solidFill>
                <a:schemeClr val="bg1"/>
              </a:solidFill>
              <a:latin typeface="SolaimanLipi" pitchFamily="65" charset="0"/>
              <a:cs typeface="SolaimanLipi" pitchFamily="65" charset="0"/>
            </a:endParaRPr>
          </a:p>
        </p:txBody>
      </p:sp>
      <p:sp>
        <p:nvSpPr>
          <p:cNvPr id="5132" name="TextBox 9"/>
          <p:cNvSpPr txBox="1">
            <a:spLocks noChangeArrowheads="1"/>
          </p:cNvSpPr>
          <p:nvPr/>
        </p:nvSpPr>
        <p:spPr bwMode="auto">
          <a:xfrm>
            <a:off x="6019800" y="3429000"/>
            <a:ext cx="914400" cy="914400"/>
          </a:xfrm>
          <a:prstGeom prst="rect">
            <a:avLst/>
          </a:prstGeom>
          <a:noFill/>
          <a:ln w="9525">
            <a:noFill/>
            <a:miter lim="800000"/>
            <a:headEnd/>
            <a:tailEnd/>
          </a:ln>
        </p:spPr>
        <p:txBody>
          <a:bodyPr wrap="none"/>
          <a:lstStyle/>
          <a:p>
            <a:r>
              <a:rPr lang="bn-BD" sz="2000">
                <a:solidFill>
                  <a:schemeClr val="bg1"/>
                </a:solidFill>
                <a:latin typeface="SolaimanLipi" pitchFamily="65" charset="0"/>
                <a:cs typeface="SolaimanLipi" pitchFamily="65" charset="0"/>
              </a:rPr>
              <a:t>৮ম</a:t>
            </a:r>
            <a:endParaRPr lang="en-US" sz="2000">
              <a:solidFill>
                <a:schemeClr val="bg1"/>
              </a:solidFill>
              <a:latin typeface="SolaimanLipi" pitchFamily="65" charset="0"/>
              <a:cs typeface="SolaimanLipi" pitchFamily="65" charset="0"/>
            </a:endParaRPr>
          </a:p>
        </p:txBody>
      </p:sp>
      <p:sp>
        <p:nvSpPr>
          <p:cNvPr id="5133" name="TextBox 10"/>
          <p:cNvSpPr txBox="1">
            <a:spLocks noChangeArrowheads="1"/>
          </p:cNvSpPr>
          <p:nvPr/>
        </p:nvSpPr>
        <p:spPr bwMode="auto">
          <a:xfrm>
            <a:off x="6858000" y="3429000"/>
            <a:ext cx="914400" cy="914400"/>
          </a:xfrm>
          <a:prstGeom prst="rect">
            <a:avLst/>
          </a:prstGeom>
          <a:noFill/>
          <a:ln w="9525">
            <a:noFill/>
            <a:miter lim="800000"/>
            <a:headEnd/>
            <a:tailEnd/>
          </a:ln>
        </p:spPr>
        <p:txBody>
          <a:bodyPr wrap="none"/>
          <a:lstStyle/>
          <a:p>
            <a:r>
              <a:rPr lang="bn-BD" sz="2000" b="1" dirty="0">
                <a:latin typeface="SolaimanLipi" pitchFamily="65" charset="0"/>
                <a:cs typeface="SolaimanLipi" pitchFamily="65" charset="0"/>
              </a:rPr>
              <a:t>৭ম</a:t>
            </a:r>
            <a:endParaRPr lang="en-US" sz="2000" b="1" dirty="0">
              <a:latin typeface="SolaimanLipi" pitchFamily="65" charset="0"/>
              <a:cs typeface="SolaimanLipi" pitchFamily="65" charset="0"/>
            </a:endParaRPr>
          </a:p>
        </p:txBody>
      </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Rectangle 9"/>
          <p:cNvSpPr>
            <a:spLocks noChangeArrowheads="1"/>
          </p:cNvSpPr>
          <p:nvPr/>
        </p:nvSpPr>
        <p:spPr bwMode="auto">
          <a:xfrm>
            <a:off x="0" y="152400"/>
            <a:ext cx="9144000" cy="892175"/>
          </a:xfrm>
          <a:prstGeom prst="rect">
            <a:avLst/>
          </a:prstGeom>
          <a:noFill/>
          <a:ln w="9525">
            <a:noFill/>
            <a:miter lim="800000"/>
            <a:headEnd/>
            <a:tailEnd/>
          </a:ln>
        </p:spPr>
        <p:txBody>
          <a:bodyPr>
            <a:spAutoFit/>
          </a:bodyPr>
          <a:lstStyle/>
          <a:p>
            <a:pPr algn="ctr"/>
            <a:r>
              <a:rPr lang="bn-BD" sz="2400" b="1" u="sng">
                <a:solidFill>
                  <a:srgbClr val="7030A0"/>
                </a:solidFill>
                <a:latin typeface="SolaimanLipi" pitchFamily="65" charset="0"/>
                <a:cs typeface="SolaimanLipi" pitchFamily="65" charset="0"/>
              </a:rPr>
              <a:t>৩য় সাবজোনভুক্ত ১০ টি উপজেলার আপত্তি মামলা  নিষ্পত্তি সংক্রান্ত  চিত্র</a:t>
            </a:r>
            <a:endParaRPr lang="en-US" sz="2400" b="1" u="sng">
              <a:solidFill>
                <a:srgbClr val="7030A0"/>
              </a:solidFill>
              <a:latin typeface="SolaimanLipi" pitchFamily="65" charset="0"/>
              <a:cs typeface="SolaimanLipi" pitchFamily="65" charset="0"/>
            </a:endParaRPr>
          </a:p>
          <a:p>
            <a:pPr algn="ctr"/>
            <a:r>
              <a:rPr lang="bn-BD" sz="2800" b="1">
                <a:solidFill>
                  <a:srgbClr val="00B050"/>
                </a:solidFill>
                <a:latin typeface="SolaimanLipi" pitchFamily="65" charset="0"/>
                <a:cs typeface="SolaimanLipi" pitchFamily="65" charset="0"/>
              </a:rPr>
              <a:t>মার্চ /২০১৫</a:t>
            </a:r>
            <a:endParaRPr lang="en-US" sz="2800" b="1">
              <a:solidFill>
                <a:srgbClr val="00B050"/>
              </a:solidFill>
              <a:latin typeface="SolaimanLipi" pitchFamily="65" charset="0"/>
              <a:cs typeface="SolaimanLipi" pitchFamily="65" charset="0"/>
            </a:endParaRPr>
          </a:p>
        </p:txBody>
      </p:sp>
      <p:sp>
        <p:nvSpPr>
          <p:cNvPr id="6147" name="TextBox 2"/>
          <p:cNvSpPr txBox="1">
            <a:spLocks noChangeArrowheads="1"/>
          </p:cNvSpPr>
          <p:nvPr/>
        </p:nvSpPr>
        <p:spPr bwMode="auto">
          <a:xfrm>
            <a:off x="7696200" y="3124200"/>
            <a:ext cx="838200" cy="3810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৩য়</a:t>
            </a:r>
            <a:endParaRPr lang="en-US" sz="2000" b="1">
              <a:solidFill>
                <a:schemeClr val="bg1"/>
              </a:solidFill>
              <a:latin typeface="SolaimanLipi" pitchFamily="65" charset="0"/>
              <a:cs typeface="SolaimanLipi" pitchFamily="65" charset="0"/>
            </a:endParaRPr>
          </a:p>
        </p:txBody>
      </p:sp>
      <p:sp>
        <p:nvSpPr>
          <p:cNvPr id="6148" name="TextBox 3"/>
          <p:cNvSpPr txBox="1">
            <a:spLocks noChangeArrowheads="1"/>
          </p:cNvSpPr>
          <p:nvPr/>
        </p:nvSpPr>
        <p:spPr bwMode="auto">
          <a:xfrm>
            <a:off x="1143000" y="3048000"/>
            <a:ext cx="609600" cy="381000"/>
          </a:xfrm>
          <a:prstGeom prst="rect">
            <a:avLst/>
          </a:prstGeom>
          <a:noFill/>
          <a:ln w="9525">
            <a:noFill/>
            <a:miter lim="800000"/>
            <a:headEnd/>
            <a:tailEnd/>
          </a:ln>
        </p:spPr>
        <p:txBody>
          <a:bodyPr/>
          <a:lstStyle/>
          <a:p>
            <a:r>
              <a:rPr lang="bn-BD" sz="2000" b="1">
                <a:solidFill>
                  <a:schemeClr val="bg1"/>
                </a:solidFill>
                <a:latin typeface="SolaimanLipi" pitchFamily="65" charset="0"/>
                <a:cs typeface="SolaimanLipi" pitchFamily="65" charset="0"/>
              </a:rPr>
              <a:t>৮ম</a:t>
            </a:r>
            <a:endParaRPr lang="en-US" sz="2000" b="1">
              <a:solidFill>
                <a:schemeClr val="bg1"/>
              </a:solidFill>
              <a:latin typeface="SolaimanLipi" pitchFamily="65" charset="0"/>
              <a:cs typeface="SolaimanLipi" pitchFamily="65" charset="0"/>
            </a:endParaRPr>
          </a:p>
        </p:txBody>
      </p:sp>
      <p:sp>
        <p:nvSpPr>
          <p:cNvPr id="6149" name="TextBox 4"/>
          <p:cNvSpPr txBox="1">
            <a:spLocks noChangeArrowheads="1"/>
          </p:cNvSpPr>
          <p:nvPr/>
        </p:nvSpPr>
        <p:spPr bwMode="auto">
          <a:xfrm>
            <a:off x="8458200" y="3124200"/>
            <a:ext cx="533400" cy="533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৬ষ্ট</a:t>
            </a:r>
            <a:endParaRPr lang="en-US" sz="2000" b="1">
              <a:solidFill>
                <a:schemeClr val="bg1"/>
              </a:solidFill>
              <a:latin typeface="SolaimanLipi" pitchFamily="65" charset="0"/>
              <a:cs typeface="SolaimanLipi" pitchFamily="65" charset="0"/>
            </a:endParaRPr>
          </a:p>
        </p:txBody>
      </p:sp>
      <p:sp>
        <p:nvSpPr>
          <p:cNvPr id="6150" name="TextBox 5"/>
          <p:cNvSpPr txBox="1">
            <a:spLocks noChangeArrowheads="1"/>
          </p:cNvSpPr>
          <p:nvPr/>
        </p:nvSpPr>
        <p:spPr bwMode="auto">
          <a:xfrm>
            <a:off x="1905000" y="3048000"/>
            <a:ext cx="838200" cy="3810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১০ম</a:t>
            </a:r>
            <a:endParaRPr lang="en-US" sz="2000" b="1">
              <a:solidFill>
                <a:schemeClr val="bg1"/>
              </a:solidFill>
              <a:latin typeface="SolaimanLipi" pitchFamily="65" charset="0"/>
              <a:cs typeface="SolaimanLipi" pitchFamily="65" charset="0"/>
            </a:endParaRPr>
          </a:p>
        </p:txBody>
      </p:sp>
      <p:sp>
        <p:nvSpPr>
          <p:cNvPr id="6151" name="TextBox 6"/>
          <p:cNvSpPr txBox="1">
            <a:spLocks noChangeArrowheads="1"/>
          </p:cNvSpPr>
          <p:nvPr/>
        </p:nvSpPr>
        <p:spPr bwMode="auto">
          <a:xfrm>
            <a:off x="2743200" y="32004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২য়</a:t>
            </a:r>
            <a:endParaRPr lang="en-US" sz="2000" b="1">
              <a:solidFill>
                <a:schemeClr val="bg1"/>
              </a:solidFill>
              <a:latin typeface="SolaimanLipi" pitchFamily="65" charset="0"/>
              <a:cs typeface="SolaimanLipi" pitchFamily="65" charset="0"/>
            </a:endParaRPr>
          </a:p>
        </p:txBody>
      </p:sp>
      <p:sp>
        <p:nvSpPr>
          <p:cNvPr id="6152" name="TextBox 7"/>
          <p:cNvSpPr txBox="1">
            <a:spLocks noChangeArrowheads="1"/>
          </p:cNvSpPr>
          <p:nvPr/>
        </p:nvSpPr>
        <p:spPr bwMode="auto">
          <a:xfrm>
            <a:off x="3581400" y="32766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৫ম</a:t>
            </a:r>
            <a:endParaRPr lang="en-US" sz="2000" b="1">
              <a:solidFill>
                <a:schemeClr val="bg1"/>
              </a:solidFill>
              <a:latin typeface="SolaimanLipi" pitchFamily="65" charset="0"/>
              <a:cs typeface="SolaimanLipi" pitchFamily="65" charset="0"/>
            </a:endParaRPr>
          </a:p>
        </p:txBody>
      </p:sp>
      <p:sp>
        <p:nvSpPr>
          <p:cNvPr id="6153" name="TextBox 8"/>
          <p:cNvSpPr txBox="1">
            <a:spLocks noChangeArrowheads="1"/>
          </p:cNvSpPr>
          <p:nvPr/>
        </p:nvSpPr>
        <p:spPr bwMode="auto">
          <a:xfrm>
            <a:off x="4419600" y="35052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৯ম</a:t>
            </a:r>
            <a:endParaRPr lang="en-US" sz="2000" b="1">
              <a:solidFill>
                <a:schemeClr val="bg1"/>
              </a:solidFill>
              <a:latin typeface="SolaimanLipi" pitchFamily="65" charset="0"/>
              <a:cs typeface="SolaimanLipi" pitchFamily="65" charset="0"/>
            </a:endParaRPr>
          </a:p>
        </p:txBody>
      </p:sp>
      <p:sp>
        <p:nvSpPr>
          <p:cNvPr id="6154" name="TextBox 9"/>
          <p:cNvSpPr txBox="1">
            <a:spLocks noChangeArrowheads="1"/>
          </p:cNvSpPr>
          <p:nvPr/>
        </p:nvSpPr>
        <p:spPr bwMode="auto">
          <a:xfrm>
            <a:off x="6019800" y="3429000"/>
            <a:ext cx="914400" cy="914400"/>
          </a:xfrm>
          <a:prstGeom prst="rect">
            <a:avLst/>
          </a:prstGeom>
          <a:noFill/>
          <a:ln w="9525">
            <a:noFill/>
            <a:miter lim="800000"/>
            <a:headEnd/>
            <a:tailEnd/>
          </a:ln>
        </p:spPr>
        <p:txBody>
          <a:bodyPr wrap="none"/>
          <a:lstStyle/>
          <a:p>
            <a:r>
              <a:rPr lang="bn-BD" sz="2000">
                <a:solidFill>
                  <a:schemeClr val="bg1"/>
                </a:solidFill>
                <a:latin typeface="SolaimanLipi" pitchFamily="65" charset="0"/>
                <a:cs typeface="SolaimanLipi" pitchFamily="65" charset="0"/>
              </a:rPr>
              <a:t>৮ম</a:t>
            </a:r>
            <a:endParaRPr lang="en-US" sz="2000">
              <a:solidFill>
                <a:schemeClr val="bg1"/>
              </a:solidFill>
              <a:latin typeface="SolaimanLipi" pitchFamily="65" charset="0"/>
              <a:cs typeface="SolaimanLipi" pitchFamily="65" charset="0"/>
            </a:endParaRPr>
          </a:p>
        </p:txBody>
      </p:sp>
      <p:sp>
        <p:nvSpPr>
          <p:cNvPr id="6155" name="TextBox 10"/>
          <p:cNvSpPr txBox="1">
            <a:spLocks noChangeArrowheads="1"/>
          </p:cNvSpPr>
          <p:nvPr/>
        </p:nvSpPr>
        <p:spPr bwMode="auto">
          <a:xfrm>
            <a:off x="6858000" y="34290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৭ম</a:t>
            </a:r>
            <a:endParaRPr lang="en-US" sz="2000" b="1">
              <a:solidFill>
                <a:schemeClr val="bg1"/>
              </a:solidFill>
              <a:latin typeface="SolaimanLipi" pitchFamily="65" charset="0"/>
              <a:cs typeface="SolaimanLipi" pitchFamily="65" charset="0"/>
            </a:endParaRPr>
          </a:p>
        </p:txBody>
      </p:sp>
      <p:graphicFrame>
        <p:nvGraphicFramePr>
          <p:cNvPr id="18" name="Chart 17"/>
          <p:cNvGraphicFramePr/>
          <p:nvPr/>
        </p:nvGraphicFramePr>
        <p:xfrm>
          <a:off x="0" y="838200"/>
          <a:ext cx="9144000" cy="6019800"/>
        </p:xfrm>
        <a:graphic>
          <a:graphicData uri="http://schemas.openxmlformats.org/drawingml/2006/chart">
            <c:chart xmlns:c="http://schemas.openxmlformats.org/drawingml/2006/chart" xmlns:r="http://schemas.openxmlformats.org/officeDocument/2006/relationships" r:id="rId2"/>
          </a:graphicData>
        </a:graphic>
      </p:graphicFrame>
      <p:sp>
        <p:nvSpPr>
          <p:cNvPr id="6157" name="TextBox 1"/>
          <p:cNvSpPr txBox="1">
            <a:spLocks noChangeArrowheads="1"/>
          </p:cNvSpPr>
          <p:nvPr/>
        </p:nvSpPr>
        <p:spPr bwMode="auto">
          <a:xfrm>
            <a:off x="5105400" y="2743200"/>
            <a:ext cx="533400" cy="457200"/>
          </a:xfrm>
          <a:prstGeom prst="rect">
            <a:avLst/>
          </a:prstGeom>
          <a:noFill/>
          <a:ln w="9525">
            <a:noFill/>
            <a:miter lim="800000"/>
            <a:headEnd/>
            <a:tailEnd/>
          </a:ln>
        </p:spPr>
        <p:txBody>
          <a:bodyPr/>
          <a:lstStyle/>
          <a:p>
            <a:r>
              <a:rPr lang="en-US" sz="2000" b="1">
                <a:solidFill>
                  <a:schemeClr val="bg1"/>
                </a:solidFill>
                <a:latin typeface="SolaimanLipi" pitchFamily="65" charset="0"/>
                <a:cs typeface="SolaimanLipi" pitchFamily="65" charset="0"/>
              </a:rPr>
              <a:t>১ম</a:t>
            </a:r>
          </a:p>
        </p:txBody>
      </p:sp>
      <p:sp>
        <p:nvSpPr>
          <p:cNvPr id="6158" name="TextBox 2"/>
          <p:cNvSpPr txBox="1">
            <a:spLocks noChangeArrowheads="1"/>
          </p:cNvSpPr>
          <p:nvPr/>
        </p:nvSpPr>
        <p:spPr bwMode="auto">
          <a:xfrm>
            <a:off x="4267200" y="2590800"/>
            <a:ext cx="838200" cy="381000"/>
          </a:xfrm>
          <a:prstGeom prst="rect">
            <a:avLst/>
          </a:prstGeom>
          <a:noFill/>
          <a:ln w="9525">
            <a:noFill/>
            <a:miter lim="800000"/>
            <a:headEnd/>
            <a:tailEnd/>
          </a:ln>
        </p:spPr>
        <p:txBody>
          <a:bodyPr wrap="none"/>
          <a:lstStyle/>
          <a:p>
            <a:r>
              <a:rPr lang="bn-BD" sz="2000" b="1" dirty="0">
                <a:latin typeface="SolaimanLipi" pitchFamily="65" charset="0"/>
                <a:cs typeface="SolaimanLipi" pitchFamily="65" charset="0"/>
              </a:rPr>
              <a:t>২য়</a:t>
            </a:r>
            <a:endParaRPr lang="en-US" sz="2000" b="1" dirty="0">
              <a:latin typeface="SolaimanLipi" pitchFamily="65" charset="0"/>
              <a:cs typeface="SolaimanLipi" pitchFamily="65" charset="0"/>
            </a:endParaRPr>
          </a:p>
        </p:txBody>
      </p:sp>
      <p:sp>
        <p:nvSpPr>
          <p:cNvPr id="6159" name="TextBox 3"/>
          <p:cNvSpPr txBox="1">
            <a:spLocks noChangeArrowheads="1"/>
          </p:cNvSpPr>
          <p:nvPr/>
        </p:nvSpPr>
        <p:spPr bwMode="auto">
          <a:xfrm>
            <a:off x="6705600" y="2971800"/>
            <a:ext cx="685800" cy="609600"/>
          </a:xfrm>
          <a:prstGeom prst="rect">
            <a:avLst/>
          </a:prstGeom>
          <a:noFill/>
          <a:ln w="9525">
            <a:noFill/>
            <a:miter lim="800000"/>
            <a:headEnd/>
            <a:tailEnd/>
          </a:ln>
        </p:spPr>
        <p:txBody>
          <a:bodyPr/>
          <a:lstStyle/>
          <a:p>
            <a:r>
              <a:rPr lang="bn-BD" sz="2000" b="1">
                <a:solidFill>
                  <a:schemeClr val="bg1"/>
                </a:solidFill>
                <a:latin typeface="SolaimanLipi" pitchFamily="65" charset="0"/>
                <a:cs typeface="SolaimanLipi" pitchFamily="65" charset="0"/>
              </a:rPr>
              <a:t>৭ম</a:t>
            </a:r>
            <a:endParaRPr lang="en-US" sz="2000" b="1">
              <a:solidFill>
                <a:schemeClr val="bg1"/>
              </a:solidFill>
              <a:latin typeface="SolaimanLipi" pitchFamily="65" charset="0"/>
              <a:cs typeface="SolaimanLipi" pitchFamily="65" charset="0"/>
            </a:endParaRPr>
          </a:p>
        </p:txBody>
      </p:sp>
      <p:sp>
        <p:nvSpPr>
          <p:cNvPr id="6160" name="TextBox 4"/>
          <p:cNvSpPr txBox="1">
            <a:spLocks noChangeArrowheads="1"/>
          </p:cNvSpPr>
          <p:nvPr/>
        </p:nvSpPr>
        <p:spPr bwMode="auto">
          <a:xfrm>
            <a:off x="5867400" y="3124200"/>
            <a:ext cx="685800" cy="533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৪র্থ</a:t>
            </a:r>
            <a:endParaRPr lang="en-US" sz="2000" b="1">
              <a:solidFill>
                <a:schemeClr val="bg1"/>
              </a:solidFill>
              <a:latin typeface="SolaimanLipi" pitchFamily="65" charset="0"/>
              <a:cs typeface="SolaimanLipi" pitchFamily="65" charset="0"/>
            </a:endParaRPr>
          </a:p>
        </p:txBody>
      </p:sp>
      <p:sp>
        <p:nvSpPr>
          <p:cNvPr id="6161" name="TextBox 5"/>
          <p:cNvSpPr txBox="1">
            <a:spLocks noChangeArrowheads="1"/>
          </p:cNvSpPr>
          <p:nvPr/>
        </p:nvSpPr>
        <p:spPr bwMode="auto">
          <a:xfrm>
            <a:off x="8305800" y="2971800"/>
            <a:ext cx="838200" cy="3810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৩য়</a:t>
            </a:r>
            <a:endParaRPr lang="en-US" sz="2000" b="1">
              <a:solidFill>
                <a:schemeClr val="bg1"/>
              </a:solidFill>
              <a:latin typeface="SolaimanLipi" pitchFamily="65" charset="0"/>
              <a:cs typeface="SolaimanLipi" pitchFamily="65" charset="0"/>
            </a:endParaRPr>
          </a:p>
        </p:txBody>
      </p:sp>
      <p:sp>
        <p:nvSpPr>
          <p:cNvPr id="6162" name="TextBox 6"/>
          <p:cNvSpPr txBox="1">
            <a:spLocks noChangeArrowheads="1"/>
          </p:cNvSpPr>
          <p:nvPr/>
        </p:nvSpPr>
        <p:spPr bwMode="auto">
          <a:xfrm>
            <a:off x="7391400" y="3124200"/>
            <a:ext cx="914400" cy="914400"/>
          </a:xfrm>
          <a:prstGeom prst="rect">
            <a:avLst/>
          </a:prstGeom>
          <a:noFill/>
          <a:ln w="9525">
            <a:noFill/>
            <a:miter lim="800000"/>
            <a:headEnd/>
            <a:tailEnd/>
          </a:ln>
        </p:spPr>
        <p:txBody>
          <a:bodyPr wrap="none"/>
          <a:lstStyle/>
          <a:p>
            <a:r>
              <a:rPr lang="bn-BD" sz="2400" b="1" dirty="0">
                <a:latin typeface="SolaimanLipi" pitchFamily="65" charset="0"/>
                <a:cs typeface="SolaimanLipi" pitchFamily="65" charset="0"/>
              </a:rPr>
              <a:t>১০ম</a:t>
            </a:r>
            <a:endParaRPr lang="en-US" sz="2400" b="1" dirty="0">
              <a:latin typeface="SolaimanLipi" pitchFamily="65" charset="0"/>
              <a:cs typeface="SolaimanLipi" pitchFamily="65" charset="0"/>
            </a:endParaRPr>
          </a:p>
        </p:txBody>
      </p:sp>
      <p:sp>
        <p:nvSpPr>
          <p:cNvPr id="6163" name="TextBox 7"/>
          <p:cNvSpPr txBox="1">
            <a:spLocks noChangeArrowheads="1"/>
          </p:cNvSpPr>
          <p:nvPr/>
        </p:nvSpPr>
        <p:spPr bwMode="auto">
          <a:xfrm>
            <a:off x="1905000" y="32004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৯ম</a:t>
            </a:r>
            <a:endParaRPr lang="en-US" sz="2000" b="1">
              <a:solidFill>
                <a:schemeClr val="bg1"/>
              </a:solidFill>
              <a:latin typeface="SolaimanLipi" pitchFamily="65" charset="0"/>
              <a:cs typeface="SolaimanLipi" pitchFamily="65" charset="0"/>
            </a:endParaRPr>
          </a:p>
        </p:txBody>
      </p:sp>
      <p:sp>
        <p:nvSpPr>
          <p:cNvPr id="6164" name="TextBox 8"/>
          <p:cNvSpPr txBox="1">
            <a:spLocks noChangeArrowheads="1"/>
          </p:cNvSpPr>
          <p:nvPr/>
        </p:nvSpPr>
        <p:spPr bwMode="auto">
          <a:xfrm>
            <a:off x="1066800" y="3124200"/>
            <a:ext cx="609600" cy="609600"/>
          </a:xfrm>
          <a:prstGeom prst="rect">
            <a:avLst/>
          </a:prstGeom>
          <a:noFill/>
          <a:ln w="9525">
            <a:noFill/>
            <a:miter lim="800000"/>
            <a:headEnd/>
            <a:tailEnd/>
          </a:ln>
        </p:spPr>
        <p:txBody>
          <a:bodyPr wrap="none"/>
          <a:lstStyle/>
          <a:p>
            <a:r>
              <a:rPr lang="bn-BD" sz="2000" b="1" dirty="0">
                <a:latin typeface="SolaimanLipi" pitchFamily="65" charset="0"/>
                <a:cs typeface="SolaimanLipi" pitchFamily="65" charset="0"/>
              </a:rPr>
              <a:t>৬ষ্ট</a:t>
            </a:r>
            <a:endParaRPr lang="en-US" sz="2000" b="1" dirty="0">
              <a:latin typeface="SolaimanLipi" pitchFamily="65" charset="0"/>
              <a:cs typeface="SolaimanLipi" pitchFamily="65" charset="0"/>
            </a:endParaRPr>
          </a:p>
        </p:txBody>
      </p:sp>
      <p:sp>
        <p:nvSpPr>
          <p:cNvPr id="6165" name="TextBox 9"/>
          <p:cNvSpPr txBox="1">
            <a:spLocks noChangeArrowheads="1"/>
          </p:cNvSpPr>
          <p:nvPr/>
        </p:nvSpPr>
        <p:spPr bwMode="auto">
          <a:xfrm>
            <a:off x="2667000" y="32004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৮ম</a:t>
            </a:r>
            <a:endParaRPr lang="en-US" sz="2000" b="1">
              <a:solidFill>
                <a:schemeClr val="bg1"/>
              </a:solidFill>
              <a:latin typeface="SolaimanLipi" pitchFamily="65" charset="0"/>
              <a:cs typeface="SolaimanLipi" pitchFamily="65" charset="0"/>
            </a:endParaRPr>
          </a:p>
        </p:txBody>
      </p:sp>
      <p:sp>
        <p:nvSpPr>
          <p:cNvPr id="6166" name="TextBox 10"/>
          <p:cNvSpPr txBox="1">
            <a:spLocks noChangeArrowheads="1"/>
          </p:cNvSpPr>
          <p:nvPr/>
        </p:nvSpPr>
        <p:spPr bwMode="auto">
          <a:xfrm>
            <a:off x="3505200" y="2590800"/>
            <a:ext cx="914400" cy="914400"/>
          </a:xfrm>
          <a:prstGeom prst="rect">
            <a:avLst/>
          </a:prstGeom>
          <a:noFill/>
          <a:ln w="9525">
            <a:noFill/>
            <a:miter lim="800000"/>
            <a:headEnd/>
            <a:tailEnd/>
          </a:ln>
        </p:spPr>
        <p:txBody>
          <a:bodyPr wrap="none"/>
          <a:lstStyle/>
          <a:p>
            <a:r>
              <a:rPr lang="bn-BD" sz="2000" b="1">
                <a:solidFill>
                  <a:schemeClr val="bg1"/>
                </a:solidFill>
                <a:latin typeface="SolaimanLipi" pitchFamily="65" charset="0"/>
                <a:cs typeface="SolaimanLipi" pitchFamily="65" charset="0"/>
              </a:rPr>
              <a:t>৫ম</a:t>
            </a:r>
            <a:endParaRPr lang="en-US" sz="2000" b="1">
              <a:solidFill>
                <a:schemeClr val="bg1"/>
              </a:solidFill>
              <a:latin typeface="SolaimanLipi" pitchFamily="65" charset="0"/>
              <a:cs typeface="SolaimanLipi" pitchFamily="65" charset="0"/>
            </a:endParaRPr>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8915400" cy="3908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bn-BD" sz="4000" dirty="0" smtClean="0">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bn-BD" sz="4000" dirty="0" smtClean="0">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bn-BD" sz="4000" dirty="0" smtClean="0">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bn-BD" sz="4000" dirty="0" smtClean="0">
              <a:latin typeface="SutonnyUniBanglaOMJ" pitchFamily="2" charset="0"/>
              <a:ea typeface="Times New Roman" pitchFamily="18" charset="0"/>
              <a:cs typeface="SutonnyUniBanglaOMJ" pitchFamily="2"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8800" dirty="0" err="1" smtClean="0">
                <a:solidFill>
                  <a:srgbClr val="7030A0"/>
                </a:solidFill>
                <a:latin typeface="SutonnyUniBanglaOMJ" pitchFamily="2" charset="0"/>
                <a:ea typeface="Times New Roman" pitchFamily="18" charset="0"/>
                <a:cs typeface="SutonnyUniBanglaOMJ" pitchFamily="2" charset="0"/>
              </a:rPr>
              <a:t>ধন্যবাদ</a:t>
            </a:r>
            <a:endParaRPr lang="en-US" sz="8800" dirty="0" smtClean="0">
              <a:solidFill>
                <a:srgbClr val="7030A0"/>
              </a:solidFill>
              <a:latin typeface="SutonnyUniBanglaOMJ" pitchFamily="2" charset="0"/>
              <a:ea typeface="Times New Roman" pitchFamily="18" charset="0"/>
              <a:cs typeface="SutonnyUniBanglaOMJ" pitchFamily="2" charset="0"/>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90600"/>
            <a:ext cx="7772400" cy="1143000"/>
          </a:xfrm>
        </p:spPr>
        <p:txBody>
          <a:bodyPr/>
          <a:lstStyle/>
          <a:p>
            <a:pPr algn="ctr"/>
            <a:r>
              <a:rPr lang="bn-BD" u="sng" dirty="0" smtClean="0">
                <a:latin typeface="SutonnyUniBanglaOMJ" pitchFamily="2" charset="0"/>
                <a:cs typeface="SutonnyUniBanglaOMJ" pitchFamily="2" charset="0"/>
              </a:rPr>
              <a:t>ক্রাশ প্রোগ্রাম বহির্ভূত উপজেলা</a:t>
            </a:r>
            <a:endParaRPr lang="en-US" u="sng" dirty="0">
              <a:latin typeface="SutonnyUniBanglaOMJ" pitchFamily="2" charset="0"/>
              <a:cs typeface="SutonnyUniBanglaOMJ" pitchFamily="2" charset="0"/>
            </a:endParaRPr>
          </a:p>
        </p:txBody>
      </p:sp>
      <p:sp>
        <p:nvSpPr>
          <p:cNvPr id="3" name="Subtitle 2"/>
          <p:cNvSpPr>
            <a:spLocks noGrp="1"/>
          </p:cNvSpPr>
          <p:nvPr>
            <p:ph type="subTitle" idx="1"/>
          </p:nvPr>
        </p:nvSpPr>
        <p:spPr>
          <a:xfrm>
            <a:off x="228600" y="1219200"/>
            <a:ext cx="8534400" cy="5486400"/>
          </a:xfrm>
        </p:spPr>
        <p:txBody>
          <a:bodyPr>
            <a:noAutofit/>
          </a:bodyPr>
          <a:lstStyle/>
          <a:p>
            <a:endParaRPr lang="bn-BD" sz="4400" dirty="0" smtClean="0">
              <a:solidFill>
                <a:schemeClr val="tx1"/>
              </a:solidFill>
              <a:latin typeface="SutonnyUniBanglaOMJ" pitchFamily="2" charset="0"/>
              <a:ea typeface="+mj-ea"/>
              <a:cs typeface="SutonnyUniBanglaOMJ" pitchFamily="2" charset="0"/>
            </a:endParaRPr>
          </a:p>
          <a:p>
            <a:pPr algn="l"/>
            <a:endParaRPr lang="en-US" sz="4400" dirty="0" smtClean="0">
              <a:solidFill>
                <a:schemeClr val="tx1"/>
              </a:solidFill>
              <a:latin typeface="SutonnyUniBanglaOMJ" pitchFamily="2" charset="0"/>
              <a:ea typeface="+mj-ea"/>
              <a:cs typeface="SutonnyUniBanglaOMJ" pitchFamily="2" charset="0"/>
            </a:endParaRPr>
          </a:p>
          <a:p>
            <a:pPr algn="l"/>
            <a:r>
              <a:rPr lang="bn-BD" sz="4400" dirty="0" smtClean="0">
                <a:solidFill>
                  <a:schemeClr val="tx1"/>
                </a:solidFill>
                <a:latin typeface="SutonnyUniBanglaOMJ" pitchFamily="2" charset="0"/>
                <a:ea typeface="+mj-ea"/>
                <a:cs typeface="SutonnyUniBanglaOMJ" pitchFamily="2" charset="0"/>
              </a:rPr>
              <a:t>	১।</a:t>
            </a:r>
            <a:r>
              <a:rPr lang="en-US" sz="4400" dirty="0" smtClean="0">
                <a:solidFill>
                  <a:schemeClr val="tx1"/>
                </a:solidFill>
                <a:latin typeface="SutonnyUniBanglaOMJ" pitchFamily="2" charset="0"/>
                <a:ea typeface="+mj-ea"/>
                <a:cs typeface="SutonnyUniBanglaOMJ" pitchFamily="2" charset="0"/>
              </a:rPr>
              <a:t> </a:t>
            </a:r>
            <a:r>
              <a:rPr lang="bn-BD" sz="4400" dirty="0" smtClean="0">
                <a:solidFill>
                  <a:schemeClr val="tx1"/>
                </a:solidFill>
                <a:latin typeface="SutonnyUniBanglaOMJ" pitchFamily="2" charset="0"/>
                <a:ea typeface="+mj-ea"/>
                <a:cs typeface="SutonnyUniBanglaOMJ" pitchFamily="2" charset="0"/>
              </a:rPr>
              <a:t>বিশ্বনাথ </a:t>
            </a:r>
            <a:r>
              <a:rPr lang="en-US" sz="4400" dirty="0" smtClean="0">
                <a:solidFill>
                  <a:schemeClr val="tx1"/>
                </a:solidFill>
                <a:latin typeface="SutonnyUniBanglaOMJ" pitchFamily="2" charset="0"/>
                <a:ea typeface="+mj-ea"/>
                <a:cs typeface="SutonnyUniBanglaOMJ" pitchFamily="2" charset="0"/>
              </a:rPr>
              <a:t>      </a:t>
            </a:r>
            <a:r>
              <a:rPr lang="bn-BD" sz="4400" dirty="0" smtClean="0">
                <a:latin typeface="SutonnyUniBanglaOMJ" pitchFamily="2" charset="0"/>
                <a:cs typeface="SutonnyUniBanglaOMJ" pitchFamily="2" charset="0"/>
              </a:rPr>
              <a:t>৪। আজমিরিগঞ্জ</a:t>
            </a:r>
            <a:endParaRPr lang="en-US" sz="4400" dirty="0" smtClean="0">
              <a:solidFill>
                <a:schemeClr val="tx1"/>
              </a:solidFill>
              <a:latin typeface="SutonnyUniBanglaOMJ" pitchFamily="2" charset="0"/>
              <a:ea typeface="+mj-ea"/>
              <a:cs typeface="SutonnyUniBanglaOMJ" pitchFamily="2" charset="0"/>
            </a:endParaRPr>
          </a:p>
          <a:p>
            <a:pPr algn="l"/>
            <a:r>
              <a:rPr lang="bn-BD" sz="4400" dirty="0" smtClean="0">
                <a:solidFill>
                  <a:schemeClr val="tx1"/>
                </a:solidFill>
                <a:latin typeface="SutonnyUniBanglaOMJ" pitchFamily="2" charset="0"/>
                <a:cs typeface="SutonnyUniBanglaOMJ" pitchFamily="2" charset="0"/>
              </a:rPr>
              <a:t>	২।</a:t>
            </a:r>
            <a:r>
              <a:rPr lang="en-US" sz="4400" dirty="0" smtClean="0">
                <a:solidFill>
                  <a:schemeClr val="tx1"/>
                </a:solidFill>
                <a:latin typeface="SutonnyUniBanglaOMJ" pitchFamily="2" charset="0"/>
                <a:cs typeface="SutonnyUniBanglaOMJ" pitchFamily="2" charset="0"/>
              </a:rPr>
              <a:t> </a:t>
            </a:r>
            <a:r>
              <a:rPr lang="bn-BD" sz="4400" dirty="0" smtClean="0">
                <a:solidFill>
                  <a:schemeClr val="tx1"/>
                </a:solidFill>
                <a:latin typeface="SutonnyUniBanglaOMJ" pitchFamily="2" charset="0"/>
                <a:cs typeface="SutonnyUniBanglaOMJ" pitchFamily="2" charset="0"/>
              </a:rPr>
              <a:t>ফেঞ্চুগঞ্জ </a:t>
            </a:r>
            <a:r>
              <a:rPr lang="en-US" sz="4400" dirty="0" smtClean="0">
                <a:solidFill>
                  <a:schemeClr val="tx1"/>
                </a:solidFill>
                <a:latin typeface="SutonnyUniBanglaOMJ" pitchFamily="2" charset="0"/>
                <a:cs typeface="SutonnyUniBanglaOMJ" pitchFamily="2" charset="0"/>
              </a:rPr>
              <a:t>     </a:t>
            </a:r>
            <a:r>
              <a:rPr lang="bn-BD" sz="4400" dirty="0" smtClean="0">
                <a:latin typeface="SutonnyUniBanglaOMJ" pitchFamily="2" charset="0"/>
                <a:cs typeface="SutonnyUniBanglaOMJ" pitchFamily="2" charset="0"/>
              </a:rPr>
              <a:t>৫। লাখাই </a:t>
            </a:r>
            <a:endParaRPr lang="en-US" sz="4400" dirty="0" smtClean="0">
              <a:solidFill>
                <a:schemeClr val="tx1"/>
              </a:solidFill>
              <a:latin typeface="SutonnyUniBanglaOMJ" pitchFamily="2" charset="0"/>
              <a:cs typeface="SutonnyUniBanglaOMJ" pitchFamily="2" charset="0"/>
            </a:endParaRPr>
          </a:p>
          <a:p>
            <a:pPr algn="l"/>
            <a:r>
              <a:rPr lang="bn-BD" sz="4400" dirty="0" smtClean="0">
                <a:solidFill>
                  <a:schemeClr val="tx1"/>
                </a:solidFill>
                <a:latin typeface="SutonnyUniBanglaOMJ" pitchFamily="2" charset="0"/>
                <a:cs typeface="SutonnyUniBanglaOMJ" pitchFamily="2" charset="0"/>
              </a:rPr>
              <a:t>	৩।</a:t>
            </a:r>
            <a:r>
              <a:rPr lang="en-US" sz="4400" dirty="0" smtClean="0">
                <a:solidFill>
                  <a:schemeClr val="tx1"/>
                </a:solidFill>
                <a:latin typeface="SutonnyUniBanglaOMJ" pitchFamily="2" charset="0"/>
                <a:cs typeface="SutonnyUniBanglaOMJ" pitchFamily="2" charset="0"/>
              </a:rPr>
              <a:t> </a:t>
            </a:r>
            <a:r>
              <a:rPr lang="bn-BD" sz="4400" dirty="0" smtClean="0">
                <a:solidFill>
                  <a:schemeClr val="tx1"/>
                </a:solidFill>
                <a:latin typeface="SutonnyUniBanglaOMJ" pitchFamily="2" charset="0"/>
                <a:cs typeface="SutonnyUniBanglaOMJ" pitchFamily="2" charset="0"/>
              </a:rPr>
              <a:t>বালাগঞ্জ</a:t>
            </a:r>
            <a:r>
              <a:rPr lang="en-US" sz="4400" dirty="0" smtClean="0">
                <a:latin typeface="SutonnyUniBanglaOMJ" pitchFamily="2" charset="0"/>
                <a:cs typeface="SutonnyUniBanglaOMJ" pitchFamily="2" charset="0"/>
              </a:rPr>
              <a:t>     </a:t>
            </a:r>
            <a:r>
              <a:rPr lang="bn-BD" sz="4400" dirty="0" smtClean="0">
                <a:latin typeface="SutonnyUniBanglaOMJ" pitchFamily="2" charset="0"/>
                <a:cs typeface="SutonnyUniBanglaOMJ" pitchFamily="2" charset="0"/>
              </a:rPr>
              <a:t>৬। রাজনগর</a:t>
            </a:r>
          </a:p>
          <a:p>
            <a:pPr algn="l"/>
            <a:r>
              <a:rPr lang="bn-BD" sz="4400" dirty="0" smtClean="0">
                <a:solidFill>
                  <a:schemeClr val="tx1"/>
                </a:solidFill>
                <a:latin typeface="SutonnyUniBanglaOMJ" pitchFamily="2" charset="0"/>
                <a:ea typeface="+mj-ea"/>
                <a:cs typeface="SutonnyUniBanglaOMJ" pitchFamily="2" charset="0"/>
              </a:rPr>
              <a:t>	৭। ছাতক</a:t>
            </a:r>
            <a:endParaRPr lang="en-US" sz="4400" dirty="0" smtClean="0">
              <a:solidFill>
                <a:schemeClr val="tx1"/>
              </a:solidFill>
              <a:latin typeface="SutonnyUniBanglaOMJ" pitchFamily="2" charset="0"/>
              <a:ea typeface="+mj-ea"/>
              <a:cs typeface="SutonnyUniBanglaOMJ" pitchFamily="2" charset="0"/>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762000"/>
            <a:ext cx="7467600" cy="5601533"/>
          </a:xfrm>
          <a:prstGeom prst="rect">
            <a:avLst/>
          </a:prstGeom>
        </p:spPr>
        <p:txBody>
          <a:bodyPr wrap="square">
            <a:spAutoFit/>
          </a:bodyPr>
          <a:lstStyle/>
          <a:p>
            <a:r>
              <a:rPr lang="bn-BD" sz="3200" u="sng" dirty="0" smtClean="0">
                <a:solidFill>
                  <a:srgbClr val="0070C0"/>
                </a:solidFill>
                <a:latin typeface="SutonnyUniBanglaOMJ" pitchFamily="2" charset="0"/>
                <a:cs typeface="SutonnyUniBanglaOMJ" pitchFamily="2" charset="0"/>
              </a:rPr>
              <a:t>ক্রাশ প্রোগ্রাম বহির্ভূত ৭ উপজেলার কাজের অগ্রগতিঃ</a:t>
            </a:r>
            <a:endParaRPr lang="en-US" sz="2800" u="sng" dirty="0" smtClean="0">
              <a:solidFill>
                <a:srgbClr val="0070C0"/>
              </a:solidFill>
              <a:latin typeface="SutonnyUniBanglaOMJ" pitchFamily="2" charset="0"/>
              <a:cs typeface="SutonnyUniBanglaOMJ" pitchFamily="2" charset="0"/>
            </a:endParaRPr>
          </a:p>
          <a:p>
            <a:endParaRPr lang="en-US" sz="2800" u="sng" dirty="0" smtClean="0">
              <a:latin typeface="SutonnyUniBanglaOMJ" pitchFamily="2" charset="0"/>
              <a:cs typeface="SutonnyUniBanglaOMJ" pitchFamily="2" charset="0"/>
            </a:endParaRPr>
          </a:p>
          <a:p>
            <a:r>
              <a:rPr lang="en-US" sz="2800" u="sng" dirty="0" smtClean="0">
                <a:latin typeface="SutonnyUniBanglaOMJ" pitchFamily="2" charset="0"/>
                <a:cs typeface="SutonnyUniBanglaOMJ" pitchFamily="2" charset="0"/>
              </a:rPr>
              <a:t/>
            </a:r>
            <a:br>
              <a:rPr lang="en-US" sz="2800" u="sng" dirty="0" smtClean="0">
                <a:latin typeface="SutonnyUniBanglaOMJ" pitchFamily="2" charset="0"/>
                <a:cs typeface="SutonnyUniBanglaOMJ" pitchFamily="2" charset="0"/>
              </a:rPr>
            </a:br>
            <a:r>
              <a:rPr lang="bn-BD" sz="2200" dirty="0" smtClean="0">
                <a:latin typeface="SutonnyUniBanglaOMJ" pitchFamily="2" charset="0"/>
                <a:cs typeface="SutonnyUniBanglaOMJ" pitchFamily="2" charset="0"/>
              </a:rPr>
              <a:t>১। </a:t>
            </a:r>
            <a:r>
              <a:rPr lang="en-US" sz="2200" dirty="0" err="1" smtClean="0">
                <a:latin typeface="SutonnyUniBanglaOMJ" pitchFamily="2" charset="0"/>
                <a:ea typeface="Times New Roman" pitchFamily="18" charset="0"/>
                <a:cs typeface="SutonnyUniBanglaOMJ" pitchFamily="2" charset="0"/>
              </a:rPr>
              <a:t>মোট</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মৌজাঃ</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৯</a:t>
            </a:r>
            <a:r>
              <a:rPr lang="en-US" sz="2200" dirty="0" smtClean="0">
                <a:solidFill>
                  <a:srgbClr val="FF0000"/>
                </a:solidFill>
                <a:latin typeface="SutonnyUniBanglaOMJ" pitchFamily="2" charset="0"/>
                <a:ea typeface="Times New Roman" pitchFamily="18" charset="0"/>
                <a:cs typeface="SutonnyUniBanglaOMJ" pitchFamily="2" charset="0"/>
              </a:rPr>
              <a:t>৬৬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cs typeface="SutonnyUniBanglaOMJ" pitchFamily="2" charset="0"/>
              </a:rPr>
              <a:t>৬। </a:t>
            </a:r>
            <a:r>
              <a:rPr lang="en-US" sz="2200" dirty="0" err="1" smtClean="0">
                <a:latin typeface="SutonnyUniBanglaOMJ" pitchFamily="2" charset="0"/>
                <a:ea typeface="Times New Roman" pitchFamily="18" charset="0"/>
                <a:cs typeface="SutonnyUniBanglaOMJ" pitchFamily="2" charset="0"/>
              </a:rPr>
              <a:t>চুড়ান্ত</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প্রকাশনা</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সমাপ্তঃ</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৫৬৬</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bn-BD" sz="2200" dirty="0" smtClean="0">
                <a:solidFill>
                  <a:srgbClr val="FF0000"/>
                </a:solidFill>
                <a:latin typeface="SutonnyUniBanglaOMJ" pitchFamily="2" charset="0"/>
                <a:ea typeface="Times New Roman" pitchFamily="18" charset="0"/>
                <a:cs typeface="SutonnyUniBanglaOMJ" pitchFamily="2" charset="0"/>
              </a:rPr>
              <a:t> </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smtClean="0">
                <a:latin typeface="Arial" pitchFamily="34" charset="0"/>
                <a:cs typeface="Arial" pitchFamily="34" charset="0"/>
              </a:rPr>
              <a:t/>
            </a:r>
            <a:br>
              <a:rPr lang="en-US" sz="2200" dirty="0" smtClean="0">
                <a:latin typeface="Arial" pitchFamily="34" charset="0"/>
                <a:cs typeface="Arial" pitchFamily="34" charset="0"/>
              </a:rPr>
            </a:br>
            <a:r>
              <a:rPr lang="bn-BD" sz="2200" u="sng" dirty="0" smtClean="0">
                <a:latin typeface="SutonnyUniBanglaOMJ" pitchFamily="2" charset="0"/>
                <a:cs typeface="SutonnyUniBanglaOMJ" pitchFamily="2" charset="0"/>
              </a:rPr>
              <a:t>২। </a:t>
            </a:r>
            <a:r>
              <a:rPr lang="en-US" sz="2200" dirty="0" err="1" smtClean="0">
                <a:latin typeface="SutonnyUniBanglaOMJ" pitchFamily="2" charset="0"/>
                <a:ea typeface="Times New Roman" pitchFamily="18" charset="0"/>
                <a:cs typeface="SutonnyUniBanglaOMJ" pitchFamily="2" charset="0"/>
              </a:rPr>
              <a:t>হস্তান্তরীত</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মৌজাঃ</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২২৫</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cs typeface="SutonnyUniBanglaOMJ" pitchFamily="2" charset="0"/>
              </a:rPr>
              <a:t>৭। </a:t>
            </a:r>
            <a:r>
              <a:rPr lang="en-US" sz="2200" dirty="0" err="1" smtClean="0">
                <a:latin typeface="SutonnyUniBanglaOMJ" pitchFamily="2" charset="0"/>
                <a:ea typeface="Times New Roman" pitchFamily="18" charset="0"/>
                <a:cs typeface="SutonnyUniBanglaOMJ" pitchFamily="2" charset="0"/>
              </a:rPr>
              <a:t>চুড়ান্ত</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প্রকাশনা</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চলমানঃ</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৭৭</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p>
          <a:p>
            <a:r>
              <a:rPr lang="en-US" sz="2200" dirty="0" smtClean="0">
                <a:latin typeface="Arial" pitchFamily="34" charset="0"/>
                <a:cs typeface="Arial" pitchFamily="34" charset="0"/>
              </a:rPr>
              <a:t/>
            </a:r>
            <a:br>
              <a:rPr lang="en-US" sz="2200" dirty="0" smtClean="0">
                <a:latin typeface="Arial" pitchFamily="34" charset="0"/>
                <a:cs typeface="Arial" pitchFamily="34" charset="0"/>
              </a:rPr>
            </a:br>
            <a:r>
              <a:rPr lang="bn-BD" sz="2200" dirty="0" smtClean="0">
                <a:latin typeface="SutonnyUniBanglaOMJ" pitchFamily="2" charset="0"/>
                <a:cs typeface="SutonnyUniBanglaOMJ" pitchFamily="2" charset="0"/>
              </a:rPr>
              <a:t>৩। হস্তান্তরের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অপেক্ষায়ঃ</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৭৯</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৮। </a:t>
            </a:r>
            <a:r>
              <a:rPr lang="bn-BD" sz="2200" dirty="0" smtClean="0">
                <a:latin typeface="SutonnyUniBanglaOMJ" pitchFamily="2" charset="0"/>
                <a:cs typeface="SutonnyUniBanglaOMJ" pitchFamily="2" charset="0"/>
              </a:rPr>
              <a:t>পূনঃমুদ্রনের প্রক্রিয়াধীনঃ </a:t>
            </a:r>
            <a:r>
              <a:rPr lang="bn-BD" sz="2200" dirty="0" smtClean="0">
                <a:solidFill>
                  <a:srgbClr val="FF0000"/>
                </a:solidFill>
                <a:latin typeface="SutonnyUniBanglaOMJ" pitchFamily="2" charset="0"/>
                <a:cs typeface="SutonnyUniBanglaOMJ" pitchFamily="2" charset="0"/>
              </a:rPr>
              <a:t>৬১ টি </a:t>
            </a:r>
            <a:endParaRPr lang="en-US" sz="2200" dirty="0" smtClean="0">
              <a:solidFill>
                <a:srgbClr val="FF0000"/>
              </a:solidFill>
              <a:latin typeface="SutonnyUniBanglaOMJ" pitchFamily="2" charset="0"/>
              <a:cs typeface="SutonnyUniBanglaOMJ" pitchFamily="2" charset="0"/>
            </a:endParaRPr>
          </a:p>
          <a:p>
            <a:r>
              <a:rPr lang="en-US" sz="2200" dirty="0" smtClean="0">
                <a:latin typeface="Arial" pitchFamily="34" charset="0"/>
                <a:cs typeface="Arial" pitchFamily="34" charset="0"/>
              </a:rPr>
              <a:t/>
            </a:r>
            <a:br>
              <a:rPr lang="en-US" sz="2200" dirty="0" smtClean="0">
                <a:latin typeface="Arial" pitchFamily="34" charset="0"/>
                <a:cs typeface="Arial" pitchFamily="34" charset="0"/>
              </a:rPr>
            </a:br>
            <a:r>
              <a:rPr lang="bn-BD" sz="2200" dirty="0" smtClean="0">
                <a:latin typeface="SutonnyUniBanglaOMJ" pitchFamily="2" charset="0"/>
                <a:cs typeface="SutonnyUniBanglaOMJ" pitchFamily="2" charset="0"/>
              </a:rPr>
              <a:t>৪। </a:t>
            </a:r>
            <a:r>
              <a:rPr lang="en-US" sz="2200" dirty="0" err="1" smtClean="0">
                <a:latin typeface="SutonnyUniBanglaOMJ" pitchFamily="2" charset="0"/>
                <a:ea typeface="Times New Roman" pitchFamily="18" charset="0"/>
                <a:cs typeface="SutonnyUniBanglaOMJ" pitchFamily="2" charset="0"/>
              </a:rPr>
              <a:t>গেজেটের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প্রস্তাব</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প্রেরিতঃ</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২২১</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cs typeface="SutonnyUniBanglaOMJ" pitchFamily="2" charset="0"/>
              </a:rPr>
              <a:t>৯। </a:t>
            </a:r>
            <a:r>
              <a:rPr lang="en-US" sz="2200" dirty="0" err="1" smtClean="0">
                <a:latin typeface="SutonnyUniBanglaOMJ" pitchFamily="2" charset="0"/>
                <a:ea typeface="Times New Roman" pitchFamily="18" charset="0"/>
                <a:cs typeface="SutonnyUniBanglaOMJ" pitchFamily="2" charset="0"/>
              </a:rPr>
              <a:t>মুদ্রণ</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স্তরে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পেন্ডিংঃ</a:t>
            </a:r>
            <a:r>
              <a:rPr lang="en-US" sz="2200" dirty="0" smtClean="0">
                <a:latin typeface="SutonnyUniBanglaOMJ" pitchFamily="2" charset="0"/>
                <a:ea typeface="Times New Roman" pitchFamily="18" charset="0"/>
                <a:cs typeface="SutonnyUniBanglaOMJ" pitchFamily="2" charset="0"/>
              </a:rPr>
              <a:t> </a:t>
            </a:r>
            <a:r>
              <a:rPr lang="en-US" sz="2200" dirty="0" smtClean="0">
                <a:solidFill>
                  <a:srgbClr val="FF0000"/>
                </a:solidFill>
                <a:latin typeface="SutonnyUniBanglaOMJ" pitchFamily="2" charset="0"/>
                <a:ea typeface="Times New Roman" pitchFamily="18" charset="0"/>
                <a:cs typeface="SutonnyUniBanglaOMJ" pitchFamily="2" charset="0"/>
              </a:rPr>
              <a:t>২</a:t>
            </a:r>
            <a:r>
              <a:rPr lang="bn-BD" sz="2200" dirty="0" smtClean="0">
                <a:solidFill>
                  <a:srgbClr val="FF0000"/>
                </a:solidFill>
                <a:latin typeface="SutonnyUniBanglaOMJ" pitchFamily="2" charset="0"/>
                <a:ea typeface="Times New Roman" pitchFamily="18" charset="0"/>
                <a:cs typeface="SutonnyUniBanglaOMJ" pitchFamily="2" charset="0"/>
              </a:rPr>
              <a:t>৬</a:t>
            </a:r>
            <a:r>
              <a:rPr lang="en-US" sz="2200" dirty="0" smtClean="0">
                <a:solidFill>
                  <a:srgbClr val="FF0000"/>
                </a:solidFill>
                <a:latin typeface="SutonnyUniBanglaOMJ" pitchFamily="2" charset="0"/>
                <a:ea typeface="Times New Roman" pitchFamily="18" charset="0"/>
                <a:cs typeface="SutonnyUniBanglaOMJ" pitchFamily="2" charset="0"/>
              </a:rPr>
              <a:t>২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p>
          <a:p>
            <a:r>
              <a:rPr lang="en-US" sz="2200" dirty="0" smtClean="0">
                <a:latin typeface="Arial" pitchFamily="34" charset="0"/>
                <a:cs typeface="Arial" pitchFamily="34" charset="0"/>
              </a:rPr>
              <a:t/>
            </a:r>
            <a:br>
              <a:rPr lang="en-US" sz="2200" dirty="0" smtClean="0">
                <a:latin typeface="Arial" pitchFamily="34" charset="0"/>
                <a:cs typeface="Arial" pitchFamily="34" charset="0"/>
              </a:rPr>
            </a:br>
            <a:r>
              <a:rPr lang="bn-BD" sz="2200" dirty="0" smtClean="0">
                <a:latin typeface="SutonnyUniBanglaOMJ" pitchFamily="2" charset="0"/>
                <a:cs typeface="SutonnyUniBanglaOMJ" pitchFamily="2" charset="0"/>
              </a:rPr>
              <a:t>৫। </a:t>
            </a:r>
            <a:r>
              <a:rPr lang="en-US" sz="2200" dirty="0" err="1" smtClean="0">
                <a:latin typeface="SutonnyUniBanglaOMJ" pitchFamily="2" charset="0"/>
                <a:ea typeface="Times New Roman" pitchFamily="18" charset="0"/>
                <a:cs typeface="SutonnyUniBanglaOMJ" pitchFamily="2" charset="0"/>
              </a:rPr>
              <a:t>গেজেটের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প্রস্তাব</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প্রেরনের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প্রক্রিয়াধীনঃ</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৪১</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dirty="0" smtClean="0">
                <a:latin typeface="Arial" pitchFamily="34" charset="0"/>
                <a:cs typeface="Arial" pitchFamily="34" charset="0"/>
              </a:rPr>
              <a:t/>
            </a:r>
            <a:br>
              <a:rPr lang="en-US" dirty="0" smtClean="0">
                <a:latin typeface="Arial" pitchFamily="34" charset="0"/>
                <a:cs typeface="Arial" pitchFamily="34" charset="0"/>
              </a:rPr>
            </a:br>
            <a:r>
              <a:rPr lang="bn-BD" dirty="0" smtClean="0">
                <a:latin typeface="Arial" pitchFamily="34" charset="0"/>
                <a:cs typeface="Arial" pitchFamily="34" charset="0"/>
              </a:rPr>
              <a:t>	</a:t>
            </a:r>
            <a:r>
              <a:rPr lang="en-US" dirty="0" smtClean="0">
                <a:latin typeface="Arial" pitchFamily="34" charset="0"/>
                <a:cs typeface="Arial" pitchFamily="34" charset="0"/>
              </a:rPr>
              <a:t/>
            </a:r>
            <a:br>
              <a:rPr lang="en-US" dirty="0" smtClean="0">
                <a:latin typeface="Arial" pitchFamily="34" charset="0"/>
                <a:cs typeface="Arial" pitchFamily="34" charset="0"/>
              </a:rPr>
            </a:br>
            <a:r>
              <a:rPr lang="bn-BD" dirty="0" smtClean="0">
                <a:latin typeface="Arial" pitchFamily="34" charset="0"/>
                <a:cs typeface="Arial" pitchFamily="34" charset="0"/>
              </a:rPr>
              <a:t>	</a:t>
            </a:r>
            <a:r>
              <a:rPr lang="bn-BD" dirty="0" smtClean="0">
                <a:latin typeface="SutonnyUniBanglaOMJ" pitchFamily="2" charset="0"/>
                <a:ea typeface="Times New Roman" pitchFamily="18" charset="0"/>
                <a:cs typeface="SutonnyUniBanglaOMJ" pitchFamily="2" charset="0"/>
              </a:rPr>
              <a:t/>
            </a:r>
            <a:br>
              <a:rPr lang="bn-BD" dirty="0" smtClean="0">
                <a:latin typeface="SutonnyUniBanglaOMJ" pitchFamily="2" charset="0"/>
                <a:ea typeface="Times New Roman" pitchFamily="18" charset="0"/>
                <a:cs typeface="SutonnyUniBanglaOMJ" pitchFamily="2" charset="0"/>
              </a:rPr>
            </a:br>
            <a:r>
              <a:rPr lang="bn-BD" dirty="0" smtClean="0">
                <a:latin typeface="SutonnyUniBanglaOMJ" pitchFamily="2" charset="0"/>
                <a:ea typeface="Times New Roman" pitchFamily="18" charset="0"/>
                <a:cs typeface="SutonnyUniBanglaOMJ" pitchFamily="2" charset="0"/>
              </a:rPr>
              <a:t>	</a:t>
            </a:r>
            <a:r>
              <a:rPr lang="en-US" dirty="0" smtClean="0">
                <a:latin typeface="Arial" pitchFamily="34" charset="0"/>
                <a:cs typeface="Arial" pitchFamily="34" charset="0"/>
              </a:rPr>
              <a:t/>
            </a:r>
            <a:br>
              <a:rPr lang="en-US" dirty="0" smtClean="0">
                <a:latin typeface="Arial" pitchFamily="34" charset="0"/>
                <a:cs typeface="Arial" pitchFamily="34" charset="0"/>
              </a:rPr>
            </a:br>
            <a:r>
              <a:rPr lang="bn-BD" dirty="0" smtClean="0">
                <a:latin typeface="Arial" pitchFamily="34" charset="0"/>
                <a:cs typeface="Arial" pitchFamily="34" charset="0"/>
              </a:rPr>
              <a:t>	</a:t>
            </a:r>
            <a:endParaRPr lang="en-US" dirty="0">
              <a:solidFill>
                <a:srgbClr val="FF0000"/>
              </a:solidFill>
            </a:endParaRPr>
          </a:p>
        </p:txBody>
      </p:sp>
      <p:sp>
        <p:nvSpPr>
          <p:cNvPr id="3" name="Rectangle 2"/>
          <p:cNvSpPr/>
          <p:nvPr/>
        </p:nvSpPr>
        <p:spPr>
          <a:xfrm>
            <a:off x="7924800" y="2133600"/>
            <a:ext cx="1058303" cy="338554"/>
          </a:xfrm>
          <a:prstGeom prst="rect">
            <a:avLst/>
          </a:prstGeom>
        </p:spPr>
        <p:txBody>
          <a:bodyPr wrap="none">
            <a:spAutoFit/>
          </a:bodyPr>
          <a:lstStyle/>
          <a:p>
            <a:r>
              <a:rPr lang="bn-BD" sz="1600" dirty="0" smtClean="0">
                <a:solidFill>
                  <a:srgbClr val="FF0000"/>
                </a:solidFill>
                <a:latin typeface="SutonnyUniBanglaOMJ" pitchFamily="2" charset="0"/>
                <a:ea typeface="Times New Roman" pitchFamily="18" charset="0"/>
                <a:cs typeface="SutonnyUniBanglaOMJ" pitchFamily="2" charset="0"/>
              </a:rPr>
              <a:t>(</a:t>
            </a:r>
            <a:r>
              <a:rPr lang="bn-BD" sz="1600" dirty="0" smtClean="0">
                <a:latin typeface="SutonnyUniBanglaOMJ" pitchFamily="2" charset="0"/>
                <a:ea typeface="Times New Roman" pitchFamily="18" charset="0"/>
                <a:cs typeface="SutonnyUniBanglaOMJ" pitchFamily="2" charset="0"/>
              </a:rPr>
              <a:t>২+৩+৪+৫)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219200"/>
            <a:ext cx="86868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0" i="0" u="sng" strike="noStrike" cap="none" normalizeH="0" baseline="0" dirty="0" smtClean="0">
                <a:ln>
                  <a:noFill/>
                </a:ln>
                <a:solidFill>
                  <a:srgbClr val="660066"/>
                </a:solidFill>
                <a:effectLst/>
                <a:latin typeface="SutonnyUniBanglaOMJ" pitchFamily="2" charset="0"/>
                <a:ea typeface="Times New Roman" pitchFamily="18" charset="0"/>
                <a:cs typeface="SutonnyUniBanglaOMJ" pitchFamily="2" charset="0"/>
              </a:rPr>
              <a:t>১ম </a:t>
            </a:r>
            <a:r>
              <a:rPr kumimoji="0" lang="en-US" sz="4800" b="0" i="0" u="sng" strike="noStrike" cap="none" normalizeH="0" baseline="0" dirty="0" err="1" smtClean="0">
                <a:ln>
                  <a:noFill/>
                </a:ln>
                <a:solidFill>
                  <a:srgbClr val="660066"/>
                </a:solidFill>
                <a:effectLst/>
                <a:latin typeface="SutonnyUniBanglaOMJ" pitchFamily="2" charset="0"/>
                <a:ea typeface="Times New Roman" pitchFamily="18" charset="0"/>
                <a:cs typeface="SutonnyUniBanglaOMJ" pitchFamily="2" charset="0"/>
              </a:rPr>
              <a:t>সাব-জোনভুক্ত</a:t>
            </a:r>
            <a:r>
              <a:rPr kumimoji="0" lang="en-US" sz="4800" b="0" i="0" u="sng" strike="noStrike" cap="none" normalizeH="0" baseline="0" dirty="0" smtClean="0">
                <a:ln>
                  <a:noFill/>
                </a:ln>
                <a:solidFill>
                  <a:srgbClr val="660066"/>
                </a:solidFill>
                <a:effectLst/>
                <a:latin typeface="SutonnyUniBanglaOMJ" pitchFamily="2" charset="0"/>
                <a:ea typeface="Times New Roman" pitchFamily="18" charset="0"/>
                <a:cs typeface="SutonnyUniBanglaOMJ" pitchFamily="2" charset="0"/>
              </a:rPr>
              <a:t> </a:t>
            </a:r>
            <a:r>
              <a:rPr kumimoji="0" lang="en-US" sz="4800" b="0" i="0" u="sng" strike="noStrike" cap="none" normalizeH="0" baseline="0" dirty="0" err="1" smtClean="0">
                <a:ln>
                  <a:noFill/>
                </a:ln>
                <a:solidFill>
                  <a:srgbClr val="660066"/>
                </a:solidFill>
                <a:effectLst/>
                <a:latin typeface="SutonnyUniBanglaOMJ" pitchFamily="2" charset="0"/>
                <a:ea typeface="Times New Roman" pitchFamily="18" charset="0"/>
                <a:cs typeface="SutonnyUniBanglaOMJ" pitchFamily="2" charset="0"/>
              </a:rPr>
              <a:t>উপজেলা</a:t>
            </a:r>
            <a:endParaRPr kumimoji="0" lang="en-US" sz="4800" b="0" i="0" u="sng" strike="noStrike" cap="none" normalizeH="0" baseline="0" dirty="0" smtClean="0">
              <a:ln>
                <a:noFill/>
              </a:ln>
              <a:solidFill>
                <a:srgbClr val="660066"/>
              </a:solidFill>
              <a:effectLst/>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SutonnyUniBanglaOMJ" pitchFamily="2" charset="0"/>
              <a:cs typeface="SutonnyUniBanglaOMJ" pitchFamily="2" charset="0"/>
            </a:endParaRPr>
          </a:p>
          <a:p>
            <a:pPr lvl="0" eaLnBrk="0" fontAlgn="base" hangingPunct="0">
              <a:spcBef>
                <a:spcPct val="0"/>
              </a:spcBef>
              <a:spcAft>
                <a:spcPct val="0"/>
              </a:spcAft>
            </a:pPr>
            <a:r>
              <a:rPr kumimoji="0" lang="bn-BD"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lang="en-US" sz="3200" dirty="0" smtClean="0">
                <a:solidFill>
                  <a:srgbClr val="00B050"/>
                </a:solidFill>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১। </a:t>
            </a:r>
            <a:r>
              <a:rPr kumimoji="0" lang="en-US" sz="3200" b="0" i="0" u="none"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জৈন্তাপুর</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lang="en-US" sz="3200" dirty="0" smtClean="0">
                <a:solidFill>
                  <a:srgbClr val="00B050"/>
                </a:solidFill>
                <a:latin typeface="SutonnyUniBanglaOMJ" pitchFamily="2" charset="0"/>
                <a:ea typeface="Times New Roman" pitchFamily="18" charset="0"/>
                <a:cs typeface="SutonnyUniBanglaOMJ" pitchFamily="2" charset="0"/>
              </a:rPr>
              <a:t>৭। </a:t>
            </a:r>
            <a:r>
              <a:rPr lang="en-US" sz="3200" dirty="0" err="1" smtClean="0">
                <a:solidFill>
                  <a:srgbClr val="00B050"/>
                </a:solidFill>
                <a:latin typeface="SutonnyUniBanglaOMJ" pitchFamily="2" charset="0"/>
                <a:ea typeface="Times New Roman" pitchFamily="18" charset="0"/>
                <a:cs typeface="SutonnyUniBanglaOMJ" pitchFamily="2" charset="0"/>
              </a:rPr>
              <a:t>বড়লেখা</a:t>
            </a:r>
            <a:r>
              <a:rPr lang="en-US" sz="3200" dirty="0" smtClean="0">
                <a:solidFill>
                  <a:srgbClr val="00B050"/>
                </a:solidFill>
                <a:latin typeface="SutonnyUniBanglaOMJ" pitchFamily="2" charset="0"/>
                <a:ea typeface="Times New Roman" pitchFamily="18" charset="0"/>
                <a:cs typeface="SutonnyUniBanglaOMJ" pitchFamily="2" charset="0"/>
              </a:rPr>
              <a:t> </a:t>
            </a:r>
            <a:endPar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bn-BD"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২। </a:t>
            </a:r>
            <a:r>
              <a:rPr kumimoji="0" lang="en-US" sz="3200" b="0" i="0" u="none"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গোয়াইনঘাট</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lang="en-US" sz="3200" dirty="0" smtClean="0">
                <a:solidFill>
                  <a:srgbClr val="00B050"/>
                </a:solidFill>
                <a:latin typeface="SutonnyUniBanglaOMJ" pitchFamily="2" charset="0"/>
                <a:ea typeface="Times New Roman" pitchFamily="18" charset="0"/>
                <a:cs typeface="SutonnyUniBanglaOMJ" pitchFamily="2" charset="0"/>
              </a:rPr>
              <a:t>৮। </a:t>
            </a:r>
            <a:r>
              <a:rPr lang="en-US" sz="3200" dirty="0" err="1" smtClean="0">
                <a:solidFill>
                  <a:srgbClr val="00B050"/>
                </a:solidFill>
                <a:latin typeface="SutonnyUniBanglaOMJ" pitchFamily="2" charset="0"/>
                <a:ea typeface="Times New Roman" pitchFamily="18" charset="0"/>
                <a:cs typeface="SutonnyUniBanglaOMJ" pitchFamily="2" charset="0"/>
              </a:rPr>
              <a:t>মৌলভীবাজার</a:t>
            </a:r>
            <a:r>
              <a:rPr lang="en-US" sz="3200" dirty="0" smtClean="0">
                <a:solidFill>
                  <a:srgbClr val="00B050"/>
                </a:solidFill>
                <a:latin typeface="SutonnyUniBanglaOMJ" pitchFamily="2" charset="0"/>
                <a:ea typeface="Times New Roman" pitchFamily="18" charset="0"/>
                <a:cs typeface="SutonnyUniBanglaOMJ" pitchFamily="2" charset="0"/>
              </a:rPr>
              <a:t> </a:t>
            </a:r>
            <a:r>
              <a:rPr lang="en-US" sz="3200" dirty="0" err="1" smtClean="0">
                <a:solidFill>
                  <a:srgbClr val="00B050"/>
                </a:solidFill>
                <a:latin typeface="SutonnyUniBanglaOMJ" pitchFamily="2" charset="0"/>
                <a:ea typeface="Times New Roman" pitchFamily="18" charset="0"/>
                <a:cs typeface="SutonnyUniBanglaOMJ" pitchFamily="2" charset="0"/>
              </a:rPr>
              <a:t>সদর</a:t>
            </a:r>
            <a:r>
              <a:rPr lang="en-US" sz="3200" dirty="0" smtClean="0">
                <a:solidFill>
                  <a:srgbClr val="00B050"/>
                </a:solidFill>
                <a:latin typeface="SutonnyUniBanglaOMJ" pitchFamily="2" charset="0"/>
                <a:ea typeface="Times New Roman" pitchFamily="18" charset="0"/>
                <a:cs typeface="SutonnyUniBanglaOMJ" pitchFamily="2" charset="0"/>
              </a:rPr>
              <a:t> </a:t>
            </a:r>
          </a:p>
          <a:p>
            <a:pPr lvl="0" eaLnBrk="0" fontAlgn="base" hangingPunct="0">
              <a:spcBef>
                <a:spcPct val="0"/>
              </a:spcBef>
              <a:spcAft>
                <a:spcPct val="0"/>
              </a:spcAft>
            </a:pPr>
            <a:r>
              <a:rPr kumimoji="0" lang="bn-BD"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৩। </a:t>
            </a:r>
            <a:r>
              <a:rPr kumimoji="0" lang="en-US" sz="3200" b="0" i="0" u="none"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বিয়ানীবাজার</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lang="en-US" sz="3200" dirty="0" smtClean="0">
                <a:solidFill>
                  <a:srgbClr val="00B050"/>
                </a:solidFill>
                <a:latin typeface="SutonnyUniBanglaOMJ" pitchFamily="2" charset="0"/>
                <a:ea typeface="Times New Roman" pitchFamily="18" charset="0"/>
                <a:cs typeface="SutonnyUniBanglaOMJ" pitchFamily="2" charset="0"/>
              </a:rPr>
              <a:t>৯। </a:t>
            </a:r>
            <a:r>
              <a:rPr lang="en-US" sz="3200" dirty="0" err="1" smtClean="0">
                <a:solidFill>
                  <a:srgbClr val="00B050"/>
                </a:solidFill>
                <a:latin typeface="SutonnyUniBanglaOMJ" pitchFamily="2" charset="0"/>
                <a:ea typeface="Times New Roman" pitchFamily="18" charset="0"/>
                <a:cs typeface="SutonnyUniBanglaOMJ" pitchFamily="2" charset="0"/>
              </a:rPr>
              <a:t>দিরাই</a:t>
            </a:r>
            <a:r>
              <a:rPr lang="en-US" sz="3200" dirty="0" smtClean="0">
                <a:solidFill>
                  <a:srgbClr val="00B050"/>
                </a:solidFill>
                <a:latin typeface="SutonnyUniBanglaOMJ" pitchFamily="2" charset="0"/>
                <a:ea typeface="Times New Roman" pitchFamily="18" charset="0"/>
                <a:cs typeface="SutonnyUniBanglaOMJ" pitchFamily="2" charset="0"/>
              </a:rPr>
              <a:t> </a:t>
            </a:r>
            <a:endPar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bn-BD"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৪। </a:t>
            </a:r>
            <a:r>
              <a:rPr kumimoji="0" lang="en-US" sz="3200" b="0" i="0" u="none" strike="noStrike" cap="none" normalizeH="0" baseline="0" dirty="0" err="1" smtClean="0">
                <a:ln>
                  <a:noFill/>
                </a:ln>
                <a:solidFill>
                  <a:srgbClr val="00B050"/>
                </a:solidFill>
                <a:effectLst/>
                <a:latin typeface="SutonnyUniBanglaOMJ" pitchFamily="2" charset="0"/>
                <a:ea typeface="Times New Roman" pitchFamily="18" charset="0"/>
                <a:cs typeface="SutonnyUniBanglaOMJ" pitchFamily="2" charset="0"/>
              </a:rPr>
              <a:t>বানিয়াচং</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lang="en-US" sz="3200" dirty="0" smtClean="0">
                <a:solidFill>
                  <a:srgbClr val="00B050"/>
                </a:solidFill>
                <a:latin typeface="SutonnyUniBanglaOMJ" pitchFamily="2" charset="0"/>
                <a:ea typeface="Times New Roman" pitchFamily="18" charset="0"/>
                <a:cs typeface="SutonnyUniBanglaOMJ" pitchFamily="2" charset="0"/>
              </a:rPr>
              <a:t>১০। </a:t>
            </a:r>
            <a:r>
              <a:rPr lang="en-US" sz="3200" dirty="0" err="1" smtClean="0">
                <a:solidFill>
                  <a:srgbClr val="00B050"/>
                </a:solidFill>
                <a:latin typeface="SutonnyUniBanglaOMJ" pitchFamily="2" charset="0"/>
                <a:ea typeface="Times New Roman" pitchFamily="18" charset="0"/>
                <a:cs typeface="SutonnyUniBanglaOMJ" pitchFamily="2" charset="0"/>
              </a:rPr>
              <a:t>জগন্নাথপুর</a:t>
            </a:r>
            <a:r>
              <a:rPr lang="en-US" sz="3200" dirty="0" smtClean="0">
                <a:solidFill>
                  <a:srgbClr val="00B050"/>
                </a:solidFill>
                <a:latin typeface="SutonnyUniBanglaOMJ" pitchFamily="2" charset="0"/>
                <a:ea typeface="Times New Roman" pitchFamily="18" charset="0"/>
                <a:cs typeface="SutonnyUniBanglaOMJ" pitchFamily="2" charset="0"/>
              </a:rPr>
              <a:t> </a:t>
            </a:r>
          </a:p>
          <a:p>
            <a:pPr eaLnBrk="0" fontAlgn="base" hangingPunct="0">
              <a:spcBef>
                <a:spcPct val="0"/>
              </a:spcBef>
              <a:spcAft>
                <a:spcPct val="0"/>
              </a:spcAft>
            </a:pPr>
            <a:r>
              <a:rPr kumimoji="0" lang="bn-BD"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a:t>
            </a:r>
            <a:r>
              <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rPr>
              <a:t>	৫। </a:t>
            </a:r>
            <a:r>
              <a:rPr lang="en-US" sz="3200" dirty="0" err="1" smtClean="0">
                <a:solidFill>
                  <a:srgbClr val="00B050"/>
                </a:solidFill>
                <a:latin typeface="SutonnyUniBanglaOMJ" pitchFamily="2" charset="0"/>
                <a:ea typeface="Times New Roman" pitchFamily="18" charset="0"/>
                <a:cs typeface="SutonnyUniBanglaOMJ" pitchFamily="2" charset="0"/>
              </a:rPr>
              <a:t>নবীগঞ্জ</a:t>
            </a:r>
            <a:r>
              <a:rPr lang="en-US" sz="3200" dirty="0" smtClean="0">
                <a:solidFill>
                  <a:srgbClr val="00B050"/>
                </a:solidFill>
                <a:latin typeface="SutonnyUniBanglaOMJ" pitchFamily="2" charset="0"/>
                <a:ea typeface="Times New Roman" pitchFamily="18" charset="0"/>
                <a:cs typeface="SutonnyUniBanglaOMJ" pitchFamily="2" charset="0"/>
              </a:rPr>
              <a:t>          ১১। </a:t>
            </a:r>
            <a:r>
              <a:rPr lang="en-US" sz="3200" dirty="0" err="1" smtClean="0">
                <a:solidFill>
                  <a:srgbClr val="00B050"/>
                </a:solidFill>
                <a:latin typeface="SutonnyUniBanglaOMJ" pitchFamily="2" charset="0"/>
                <a:ea typeface="Times New Roman" pitchFamily="18" charset="0"/>
                <a:cs typeface="SutonnyUniBanglaOMJ" pitchFamily="2" charset="0"/>
              </a:rPr>
              <a:t>ধর্মপাশা</a:t>
            </a:r>
            <a:endParaRPr kumimoji="0" lang="en-US" sz="3200" b="0" i="0" u="none" strike="noStrike" cap="none" normalizeH="0" baseline="0" dirty="0" smtClean="0">
              <a:ln>
                <a:noFill/>
              </a:ln>
              <a:solidFill>
                <a:srgbClr val="00B050"/>
              </a:solidFill>
              <a:effectLst/>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lang="bn-BD" sz="3200" dirty="0" smtClean="0">
                <a:solidFill>
                  <a:srgbClr val="00B050"/>
                </a:solidFill>
                <a:latin typeface="SutonnyUniBanglaOMJ" pitchFamily="2" charset="0"/>
                <a:ea typeface="Times New Roman" pitchFamily="18" charset="0"/>
                <a:cs typeface="SutonnyUniBanglaOMJ" pitchFamily="2" charset="0"/>
              </a:rPr>
              <a:t>	</a:t>
            </a:r>
            <a:r>
              <a:rPr lang="en-US" sz="3200" dirty="0" smtClean="0">
                <a:solidFill>
                  <a:srgbClr val="00B050"/>
                </a:solidFill>
                <a:latin typeface="SutonnyUniBanglaOMJ" pitchFamily="2" charset="0"/>
                <a:ea typeface="Times New Roman" pitchFamily="18" charset="0"/>
                <a:cs typeface="SutonnyUniBanglaOMJ" pitchFamily="2" charset="0"/>
              </a:rPr>
              <a:t>	৬। </a:t>
            </a:r>
            <a:r>
              <a:rPr lang="en-US" sz="3200" dirty="0" err="1" smtClean="0">
                <a:solidFill>
                  <a:srgbClr val="00B050"/>
                </a:solidFill>
                <a:latin typeface="SutonnyUniBanglaOMJ" pitchFamily="2" charset="0"/>
                <a:ea typeface="Times New Roman" pitchFamily="18" charset="0"/>
                <a:cs typeface="SutonnyUniBanglaOMJ" pitchFamily="2" charset="0"/>
              </a:rPr>
              <a:t>শ্রীমঙ্গল</a:t>
            </a:r>
            <a:endParaRPr kumimoji="0" lang="en-US" sz="3200" b="0" i="0" u="none" strike="noStrike" cap="none" normalizeH="0" baseline="0" dirty="0" smtClean="0">
              <a:ln>
                <a:noFill/>
              </a:ln>
              <a:solidFill>
                <a:srgbClr val="00B050"/>
              </a:solidFill>
              <a:effectLst/>
              <a:latin typeface="SutonnyUniBanglaOMJ" pitchFamily="2" charset="0"/>
              <a:cs typeface="SutonnyUniBanglaOMJ" pitchFamily="2" charset="0"/>
            </a:endParaRPr>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838200"/>
            <a:ext cx="8610600" cy="5663089"/>
          </a:xfrm>
          <a:prstGeom prst="rect">
            <a:avLst/>
          </a:prstGeom>
        </p:spPr>
        <p:txBody>
          <a:bodyPr wrap="square">
            <a:spAutoFit/>
          </a:bodyPr>
          <a:lstStyle/>
          <a:p>
            <a:pPr algn="ctr" eaLnBrk="0" fontAlgn="base" hangingPunct="0">
              <a:spcBef>
                <a:spcPct val="0"/>
              </a:spcBef>
              <a:spcAft>
                <a:spcPct val="0"/>
              </a:spcAft>
            </a:pPr>
            <a:r>
              <a:rPr lang="en-US" sz="4400" u="sng" dirty="0" smtClean="0">
                <a:solidFill>
                  <a:srgbClr val="C00000"/>
                </a:solidFill>
                <a:latin typeface="SutonnyUniBanglaOMJ" pitchFamily="2" charset="0"/>
                <a:ea typeface="Times New Roman" pitchFamily="18" charset="0"/>
                <a:cs typeface="SutonnyUniBanglaOMJ" pitchFamily="2" charset="0"/>
              </a:rPr>
              <a:t>১ম </a:t>
            </a:r>
            <a:r>
              <a:rPr lang="en-US" sz="4400" u="sng" dirty="0" err="1" smtClean="0">
                <a:solidFill>
                  <a:srgbClr val="C00000"/>
                </a:solidFill>
                <a:latin typeface="SutonnyUniBanglaOMJ" pitchFamily="2" charset="0"/>
                <a:ea typeface="Times New Roman" pitchFamily="18" charset="0"/>
                <a:cs typeface="SutonnyUniBanglaOMJ" pitchFamily="2" charset="0"/>
              </a:rPr>
              <a:t>সাব-জোনভুক্ত</a:t>
            </a:r>
            <a:r>
              <a:rPr lang="en-US" sz="4400" u="sng" dirty="0" smtClean="0">
                <a:solidFill>
                  <a:srgbClr val="C00000"/>
                </a:solidFill>
                <a:latin typeface="SutonnyUniBanglaOMJ" pitchFamily="2" charset="0"/>
                <a:ea typeface="Times New Roman" pitchFamily="18" charset="0"/>
                <a:cs typeface="SutonnyUniBanglaOMJ" pitchFamily="2" charset="0"/>
              </a:rPr>
              <a:t> </a:t>
            </a:r>
            <a:r>
              <a:rPr lang="en-US" sz="4400" u="sng" dirty="0" err="1" smtClean="0">
                <a:solidFill>
                  <a:srgbClr val="C00000"/>
                </a:solidFill>
                <a:latin typeface="SutonnyUniBanglaOMJ" pitchFamily="2" charset="0"/>
                <a:ea typeface="Times New Roman" pitchFamily="18" charset="0"/>
                <a:cs typeface="SutonnyUniBanglaOMJ" pitchFamily="2" charset="0"/>
              </a:rPr>
              <a:t>উপজেলা</a:t>
            </a:r>
            <a:r>
              <a:rPr lang="bn-BD" sz="4400" u="sng" dirty="0" smtClean="0">
                <a:solidFill>
                  <a:srgbClr val="C00000"/>
                </a:solidFill>
                <a:latin typeface="SutonnyUniBanglaOMJ" pitchFamily="2" charset="0"/>
                <a:ea typeface="Times New Roman" pitchFamily="18" charset="0"/>
                <a:cs typeface="SutonnyUniBanglaOMJ" pitchFamily="2" charset="0"/>
              </a:rPr>
              <a:t>র কাজের অগ্রগতিঃ</a:t>
            </a:r>
            <a:endParaRPr lang="en-US" sz="4400" u="sng" dirty="0" smtClean="0">
              <a:solidFill>
                <a:srgbClr val="C0000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bn-BD" sz="4000" dirty="0" smtClean="0">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lang="bn-BD" sz="2200" dirty="0" smtClean="0">
                <a:solidFill>
                  <a:srgbClr val="0070C0"/>
                </a:solidFill>
                <a:latin typeface="SutonnyUniBanglaOMJ" pitchFamily="2" charset="0"/>
                <a:ea typeface="Times New Roman" pitchFamily="18" charset="0"/>
                <a:cs typeface="SutonnyUniBanglaOMJ" pitchFamily="2" charset="0"/>
              </a:rPr>
              <a:t>১। </a:t>
            </a:r>
            <a:r>
              <a:rPr lang="en-US" sz="2200" dirty="0" err="1" smtClean="0">
                <a:solidFill>
                  <a:srgbClr val="0070C0"/>
                </a:solidFill>
                <a:latin typeface="SutonnyUniBanglaOMJ" pitchFamily="2" charset="0"/>
                <a:ea typeface="Times New Roman" pitchFamily="18" charset="0"/>
                <a:cs typeface="SutonnyUniBanglaOMJ" pitchFamily="2" charset="0"/>
              </a:rPr>
              <a:t>মোট</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মৌজাঃ</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২০২৯</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0070C0"/>
                </a:solidFill>
                <a:latin typeface="SutonnyUniBanglaOMJ" pitchFamily="2" charset="0"/>
                <a:ea typeface="Times New Roman" pitchFamily="18" charset="0"/>
                <a:cs typeface="SutonnyUniBanglaOMJ" pitchFamily="2" charset="0"/>
              </a:rPr>
              <a:t>৬। </a:t>
            </a:r>
            <a:r>
              <a:rPr lang="en-US" sz="2200" dirty="0" err="1" smtClean="0">
                <a:solidFill>
                  <a:srgbClr val="0070C0"/>
                </a:solidFill>
                <a:latin typeface="SutonnyUniBanglaOMJ" pitchFamily="2" charset="0"/>
                <a:ea typeface="Times New Roman" pitchFamily="18" charset="0"/>
                <a:cs typeface="SutonnyUniBanglaOMJ" pitchFamily="2" charset="0"/>
              </a:rPr>
              <a:t>চুড়ান্ত</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প্রকাশনা</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সমাপ্তঃ</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৮৪৫</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r>
              <a:rPr lang="bn-BD" sz="2200" dirty="0" smtClean="0">
                <a:latin typeface="SutonnyUniBanglaOMJ" pitchFamily="2" charset="0"/>
                <a:ea typeface="Times New Roman" pitchFamily="18" charset="0"/>
                <a:cs typeface="SutonnyUniBanglaOMJ" pitchFamily="2" charset="0"/>
              </a:rPr>
              <a:t> </a:t>
            </a:r>
            <a:r>
              <a:rPr lang="bn-BD" sz="1600" dirty="0" smtClean="0">
                <a:solidFill>
                  <a:srgbClr val="FF0000"/>
                </a:solidFill>
                <a:latin typeface="SutonnyUniBanglaOMJ" pitchFamily="2" charset="0"/>
                <a:ea typeface="Times New Roman" pitchFamily="18" charset="0"/>
                <a:cs typeface="SutonnyUniBanglaOMJ" pitchFamily="2" charset="0"/>
              </a:rPr>
              <a:t>(২+৩+৪+৫)</a:t>
            </a:r>
            <a:endParaRPr lang="en-US" sz="1600" dirty="0" smtClean="0">
              <a:solidFill>
                <a:srgbClr val="FF000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200" dirty="0" smtClean="0">
              <a:latin typeface="Arial" pitchFamily="34" charset="0"/>
              <a:cs typeface="Arial" pitchFamily="34" charset="0"/>
            </a:endParaRPr>
          </a:p>
          <a:p>
            <a:pPr lvl="0" eaLnBrk="0" fontAlgn="base" hangingPunct="0">
              <a:spcBef>
                <a:spcPct val="0"/>
              </a:spcBef>
              <a:spcAft>
                <a:spcPct val="0"/>
              </a:spcAft>
            </a:pPr>
            <a:r>
              <a:rPr lang="bn-BD" sz="2200" dirty="0" smtClean="0">
                <a:solidFill>
                  <a:srgbClr val="0070C0"/>
                </a:solidFill>
                <a:latin typeface="SutonnyUniBanglaOMJ" pitchFamily="2" charset="0"/>
                <a:ea typeface="Times New Roman" pitchFamily="18" charset="0"/>
                <a:cs typeface="SutonnyUniBanglaOMJ" pitchFamily="2" charset="0"/>
              </a:rPr>
              <a:t>২। </a:t>
            </a:r>
            <a:r>
              <a:rPr lang="en-US" sz="2200" dirty="0" err="1" smtClean="0">
                <a:solidFill>
                  <a:srgbClr val="0070C0"/>
                </a:solidFill>
                <a:latin typeface="SutonnyUniBanglaOMJ" pitchFamily="2" charset="0"/>
                <a:ea typeface="Times New Roman" pitchFamily="18" charset="0"/>
                <a:cs typeface="SutonnyUniBanglaOMJ" pitchFamily="2" charset="0"/>
              </a:rPr>
              <a:t>হস্তান্তরীত</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মৌজাঃ</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smtClean="0">
                <a:latin typeface="SutonnyUniBanglaOMJ" pitchFamily="2" charset="0"/>
                <a:ea typeface="Times New Roman" pitchFamily="18" charset="0"/>
                <a:cs typeface="SutonnyUniBanglaOMJ" pitchFamily="2" charset="0"/>
              </a:rPr>
              <a:t>১</a:t>
            </a:r>
            <a:r>
              <a:rPr lang="bn-BD" sz="2200" dirty="0" smtClean="0">
                <a:latin typeface="SutonnyUniBanglaOMJ" pitchFamily="2" charset="0"/>
                <a:ea typeface="Times New Roman" pitchFamily="18" charset="0"/>
                <a:cs typeface="SutonnyUniBanglaOMJ" pitchFamily="2" charset="0"/>
              </a:rPr>
              <a:t>৯৬</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0070C0"/>
                </a:solidFill>
                <a:latin typeface="SutonnyUniBanglaOMJ" pitchFamily="2" charset="0"/>
                <a:ea typeface="Times New Roman" pitchFamily="18" charset="0"/>
                <a:cs typeface="SutonnyUniBanglaOMJ" pitchFamily="2" charset="0"/>
              </a:rPr>
              <a:t>৭। </a:t>
            </a:r>
            <a:r>
              <a:rPr lang="en-US" sz="2200" dirty="0" err="1" smtClean="0">
                <a:solidFill>
                  <a:srgbClr val="0070C0"/>
                </a:solidFill>
                <a:latin typeface="SutonnyUniBanglaOMJ" pitchFamily="2" charset="0"/>
                <a:ea typeface="Times New Roman" pitchFamily="18" charset="0"/>
                <a:cs typeface="SutonnyUniBanglaOMJ" pitchFamily="2" charset="0"/>
              </a:rPr>
              <a:t>চুড়ান্ত</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প্রকাশনা</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চলমানঃ</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৮০</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endParaRPr lang="en-US" sz="2200" dirty="0" smtClean="0">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200" dirty="0" smtClean="0">
              <a:latin typeface="Arial" pitchFamily="34" charset="0"/>
              <a:cs typeface="Arial" pitchFamily="34" charset="0"/>
            </a:endParaRPr>
          </a:p>
          <a:p>
            <a:pPr lvl="0" eaLnBrk="0" fontAlgn="base" hangingPunct="0">
              <a:spcBef>
                <a:spcPct val="0"/>
              </a:spcBef>
              <a:spcAft>
                <a:spcPct val="0"/>
              </a:spcAft>
            </a:pPr>
            <a:r>
              <a:rPr lang="bn-BD" sz="2200" dirty="0" smtClean="0">
                <a:solidFill>
                  <a:srgbClr val="0070C0"/>
                </a:solidFill>
                <a:latin typeface="SutonnyUniBanglaOMJ" pitchFamily="2" charset="0"/>
                <a:ea typeface="Times New Roman" pitchFamily="18" charset="0"/>
                <a:cs typeface="SutonnyUniBanglaOMJ" pitchFamily="2" charset="0"/>
              </a:rPr>
              <a:t>৩। হস্তান্তরের</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অপেক্ষায়ঃ</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২১০</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0070C0"/>
                </a:solidFill>
                <a:latin typeface="SutonnyUniBanglaOMJ" pitchFamily="2" charset="0"/>
                <a:cs typeface="SutonnyUniBanglaOMJ" pitchFamily="2" charset="0"/>
              </a:rPr>
              <a:t>৮। পূনঃমুদ্রনের প্রক্রিয়াধীনঃ </a:t>
            </a:r>
            <a:r>
              <a:rPr lang="bn-BD" sz="2200" dirty="0" smtClean="0">
                <a:latin typeface="SutonnyUniBanglaOMJ" pitchFamily="2" charset="0"/>
                <a:cs typeface="SutonnyUniBanglaOMJ" pitchFamily="2" charset="0"/>
              </a:rPr>
              <a:t>১৪৪ টি</a:t>
            </a:r>
            <a:endParaRPr lang="en-US" sz="2200" dirty="0" smtClean="0">
              <a:latin typeface="SutonnyUniBanglaOMJ" pitchFamily="2" charset="0"/>
              <a:cs typeface="SutonnyUniBanglaOMJ" pitchFamily="2" charset="0"/>
            </a:endParaRPr>
          </a:p>
          <a:p>
            <a:pPr lvl="0" eaLnBrk="0" fontAlgn="base" hangingPunct="0">
              <a:spcBef>
                <a:spcPct val="0"/>
              </a:spcBef>
              <a:spcAft>
                <a:spcPct val="0"/>
              </a:spcAft>
            </a:pPr>
            <a:endParaRPr lang="en-US" sz="2200" dirty="0" smtClean="0">
              <a:latin typeface="Arial" pitchFamily="34" charset="0"/>
              <a:cs typeface="Arial" pitchFamily="34" charset="0"/>
            </a:endParaRPr>
          </a:p>
          <a:p>
            <a:pPr lvl="0" eaLnBrk="0" fontAlgn="base" hangingPunct="0">
              <a:spcBef>
                <a:spcPct val="0"/>
              </a:spcBef>
              <a:spcAft>
                <a:spcPct val="0"/>
              </a:spcAft>
            </a:pPr>
            <a:r>
              <a:rPr lang="bn-BD" sz="2200" dirty="0" smtClean="0">
                <a:solidFill>
                  <a:srgbClr val="0070C0"/>
                </a:solidFill>
                <a:latin typeface="SutonnyUniBanglaOMJ" pitchFamily="2" charset="0"/>
                <a:ea typeface="Times New Roman" pitchFamily="18" charset="0"/>
                <a:cs typeface="SutonnyUniBanglaOMJ" pitchFamily="2" charset="0"/>
              </a:rPr>
              <a:t>৪। </a:t>
            </a:r>
            <a:r>
              <a:rPr lang="en-US" sz="2200" dirty="0" err="1" smtClean="0">
                <a:solidFill>
                  <a:srgbClr val="0070C0"/>
                </a:solidFill>
                <a:latin typeface="SutonnyUniBanglaOMJ" pitchFamily="2" charset="0"/>
                <a:ea typeface="Times New Roman" pitchFamily="18" charset="0"/>
                <a:cs typeface="SutonnyUniBanglaOMJ" pitchFamily="2" charset="0"/>
              </a:rPr>
              <a:t>গেজেটের</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প্রস্তাব</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প্রেরিতঃ</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৩৭৩</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0070C0"/>
                </a:solidFill>
                <a:latin typeface="SutonnyUniBanglaOMJ" pitchFamily="2" charset="0"/>
                <a:ea typeface="Times New Roman" pitchFamily="18" charset="0"/>
                <a:cs typeface="SutonnyUniBanglaOMJ" pitchFamily="2" charset="0"/>
              </a:rPr>
              <a:t>৯। </a:t>
            </a:r>
            <a:r>
              <a:rPr lang="en-US" sz="2200" dirty="0" err="1" smtClean="0">
                <a:solidFill>
                  <a:srgbClr val="0070C0"/>
                </a:solidFill>
                <a:latin typeface="SutonnyUniBanglaOMJ" pitchFamily="2" charset="0"/>
                <a:ea typeface="Times New Roman" pitchFamily="18" charset="0"/>
                <a:cs typeface="SutonnyUniBanglaOMJ" pitchFamily="2" charset="0"/>
              </a:rPr>
              <a:t>মুদ্রণ</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স্তরে</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পেন্ডিং</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solidFill>
                  <a:srgbClr val="0070C0"/>
                </a:solidFill>
                <a:latin typeface="SutonnyUniBanglaOMJ" pitchFamily="2" charset="0"/>
                <a:ea typeface="Times New Roman" pitchFamily="18" charset="0"/>
                <a:cs typeface="SutonnyUniBanglaOMJ" pitchFamily="2" charset="0"/>
              </a:rPr>
              <a:t> </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৯৬০</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endParaRPr lang="en-US" sz="2200" dirty="0" smtClean="0">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200" dirty="0" smtClean="0">
              <a:latin typeface="Arial" pitchFamily="34" charset="0"/>
              <a:cs typeface="Arial" pitchFamily="34" charset="0"/>
            </a:endParaRPr>
          </a:p>
          <a:p>
            <a:pPr lvl="0" eaLnBrk="0" fontAlgn="base" hangingPunct="0">
              <a:spcBef>
                <a:spcPct val="0"/>
              </a:spcBef>
              <a:spcAft>
                <a:spcPct val="0"/>
              </a:spcAft>
            </a:pPr>
            <a:r>
              <a:rPr lang="bn-BD" sz="2200" dirty="0" smtClean="0">
                <a:solidFill>
                  <a:srgbClr val="0070C0"/>
                </a:solidFill>
                <a:latin typeface="SutonnyUniBanglaOMJ" pitchFamily="2" charset="0"/>
                <a:ea typeface="Times New Roman" pitchFamily="18" charset="0"/>
                <a:cs typeface="SutonnyUniBanglaOMJ" pitchFamily="2" charset="0"/>
              </a:rPr>
              <a:t>৫। </a:t>
            </a:r>
            <a:r>
              <a:rPr lang="en-US" sz="2200" dirty="0" err="1" smtClean="0">
                <a:solidFill>
                  <a:srgbClr val="0070C0"/>
                </a:solidFill>
                <a:latin typeface="SutonnyUniBanglaOMJ" pitchFamily="2" charset="0"/>
                <a:ea typeface="Times New Roman" pitchFamily="18" charset="0"/>
                <a:cs typeface="SutonnyUniBanglaOMJ" pitchFamily="2" charset="0"/>
              </a:rPr>
              <a:t>গেজেটের</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প্রস্তাব</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প্রেরনের</a:t>
            </a:r>
            <a:r>
              <a:rPr lang="en-US" sz="2200" dirty="0" smtClean="0">
                <a:solidFill>
                  <a:srgbClr val="0070C0"/>
                </a:solidFill>
                <a:latin typeface="SutonnyUniBanglaOMJ" pitchFamily="2" charset="0"/>
                <a:ea typeface="Times New Roman" pitchFamily="18" charset="0"/>
                <a:cs typeface="SutonnyUniBanglaOMJ" pitchFamily="2" charset="0"/>
              </a:rPr>
              <a:t> </a:t>
            </a:r>
            <a:r>
              <a:rPr lang="en-US" sz="2200" dirty="0" err="1" smtClean="0">
                <a:solidFill>
                  <a:srgbClr val="0070C0"/>
                </a:solidFill>
                <a:latin typeface="SutonnyUniBanglaOMJ" pitchFamily="2" charset="0"/>
                <a:ea typeface="Times New Roman" pitchFamily="18" charset="0"/>
                <a:cs typeface="SutonnyUniBanglaOMJ" pitchFamily="2" charset="0"/>
              </a:rPr>
              <a:t>প্রক্রিয়াধীনঃ</a:t>
            </a:r>
            <a:r>
              <a:rPr lang="en-US" sz="2200" dirty="0" smtClean="0">
                <a:solidFill>
                  <a:srgbClr val="0070C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৬৬</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টি</a:t>
            </a:r>
            <a:endParaRPr lang="en-US" sz="2200" dirty="0" smtClean="0">
              <a:latin typeface="Arial" pitchFamily="34" charset="0"/>
              <a:cs typeface="Arial" pitchFamily="34" charset="0"/>
            </a:endParaRPr>
          </a:p>
          <a:p>
            <a:pPr lvl="0" eaLnBrk="0" fontAlgn="base" hangingPunct="0">
              <a:spcBef>
                <a:spcPct val="0"/>
              </a:spcBef>
              <a:spcAft>
                <a:spcPct val="0"/>
              </a:spcAft>
            </a:pPr>
            <a:r>
              <a:rPr lang="bn-BD" sz="2000" dirty="0" smtClean="0">
                <a:solidFill>
                  <a:srgbClr val="0070C0"/>
                </a:solidFill>
                <a:latin typeface="SutonnyUniBanglaOMJ" pitchFamily="2" charset="0"/>
                <a:ea typeface="Times New Roman" pitchFamily="18" charset="0"/>
                <a:cs typeface="SutonnyUniBanglaOMJ" pitchFamily="2" charset="0"/>
              </a:rPr>
              <a:t>	</a:t>
            </a:r>
            <a:endParaRPr lang="en-US" sz="2000" dirty="0" smtClean="0">
              <a:latin typeface="Arial" pitchFamily="34" charset="0"/>
              <a:cs typeface="Arial" pitchFamily="34" charset="0"/>
            </a:endParaRPr>
          </a:p>
          <a:p>
            <a:pPr lvl="0" eaLnBrk="0" fontAlgn="base" hangingPunct="0">
              <a:spcBef>
                <a:spcPct val="0"/>
              </a:spcBef>
              <a:spcAft>
                <a:spcPct val="0"/>
              </a:spcAft>
            </a:pPr>
            <a:r>
              <a:rPr lang="bn-BD" sz="2000" dirty="0" smtClean="0">
                <a:solidFill>
                  <a:srgbClr val="0070C0"/>
                </a:solidFill>
                <a:latin typeface="SutonnyUniBanglaOMJ" pitchFamily="2" charset="0"/>
                <a:ea typeface="Times New Roman" pitchFamily="18" charset="0"/>
                <a:cs typeface="SutonnyUniBanglaOMJ" pitchFamily="2" charset="0"/>
              </a:rPr>
              <a:t>	</a:t>
            </a:r>
            <a:endParaRPr lang="bn-BD" sz="2000" dirty="0" smtClean="0">
              <a:latin typeface="SutonnyUniBanglaOMJ" pitchFamily="2" charset="0"/>
              <a:ea typeface="Times New Roman" pitchFamily="18" charset="0"/>
              <a:cs typeface="SutonnyUniBanglaOMJ" pitchFamily="2" charset="0"/>
            </a:endParaRPr>
          </a:p>
          <a:p>
            <a:pPr eaLnBrk="0" fontAlgn="base" hangingPunct="0">
              <a:spcBef>
                <a:spcPct val="0"/>
              </a:spcBef>
              <a:spcAft>
                <a:spcPct val="0"/>
              </a:spcAft>
            </a:pPr>
            <a:r>
              <a:rPr lang="bn-BD" sz="2000" dirty="0" smtClean="0">
                <a:solidFill>
                  <a:srgbClr val="0070C0"/>
                </a:solidFill>
                <a:latin typeface="SutonnyUniBanglaOMJ" pitchFamily="2" charset="0"/>
                <a:cs typeface="SutonnyUniBanglaOMJ" pitchFamily="2" charset="0"/>
              </a:rPr>
              <a:t>	</a:t>
            </a:r>
            <a:endParaRPr lang="en-US" sz="2000" dirty="0" smtClean="0">
              <a:latin typeface="Arial" pitchFamily="34" charset="0"/>
              <a:cs typeface="Arial" pitchFamily="34" charset="0"/>
            </a:endParaRPr>
          </a:p>
          <a:p>
            <a:pPr lvl="0" eaLnBrk="0" fontAlgn="base" hangingPunct="0">
              <a:spcBef>
                <a:spcPct val="0"/>
              </a:spcBef>
              <a:spcAft>
                <a:spcPct val="0"/>
              </a:spcAft>
            </a:pPr>
            <a:r>
              <a:rPr lang="bn-BD" sz="2000" dirty="0" smtClean="0">
                <a:solidFill>
                  <a:srgbClr val="0070C0"/>
                </a:solidFill>
                <a:latin typeface="SutonnyUniBanglaOMJ" pitchFamily="2" charset="0"/>
                <a:ea typeface="Times New Roman" pitchFamily="18" charset="0"/>
                <a:cs typeface="SutonnyUniBanglaOMJ" pitchFamily="2" charset="0"/>
              </a:rPr>
              <a:t>	</a:t>
            </a:r>
            <a:endParaRPr lang="en-US" sz="2000" dirty="0" smtClean="0">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990600"/>
            <a:ext cx="8763000"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২য় </a:t>
            </a:r>
            <a:r>
              <a:rPr kumimoji="0" lang="en-US" sz="4800" b="0" i="0" u="sng" strike="noStrike" cap="none" normalizeH="0" baseline="0" dirty="0" err="1" smtClean="0">
                <a:ln>
                  <a:noFill/>
                </a:ln>
                <a:solidFill>
                  <a:srgbClr val="002060"/>
                </a:solidFill>
                <a:effectLst/>
                <a:latin typeface="SutonnyUniBanglaOMJ" pitchFamily="2" charset="0"/>
                <a:ea typeface="Times New Roman" pitchFamily="18" charset="0"/>
                <a:cs typeface="SutonnyUniBanglaOMJ" pitchFamily="2" charset="0"/>
              </a:rPr>
              <a:t>সাব-জোনভুক্ত</a:t>
            </a:r>
            <a:r>
              <a:rPr kumimoji="0" lang="en-US" sz="48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rPr>
              <a:t> </a:t>
            </a:r>
            <a:r>
              <a:rPr kumimoji="0" lang="en-US" sz="4800" b="0" i="0" u="sng" strike="noStrike" cap="none" normalizeH="0" baseline="0" dirty="0" err="1" smtClean="0">
                <a:ln>
                  <a:noFill/>
                </a:ln>
                <a:solidFill>
                  <a:srgbClr val="002060"/>
                </a:solidFill>
                <a:effectLst/>
                <a:latin typeface="SutonnyUniBanglaOMJ" pitchFamily="2" charset="0"/>
                <a:ea typeface="Times New Roman" pitchFamily="18" charset="0"/>
                <a:cs typeface="SutonnyUniBanglaOMJ" pitchFamily="2" charset="0"/>
              </a:rPr>
              <a:t>উপজেলা</a:t>
            </a:r>
            <a:endParaRPr kumimoji="0" lang="bn-BD" sz="4800" b="0" i="0" u="sng" strike="noStrike" cap="none" normalizeH="0" baseline="0" dirty="0" smtClean="0">
              <a:ln>
                <a:noFill/>
              </a:ln>
              <a:solidFill>
                <a:srgbClr val="002060"/>
              </a:solidFill>
              <a:effectLst/>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SutonnyUniBanglaOMJ" pitchFamily="2" charset="0"/>
              <a:cs typeface="SutonnyUniBanglaOMJ" pitchFamily="2" charset="0"/>
            </a:endParaRPr>
          </a:p>
          <a:p>
            <a:pPr lvl="0" eaLnBrk="0" fontAlgn="base" hangingPunct="0">
              <a:spcBef>
                <a:spcPct val="0"/>
              </a:spcBef>
              <a:spcAft>
                <a:spcPct val="0"/>
              </a:spcAft>
            </a:pPr>
            <a:r>
              <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১। </a:t>
            </a:r>
            <a:r>
              <a:rPr kumimoji="0" lang="en-US" sz="40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কানাইঘাট</a:t>
            </a:r>
            <a:r>
              <a:rPr kumimoji="0" lang="en-US"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lang="en-US" sz="4000" dirty="0" smtClean="0">
                <a:solidFill>
                  <a:srgbClr val="7030A0"/>
                </a:solidFill>
                <a:latin typeface="SutonnyUniBanglaOMJ" pitchFamily="2" charset="0"/>
                <a:ea typeface="Times New Roman" pitchFamily="18" charset="0"/>
                <a:cs typeface="SutonnyUniBanglaOMJ" pitchFamily="2" charset="0"/>
              </a:rPr>
              <a:t>৬। </a:t>
            </a:r>
            <a:r>
              <a:rPr lang="en-US" sz="4000" dirty="0" err="1" smtClean="0">
                <a:solidFill>
                  <a:srgbClr val="7030A0"/>
                </a:solidFill>
                <a:latin typeface="SutonnyUniBanglaOMJ" pitchFamily="2" charset="0"/>
                <a:ea typeface="Times New Roman" pitchFamily="18" charset="0"/>
                <a:cs typeface="SutonnyUniBanglaOMJ" pitchFamily="2" charset="0"/>
              </a:rPr>
              <a:t>বাহুবল</a:t>
            </a:r>
            <a:r>
              <a:rPr lang="bn-BD" sz="4000" dirty="0" smtClean="0">
                <a:solidFill>
                  <a:srgbClr val="7030A0"/>
                </a:solidFill>
                <a:latin typeface="SutonnyUniBanglaOMJ" pitchFamily="2" charset="0"/>
                <a:ea typeface="Times New Roman" pitchFamily="18" charset="0"/>
                <a:cs typeface="SutonnyUniBanglaOMJ" pitchFamily="2" charset="0"/>
              </a:rPr>
              <a:t> </a:t>
            </a:r>
            <a:endPar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২। </a:t>
            </a:r>
            <a:r>
              <a:rPr kumimoji="0" lang="en-US" sz="40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জকিগঞ্জ</a:t>
            </a:r>
            <a:r>
              <a:rPr lang="bn-BD" sz="4000" dirty="0" smtClean="0">
                <a:solidFill>
                  <a:srgbClr val="7030A0"/>
                </a:solidFill>
                <a:latin typeface="SutonnyUniBanglaOMJ" pitchFamily="2" charset="0"/>
                <a:ea typeface="Times New Roman" pitchFamily="18" charset="0"/>
                <a:cs typeface="SutonnyUniBanglaOMJ" pitchFamily="2" charset="0"/>
              </a:rPr>
              <a:t>         </a:t>
            </a:r>
            <a:r>
              <a:rPr lang="en-US" sz="4000" dirty="0" smtClean="0">
                <a:solidFill>
                  <a:srgbClr val="7030A0"/>
                </a:solidFill>
                <a:latin typeface="SutonnyUniBanglaOMJ" pitchFamily="2" charset="0"/>
                <a:ea typeface="Times New Roman" pitchFamily="18" charset="0"/>
                <a:cs typeface="SutonnyUniBanglaOMJ" pitchFamily="2" charset="0"/>
              </a:rPr>
              <a:t>৭। </a:t>
            </a:r>
            <a:r>
              <a:rPr lang="en-US" sz="4000" dirty="0" err="1" smtClean="0">
                <a:solidFill>
                  <a:srgbClr val="7030A0"/>
                </a:solidFill>
                <a:latin typeface="SutonnyUniBanglaOMJ" pitchFamily="2" charset="0"/>
                <a:ea typeface="Times New Roman" pitchFamily="18" charset="0"/>
                <a:cs typeface="SutonnyUniBanglaOMJ" pitchFamily="2" charset="0"/>
              </a:rPr>
              <a:t>মাধবপুর</a:t>
            </a:r>
            <a:r>
              <a:rPr lang="en-US" sz="4000" dirty="0" smtClean="0">
                <a:solidFill>
                  <a:srgbClr val="7030A0"/>
                </a:solidFill>
                <a:latin typeface="SutonnyUniBanglaOMJ" pitchFamily="2" charset="0"/>
                <a:ea typeface="Times New Roman" pitchFamily="18" charset="0"/>
                <a:cs typeface="SutonnyUniBanglaOMJ" pitchFamily="2" charset="0"/>
              </a:rPr>
              <a:t> </a:t>
            </a:r>
            <a:endParaRPr lang="bn-BD" sz="4000" dirty="0" smtClean="0">
              <a:solidFill>
                <a:srgbClr val="7030A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৩। </a:t>
            </a:r>
            <a:r>
              <a:rPr kumimoji="0" lang="en-US" sz="4000" b="0" i="0" u="none"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কোম্পানীগঞ্জ</a:t>
            </a:r>
            <a:r>
              <a:rPr kumimoji="0" lang="en-US"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lang="en-US" sz="4000" dirty="0" smtClean="0">
                <a:solidFill>
                  <a:srgbClr val="7030A0"/>
                </a:solidFill>
                <a:latin typeface="SutonnyUniBanglaOMJ" pitchFamily="2" charset="0"/>
                <a:ea typeface="Times New Roman" pitchFamily="18" charset="0"/>
                <a:cs typeface="SutonnyUniBanglaOMJ" pitchFamily="2" charset="0"/>
              </a:rPr>
              <a:t>৮। </a:t>
            </a:r>
            <a:r>
              <a:rPr lang="en-US" sz="4000" dirty="0" err="1" smtClean="0">
                <a:solidFill>
                  <a:srgbClr val="7030A0"/>
                </a:solidFill>
                <a:latin typeface="SutonnyUniBanglaOMJ" pitchFamily="2" charset="0"/>
                <a:ea typeface="Times New Roman" pitchFamily="18" charset="0"/>
                <a:cs typeface="SutonnyUniBanglaOMJ" pitchFamily="2" charset="0"/>
              </a:rPr>
              <a:t>জা</a:t>
            </a:r>
            <a:r>
              <a:rPr lang="bn-BD" sz="4000" dirty="0" smtClean="0">
                <a:solidFill>
                  <a:srgbClr val="7030A0"/>
                </a:solidFill>
                <a:latin typeface="SutonnyUniBanglaOMJ" pitchFamily="2" charset="0"/>
                <a:ea typeface="Times New Roman" pitchFamily="18" charset="0"/>
                <a:cs typeface="SutonnyUniBanglaOMJ" pitchFamily="2" charset="0"/>
              </a:rPr>
              <a:t>মাল</a:t>
            </a:r>
            <a:r>
              <a:rPr lang="en-US" sz="4000" dirty="0" err="1" smtClean="0">
                <a:solidFill>
                  <a:srgbClr val="7030A0"/>
                </a:solidFill>
                <a:latin typeface="SutonnyUniBanglaOMJ" pitchFamily="2" charset="0"/>
                <a:ea typeface="Times New Roman" pitchFamily="18" charset="0"/>
                <a:cs typeface="SutonnyUniBanglaOMJ" pitchFamily="2" charset="0"/>
              </a:rPr>
              <a:t>গঞ্জ</a:t>
            </a:r>
            <a:r>
              <a:rPr lang="bn-BD" sz="4000" dirty="0" smtClean="0">
                <a:solidFill>
                  <a:srgbClr val="7030A0"/>
                </a:solidFill>
                <a:latin typeface="SutonnyUniBanglaOMJ" pitchFamily="2" charset="0"/>
                <a:ea typeface="Times New Roman" pitchFamily="18" charset="0"/>
                <a:cs typeface="SutonnyUniBanglaOMJ" pitchFamily="2" charset="0"/>
              </a:rPr>
              <a:t> </a:t>
            </a:r>
            <a:endPar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৪। </a:t>
            </a:r>
            <a:r>
              <a:rPr lang="en-US" sz="4000" dirty="0" err="1" smtClean="0">
                <a:solidFill>
                  <a:srgbClr val="7030A0"/>
                </a:solidFill>
                <a:latin typeface="SutonnyUniBanglaOMJ" pitchFamily="2" charset="0"/>
                <a:ea typeface="Times New Roman" pitchFamily="18" charset="0"/>
                <a:cs typeface="SutonnyUniBanglaOMJ" pitchFamily="2" charset="0"/>
              </a:rPr>
              <a:t>কমলগঞ্জ</a:t>
            </a:r>
            <a:r>
              <a:rPr lang="bn-BD" sz="4000" dirty="0" smtClean="0">
                <a:solidFill>
                  <a:srgbClr val="7030A0"/>
                </a:solidFill>
                <a:latin typeface="SutonnyUniBanglaOMJ" pitchFamily="2" charset="0"/>
                <a:ea typeface="Times New Roman" pitchFamily="18" charset="0"/>
                <a:cs typeface="SutonnyUniBanglaOMJ" pitchFamily="2" charset="0"/>
              </a:rPr>
              <a:t>         </a:t>
            </a:r>
            <a:r>
              <a:rPr lang="en-US" sz="4000" dirty="0" smtClean="0">
                <a:solidFill>
                  <a:srgbClr val="7030A0"/>
                </a:solidFill>
                <a:latin typeface="SutonnyUniBanglaOMJ" pitchFamily="2" charset="0"/>
                <a:ea typeface="Times New Roman" pitchFamily="18" charset="0"/>
                <a:cs typeface="SutonnyUniBanglaOMJ" pitchFamily="2" charset="0"/>
              </a:rPr>
              <a:t>৯। </a:t>
            </a:r>
            <a:r>
              <a:rPr lang="en-US" sz="4000" dirty="0" err="1" smtClean="0">
                <a:solidFill>
                  <a:srgbClr val="7030A0"/>
                </a:solidFill>
                <a:latin typeface="SutonnyUniBanglaOMJ" pitchFamily="2" charset="0"/>
                <a:ea typeface="Times New Roman" pitchFamily="18" charset="0"/>
                <a:cs typeface="SutonnyUniBanglaOMJ" pitchFamily="2" charset="0"/>
              </a:rPr>
              <a:t>তাহিরপুর</a:t>
            </a:r>
            <a:r>
              <a:rPr lang="en-US" sz="4000" dirty="0" smtClean="0">
                <a:solidFill>
                  <a:srgbClr val="7030A0"/>
                </a:solidFill>
                <a:latin typeface="SutonnyUniBanglaOMJ" pitchFamily="2" charset="0"/>
                <a:ea typeface="Times New Roman" pitchFamily="18" charset="0"/>
                <a:cs typeface="SutonnyUniBanglaOMJ" pitchFamily="2" charset="0"/>
              </a:rPr>
              <a:t> </a:t>
            </a:r>
            <a:endPar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endParaRPr>
          </a:p>
          <a:p>
            <a:pPr eaLnBrk="0" fontAlgn="base" hangingPunct="0">
              <a:spcBef>
                <a:spcPct val="0"/>
              </a:spcBef>
              <a:spcAft>
                <a:spcPct val="0"/>
              </a:spcAft>
            </a:pPr>
            <a:r>
              <a:rPr lang="bn-BD" sz="4000" dirty="0" smtClean="0">
                <a:solidFill>
                  <a:srgbClr val="7030A0"/>
                </a:solidFill>
                <a:latin typeface="SutonnyUniBanglaOMJ" pitchFamily="2" charset="0"/>
                <a:ea typeface="Times New Roman" pitchFamily="18" charset="0"/>
                <a:cs typeface="SutonnyUniBanglaOMJ" pitchFamily="2" charset="0"/>
              </a:rPr>
              <a:t> 	</a:t>
            </a:r>
            <a:r>
              <a:rPr lang="en-US" sz="4000" dirty="0" smtClean="0">
                <a:solidFill>
                  <a:srgbClr val="7030A0"/>
                </a:solidFill>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৫। </a:t>
            </a:r>
            <a:r>
              <a:rPr lang="en-US" sz="4000" dirty="0" err="1" smtClean="0">
                <a:solidFill>
                  <a:srgbClr val="7030A0"/>
                </a:solidFill>
                <a:latin typeface="SutonnyUniBanglaOMJ" pitchFamily="2" charset="0"/>
                <a:ea typeface="Times New Roman" pitchFamily="18" charset="0"/>
                <a:cs typeface="SutonnyUniBanglaOMJ" pitchFamily="2" charset="0"/>
              </a:rPr>
              <a:t>জুড়ী</a:t>
            </a:r>
            <a:r>
              <a:rPr lang="bn-BD" sz="4000" dirty="0" smtClean="0">
                <a:solidFill>
                  <a:srgbClr val="7030A0"/>
                </a:solidFill>
                <a:latin typeface="SutonnyUniBanglaOMJ" pitchFamily="2" charset="0"/>
                <a:ea typeface="Times New Roman" pitchFamily="18" charset="0"/>
                <a:cs typeface="SutonnyUniBanglaOMJ" pitchFamily="2" charset="0"/>
              </a:rPr>
              <a:t>            </a:t>
            </a:r>
            <a:r>
              <a:rPr lang="en-US" sz="4000" dirty="0" smtClean="0">
                <a:solidFill>
                  <a:srgbClr val="7030A0"/>
                </a:solidFill>
                <a:latin typeface="SutonnyUniBanglaOMJ" pitchFamily="2" charset="0"/>
                <a:ea typeface="Times New Roman" pitchFamily="18" charset="0"/>
                <a:cs typeface="SutonnyUniBanglaOMJ" pitchFamily="2" charset="0"/>
              </a:rPr>
              <a:t>১০। </a:t>
            </a:r>
            <a:r>
              <a:rPr lang="en-US" sz="4000" dirty="0" err="1" smtClean="0">
                <a:solidFill>
                  <a:srgbClr val="7030A0"/>
                </a:solidFill>
                <a:latin typeface="SutonnyUniBanglaOMJ" pitchFamily="2" charset="0"/>
                <a:ea typeface="Times New Roman" pitchFamily="18" charset="0"/>
                <a:cs typeface="SutonnyUniBanglaOMJ" pitchFamily="2" charset="0"/>
              </a:rPr>
              <a:t>শাল্লা</a:t>
            </a:r>
            <a:r>
              <a:rPr lang="en-US" sz="4000" dirty="0" smtClean="0">
                <a:solidFill>
                  <a:srgbClr val="7030A0"/>
                </a:solidFill>
                <a:latin typeface="SutonnyUniBanglaOMJ" pitchFamily="2" charset="0"/>
                <a:ea typeface="Times New Roman" pitchFamily="18" charset="0"/>
                <a:cs typeface="SutonnyUniBanglaOMJ" pitchFamily="2" charset="0"/>
              </a:rPr>
              <a:t> </a:t>
            </a:r>
            <a:endParaRPr lang="en-US" sz="4000" dirty="0" smtClean="0">
              <a:solidFill>
                <a:srgbClr val="7030A0"/>
              </a:solidFill>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bn-BD" sz="4000" b="0" i="0" u="none"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endParaRPr>
          </a:p>
        </p:txBody>
      </p:sp>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686800" cy="6155531"/>
          </a:xfrm>
          <a:prstGeom prst="rect">
            <a:avLst/>
          </a:prstGeom>
        </p:spPr>
        <p:txBody>
          <a:bodyPr wrap="square">
            <a:spAutoFit/>
          </a:bodyPr>
          <a:lstStyle/>
          <a:p>
            <a:pPr algn="ctr" eaLnBrk="0" fontAlgn="base" hangingPunct="0">
              <a:spcBef>
                <a:spcPct val="0"/>
              </a:spcBef>
              <a:spcAft>
                <a:spcPct val="0"/>
              </a:spcAft>
            </a:pPr>
            <a:r>
              <a:rPr lang="bn-BD" sz="4400" u="sng" dirty="0" smtClean="0">
                <a:solidFill>
                  <a:srgbClr val="7030A0"/>
                </a:solidFill>
                <a:latin typeface="SutonnyUniBanglaOMJ" pitchFamily="2" charset="0"/>
                <a:ea typeface="Times New Roman" pitchFamily="18" charset="0"/>
                <a:cs typeface="SutonnyUniBanglaOMJ" pitchFamily="2" charset="0"/>
              </a:rPr>
              <a:t>২য়</a:t>
            </a:r>
            <a:r>
              <a:rPr lang="en-US" sz="4400" u="sng" dirty="0" smtClean="0">
                <a:solidFill>
                  <a:srgbClr val="7030A0"/>
                </a:solidFill>
                <a:latin typeface="SutonnyUniBanglaOMJ" pitchFamily="2" charset="0"/>
                <a:ea typeface="Times New Roman" pitchFamily="18" charset="0"/>
                <a:cs typeface="SutonnyUniBanglaOMJ" pitchFamily="2" charset="0"/>
              </a:rPr>
              <a:t> </a:t>
            </a:r>
            <a:r>
              <a:rPr lang="en-US" sz="4400" u="sng" dirty="0" err="1" smtClean="0">
                <a:solidFill>
                  <a:srgbClr val="7030A0"/>
                </a:solidFill>
                <a:latin typeface="SutonnyUniBanglaOMJ" pitchFamily="2" charset="0"/>
                <a:ea typeface="Times New Roman" pitchFamily="18" charset="0"/>
                <a:cs typeface="SutonnyUniBanglaOMJ" pitchFamily="2" charset="0"/>
              </a:rPr>
              <a:t>সাব-জোনভুক্ত</a:t>
            </a:r>
            <a:r>
              <a:rPr lang="en-US" sz="4400" u="sng" dirty="0" smtClean="0">
                <a:solidFill>
                  <a:srgbClr val="7030A0"/>
                </a:solidFill>
                <a:latin typeface="SutonnyUniBanglaOMJ" pitchFamily="2" charset="0"/>
                <a:ea typeface="Times New Roman" pitchFamily="18" charset="0"/>
                <a:cs typeface="SutonnyUniBanglaOMJ" pitchFamily="2" charset="0"/>
              </a:rPr>
              <a:t> </a:t>
            </a:r>
            <a:r>
              <a:rPr lang="en-US" sz="4400" u="sng" dirty="0" err="1" smtClean="0">
                <a:solidFill>
                  <a:srgbClr val="7030A0"/>
                </a:solidFill>
                <a:latin typeface="SutonnyUniBanglaOMJ" pitchFamily="2" charset="0"/>
                <a:ea typeface="Times New Roman" pitchFamily="18" charset="0"/>
                <a:cs typeface="SutonnyUniBanglaOMJ" pitchFamily="2" charset="0"/>
              </a:rPr>
              <a:t>উপজেলা</a:t>
            </a:r>
            <a:r>
              <a:rPr lang="bn-BD" sz="4400" u="sng" dirty="0" smtClean="0">
                <a:solidFill>
                  <a:srgbClr val="7030A0"/>
                </a:solidFill>
                <a:latin typeface="SutonnyUniBanglaOMJ" pitchFamily="2" charset="0"/>
                <a:ea typeface="Times New Roman" pitchFamily="18" charset="0"/>
                <a:cs typeface="SutonnyUniBanglaOMJ" pitchFamily="2" charset="0"/>
              </a:rPr>
              <a:t>র কাজের অগ্রগতিঃ</a:t>
            </a:r>
            <a:endParaRPr lang="en-US" sz="4400" u="sng" dirty="0" smtClean="0">
              <a:solidFill>
                <a:srgbClr val="7030A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000" dirty="0" smtClean="0">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200" dirty="0" smtClean="0">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১। </a:t>
            </a:r>
            <a:r>
              <a:rPr lang="en-US" sz="2200" dirty="0" err="1" smtClean="0">
                <a:latin typeface="SutonnyUniBanglaOMJ" pitchFamily="2" charset="0"/>
                <a:ea typeface="Times New Roman" pitchFamily="18" charset="0"/>
                <a:cs typeface="SutonnyUniBanglaOMJ" pitchFamily="2" charset="0"/>
              </a:rPr>
              <a:t>মোট</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মৌজাঃ</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১২৬৭</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৬। </a:t>
            </a:r>
            <a:r>
              <a:rPr lang="en-US" sz="2200" dirty="0" err="1" smtClean="0">
                <a:latin typeface="SutonnyUniBanglaOMJ" pitchFamily="2" charset="0"/>
                <a:ea typeface="Times New Roman" pitchFamily="18" charset="0"/>
                <a:cs typeface="SutonnyUniBanglaOMJ" pitchFamily="2" charset="0"/>
              </a:rPr>
              <a:t>চুড়ান্ত</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প্রকাশনা</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সমাপ্তঃ</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১২৪</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bn-BD" sz="2200" dirty="0" smtClean="0">
                <a:solidFill>
                  <a:srgbClr val="FF0000"/>
                </a:solidFill>
                <a:latin typeface="SutonnyUniBanglaOMJ" pitchFamily="2" charset="0"/>
                <a:ea typeface="Times New Roman" pitchFamily="18" charset="0"/>
                <a:cs typeface="SutonnyUniBanglaOMJ" pitchFamily="2" charset="0"/>
              </a:rPr>
              <a:t> </a:t>
            </a:r>
            <a:r>
              <a:rPr lang="bn-BD" sz="1600" dirty="0" smtClean="0">
                <a:latin typeface="SutonnyUniBanglaOMJ" pitchFamily="2" charset="0"/>
                <a:ea typeface="Times New Roman" pitchFamily="18" charset="0"/>
                <a:cs typeface="SutonnyUniBanglaOMJ" pitchFamily="2" charset="0"/>
              </a:rPr>
              <a:t>(২+৩+৪+৫)</a:t>
            </a:r>
            <a:endParaRPr lang="en-US" sz="1600" dirty="0" smtClean="0">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২। </a:t>
            </a:r>
            <a:r>
              <a:rPr lang="en-US" sz="2200" dirty="0" err="1" smtClean="0">
                <a:latin typeface="SutonnyUniBanglaOMJ" pitchFamily="2" charset="0"/>
                <a:ea typeface="Times New Roman" pitchFamily="18" charset="0"/>
                <a:cs typeface="SutonnyUniBanglaOMJ" pitchFamily="2" charset="0"/>
              </a:rPr>
              <a:t>হস্তান্তরীত</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মৌজাঃ</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৪০</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৭। </a:t>
            </a:r>
            <a:r>
              <a:rPr lang="en-US" sz="2200" dirty="0" err="1" smtClean="0">
                <a:latin typeface="SutonnyUniBanglaOMJ" pitchFamily="2" charset="0"/>
                <a:ea typeface="Times New Roman" pitchFamily="18" charset="0"/>
                <a:cs typeface="SutonnyUniBanglaOMJ" pitchFamily="2" charset="0"/>
              </a:rPr>
              <a:t>চুড়ান্ত</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প্রকাশনা</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চলমানঃ</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৬৬</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endParaRPr lang="en-US" sz="2200" dirty="0" smtClean="0">
              <a:solidFill>
                <a:srgbClr val="FF000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৩। হস্তান্তরের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অপেক্ষায়ঃ</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২৫</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cs typeface="SutonnyUniBanglaOMJ" pitchFamily="2" charset="0"/>
              </a:rPr>
              <a:t>৮। পূনঃমুদ্রনের প্রক্রিয়াধীনঃ </a:t>
            </a:r>
            <a:r>
              <a:rPr lang="bn-BD" sz="2200" dirty="0" smtClean="0">
                <a:solidFill>
                  <a:srgbClr val="FF0000"/>
                </a:solidFill>
                <a:latin typeface="SutonnyUniBanglaOMJ" pitchFamily="2" charset="0"/>
                <a:cs typeface="SutonnyUniBanglaOMJ" pitchFamily="2" charset="0"/>
              </a:rPr>
              <a:t>২৩ টি</a:t>
            </a: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৪। </a:t>
            </a:r>
            <a:r>
              <a:rPr lang="en-US" sz="2200" dirty="0" err="1" smtClean="0">
                <a:latin typeface="SutonnyUniBanglaOMJ" pitchFamily="2" charset="0"/>
                <a:ea typeface="Times New Roman" pitchFamily="18" charset="0"/>
                <a:cs typeface="SutonnyUniBanglaOMJ" pitchFamily="2" charset="0"/>
              </a:rPr>
              <a:t>গেজেটের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প্রস্তাব</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প্রেরিতঃ</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৪৯</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৯। </a:t>
            </a:r>
            <a:r>
              <a:rPr lang="en-US" sz="2200" dirty="0" err="1" smtClean="0">
                <a:latin typeface="SutonnyUniBanglaOMJ" pitchFamily="2" charset="0"/>
                <a:ea typeface="Times New Roman" pitchFamily="18" charset="0"/>
                <a:cs typeface="SutonnyUniBanglaOMJ" pitchFamily="2" charset="0"/>
              </a:rPr>
              <a:t>মুদ্রণ</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স্তরে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পেন্ডিং</a:t>
            </a:r>
            <a:r>
              <a:rPr lang="en-US" sz="2200" dirty="0" smtClean="0">
                <a:latin typeface="SutonnyUniBanglaOMJ" pitchFamily="2" charset="0"/>
                <a:ea typeface="Times New Roman" pitchFamily="18" charset="0"/>
                <a:cs typeface="SutonnyUniBanglaOMJ" pitchFamily="2" charset="0"/>
              </a:rPr>
              <a:t> ঃ</a:t>
            </a:r>
            <a:r>
              <a:rPr lang="bn-BD" sz="2200" dirty="0" smtClean="0">
                <a:latin typeface="SutonnyUniBanglaOMJ" pitchFamily="2" charset="0"/>
                <a:ea typeface="Times New Roman" pitchFamily="18" charset="0"/>
                <a:cs typeface="SutonnyUniBanglaOMJ" pitchFamily="2" charset="0"/>
              </a:rPr>
              <a:t> </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৯৯৩</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endParaRPr lang="en-US" sz="2200" dirty="0" smtClean="0">
              <a:solidFill>
                <a:srgbClr val="FF000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৫। </a:t>
            </a:r>
            <a:r>
              <a:rPr lang="en-US" sz="2200" dirty="0" err="1" smtClean="0">
                <a:latin typeface="SutonnyUniBanglaOMJ" pitchFamily="2" charset="0"/>
                <a:ea typeface="Times New Roman" pitchFamily="18" charset="0"/>
                <a:cs typeface="SutonnyUniBanglaOMJ" pitchFamily="2" charset="0"/>
              </a:rPr>
              <a:t>গেজেটের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প্রস্তাব</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প্রেরনের</a:t>
            </a:r>
            <a:r>
              <a:rPr lang="en-US" sz="2200" dirty="0" smtClean="0">
                <a:latin typeface="SutonnyUniBanglaOMJ" pitchFamily="2" charset="0"/>
                <a:ea typeface="Times New Roman" pitchFamily="18" charset="0"/>
                <a:cs typeface="SutonnyUniBanglaOMJ" pitchFamily="2" charset="0"/>
              </a:rPr>
              <a:t> </a:t>
            </a:r>
            <a:r>
              <a:rPr lang="en-US" sz="2200" dirty="0" err="1" smtClean="0">
                <a:latin typeface="SutonnyUniBanglaOMJ" pitchFamily="2" charset="0"/>
                <a:ea typeface="Times New Roman" pitchFamily="18" charset="0"/>
                <a:cs typeface="SutonnyUniBanglaOMJ" pitchFamily="2" charset="0"/>
              </a:rPr>
              <a:t>প্রক্রিয়াধীনঃ</a:t>
            </a:r>
            <a:r>
              <a:rPr lang="en-US" sz="2200" dirty="0" smtClean="0">
                <a:latin typeface="SutonnyUniBanglaOMJ" pitchFamily="2" charset="0"/>
                <a:ea typeface="Times New Roman" pitchFamily="18" charset="0"/>
                <a:cs typeface="SutonnyUniBanglaOMJ" pitchFamily="2" charset="0"/>
              </a:rPr>
              <a:t> </a:t>
            </a:r>
            <a:r>
              <a:rPr lang="bn-BD" sz="2200" dirty="0" smtClean="0">
                <a:solidFill>
                  <a:srgbClr val="FF0000"/>
                </a:solidFill>
                <a:latin typeface="SutonnyUniBanglaOMJ" pitchFamily="2" charset="0"/>
                <a:ea typeface="Times New Roman" pitchFamily="18" charset="0"/>
                <a:cs typeface="SutonnyUniBanglaOMJ" pitchFamily="2" charset="0"/>
              </a:rPr>
              <a:t>১০</a:t>
            </a:r>
            <a:r>
              <a:rPr lang="en-US" sz="2200" dirty="0" smtClean="0">
                <a:solidFill>
                  <a:srgbClr val="FF0000"/>
                </a:solidFill>
                <a:latin typeface="SutonnyUniBanglaOMJ" pitchFamily="2" charset="0"/>
                <a:ea typeface="Times New Roman" pitchFamily="18" charset="0"/>
                <a:cs typeface="SutonnyUniBanglaOMJ" pitchFamily="2" charset="0"/>
              </a:rPr>
              <a:t> </a:t>
            </a:r>
            <a:r>
              <a:rPr lang="en-US" sz="2200" dirty="0" err="1" smtClean="0">
                <a:solidFill>
                  <a:srgbClr val="FF0000"/>
                </a:solidFill>
                <a:latin typeface="SutonnyUniBanglaOMJ" pitchFamily="2" charset="0"/>
                <a:ea typeface="Times New Roman" pitchFamily="18" charset="0"/>
                <a:cs typeface="SutonnyUniBanglaOMJ" pitchFamily="2" charset="0"/>
              </a:rPr>
              <a:t>টি</a:t>
            </a:r>
            <a:r>
              <a:rPr lang="en-US" sz="2200" dirty="0" smtClean="0">
                <a:solidFill>
                  <a:srgbClr val="FF0000"/>
                </a:solidFill>
                <a:latin typeface="SutonnyUniBanglaOMJ" pitchFamily="2" charset="0"/>
                <a:ea typeface="Times New Roman" pitchFamily="18" charset="0"/>
                <a:cs typeface="SutonnyUniBanglaOMJ" pitchFamily="2" charset="0"/>
              </a:rPr>
              <a:t> </a:t>
            </a:r>
            <a:r>
              <a:rPr lang="bn-BD" sz="2200" dirty="0" smtClean="0">
                <a:latin typeface="SutonnyUniBanglaOMJ" pitchFamily="2" charset="0"/>
                <a:cs typeface="SutonnyUniBanglaOMJ" pitchFamily="2" charset="0"/>
              </a:rPr>
              <a:t>১০। চুড়ান্ত যাচ চলমানঃ </a:t>
            </a:r>
            <a:r>
              <a:rPr lang="bn-BD" sz="2200" dirty="0" smtClean="0">
                <a:solidFill>
                  <a:srgbClr val="FF0000"/>
                </a:solidFill>
                <a:latin typeface="SutonnyUniBanglaOMJ" pitchFamily="2" charset="0"/>
                <a:cs typeface="SutonnyUniBanglaOMJ" pitchFamily="2" charset="0"/>
              </a:rPr>
              <a:t>৬১</a:t>
            </a: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	</a:t>
            </a: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	</a:t>
            </a:r>
            <a:endParaRPr lang="bn-BD" sz="2200" dirty="0" smtClean="0">
              <a:solidFill>
                <a:srgbClr val="FF0000"/>
              </a:solidFill>
              <a:latin typeface="SutonnyUniBanglaOMJ" pitchFamily="2" charset="0"/>
              <a:ea typeface="Times New Roman" pitchFamily="18" charset="0"/>
              <a:cs typeface="SutonnyUniBanglaOMJ" pitchFamily="2" charset="0"/>
            </a:endParaRPr>
          </a:p>
          <a:p>
            <a:pPr eaLnBrk="0" fontAlgn="base" hangingPunct="0">
              <a:spcBef>
                <a:spcPct val="0"/>
              </a:spcBef>
              <a:spcAft>
                <a:spcPct val="0"/>
              </a:spcAft>
            </a:pPr>
            <a:r>
              <a:rPr lang="bn-BD" sz="2200" dirty="0" smtClean="0">
                <a:latin typeface="SutonnyUniBanglaOMJ" pitchFamily="2" charset="0"/>
                <a:cs typeface="SutonnyUniBanglaOMJ" pitchFamily="2" charset="0"/>
              </a:rPr>
              <a:t>	</a:t>
            </a:r>
            <a:endParaRPr lang="en-US" sz="2200" dirty="0" smtClean="0">
              <a:solidFill>
                <a:srgbClr val="FF0000"/>
              </a:solidFill>
              <a:latin typeface="SutonnyUniBanglaOMJ" pitchFamily="2"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ea typeface="Times New Roman" pitchFamily="18" charset="0"/>
                <a:cs typeface="SutonnyUniBanglaOMJ" pitchFamily="2" charset="0"/>
              </a:rPr>
              <a:t>	</a:t>
            </a:r>
            <a:endParaRPr lang="bn-BD" sz="2200" dirty="0" smtClean="0">
              <a:solidFill>
                <a:srgbClr val="FF0000"/>
              </a:solidFill>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lang="bn-BD" sz="2200" dirty="0" smtClean="0">
                <a:latin typeface="SutonnyUniBanglaOMJ" pitchFamily="2" charset="0"/>
                <a:cs typeface="SutonnyUniBanglaOMJ" pitchFamily="2" charset="0"/>
              </a:rPr>
              <a:t>	</a:t>
            </a:r>
            <a:endParaRPr lang="en-US" sz="2200" dirty="0" smtClean="0">
              <a:solidFill>
                <a:srgbClr val="FF0000"/>
              </a:solidFill>
              <a:latin typeface="SutonnyUniBanglaOMJ" pitchFamily="2" charset="0"/>
              <a:cs typeface="SutonnyUniBanglaOMJ" pitchFamily="2" charset="0"/>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914400"/>
            <a:ext cx="8839200"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0" i="0"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4800" b="0" i="0" u="sng"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৩য় </a:t>
            </a:r>
            <a:r>
              <a:rPr kumimoji="0" lang="en-US" sz="4800" b="0" i="0" u="sng"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সাব-জোনভুক্ত</a:t>
            </a:r>
            <a:r>
              <a:rPr kumimoji="0" lang="en-US" sz="4800" b="0" i="0" u="sng"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rPr>
              <a:t> </a:t>
            </a:r>
            <a:r>
              <a:rPr kumimoji="0" lang="en-US" sz="4800" b="0" i="0" u="sng" strike="noStrike" cap="none" normalizeH="0" baseline="0" dirty="0" err="1" smtClean="0">
                <a:ln>
                  <a:noFill/>
                </a:ln>
                <a:solidFill>
                  <a:srgbClr val="7030A0"/>
                </a:solidFill>
                <a:effectLst/>
                <a:latin typeface="SutonnyUniBanglaOMJ" pitchFamily="2" charset="0"/>
                <a:ea typeface="Times New Roman" pitchFamily="18" charset="0"/>
                <a:cs typeface="SutonnyUniBanglaOMJ" pitchFamily="2" charset="0"/>
              </a:rPr>
              <a:t>উপজেলা</a:t>
            </a:r>
            <a:endParaRPr kumimoji="0" lang="bn-BD" sz="4800" b="0" i="0" u="sng" strike="noStrike" cap="none" normalizeH="0" baseline="0" dirty="0" smtClean="0">
              <a:ln>
                <a:noFill/>
              </a:ln>
              <a:solidFill>
                <a:srgbClr val="7030A0"/>
              </a:solidFill>
              <a:effectLst/>
              <a:latin typeface="SutonnyUniBanglaOMJ" pitchFamily="2" charset="0"/>
              <a:ea typeface="Times New Roman" pitchFamily="18" charset="0"/>
              <a:cs typeface="SutonnyUniBanglaOMJ" pitchFamily="2"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SutonnyUniBanglaOMJ" pitchFamily="2" charset="0"/>
              <a:cs typeface="SutonnyUniBanglaOMJ" pitchFamily="2" charset="0"/>
            </a:endParaRPr>
          </a:p>
          <a:p>
            <a:pPr lvl="0" eaLnBrk="0" fontAlgn="base" hangingPunct="0">
              <a:spcBef>
                <a:spcPct val="0"/>
              </a:spcBef>
              <a:spcAft>
                <a:spcPct val="0"/>
              </a:spcAft>
            </a:pPr>
            <a:r>
              <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১। </a:t>
            </a:r>
            <a:r>
              <a:rPr kumimoji="0" lang="en-US" sz="40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সিলেট</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সদর</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lang="en-US" sz="4000" dirty="0" smtClean="0">
                <a:latin typeface="SutonnyUniBanglaOMJ" pitchFamily="2" charset="0"/>
                <a:ea typeface="Times New Roman" pitchFamily="18" charset="0"/>
                <a:cs typeface="SutonnyUniBanglaOMJ" pitchFamily="2" charset="0"/>
              </a:rPr>
              <a:t>৬। </a:t>
            </a:r>
            <a:r>
              <a:rPr lang="en-US" sz="4000" dirty="0" err="1" smtClean="0">
                <a:latin typeface="SutonnyUniBanglaOMJ" pitchFamily="2" charset="0"/>
                <a:ea typeface="Times New Roman" pitchFamily="18" charset="0"/>
                <a:cs typeface="SutonnyUniBanglaOMJ" pitchFamily="2" charset="0"/>
              </a:rPr>
              <a:t>চুনারুঘাট</a:t>
            </a:r>
            <a:endPar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২। </a:t>
            </a:r>
            <a:r>
              <a:rPr kumimoji="0" lang="en-US" sz="40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দক্ষিন</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সুরমা</a:t>
            </a:r>
            <a:r>
              <a:rPr lang="bn-BD" sz="4000" dirty="0" smtClean="0">
                <a:latin typeface="SutonnyUniBanglaOMJ" pitchFamily="2" charset="0"/>
                <a:ea typeface="Times New Roman" pitchFamily="18" charset="0"/>
                <a:cs typeface="SutonnyUniBanglaOMJ" pitchFamily="2" charset="0"/>
              </a:rPr>
              <a:t>      </a:t>
            </a:r>
            <a:r>
              <a:rPr lang="en-US" sz="4000" dirty="0" smtClean="0">
                <a:latin typeface="SutonnyUniBanglaOMJ" pitchFamily="2" charset="0"/>
                <a:ea typeface="Times New Roman" pitchFamily="18" charset="0"/>
                <a:cs typeface="SutonnyUniBanglaOMJ" pitchFamily="2" charset="0"/>
              </a:rPr>
              <a:t>৭। </a:t>
            </a:r>
            <a:r>
              <a:rPr lang="en-US" sz="4000" dirty="0" err="1" smtClean="0">
                <a:latin typeface="SutonnyUniBanglaOMJ" pitchFamily="2" charset="0"/>
                <a:ea typeface="Times New Roman" pitchFamily="18" charset="0"/>
                <a:cs typeface="SutonnyUniBanglaOMJ" pitchFamily="2" charset="0"/>
              </a:rPr>
              <a:t>সুনামগঞ্জ</a:t>
            </a:r>
            <a:r>
              <a:rPr lang="en-US" sz="4000" dirty="0" smtClean="0">
                <a:latin typeface="SutonnyUniBanglaOMJ" pitchFamily="2" charset="0"/>
                <a:ea typeface="Times New Roman" pitchFamily="18" charset="0"/>
                <a:cs typeface="SutonnyUniBanglaOMJ" pitchFamily="2" charset="0"/>
              </a:rPr>
              <a:t> </a:t>
            </a:r>
            <a:r>
              <a:rPr lang="en-US" sz="4000" dirty="0" err="1" smtClean="0">
                <a:latin typeface="SutonnyUniBanglaOMJ" pitchFamily="2" charset="0"/>
                <a:ea typeface="Times New Roman" pitchFamily="18" charset="0"/>
                <a:cs typeface="SutonnyUniBanglaOMJ" pitchFamily="2" charset="0"/>
              </a:rPr>
              <a:t>সদর</a:t>
            </a:r>
            <a:r>
              <a:rPr lang="en-US" sz="4000" dirty="0" smtClean="0">
                <a:latin typeface="SutonnyUniBanglaOMJ" pitchFamily="2" charset="0"/>
                <a:ea typeface="Times New Roman" pitchFamily="18" charset="0"/>
                <a:cs typeface="SutonnyUniBanglaOMJ" pitchFamily="2" charset="0"/>
              </a:rPr>
              <a:t> </a:t>
            </a:r>
            <a:endParaRPr lang="bn-BD" sz="4000" dirty="0" smtClean="0">
              <a:latin typeface="SutonnyUniBanglaOMJ" pitchFamily="2" charset="0"/>
              <a:ea typeface="Times New Roman" pitchFamily="18" charset="0"/>
              <a:cs typeface="SutonnyUniBanglaOMJ" pitchFamily="2" charset="0"/>
            </a:endParaRPr>
          </a:p>
          <a:p>
            <a:pPr eaLnBrk="0" fontAlgn="base" hangingPunct="0">
              <a:spcBef>
                <a:spcPct val="0"/>
              </a:spcBef>
              <a:spcAft>
                <a:spcPct val="0"/>
              </a:spcAft>
            </a:pPr>
            <a:r>
              <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৩। </a:t>
            </a:r>
            <a:r>
              <a:rPr lang="en-US" sz="4000" dirty="0" err="1" smtClean="0">
                <a:latin typeface="SutonnyUniBanglaOMJ" pitchFamily="2" charset="0"/>
                <a:ea typeface="Times New Roman" pitchFamily="18" charset="0"/>
                <a:cs typeface="SutonnyUniBanglaOMJ" pitchFamily="2" charset="0"/>
              </a:rPr>
              <a:t>গোলাপগঞ্জ</a:t>
            </a:r>
            <a:r>
              <a:rPr lang="bn-BD" sz="4000" dirty="0" smtClean="0">
                <a:latin typeface="SutonnyUniBanglaOMJ" pitchFamily="2" charset="0"/>
                <a:ea typeface="Times New Roman" pitchFamily="18" charset="0"/>
                <a:cs typeface="SutonnyUniBanglaOMJ" pitchFamily="2" charset="0"/>
              </a:rPr>
              <a:t>       </a:t>
            </a:r>
            <a:r>
              <a:rPr lang="en-US" sz="4000" dirty="0" smtClean="0">
                <a:latin typeface="SutonnyUniBanglaOMJ" pitchFamily="2" charset="0"/>
                <a:ea typeface="Times New Roman" pitchFamily="18" charset="0"/>
                <a:cs typeface="SutonnyUniBanglaOMJ" pitchFamily="2" charset="0"/>
              </a:rPr>
              <a:t>৮। </a:t>
            </a:r>
            <a:r>
              <a:rPr lang="en-US" sz="4000" dirty="0" err="1" smtClean="0">
                <a:latin typeface="SutonnyUniBanglaOMJ" pitchFamily="2" charset="0"/>
                <a:ea typeface="Times New Roman" pitchFamily="18" charset="0"/>
                <a:cs typeface="SutonnyUniBanglaOMJ" pitchFamily="2" charset="0"/>
              </a:rPr>
              <a:t>দক্ষিন</a:t>
            </a:r>
            <a:r>
              <a:rPr lang="en-US" sz="4000" dirty="0" smtClean="0">
                <a:latin typeface="SutonnyUniBanglaOMJ" pitchFamily="2" charset="0"/>
                <a:ea typeface="Times New Roman" pitchFamily="18" charset="0"/>
                <a:cs typeface="SutonnyUniBanglaOMJ" pitchFamily="2" charset="0"/>
              </a:rPr>
              <a:t> </a:t>
            </a:r>
            <a:r>
              <a:rPr lang="en-US" sz="4000" dirty="0" err="1" smtClean="0">
                <a:latin typeface="SutonnyUniBanglaOMJ" pitchFamily="2" charset="0"/>
                <a:ea typeface="Times New Roman" pitchFamily="18" charset="0"/>
                <a:cs typeface="SutonnyUniBanglaOMJ" pitchFamily="2" charset="0"/>
              </a:rPr>
              <a:t>সুনামগঞ্জ</a:t>
            </a:r>
            <a:endPar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endParaRPr>
          </a:p>
          <a:p>
            <a:pPr lvl="0" eaLnBrk="0" fontAlgn="base" hangingPunct="0">
              <a:spcBef>
                <a:spcPct val="0"/>
              </a:spcBef>
              <a:spcAft>
                <a:spcPct val="0"/>
              </a:spcAft>
            </a:pP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৪। </a:t>
            </a:r>
            <a:r>
              <a:rPr lang="en-US" sz="4000" dirty="0" err="1" smtClean="0">
                <a:latin typeface="SutonnyUniBanglaOMJ" pitchFamily="2" charset="0"/>
                <a:ea typeface="Times New Roman" pitchFamily="18" charset="0"/>
                <a:cs typeface="SutonnyUniBanglaOMJ" pitchFamily="2" charset="0"/>
              </a:rPr>
              <a:t>কুলাউড়া</a:t>
            </a:r>
            <a:r>
              <a:rPr lang="bn-BD" sz="4000" dirty="0" smtClean="0">
                <a:latin typeface="SutonnyUniBanglaOMJ" pitchFamily="2" charset="0"/>
                <a:ea typeface="Times New Roman" pitchFamily="18" charset="0"/>
                <a:cs typeface="SutonnyUniBanglaOMJ" pitchFamily="2" charset="0"/>
              </a:rPr>
              <a:t>         </a:t>
            </a:r>
            <a:r>
              <a:rPr lang="en-US" sz="4000" dirty="0" smtClean="0">
                <a:latin typeface="SutonnyUniBanglaOMJ" pitchFamily="2" charset="0"/>
                <a:ea typeface="Times New Roman" pitchFamily="18" charset="0"/>
                <a:cs typeface="SutonnyUniBanglaOMJ" pitchFamily="2" charset="0"/>
              </a:rPr>
              <a:t>৯। </a:t>
            </a:r>
            <a:r>
              <a:rPr lang="en-US" sz="4000" dirty="0" err="1" smtClean="0">
                <a:latin typeface="SutonnyUniBanglaOMJ" pitchFamily="2" charset="0"/>
                <a:ea typeface="Times New Roman" pitchFamily="18" charset="0"/>
                <a:cs typeface="SutonnyUniBanglaOMJ" pitchFamily="2" charset="0"/>
              </a:rPr>
              <a:t>দোয়ারাবাজার</a:t>
            </a:r>
            <a:r>
              <a:rPr lang="en-US" sz="4000" dirty="0" smtClean="0">
                <a:latin typeface="SutonnyUniBanglaOMJ" pitchFamily="2" charset="0"/>
                <a:ea typeface="Times New Roman" pitchFamily="18" charset="0"/>
                <a:cs typeface="SutonnyUniBanglaOMJ" pitchFamily="2" charset="0"/>
              </a:rPr>
              <a:t> </a:t>
            </a:r>
            <a:endParaRPr kumimoji="0" lang="bn-BD"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endParaRPr>
          </a:p>
          <a:p>
            <a:pPr eaLnBrk="0" fontAlgn="base" hangingPunct="0">
              <a:spcBef>
                <a:spcPct val="0"/>
              </a:spcBef>
              <a:spcAft>
                <a:spcPct val="0"/>
              </a:spcAft>
            </a:pPr>
            <a:r>
              <a:rPr lang="bn-BD" sz="4000" dirty="0" smtClean="0">
                <a:latin typeface="SutonnyUniBanglaOMJ" pitchFamily="2" charset="0"/>
                <a:ea typeface="Times New Roman" pitchFamily="18" charset="0"/>
                <a:cs typeface="SutonnyUniBanglaOMJ" pitchFamily="2" charset="0"/>
              </a:rPr>
              <a:t> 	</a:t>
            </a:r>
            <a:r>
              <a:rPr lang="en-US" sz="4000" dirty="0" smtClean="0">
                <a:latin typeface="SutonnyUniBanglaOMJ" pitchFamily="2" charset="0"/>
                <a:ea typeface="Times New Roman" pitchFamily="18" charset="0"/>
                <a:cs typeface="SutonnyUniBanglaOMJ" pitchFamily="2" charset="0"/>
              </a:rPr>
              <a:t>	</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৫। </a:t>
            </a:r>
            <a:r>
              <a:rPr kumimoji="0" lang="en-US" sz="4000" b="0" i="0" u="none" strike="noStrike" cap="none" normalizeH="0" baseline="0" dirty="0" err="1" smtClean="0">
                <a:ln>
                  <a:noFill/>
                </a:ln>
                <a:solidFill>
                  <a:schemeClr val="tx1"/>
                </a:solidFill>
                <a:effectLst/>
                <a:latin typeface="SutonnyUniBanglaOMJ" pitchFamily="2" charset="0"/>
                <a:ea typeface="Times New Roman" pitchFamily="18" charset="0"/>
                <a:cs typeface="SutonnyUniBanglaOMJ" pitchFamily="2" charset="0"/>
              </a:rPr>
              <a:t>হবিগঞ্জ</a:t>
            </a:r>
            <a:r>
              <a:rPr kumimoji="0" lang="en-US" sz="4000" b="0" i="0" u="none" strike="noStrike" cap="none" normalizeH="0" baseline="0" dirty="0" smtClean="0">
                <a:ln>
                  <a:noFill/>
                </a:ln>
                <a:solidFill>
                  <a:schemeClr val="tx1"/>
                </a:solidFill>
                <a:effectLst/>
                <a:latin typeface="SutonnyUniBanglaOMJ" pitchFamily="2" charset="0"/>
                <a:ea typeface="Times New Roman" pitchFamily="18" charset="0"/>
                <a:cs typeface="SutonnyUniBanglaOMJ" pitchFamily="2" charset="0"/>
              </a:rPr>
              <a:t> </a:t>
            </a:r>
            <a:r>
              <a:rPr lang="en-US" sz="4000" dirty="0" err="1" smtClean="0">
                <a:latin typeface="SutonnyUniBanglaOMJ" pitchFamily="2" charset="0"/>
                <a:ea typeface="Times New Roman" pitchFamily="18" charset="0"/>
                <a:cs typeface="SutonnyUniBanglaOMJ" pitchFamily="2" charset="0"/>
              </a:rPr>
              <a:t>সদর</a:t>
            </a:r>
            <a:r>
              <a:rPr lang="bn-BD" sz="4000" dirty="0" smtClean="0">
                <a:latin typeface="SutonnyUniBanglaOMJ" pitchFamily="2" charset="0"/>
                <a:ea typeface="Times New Roman" pitchFamily="18" charset="0"/>
                <a:cs typeface="SutonnyUniBanglaOMJ" pitchFamily="2" charset="0"/>
              </a:rPr>
              <a:t>   </a:t>
            </a:r>
            <a:r>
              <a:rPr lang="en-US" sz="4000" dirty="0" smtClean="0">
                <a:latin typeface="SutonnyUniBanglaOMJ" pitchFamily="2" charset="0"/>
                <a:ea typeface="Times New Roman" pitchFamily="18" charset="0"/>
                <a:cs typeface="SutonnyUniBanglaOMJ" pitchFamily="2" charset="0"/>
              </a:rPr>
              <a:t>১০। </a:t>
            </a:r>
            <a:r>
              <a:rPr lang="en-US" sz="4000" dirty="0" err="1" smtClean="0">
                <a:latin typeface="SutonnyUniBanglaOMJ" pitchFamily="2" charset="0"/>
                <a:ea typeface="Times New Roman" pitchFamily="18" charset="0"/>
                <a:cs typeface="SutonnyUniBanglaOMJ" pitchFamily="2" charset="0"/>
              </a:rPr>
              <a:t>বিশ্বম্ভরপুর</a:t>
            </a:r>
            <a:endParaRPr lang="en-US" sz="4000" dirty="0" smtClean="0">
              <a:latin typeface="SutonnyUniBanglaOMJ" pitchFamily="2" charset="0"/>
              <a:cs typeface="SutonnyUniBanglaOMJ"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SutonnyUniBanglaOMJ" pitchFamily="2" charset="0"/>
              <a:cs typeface="SutonnyUniBanglaOMJ" pitchFamily="2" charset="0"/>
            </a:endParaRPr>
          </a:p>
        </p:txBody>
      </p:sp>
    </p:spTree>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Flow</Template>
  <TotalTime>737</TotalTime>
  <Words>314</Words>
  <Application>Microsoft Office PowerPoint</Application>
  <PresentationFormat>On-screen Show (4:3)</PresentationFormat>
  <Paragraphs>213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    স্বাগতম</vt:lpstr>
      <vt:lpstr>এক নজরে সিলেট জোন</vt:lpstr>
      <vt:lpstr>ক্রাশ প্রোগ্রাম বহির্ভূত উপজেলা</vt:lpstr>
      <vt:lpstr>Slide 4</vt:lpstr>
      <vt:lpstr>Slide 5</vt:lpstr>
      <vt:lpstr>Slide 6</vt:lpstr>
      <vt:lpstr>Slide 7</vt:lpstr>
      <vt:lpstr>Slide 8</vt:lpstr>
      <vt:lpstr>Slide 9</vt:lpstr>
      <vt:lpstr>                                                                           ৩য় সাব-জোনভুক্ত উপজেলার কাজের অগ্রগতিঃ    ১. মোট মৌজাঃ ১১৯৫               ৬. চুড়ান্ত যাচ সমাপ্তঃ ৫৫      ২. আপত্তি সমাপ্তঃ ৫৪১                      ৭. চুড়ান্ত যাচস্তরে পেন্ডিংঃ ৪৬      ৩. আপত্তি চলমানঃ ৬৪১           ৮. মুদ্রণ স্তরে পেন্ডিংঃ ৪৬      ৪. আপীল সমাপ্তঃ ১০১           ৯. হস্তান্তরীতঃ ৯      ৫. আপীল স্তরে পেন্ডিংঃ ৪৪০            </vt:lpstr>
      <vt:lpstr>Slide 11</vt:lpstr>
      <vt:lpstr>                                                                    ৩য় সাব-জোনভুক্ত উপজেলার আপত্তি ও আপীল মামলার তথ্যঃ    আপত্তি কেসঃ        মোট         নিস্পত্তি          পেন্ডিং                      ৫,১০,২১০    ২,৭৯,৭৬০      ২,৩০,৪৫০    পেন্ডিং আপত্তি কেস ঃ (নিয়মিত- ১,৬৫,৬৪৭ অনিয়মিত- ৬৪,৮০৩ )   আপীল কেসঃ        মোট          নিস্পত্তি          পেন্ডিং                         ৩৮,৬০২        ১০,৮১৬        ২৭,৭৮৬   </vt:lpstr>
      <vt:lpstr>Slide 13</vt:lpstr>
      <vt:lpstr>  নভেম্বর/১৪ হতে  মার্চ/১৫ পর্যন্ত অগ্রগতিঃ  স্তরের নাম                      অগ্রগতি আপত্তি                                 মৌজা-৯৬                                        কেস-১,০১,৫৪১ আপীল                                 মৌজা-৫৭                                               কেস- ৩,১৪২  চুড়ান্ত যাচ                              মৌজা-৩১৪                                            খতিয়ান- ১,৮৩,৮২৬ চুড়ান্ত প্রকাশনা                        মৌজা-২৪৩  গেজেটের প্রস্তাব প্রেরন               মৌজা-৪৫৯  গেজেট প্রকাশিত                      মৌজা-২৩৯  হস্তান্তর                                মৌজা-২৭ </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স্বাগতম</dc:title>
  <dc:creator>Hp</dc:creator>
  <cp:lastModifiedBy>ZSO-Nazir</cp:lastModifiedBy>
  <cp:revision>192</cp:revision>
  <dcterms:created xsi:type="dcterms:W3CDTF">2015-03-31T04:52:12Z</dcterms:created>
  <dcterms:modified xsi:type="dcterms:W3CDTF">2015-04-07T09:48:02Z</dcterms:modified>
</cp:coreProperties>
</file>