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464" r:id="rId2"/>
    <p:sldId id="440" r:id="rId3"/>
    <p:sldId id="461" r:id="rId4"/>
    <p:sldId id="441" r:id="rId5"/>
    <p:sldId id="442" r:id="rId6"/>
    <p:sldId id="462" r:id="rId7"/>
    <p:sldId id="419" r:id="rId8"/>
    <p:sldId id="407" r:id="rId9"/>
    <p:sldId id="408" r:id="rId10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LL" initials="D" lastIdx="1" clrIdx="0">
    <p:extLst>
      <p:ext uri="{19B8F6BF-5375-455C-9EA6-DF929625EA0E}">
        <p15:presenceInfo xmlns:p15="http://schemas.microsoft.com/office/powerpoint/2012/main" userId="DE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59" autoAdjust="0"/>
    <p:restoredTop sz="71196" autoAdjust="0"/>
  </p:normalViewPr>
  <p:slideViewPr>
    <p:cSldViewPr snapToGrid="0">
      <p:cViewPr varScale="1">
        <p:scale>
          <a:sx n="82" d="100"/>
          <a:sy n="82" d="100"/>
        </p:scale>
        <p:origin x="1560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2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501496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0934" y="0"/>
            <a:ext cx="2985621" cy="501496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r">
              <a:defRPr sz="1200"/>
            </a:lvl1pPr>
          </a:lstStyle>
          <a:p>
            <a:fld id="{A2007B3E-4D39-4369-9564-DAE857349D5B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202"/>
            <a:ext cx="2985621" cy="501496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0934" y="9517202"/>
            <a:ext cx="2985621" cy="501496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r">
              <a:defRPr sz="1200"/>
            </a:lvl1pPr>
          </a:lstStyle>
          <a:p>
            <a:fld id="{4FD670BE-5C57-4F52-B9A0-034AA1EF8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503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1015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1015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r">
              <a:defRPr sz="1200"/>
            </a:lvl1pPr>
          </a:lstStyle>
          <a:p>
            <a:fld id="{2D8E06BE-C60A-442E-BCA6-4BF1D88EAEBB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81787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7" tIns="46218" rIns="92437" bIns="462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2437" tIns="46218" rIns="92437" bIns="4621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7547"/>
            <a:ext cx="2984870" cy="501015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7547"/>
            <a:ext cx="2984870" cy="501015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r">
              <a:defRPr sz="1200"/>
            </a:lvl1pPr>
          </a:lstStyle>
          <a:p>
            <a:fld id="{EA7EC834-3F0E-4428-B75D-9809B4FF9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85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7EC834-3F0E-4428-B75D-9809B4FF9B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99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7EC834-3F0E-4428-B75D-9809B4FF9B8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699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ACE04-E13C-4837-B6DD-B388E7CAA05E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64593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ACE04-E13C-4837-B6DD-B388E7CAA05E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80570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76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614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5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7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47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9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8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6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2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0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89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3249E-35E4-4F11-88EE-5C8C1F936D74}" type="datetimeFigureOut">
              <a:rPr lang="en-US" smtClean="0"/>
              <a:t>23-Sep-24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44AFD-061E-4683-9FC0-9BF018D1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80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A79FBC-1EE4-47D4-998A-EC15E47D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750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latin typeface="Nikosh" panose="02000000000000000000" pitchFamily="2" charset="0"/>
                <a:cs typeface="Nikosh" panose="02000000000000000000" pitchFamily="2" charset="0"/>
              </a:rPr>
              <a:t>ভূমিকা</a:t>
            </a:r>
            <a:endParaRPr lang="en-US" b="1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14B4137F-BF0A-46E0-AFA5-87BFFC503A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599356"/>
              </p:ext>
            </p:extLst>
          </p:nvPr>
        </p:nvGraphicFramePr>
        <p:xfrm>
          <a:off x="676894" y="1001488"/>
          <a:ext cx="11144992" cy="4811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126">
                  <a:extLst>
                    <a:ext uri="{9D8B030D-6E8A-4147-A177-3AD203B41FA5}">
                      <a16:colId xmlns:a16="http://schemas.microsoft.com/office/drawing/2014/main" xmlns="" val="2921468942"/>
                    </a:ext>
                  </a:extLst>
                </a:gridCol>
                <a:gridCol w="9402866">
                  <a:extLst>
                    <a:ext uri="{9D8B030D-6E8A-4147-A177-3AD203B41FA5}">
                      <a16:colId xmlns:a16="http://schemas.microsoft.com/office/drawing/2014/main" xmlns="" val="2634777314"/>
                    </a:ext>
                  </a:extLst>
                </a:gridCol>
              </a:tblGrid>
              <a:tr h="20113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ভূমি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জরিপ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Nikosh" panose="02000000000000000000" pitchFamily="2" charset="0"/>
                        <a:ea typeface="Nirmala UI" panose="020B0502040204020203" pitchFamily="34" charset="0"/>
                        <a:cs typeface="Nikosh" panose="02000000000000000000" pitchFamily="2" charset="0"/>
                      </a:endParaRPr>
                    </a:p>
                  </a:txBody>
                  <a:tcPr marL="67974" marR="679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ভূমি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হচ্ছে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এমন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এক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কৌশল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পেশা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বিজ্ঞান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যা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নির্দিষ্টভাবে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স্থানসমূহের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ভূগোলক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বা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ত্রিমাত্রিক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অবস্থানের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পারস্পারিক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দূরত্ব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কোণ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নির্ণয়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করতে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পারে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সাধারণত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মৌজা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ভিত্তিক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ভূমির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নকশা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ভূমির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মালিকানা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সম্পর্কিত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খতিয়ান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বা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ভূমি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রেকর্ড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প্রস্তুত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কার্যক্রমকে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ভূমি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বলা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।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Nikosh" panose="02000000000000000000" pitchFamily="2" charset="0"/>
                        <a:ea typeface="Nirmala UI" panose="020B0502040204020203" pitchFamily="34" charset="0"/>
                        <a:cs typeface="Nikosh" panose="02000000000000000000" pitchFamily="2" charset="0"/>
                      </a:endParaRPr>
                    </a:p>
                  </a:txBody>
                  <a:tcPr marL="67974" marR="6797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61383714"/>
                  </a:ext>
                </a:extLst>
              </a:tr>
              <a:tr h="28005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ভূমি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জরিপের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ইতিহাস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Nikosh" panose="02000000000000000000" pitchFamily="2" charset="0"/>
                        <a:ea typeface="Nirmala UI" panose="020B0502040204020203" pitchFamily="34" charset="0"/>
                        <a:cs typeface="Nikosh" panose="02000000000000000000" pitchFamily="2" charset="0"/>
                      </a:endParaRPr>
                    </a:p>
                  </a:txBody>
                  <a:tcPr marL="67974" marR="679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প্রাচীন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মিসরীয়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সভ্যতায়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নীল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নদের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অতি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প্লাবনের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কারণে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জমির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সীমানা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মুছে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যাবার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পর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দড়ি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দিয়ে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সীমানা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নির্ধারণের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নথি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পাওয়া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গেছে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পাঠান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সম্রাট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শেরশাহ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সর্ব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প্রথম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এ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উপমহাদেশে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প্রথা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চালু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করেন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পরবর্তীতে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মোঘল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সম্রাট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আকবরের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একজন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অন্যতম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সভাসদ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টোডরমল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সার্ভে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সেটেলমেন্ট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কার্যক্রম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পরিচালনা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করেন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কিন্তু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উক্ত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কার্যক্রম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সম্পূর্ণ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plot-to-plot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সার্ভে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কার্যক্রম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ছিলনা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বরং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একটি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সংক্ষিপ্ত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কার্যক্রম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ছিল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।</a:t>
                      </a:r>
                    </a:p>
                  </a:txBody>
                  <a:tcPr marL="67974" marR="6797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04464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7830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8D1422-C645-4165-B4F1-16CF4AE38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30"/>
          </a:xfrm>
        </p:spPr>
        <p:txBody>
          <a:bodyPr/>
          <a:lstStyle/>
          <a:p>
            <a:pPr algn="ctr"/>
            <a:r>
              <a:rPr lang="en-US" b="1" dirty="0" err="1">
                <a:latin typeface="Nikosh" panose="02000000000000000000" pitchFamily="2" charset="0"/>
                <a:cs typeface="Nikosh" panose="02000000000000000000" pitchFamily="2" charset="0"/>
              </a:rPr>
              <a:t>ভারতীয়</a:t>
            </a:r>
            <a:r>
              <a:rPr lang="en-US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b="1" dirty="0" err="1">
                <a:latin typeface="Nikosh" panose="02000000000000000000" pitchFamily="2" charset="0"/>
                <a:cs typeface="Nikosh" panose="02000000000000000000" pitchFamily="2" charset="0"/>
              </a:rPr>
              <a:t>উপমহাদেশে</a:t>
            </a:r>
            <a:r>
              <a:rPr lang="en-US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b="1" dirty="0" err="1">
                <a:latin typeface="Nikosh" panose="02000000000000000000" pitchFamily="2" charset="0"/>
                <a:cs typeface="Nikosh" panose="02000000000000000000" pitchFamily="2" charset="0"/>
              </a:rPr>
              <a:t>ভূমি</a:t>
            </a:r>
            <a:r>
              <a:rPr lang="en-US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b="1" dirty="0" err="1">
                <a:latin typeface="Nikosh" panose="02000000000000000000" pitchFamily="2" charset="0"/>
                <a:cs typeface="Nikosh" panose="02000000000000000000" pitchFamily="2" charset="0"/>
              </a:rPr>
              <a:t>জরিপের</a:t>
            </a:r>
            <a:r>
              <a:rPr lang="en-US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b="1" dirty="0" err="1">
                <a:latin typeface="Nikosh" panose="02000000000000000000" pitchFamily="2" charset="0"/>
                <a:cs typeface="Nikosh" panose="02000000000000000000" pitchFamily="2" charset="0"/>
              </a:rPr>
              <a:t>ইতিহাস</a:t>
            </a:r>
            <a:endParaRPr lang="en-US" b="1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73001F7E-3C94-43D6-A918-AD4407D09D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5353654"/>
              </p:ext>
            </p:extLst>
          </p:nvPr>
        </p:nvGraphicFramePr>
        <p:xfrm>
          <a:off x="371475" y="1080656"/>
          <a:ext cx="11449050" cy="4215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450">
                  <a:extLst>
                    <a:ext uri="{9D8B030D-6E8A-4147-A177-3AD203B41FA5}">
                      <a16:colId xmlns:a16="http://schemas.microsoft.com/office/drawing/2014/main" xmlns="" val="3800799729"/>
                    </a:ext>
                  </a:extLst>
                </a:gridCol>
                <a:gridCol w="9372600">
                  <a:extLst>
                    <a:ext uri="{9D8B030D-6E8A-4147-A177-3AD203B41FA5}">
                      <a16:colId xmlns:a16="http://schemas.microsoft.com/office/drawing/2014/main" xmlns="" val="1286955508"/>
                    </a:ext>
                  </a:extLst>
                </a:gridCol>
              </a:tblGrid>
              <a:tr h="1990790">
                <a:tc>
                  <a:txBody>
                    <a:bodyPr/>
                    <a:lstStyle/>
                    <a:p>
                      <a:pPr algn="just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Nikosh" panose="02000000000000000000" pitchFamily="2" charset="0"/>
                          <a:cs typeface="Nikosh" panose="02000000000000000000" pitchFamily="2" charset="0"/>
                        </a:rPr>
                        <a:t>রনাল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Nikosh" panose="02000000000000000000" pitchFamily="2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Nikosh" panose="02000000000000000000" pitchFamily="2" charset="0"/>
                          <a:cs typeface="Nikosh" panose="02000000000000000000" pitchFamily="2" charset="0"/>
                        </a:rPr>
                        <a:t>জরিপ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Nikosh" panose="02000000000000000000" pitchFamily="2" charset="0"/>
                        <a:cs typeface="Nikosh" panose="02000000000000000000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১৭৭৪ 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</a:t>
                      </a:r>
                      <a:r>
                        <a:rPr lang="bn-IN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ালে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প্রখ্যাত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ভূগোলবিদ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জেমস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রনাল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উপমহাদেশের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সার্ভেয়ার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জেনারেল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হিসেবে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নিয়োগ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পেয়ে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১৭৮০ 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</a:t>
                      </a:r>
                      <a:r>
                        <a:rPr lang="bn-IN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ালে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Plan of the environs of the city of Dhaka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প্রণয়ন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করেন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অতঃপর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বাংলা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বিহারের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৮টি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বিভাগের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অনেক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গুরুত্বপূর্ণ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স্থানের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Index Map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তৈরি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করেন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</a:t>
                      </a:r>
                      <a:endParaRPr lang="en-US" sz="2800" b="1" kern="1200" dirty="0">
                        <a:solidFill>
                          <a:schemeClr val="dk1"/>
                        </a:solidFill>
                        <a:effectLst/>
                        <a:latin typeface="Nikosh" panose="02000000000000000000" pitchFamily="2" charset="0"/>
                        <a:ea typeface="+mn-ea"/>
                        <a:cs typeface="Nikosh" panose="02000000000000000000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07475543"/>
                  </a:ext>
                </a:extLst>
              </a:tr>
              <a:tr h="111786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ত্রিগনোমেট্রিক্যাল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</a:p>
                    <a:p>
                      <a:pPr algn="just"/>
                      <a:endParaRPr lang="en-US" sz="2800" b="1" dirty="0">
                        <a:latin typeface="Nikosh" panose="02000000000000000000" pitchFamily="2" charset="0"/>
                        <a:cs typeface="Nikosh" panose="02000000000000000000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১৮০২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সনে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মিঃ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উইলিয়াম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ল্যাম্বটন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নেতৃত্বে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সমগ্র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ভারতে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ত্রিগনোমেট্রিক্যাল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শুরু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ভবিষ্যতে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সমগ্র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ভারতে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যাতে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সঠিক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নির্ভুল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নক্সা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প্রস্তুত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যায়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লক্ষ্যে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বিভিন্ন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এলাকায়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জি,টি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পিলার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স্থাপনই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এ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উদ্দেশ্য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ছিল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সরেজমিনে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সঠিক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ত্রিভুজ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অংকন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ত্রিভুজের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বাহু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ব্যবহার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দ্বারা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একাধিক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ত্রিভুজ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অংকন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প্রতিস্থাপনের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মাধ্যমে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পিলার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স্থাপিত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হয়েছিল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6312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876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2274DACB-D7C3-484B-8230-313CCEB331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751860"/>
              </p:ext>
            </p:extLst>
          </p:nvPr>
        </p:nvGraphicFramePr>
        <p:xfrm>
          <a:off x="452803" y="99649"/>
          <a:ext cx="11296650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2864229398"/>
                    </a:ext>
                  </a:extLst>
                </a:gridCol>
                <a:gridCol w="10077450">
                  <a:extLst>
                    <a:ext uri="{9D8B030D-6E8A-4147-A177-3AD203B41FA5}">
                      <a16:colId xmlns:a16="http://schemas.microsoft.com/office/drawing/2014/main" xmlns="" val="3590898208"/>
                    </a:ext>
                  </a:extLst>
                </a:gridCol>
              </a:tblGrid>
              <a:tr h="111955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থাকবাস্ত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জমিদারী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সীমানা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সংক্রান্ত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বিরোধ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মীমাংসার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জন্য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জমিদাররা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১৮৪৬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সাল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পর্যন্ত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থাকবাস্ত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কার্য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পরিচালনার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মাধ্যমে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জমিদারী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এলাকার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সীমা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নির্ধারণ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ভূ-সম্পত্তি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গ্রামগুলোর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সীমানা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পৃথককর</a:t>
                      </a:r>
                      <a:r>
                        <a:rPr lang="bn-IN" sz="26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ণে</a:t>
                      </a: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মাধ্যমে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চিহ্নিত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05929888"/>
                  </a:ext>
                </a:extLst>
              </a:tr>
              <a:tr h="200816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রাজস্ব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:</a:t>
                      </a:r>
                    </a:p>
                    <a:p>
                      <a:pPr algn="just"/>
                      <a:endParaRPr lang="en-US" sz="2800" b="1" dirty="0">
                        <a:latin typeface="Nikosh" panose="02000000000000000000" pitchFamily="2" charset="0"/>
                        <a:cs typeface="Nikosh" panose="02000000000000000000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থাকবাস্ত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প্রাপ্ত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তথ্যের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উপর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ভিত্তি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জমিদারী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এলাকার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নির্ণয়ের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জন্য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১৮৪৭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সাল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থেকে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১৮৭৮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সাল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পর্যন্ত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রাজস্ব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পরিচালনা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এ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দক্ষ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আমিনগণ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দ্বারা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পরিচালিত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বিধায়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প্রথম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বৈজ্ঞানিক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বলা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।। এ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মাধ্যমে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সীমাবদ্ধ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জমিদারী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এলাকার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বাইরের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ভূমিকে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খাস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ভূমি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হিসেবে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চিহ্নিত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কালেক্টরের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অধীনে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ন্যস্ত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এ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প্রশাসনের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প্রয়োজনীয়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তথ্য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প্রস্তুত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কর্ণেল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মিঃ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স্মিত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অধীনে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এ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পরিচালিত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Nikosh" panose="02000000000000000000" pitchFamily="2" charset="0"/>
                        <a:ea typeface="+mn-ea"/>
                        <a:cs typeface="Nikosh" panose="02000000000000000000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28095102"/>
                  </a:ext>
                </a:extLst>
              </a:tr>
              <a:tr h="241010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খসড়া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:</a:t>
                      </a:r>
                    </a:p>
                    <a:p>
                      <a:pPr algn="just"/>
                      <a:endParaRPr lang="en-US" sz="2800" b="1" dirty="0">
                        <a:latin typeface="Nikosh" panose="02000000000000000000" pitchFamily="2" charset="0"/>
                        <a:cs typeface="Nikosh" panose="02000000000000000000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থাকবাস্ত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রাজস্ব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পরিচালনাকালে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যেসব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ভূমি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অস্থায়ীভাবে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বন্দোবস্ত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bn-IN" sz="26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প্রদান </a:t>
                      </a:r>
                      <a:r>
                        <a:rPr lang="en-US" sz="26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যেসব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এলাকায়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স্থায়ীভাবে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বন্দোবস্তকৃত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ভূমিতে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স্বত্ব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নিয়ে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বিরোধ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বিদ্যমান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ছিল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থাকবাস্ত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নক্সা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যেখানে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ছিলনা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সেসব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এলাকায়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খসড়া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পরিচালিত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এতে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১৬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ইঞ্চি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সমান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মাইল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স্কেলে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কর্মীগণ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ফিল্ডবুকে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বিভিন্ন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তথ্যাদি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লিপিবদ্ধ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করতেন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যেমন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তৌজি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নম্বর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মালিকের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নাম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দখলকারী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রায়তের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নাম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দৈর্ঘ্য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প্রস্থ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ক্ষেত্রফল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মাটির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বর্ণনা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উৎপাদিত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ফসলের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বর্ণনা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ইত্যাদি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03443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387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B6B495-5F7B-9A09-334C-6252A1CEC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723" y="6183222"/>
            <a:ext cx="2743200" cy="365125"/>
          </a:xfrm>
        </p:spPr>
        <p:txBody>
          <a:bodyPr/>
          <a:lstStyle/>
          <a:p>
            <a:fld id="{3BB69322-D517-4F5B-98CE-8040C93A8E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xmlns="" id="{B7DBBFCE-E853-CBEA-57DB-362664BE36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309019"/>
              </p:ext>
            </p:extLst>
          </p:nvPr>
        </p:nvGraphicFramePr>
        <p:xfrm>
          <a:off x="339605" y="291693"/>
          <a:ext cx="11536238" cy="5477717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28156">
                  <a:extLst>
                    <a:ext uri="{9D8B030D-6E8A-4147-A177-3AD203B41FA5}">
                      <a16:colId xmlns:a16="http://schemas.microsoft.com/office/drawing/2014/main" xmlns="" val="1889653929"/>
                    </a:ext>
                  </a:extLst>
                </a:gridCol>
                <a:gridCol w="10408082">
                  <a:extLst>
                    <a:ext uri="{9D8B030D-6E8A-4147-A177-3AD203B41FA5}">
                      <a16:colId xmlns:a16="http://schemas.microsoft.com/office/drawing/2014/main" xmlns="" val="1578127418"/>
                    </a:ext>
                  </a:extLst>
                </a:gridCol>
              </a:tblGrid>
              <a:tr h="11267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দিয়ারা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Nikosh" panose="02000000000000000000" pitchFamily="2" charset="0"/>
                        <a:ea typeface="Nirmala UI" panose="020B0502040204020203" pitchFamily="34" charset="0"/>
                        <a:cs typeface="Nikosh" panose="02000000000000000000" pitchFamily="2" charset="0"/>
                      </a:endParaRPr>
                    </a:p>
                  </a:txBody>
                  <a:tcPr marL="67974" marR="679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বাংলাদেশ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নদীমাতৃক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দেশ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এ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দেশে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প্রতিনিয়ত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নদী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ভাঙ্গনের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ফলে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বিস্তীর্ণ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এলাকা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নদী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বা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সাগর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গর্ভে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বিলীন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যায়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আবার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কোথাও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কোথাও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নতুন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চর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জেগে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ওঠে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এসব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নদী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ভাঙ্গন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এলাকা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জন্য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১৯৬৩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</a:t>
                      </a:r>
                      <a:r>
                        <a:rPr lang="bn-IN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ালে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একটি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স্থায়ী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দিয়ারা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সেটেলমেন্ট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অফিস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স্থাপন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দরিয়া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শব্দটি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হতে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দিয়ারা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শব্দটি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উৎপত্তি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হয়েছে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</a:t>
                      </a:r>
                      <a:endParaRPr lang="en-US" sz="700" b="1" kern="1200" dirty="0">
                        <a:solidFill>
                          <a:schemeClr val="tx1"/>
                        </a:solidFill>
                        <a:effectLst/>
                        <a:latin typeface="Nikosh" panose="02000000000000000000" pitchFamily="2" charset="0"/>
                        <a:ea typeface="+mn-ea"/>
                        <a:cs typeface="Nikosh" panose="02000000000000000000" pitchFamily="2" charset="0"/>
                      </a:endParaRPr>
                    </a:p>
                  </a:txBody>
                  <a:tcPr marL="67974" marR="6797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81103179"/>
                  </a:ext>
                </a:extLst>
              </a:tr>
              <a:tr h="237405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সি.এস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. </a:t>
                      </a: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জরিপ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Nikosh" panose="02000000000000000000" pitchFamily="2" charset="0"/>
                        <a:ea typeface="Nirmala UI" panose="020B0502040204020203" pitchFamily="34" charset="0"/>
                        <a:cs typeface="Nikosh" panose="02000000000000000000" pitchFamily="2" charset="0"/>
                      </a:endParaRPr>
                    </a:p>
                  </a:txBody>
                  <a:tcPr marL="62711" marR="6271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দেশের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সাধারণ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জনগণকে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প্রজাসত্ত্বের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স্বীকৃতি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প্রদানের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লক্ষ্যে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১৮৮৫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</a:t>
                      </a:r>
                      <a:r>
                        <a:rPr lang="bn-IN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ালে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বঙ্গীয়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প্রজাস্বত্ব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আইন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পাশ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১৮৮৮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সনে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ভূমি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রেকর্ড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দপ্তর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সৃষ্টি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সার্ভে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অব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ইন্ডিয়ার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সহায়তায়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কক্সবাজার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জেলার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রামু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থানায়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কিস্তোয়ার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খতিয়ান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প্রণয়নের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কাজ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আরম্ভ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১৮৯০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</a:t>
                      </a:r>
                      <a:r>
                        <a:rPr lang="bn-IN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ালে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অত্যন্ত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সফলভাবে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সমাপ্ত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হলে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চট্টগ্রাম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জেলায়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ক্যাডাস্ট্রাল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সার্ভে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শুরু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১৮৯৮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</a:t>
                      </a:r>
                      <a:r>
                        <a:rPr lang="bn-IN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ালে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সফলতার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সঙ্গে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সমাপ্ত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সমগ্র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পূর্ববাংলায়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সিএস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পরিচালিত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১৯৪০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সনে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দিনাজপুর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জেলায়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মধ্য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দিয়ে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শেষ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উল্লেখ্য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যে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বৃহত্তর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সিলেট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জেলা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তখন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আসাম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প্রদেশের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অন্তর্ভুক্ত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থাকায়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সিএস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পরিচালিত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হয়নি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</a:t>
                      </a:r>
                    </a:p>
                  </a:txBody>
                  <a:tcPr marL="62711" marR="6271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70597822"/>
                  </a:ext>
                </a:extLst>
              </a:tr>
              <a:tr h="192961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s-IN" sz="2400" b="1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এস. এ. পূর্ববর্তী সংশোধনী জরিপঃ</a:t>
                      </a:r>
                    </a:p>
                  </a:txBody>
                  <a:tcPr marL="62711" marR="6271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দীর্ঘ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৫০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বছর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ধরে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সিএস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চলায়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যে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সকল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এলাকায়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প্রথম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হয়েছে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;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সে</a:t>
                      </a:r>
                      <a:r>
                        <a:rPr lang="bn-IN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সকল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ভূমির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প্রকৃতি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মালিকানার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ব্যাপক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পরিবর্তন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ঘটে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ফলে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বৃহত্তর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চট্টগ্রাম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ফরিদপুর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বাকেরগঞ্জ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জেলায়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নতুন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সংশোধনী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শুরু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১৯৫২ </a:t>
                      </a:r>
                      <a:r>
                        <a:rPr lang="bn-IN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সালে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সর্বশেষ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বাকেরগঞ্জ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জেলার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সংশোধনী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শেষ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খতিয়ান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চ</a:t>
                      </a:r>
                      <a:r>
                        <a:rPr lang="bn-IN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ু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ড়ান্ত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প্রকাশিত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পরবর্তীতে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জমিদারী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হুকুম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দখল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প্রজাস্বত্ব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আইন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পাশ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হওয়ায়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আর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কোন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জেলায়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সংশোধনী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পরিচালিত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হয়নি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</a:t>
                      </a:r>
                    </a:p>
                  </a:txBody>
                  <a:tcPr marL="67974" marR="6797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10754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060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B8E0E252-EB3C-43BA-AF99-B404FD7BC9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9527588"/>
              </p:ext>
            </p:extLst>
          </p:nvPr>
        </p:nvGraphicFramePr>
        <p:xfrm>
          <a:off x="339969" y="171450"/>
          <a:ext cx="11471031" cy="6379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781">
                  <a:extLst>
                    <a:ext uri="{9D8B030D-6E8A-4147-A177-3AD203B41FA5}">
                      <a16:colId xmlns:a16="http://schemas.microsoft.com/office/drawing/2014/main" xmlns="" val="2525799469"/>
                    </a:ext>
                  </a:extLst>
                </a:gridCol>
                <a:gridCol w="10435250">
                  <a:extLst>
                    <a:ext uri="{9D8B030D-6E8A-4147-A177-3AD203B41FA5}">
                      <a16:colId xmlns:a16="http://schemas.microsoft.com/office/drawing/2014/main" xmlns="" val="182969793"/>
                    </a:ext>
                  </a:extLst>
                </a:gridCol>
              </a:tblGrid>
              <a:tr h="31877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s-IN" sz="2600" b="1" dirty="0">
                          <a:solidFill>
                            <a:srgbClr val="002060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এস.এ. জরিপ</a:t>
                      </a:r>
                      <a:endParaRPr lang="en-US" sz="2600" b="1" dirty="0">
                        <a:latin typeface="Nikosh" panose="02000000000000000000" pitchFamily="2" charset="0"/>
                        <a:cs typeface="Nikosh" panose="02000000000000000000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দেশ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বিভাগের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জমিদারী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হুকুম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দখল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প্রজাস্বত্ব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আইন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১৯৫০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সনের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১৬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ফেব্রুয়ারি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পূর্ব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বাংলার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পার্লামেন্টে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পাশ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গভর্নর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জেনারেলের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সম্মতি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লাভের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১৯৫১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সনের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১৬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তারিখ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ঢাকা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গেজেটে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প্রকাশিত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এ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আইনের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মাধ্যমে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জমিদারদের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অধিভুক্ত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সম্পত্তির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মূল্য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নির্ধারণ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ক্ষতিপূরণ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প্রদানের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মাধ্যমে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জমিদারী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এস্টটগুলো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অধিগ্রহণ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প্রজার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নামে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খতিয়ান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প্রণয়ন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মালিকানা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প্রদান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এস,এ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১৯৫৬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সনের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১৪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এপ্রিল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শুরু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১৯৬৩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সনে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শেষ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এস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এ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খতিয়ান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ভূমি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রেকর্ড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অধিদপ্তর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কর্তৃক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প্রণীত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হয়নি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ইহা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কোন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মাঠ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পর্যায়ের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সরেজমিন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ছিল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না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জেলা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প্রশাসনের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কর্মচারীগণ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জমিদারদের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কাচারিতে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বসে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পত্তন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রেজিস্টার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দেখে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এস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এ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খতিয়ান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প্রণয়ন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করেন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endParaRPr lang="en-US" sz="2600" b="1" dirty="0">
                        <a:solidFill>
                          <a:schemeClr val="tx1"/>
                        </a:solidFill>
                        <a:latin typeface="Nikosh" panose="02000000000000000000" pitchFamily="2" charset="0"/>
                        <a:cs typeface="Nikosh" panose="02000000000000000000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59710219"/>
                  </a:ext>
                </a:extLst>
              </a:tr>
              <a:tr h="31177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600" b="1" dirty="0" err="1">
                          <a:solidFill>
                            <a:srgbClr val="002060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আরএস</a:t>
                      </a:r>
                      <a:r>
                        <a:rPr lang="en-US" sz="2600" b="1" dirty="0">
                          <a:solidFill>
                            <a:srgbClr val="002060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rgbClr val="002060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জরিপ</a:t>
                      </a:r>
                      <a:endParaRPr lang="en-US" sz="2600" b="1" dirty="0">
                        <a:solidFill>
                          <a:srgbClr val="002060"/>
                        </a:solidFill>
                        <a:effectLst/>
                        <a:latin typeface="Nikosh" panose="02000000000000000000" pitchFamily="2" charset="0"/>
                        <a:ea typeface="Nirmala UI" panose="020B0502040204020203" pitchFamily="34" charset="0"/>
                        <a:cs typeface="Nikosh" panose="02000000000000000000" pitchFamily="2" charset="0"/>
                      </a:endParaRPr>
                    </a:p>
                  </a:txBody>
                  <a:tcPr marL="62711" marR="6271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এস,এ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মাঠ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পর্যায়ের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সরেজমিন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ছিল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এ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মুখ্য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উদ্দেশ্য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ছিল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জমিদারী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এস্টেটগুলোকে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অধিগ্রহণ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দখলদার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ভূমি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মালিকদের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সরাসরি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সরকারের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অধীনে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নিয়ে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আসা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জমিদারদের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কাছারিতে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বসে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পত্তন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রেজিস্টার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দেখে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জেলা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প্রশাসনের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কর্মচারীগণ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প্রজার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নামে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খতিয়ান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খোলে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কাজেই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বিশুদ্ধতা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ছিল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প্রশ্নবিদ্ধ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তাই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এস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এ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পরপরই</a:t>
                      </a: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একটি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সংশোধনী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শুরু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১৯৬৫-৬৬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সালে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রাজশাহী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জেলায়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সংশোধনী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শুরু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দিনাজপুর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রংপুর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বগুড়া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সিলেট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খুলনা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বরিশাল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জোনে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এ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এখনও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6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চলমান</a:t>
                      </a:r>
                      <a:r>
                        <a:rPr lang="en-US" sz="26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</a:t>
                      </a:r>
                    </a:p>
                  </a:txBody>
                  <a:tcPr marL="62711" marR="6271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29005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148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D4265D79-54F4-4350-99E3-2BE8B69AF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2696180"/>
              </p:ext>
            </p:extLst>
          </p:nvPr>
        </p:nvGraphicFramePr>
        <p:xfrm>
          <a:off x="375137" y="170822"/>
          <a:ext cx="11386457" cy="5391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467">
                  <a:extLst>
                    <a:ext uri="{9D8B030D-6E8A-4147-A177-3AD203B41FA5}">
                      <a16:colId xmlns:a16="http://schemas.microsoft.com/office/drawing/2014/main" xmlns="" val="2035443077"/>
                    </a:ext>
                  </a:extLst>
                </a:gridCol>
                <a:gridCol w="9971990">
                  <a:extLst>
                    <a:ext uri="{9D8B030D-6E8A-4147-A177-3AD203B41FA5}">
                      <a16:colId xmlns:a16="http://schemas.microsoft.com/office/drawing/2014/main" xmlns="" val="4261982913"/>
                    </a:ext>
                  </a:extLst>
                </a:gridCol>
              </a:tblGrid>
              <a:tr h="222068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800" b="1" dirty="0" err="1">
                          <a:solidFill>
                            <a:srgbClr val="002060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মহানগর</a:t>
                      </a:r>
                      <a:r>
                        <a:rPr lang="en-US" sz="2800" b="1" dirty="0">
                          <a:solidFill>
                            <a:srgbClr val="002060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2060"/>
                          </a:solidFill>
                          <a:effectLst/>
                          <a:latin typeface="Nikosh" panose="02000000000000000000" pitchFamily="2" charset="0"/>
                          <a:ea typeface="Nirmala UI" panose="020B0502040204020203" pitchFamily="34" charset="0"/>
                          <a:cs typeface="Nikosh" panose="02000000000000000000" pitchFamily="2" charset="0"/>
                        </a:rPr>
                        <a:t>জরিপ</a:t>
                      </a:r>
                      <a:endParaRPr lang="en-US" sz="2800" b="1" dirty="0">
                        <a:solidFill>
                          <a:srgbClr val="002060"/>
                        </a:solidFill>
                        <a:effectLst/>
                        <a:latin typeface="Nikosh" panose="02000000000000000000" pitchFamily="2" charset="0"/>
                        <a:ea typeface="Nirmala UI" panose="020B0502040204020203" pitchFamily="34" charset="0"/>
                        <a:cs typeface="Nikosh" panose="02000000000000000000" pitchFamily="2" charset="0"/>
                      </a:endParaRPr>
                    </a:p>
                  </a:txBody>
                  <a:tcPr marL="62711" marR="6271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সিএস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, </a:t>
                      </a: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এসএ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এবং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আরএস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তিন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প্রকার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ছাড়াও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ঢাকা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মহানগরী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এলাকাভ</a:t>
                      </a:r>
                      <a:r>
                        <a:rPr lang="bn-IN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ু</a:t>
                      </a: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ক্ত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মৌজাসম</a:t>
                      </a:r>
                      <a:r>
                        <a:rPr lang="bn-IN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ূ</a:t>
                      </a: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হে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অতি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সম্প্রতি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একটি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বিশেষ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মাধ্যমে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মৌজা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নক্সা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ও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স্বত্বলিপি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প্রস্তুত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হয়েছে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ইহা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মহানগরী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নামে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পরিচিত্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জরিপটিও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একটি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সংশোধনী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তবে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অধিক্ষেত্রভ</a:t>
                      </a:r>
                      <a:r>
                        <a:rPr lang="bn-IN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ু</a:t>
                      </a: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ক্ত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সকল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মৌজায়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ক্যাডাষ্ট্রাল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জরিপের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মাধ্যমে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বিভিন্ন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স্কেলে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নতুন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মৌজা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ম্যাপ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প্রস্তুত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করা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হয়েছে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বিধায়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একে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ক্যাডা</a:t>
                      </a:r>
                      <a:r>
                        <a:rPr lang="bn-IN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স্ট্রা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ল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জরিপও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বলা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যায়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মহানগরী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জরিপ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শুধু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ঢাকা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মহানগর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এলাকায়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পরিচালিত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হয়েছে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Nikosh" panose="02000000000000000000" pitchFamily="2" charset="0"/>
                          <a:ea typeface="+mn-ea"/>
                          <a:cs typeface="Nikosh" panose="02000000000000000000" pitchFamily="2" charset="0"/>
                        </a:rPr>
                        <a:t>।</a:t>
                      </a:r>
                    </a:p>
                  </a:txBody>
                  <a:tcPr marL="62711" marR="6271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12238278"/>
                  </a:ext>
                </a:extLst>
              </a:tr>
              <a:tr h="517591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Nikosh" panose="02000000000000000000" pitchFamily="2" charset="0"/>
                          <a:cs typeface="Nikosh" panose="02000000000000000000" pitchFamily="2" charset="0"/>
                        </a:rPr>
                        <a:t>বাংলাদেশ</a:t>
                      </a:r>
                      <a:r>
                        <a:rPr lang="en-US" sz="2800" b="1" dirty="0">
                          <a:latin typeface="Nikosh" panose="02000000000000000000" pitchFamily="2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latin typeface="Nikosh" panose="02000000000000000000" pitchFamily="2" charset="0"/>
                          <a:cs typeface="Nikosh" panose="02000000000000000000" pitchFamily="2" charset="0"/>
                        </a:rPr>
                        <a:t>ডিজিটাল</a:t>
                      </a:r>
                      <a:r>
                        <a:rPr lang="en-US" sz="2800" b="1" dirty="0">
                          <a:latin typeface="Nikosh" panose="02000000000000000000" pitchFamily="2" charset="0"/>
                          <a:cs typeface="Nikosh" panose="02000000000000000000" pitchFamily="2" charset="0"/>
                        </a:rPr>
                        <a:t> </a:t>
                      </a:r>
                      <a:r>
                        <a:rPr lang="en-US" sz="2800" b="1" dirty="0" err="1">
                          <a:latin typeface="Nikosh" panose="02000000000000000000" pitchFamily="2" charset="0"/>
                          <a:cs typeface="Nikosh" panose="02000000000000000000" pitchFamily="2" charset="0"/>
                        </a:rPr>
                        <a:t>সার্ভে</a:t>
                      </a:r>
                      <a:endParaRPr lang="en-US" sz="2800" b="1" dirty="0">
                        <a:latin typeface="Nikosh" panose="02000000000000000000" pitchFamily="2" charset="0"/>
                        <a:cs typeface="Nikosh" panose="02000000000000000000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as-IN" sz="2800" b="1" dirty="0">
                          <a:latin typeface="Nikosh" pitchFamily="2" charset="0"/>
                          <a:cs typeface="Nikosh" pitchFamily="2" charset="0"/>
                        </a:rPr>
                        <a:t>ডিজিটাল যন্ত্রপাতি ও সফটওয়্যার ব্যবহার করে নির্ধারিত জিওডেটিক কন্ট্রোল নেটওয়ার্ক </a:t>
                      </a:r>
                      <a:r>
                        <a:rPr lang="en-US" sz="2800" b="1" dirty="0" err="1">
                          <a:latin typeface="Nikosh" pitchFamily="2" charset="0"/>
                          <a:cs typeface="Nikosh" pitchFamily="2" charset="0"/>
                        </a:rPr>
                        <a:t>প্রতিষ্ঠার</a:t>
                      </a:r>
                      <a:r>
                        <a:rPr lang="en-US" sz="2800" b="1" dirty="0">
                          <a:latin typeface="Nikosh" pitchFamily="2" charset="0"/>
                          <a:cs typeface="Nikosh" pitchFamily="2" charset="0"/>
                        </a:rPr>
                        <a:t> </a:t>
                      </a:r>
                      <a:r>
                        <a:rPr lang="en-US" sz="2800" b="1" dirty="0" err="1">
                          <a:latin typeface="Nikosh" pitchFamily="2" charset="0"/>
                          <a:cs typeface="Nikosh" pitchFamily="2" charset="0"/>
                        </a:rPr>
                        <a:t>মাধ্যমে</a:t>
                      </a:r>
                      <a:r>
                        <a:rPr lang="en-US" sz="2800" b="1" dirty="0">
                          <a:latin typeface="Nikosh" pitchFamily="2" charset="0"/>
                          <a:cs typeface="Nikosh" pitchFamily="2" charset="0"/>
                        </a:rPr>
                        <a:t> ETS </a:t>
                      </a:r>
                      <a:r>
                        <a:rPr lang="as-IN" sz="2800" b="1" dirty="0">
                          <a:latin typeface="Nikosh" pitchFamily="2" charset="0"/>
                          <a:cs typeface="Nikosh" pitchFamily="2" charset="0"/>
                        </a:rPr>
                        <a:t>এর সহায়তায় প্রতিটি দাগের প্রতিটি বাঁকের স্থানাংক নি</a:t>
                      </a:r>
                      <a:r>
                        <a:rPr lang="en-US" sz="2800" b="1" dirty="0" err="1">
                          <a:latin typeface="Nikosh" pitchFamily="2" charset="0"/>
                          <a:cs typeface="Nikosh" pitchFamily="2" charset="0"/>
                        </a:rPr>
                        <a:t>র্ণ</a:t>
                      </a:r>
                      <a:r>
                        <a:rPr lang="as-IN" sz="2800" b="1" dirty="0">
                          <a:latin typeface="Nikosh" pitchFamily="2" charset="0"/>
                          <a:cs typeface="Nikosh" pitchFamily="2" charset="0"/>
                        </a:rPr>
                        <a:t>য়ের মাধ্যমে মৌজাভিত্তিক ভূমির নক্সা ও প্লট ভিত্তিক মালিকানা রেকর্ড প্রণয়নে যে ভূমি জরিপ সম্পাদন করা হয় তাহা ডিজিটাল জরিপ নামে পরিচিত। সরকারের ডিজিটালাইজেশনের অংশ হিসাবে ভূমি রেকর্ড ও জরিপ অধিদপ্তর কর্তৃক ২০১৩ হতে </a:t>
                      </a:r>
                      <a:r>
                        <a:rPr lang="en-US" sz="2800" b="1" dirty="0">
                          <a:latin typeface="Nikosh" pitchFamily="2" charset="0"/>
                          <a:cs typeface="Nikosh" pitchFamily="2" charset="0"/>
                        </a:rPr>
                        <a:t>GNSS</a:t>
                      </a:r>
                      <a:r>
                        <a:rPr lang="as-IN" sz="2800" b="1" dirty="0">
                          <a:latin typeface="Nikosh" pitchFamily="2" charset="0"/>
                          <a:cs typeface="Nikosh" pitchFamily="2" charset="0"/>
                        </a:rPr>
                        <a:t>/</a:t>
                      </a:r>
                      <a:r>
                        <a:rPr lang="en-US" sz="2800" b="1" dirty="0">
                          <a:latin typeface="Nikosh" pitchFamily="2" charset="0"/>
                          <a:cs typeface="Nikosh" pitchFamily="2" charset="0"/>
                        </a:rPr>
                        <a:t> ETS</a:t>
                      </a:r>
                      <a:r>
                        <a:rPr lang="as-IN" sz="2800" b="1" dirty="0">
                          <a:latin typeface="Nikosh" pitchFamily="2" charset="0"/>
                          <a:cs typeface="Nikosh" pitchFamily="2" charset="0"/>
                        </a:rPr>
                        <a:t>/ </a:t>
                      </a:r>
                      <a:r>
                        <a:rPr lang="en-US" sz="2800" b="1" dirty="0">
                          <a:latin typeface="Nikosh" pitchFamily="2" charset="0"/>
                          <a:cs typeface="Nikosh" pitchFamily="2" charset="0"/>
                        </a:rPr>
                        <a:t>Drone</a:t>
                      </a:r>
                      <a:r>
                        <a:rPr lang="as-IN" sz="2800" b="1" dirty="0">
                          <a:latin typeface="Nikosh" pitchFamily="2" charset="0"/>
                          <a:cs typeface="Nikosh" pitchFamily="2" charset="0"/>
                        </a:rPr>
                        <a:t> মেশিনের সাহায্যে ডিজিটাল পদ্ধতিতে জরিপ কার্যক্রম পরিচালিত হচ্ছে। </a:t>
                      </a:r>
                      <a:endParaRPr lang="en-US" sz="2800" b="1" dirty="0">
                        <a:latin typeface="Nikosh" panose="02000000000000000000" pitchFamily="2" charset="0"/>
                        <a:cs typeface="Nikosh" panose="02000000000000000000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819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274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416" y="292794"/>
            <a:ext cx="11465168" cy="655604"/>
          </a:xfrm>
          <a:solidFill>
            <a:srgbClr val="00B050"/>
          </a:solidFill>
        </p:spPr>
        <p:txBody>
          <a:bodyPr/>
          <a:lstStyle/>
          <a:p>
            <a:pPr algn="ctr"/>
            <a:r>
              <a:rPr lang="en-US" sz="4000" b="0" dirty="0" err="1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ভূমি</a:t>
            </a:r>
            <a:r>
              <a:rPr lang="en-US" sz="4000" b="0" dirty="0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4000" b="0" dirty="0" err="1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রেকর্ড</a:t>
            </a:r>
            <a:r>
              <a:rPr lang="en-US" sz="4000" b="0" dirty="0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ও </a:t>
            </a:r>
            <a:r>
              <a:rPr lang="en-US" sz="4000" b="0" dirty="0" err="1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জরিপ</a:t>
            </a:r>
            <a:r>
              <a:rPr lang="en-US" sz="4000" b="0" dirty="0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4000" b="0" dirty="0" err="1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অধিদপ্তরের</a:t>
            </a:r>
            <a:r>
              <a:rPr lang="en-US" sz="4000" b="0" dirty="0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4000" b="0" dirty="0" err="1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ক্রমবিকাশ</a:t>
            </a:r>
            <a:endParaRPr lang="en-US" sz="4000" b="0" dirty="0">
              <a:solidFill>
                <a:schemeClr val="bg1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047D-A6CD-43AB-96F0-683C726B586B}" type="slidenum">
              <a:rPr lang="en-US" noProof="0" smtClean="0"/>
              <a:t>7</a:t>
            </a:fld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363416" y="1066018"/>
            <a:ext cx="1146516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১৮৭৫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সনে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ব্রিটিশ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সরকার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সার্ভে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আইন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পাশ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করেন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।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কিন্তু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স্বত্ব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নির্ধারণে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এ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আইন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যথেষ্ট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না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হওয়ায়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১৮৮৫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সনে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বঙ্গীয়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প্রজাস্বত্ব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আইন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পাশ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করা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হয়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।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উক্ত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আইনের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অধীনে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প্রজাসত্ত্ব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নির্ধারণের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লক্ষ্যে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ভূমি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জরিপ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পরিচালনার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en-US" sz="3200" b="1" kern="1200" dirty="0" err="1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নিমিত্তে</a:t>
            </a:r>
            <a:r>
              <a:rPr lang="en-US" sz="3200" b="1" kern="1200" dirty="0">
                <a:solidFill>
                  <a:schemeClr val="dk1"/>
                </a:solidFill>
                <a:effectLst/>
                <a:latin typeface="Nikosh" panose="02000000000000000000" pitchFamily="2" charset="0"/>
                <a:ea typeface="+mn-ea"/>
                <a:cs typeface="Nikosh" panose="02000000000000000000" pitchFamily="2" charset="0"/>
              </a:rPr>
              <a:t>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১৮৮৮ সালে “ভূমি রেকর্ড দপ্তর” নামে একটি স্বতন্ত্র দপ্তর গঠন করা হয়।  </a:t>
            </a:r>
            <a:endParaRPr lang="en-US" sz="3200" b="1" dirty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sz="1400" b="1" dirty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১৯০৫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সনে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ভূমি রেকর্ড ও জরিপ পরিদপ্তর নামে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পৃথক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প্রতিষ্ঠান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গঠন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করে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উক্ত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প্রতিষ্ঠানকে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ভূমি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জরিপের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দায়িত্ব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প্রদান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করা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হয়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এবং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সার্ভে অব ইন্ডিয়া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-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কে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শুধুমাত্র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টপোগ্রাফিক্যাল জরি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পের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দায়িত্ব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প্রদান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করা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হয়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।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দু’টি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অফিসই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কোলকাতায়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অবস্থিত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ছিল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812994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3415" y="341079"/>
            <a:ext cx="11465168" cy="655604"/>
          </a:xfrm>
          <a:solidFill>
            <a:srgbClr val="00B050"/>
          </a:solidFill>
        </p:spPr>
        <p:txBody>
          <a:bodyPr/>
          <a:lstStyle/>
          <a:p>
            <a:pPr algn="ctr"/>
            <a:r>
              <a:rPr lang="en-US" sz="4000" b="0" dirty="0" err="1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ভূমি</a:t>
            </a:r>
            <a:r>
              <a:rPr lang="en-US" sz="4000" b="0" dirty="0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4000" b="0" dirty="0" err="1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রেকর্ড</a:t>
            </a:r>
            <a:r>
              <a:rPr lang="en-US" sz="4000" b="0" dirty="0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ও </a:t>
            </a:r>
            <a:r>
              <a:rPr lang="en-US" sz="4000" b="0" dirty="0" err="1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জরিপ</a:t>
            </a:r>
            <a:r>
              <a:rPr lang="en-US" sz="4000" b="0" dirty="0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4000" b="0" dirty="0" err="1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অধিদপ্তরের</a:t>
            </a:r>
            <a:r>
              <a:rPr lang="en-US" sz="4000" b="0" dirty="0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4000" b="0" dirty="0" err="1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ক্রমবিকাশ</a:t>
            </a:r>
            <a:endParaRPr lang="en-US" sz="4000" b="0" dirty="0">
              <a:solidFill>
                <a:schemeClr val="bg1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047D-A6CD-43AB-96F0-683C726B586B}" type="slidenum">
              <a:rPr lang="en-US" noProof="0" smtClean="0"/>
              <a:t>8</a:t>
            </a:fld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485774" y="1185602"/>
            <a:ext cx="1122044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১৯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৪৭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সালে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ভূমি রেকর্ড ও জরিপ পরিদপ্ত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রের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অস্থায়ী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অফিস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বরিশাল জেলার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“ব্রাউন কম্পাউন্ড” 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এ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স্থাপন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করা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হয়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।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পরবর্তীতে বরিশাল জেলা হতে ঢাকার ওয়া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ইজ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ঘাট নবাব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এস্টেটের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বাড়িতে ও আরো কিছুদিন পর  টিপু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সুলতান রোডের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(ওয়ারী) ভাড়া বাড়িতে এবং ১৯৫৩ সালে বর্তমান স্থানে (তেজগাঁও) এ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অফিস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টি স্থানান্তর করা হয়।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endParaRPr lang="bn-IN" sz="3200" b="1" dirty="0" smtClean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en-US" sz="1400" b="1" dirty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as-IN" sz="3200" b="1" dirty="0" smtClean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১৯৭৫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সালে যুগ্মসচিব পদ মর্যাদার একজন মহাপরিচালকের নেতৃত্বে পরিদপ্তরটি অধিদপ্তরে রূপান্তরিত হয়। ১৯৮৪ সনে মহাপরিচালক পদটি অতিরিক্ত সচিব প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দে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as-IN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উন্নীত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করা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হয়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।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বর্তমানে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পদটি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গ্রেড-১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পদমর্যাদায়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রূপান্তরিত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হয়েছে</a:t>
            </a:r>
            <a:r>
              <a:rPr lang="en-US" sz="3200" b="1" dirty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।</a:t>
            </a:r>
            <a:endParaRPr lang="as-IN" sz="3200" b="1" dirty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959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7202"/>
            <a:ext cx="11266714" cy="5248186"/>
          </a:xfrm>
        </p:spPr>
        <p:txBody>
          <a:bodyPr>
            <a:normAutofit/>
          </a:bodyPr>
          <a:lstStyle/>
          <a:p>
            <a:pPr algn="just"/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নির্দিষ্ট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সময়ে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প্লট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টু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প্লট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ক্যাডাস্ট্রাল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জরিপের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মাধ্যমে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সমগ্র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দেশের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সকল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মৌজার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হালনাগাদ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স্বত্ত্বলিপি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প্রস্তুত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ও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প্রকাশনা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(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রিভিশনাল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সার্ভে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)</a:t>
            </a:r>
            <a:r>
              <a:rPr lang="hi-IN" sz="3000" b="1" dirty="0">
                <a:latin typeface="Nikosh" panose="02000000000000000000" pitchFamily="2" charset="0"/>
                <a:cs typeface="Nikosh" panose="02000000000000000000" pitchFamily="2" charset="0"/>
              </a:rPr>
              <a:t>। </a:t>
            </a:r>
            <a:endParaRPr lang="en-US" sz="3000" b="1" dirty="0"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algn="just"/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আন্তর্জাতিক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সীমানা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নির্ধারণ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ও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সীমানা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বিরোধ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নিষ্পত্তি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।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যৌথ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সীমান্ত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সম্মেলন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আয়োজন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,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যৌথ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সীমান্ত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পরিদর্শন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,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আন্তর্জাতিক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সীমানা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পিলার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রক্ষণাবেক্ষণ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ও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অধুনা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বিলুপ্ত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ছিটমহলে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জরিপ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কার্যক্রম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। </a:t>
            </a:r>
          </a:p>
          <a:p>
            <a:pPr algn="just"/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বাংলাদেশ-ভারতের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২৩৮৬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মাইল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আন্তর্জাতিক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সীমানা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চিহ্নিতকরণ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,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সীমানা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পিলার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নির্মাণ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ও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রক্ষণাবেক্ষণ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ভূমি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রেকর্ড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ও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জরিপ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অধিদপ্তর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করে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থাকে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। </a:t>
            </a:r>
          </a:p>
          <a:p>
            <a:pPr algn="just"/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আন্তঃজেলা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সীমানা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নির্ধারণ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ও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সীমানা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বিরোধ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নিষ্পত্তি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।</a:t>
            </a:r>
          </a:p>
          <a:p>
            <a:pPr algn="just"/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বিসিএস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ক্যাডারভুক্ত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(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প্রশাসন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,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পুলিশ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,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বন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ও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রেলওয়ে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) 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কর্মকর্তা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এবং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বিচার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বিভাগীয়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কর্মকর্তাগণের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সার্ভে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ও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সেটেলমেন্ট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প্রশিক্ষণ</a:t>
            </a:r>
            <a:r>
              <a:rPr lang="en-US" sz="3000" b="1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000" b="1" dirty="0" err="1">
                <a:latin typeface="Nikosh" panose="02000000000000000000" pitchFamily="2" charset="0"/>
                <a:cs typeface="Nikosh" panose="02000000000000000000" pitchFamily="2" charset="0"/>
              </a:rPr>
              <a:t>প্রদান</a:t>
            </a:r>
            <a:r>
              <a:rPr lang="hi-IN" sz="3000" b="1" dirty="0">
                <a:latin typeface="Nikosh" panose="02000000000000000000" pitchFamily="2" charset="0"/>
                <a:cs typeface="Nikosh" panose="02000000000000000000" pitchFamily="2" charset="0"/>
              </a:rPr>
              <a:t>। </a:t>
            </a:r>
            <a:endParaRPr lang="en-US" sz="3000" b="1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165544"/>
            <a:ext cx="10972800" cy="662127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en-US" sz="3600" b="0" dirty="0">
                <a:solidFill>
                  <a:schemeClr val="bg1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অধিদপ্তরের মূল কার্যক্রম</a:t>
            </a:r>
            <a:endParaRPr lang="en-US" sz="2400" dirty="0">
              <a:solidFill>
                <a:schemeClr val="bg1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571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2681</TotalTime>
  <Words>1227</Words>
  <Application>Microsoft Office PowerPoint</Application>
  <PresentationFormat>Widescreen</PresentationFormat>
  <Paragraphs>51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Nikosh</vt:lpstr>
      <vt:lpstr>Nirmala UI</vt:lpstr>
      <vt:lpstr>Wingdings</vt:lpstr>
      <vt:lpstr>Office Theme</vt:lpstr>
      <vt:lpstr>ভূমিকা</vt:lpstr>
      <vt:lpstr>ভারতীয় উপমহাদেশে ভূমি জরিপের ইতিহাস</vt:lpstr>
      <vt:lpstr>PowerPoint Presentation</vt:lpstr>
      <vt:lpstr>PowerPoint Presentation</vt:lpstr>
      <vt:lpstr>PowerPoint Presentation</vt:lpstr>
      <vt:lpstr>PowerPoint Presentation</vt:lpstr>
      <vt:lpstr>ভূমি রেকর্ড ও জরিপ অধিদপ্তরের ক্রমবিকাশ</vt:lpstr>
      <vt:lpstr>ভূমি রেকর্ড ও জরিপ অধিদপ্তরের ক্রমবিকাশ</vt:lpstr>
      <vt:lpstr>অধিদপ্তরের মূল কার্যক্রম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এক নজরে পরিকল্পনা ও উন্নয়ন শাখা।</dc:title>
  <dc:creator>user</dc:creator>
  <cp:lastModifiedBy>User</cp:lastModifiedBy>
  <cp:revision>393</cp:revision>
  <cp:lastPrinted>2024-09-23T09:27:29Z</cp:lastPrinted>
  <dcterms:created xsi:type="dcterms:W3CDTF">2021-08-03T07:05:56Z</dcterms:created>
  <dcterms:modified xsi:type="dcterms:W3CDTF">2024-09-23T11:07:25Z</dcterms:modified>
</cp:coreProperties>
</file>