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61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5" r:id="rId10"/>
    <p:sldId id="266" r:id="rId11"/>
    <p:sldId id="269" r:id="rId12"/>
    <p:sldId id="283" r:id="rId13"/>
    <p:sldId id="284" r:id="rId14"/>
    <p:sldId id="285" r:id="rId15"/>
    <p:sldId id="271" r:id="rId16"/>
    <p:sldId id="272" r:id="rId17"/>
    <p:sldId id="274" r:id="rId18"/>
    <p:sldId id="277" r:id="rId19"/>
    <p:sldId id="275" r:id="rId20"/>
    <p:sldId id="276" r:id="rId21"/>
    <p:sldId id="279" r:id="rId22"/>
    <p:sldId id="281" r:id="rId23"/>
    <p:sldId id="28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SolaimanLipi" panose="03000609000000000000" pitchFamily="65" charset="0"/>
      <p:regular r:id="rId38"/>
    </p:embeddedFont>
    <p:embeddedFont>
      <p:font typeface="SutonnyMJ" pitchFamily="2" charset="0"/>
      <p:regular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5CD4-D978-419A-B043-11FF85C9EA8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2A320-CD3E-4C82-99E2-1E4EB940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1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110F-5ADE-45DC-B79D-2578C6B2AC9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8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110F-5ADE-45DC-B79D-2578C6B2AC9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8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7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0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1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9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9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0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0A41-CE66-4C27-AEA1-0BD913638B1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A71F-42DF-4BF4-83EE-6625AE18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r.lgd.gov.bd/pressmedia.html" TargetMode="External"/><Relationship Id="rId2" Type="http://schemas.openxmlformats.org/officeDocument/2006/relationships/hyperlink" Target="http://br.lgd.gov.bd/statistics1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4177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6256"/>
            <a:ext cx="8229600" cy="595990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Civil Registration of Vital Statistics  (CRVS)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CRVS Secretariat, Cabinet Division.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Ministry of Local Government Division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009900"/>
                </a:solidFill>
              </a:rPr>
              <a:t>Ministry of Health and Family Welfare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MIS, DGHS</a:t>
            </a:r>
            <a:br>
              <a:rPr lang="en-US" sz="3600" b="1" dirty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5122" name="Picture 2" descr="Image result for Monogram of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6256"/>
            <a:ext cx="1524000" cy="12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3589020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6" y="4502727"/>
            <a:ext cx="1512168" cy="15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>
            <a:normAutofit fontScale="90000"/>
          </a:bodyPr>
          <a:lstStyle/>
          <a:p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২৩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ফেব্রুয়ারী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২০১৭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খ্রিস্টাব্দ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7764E-03D3-4BF1-81D2-546CFDE6E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262983" cy="5410200"/>
          </a:xfrm>
        </p:spPr>
      </p:pic>
    </p:spTree>
    <p:extLst>
      <p:ext uri="{BB962C8B-B14F-4D97-AF65-F5344CB8AC3E}">
        <p14:creationId xmlns:p14="http://schemas.microsoft.com/office/powerpoint/2010/main" val="74541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বর্তমান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পরিস্থিতি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রেজিস্ট্রার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জেনারেল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নিযুক্ত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হয়েছে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;</a:t>
            </a:r>
            <a:endParaRPr lang="en-US" sz="28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রেজিস্ট্রার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জেনারেলের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অফিস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প্রতিষ্ঠিত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হয়েছে</a:t>
            </a: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;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>
              <a:lnSpc>
                <a:spcPct val="11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আশা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যাচ্ছে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তার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ফলে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নিবন্ধনের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গতি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বাড়াতে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পারে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endParaRPr lang="en-US" sz="28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/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বাংলাদেশে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বেসামরিক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রেজিস্ট্রেশন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পদ্ধতি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গড়ে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তুলতে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সহায়তা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পারবে</a:t>
            </a:r>
            <a:endParaRPr lang="en-US" sz="28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695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288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CRVS related Steering Committee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998943"/>
              </p:ext>
            </p:extLst>
          </p:nvPr>
        </p:nvGraphicFramePr>
        <p:xfrm>
          <a:off x="457200" y="914400"/>
          <a:ext cx="8229598" cy="5925143"/>
        </p:xfrm>
        <a:graphic>
          <a:graphicData uri="http://schemas.openxmlformats.org/drawingml/2006/table">
            <a:tbl>
              <a:tblPr/>
              <a:tblGrid>
                <a:gridCol w="388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Cabinet Secretary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Convener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Senior Secretary, Finance Division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3.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Senior Secretary, Ministry of Home Affairs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0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4.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Senior Secretary, Economic Relations Division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50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5.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Secretary, Ministry of Primary and Mass Education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6.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Secretary, Ministry of Health and Family Welfare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7.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Secretary, Prime Minister’s Office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8.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Secretary, Ministry of Education      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50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9.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Secretary, Post and Telecommunications Division      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10.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Secretary, Election Commission Secretariat      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11.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Secretary, Planning Division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50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12.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Secretary (Coordination and Reforms), Cabinet Division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181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13.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Secretary, Information and Communication Technology Division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50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14.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Secretary, Implementation Monitoring and Evaluation Division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15.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Secretary, Local Government Division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16.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Secretary, Statistics and Informatics Division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17.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Secretary , Law and Justice Division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150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18.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Director General, Bangladesh Bureau of Statistics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06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19.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Director General Health Services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50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20.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Director General NID Wing, Election Commission Secretariat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999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21.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Project Director, Birth and Death Registration Project, Local Government Division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22.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Project Director of the Access to Information </a:t>
                      </a:r>
                      <a:r>
                        <a:rPr lang="en-US" sz="1400" dirty="0" err="1">
                          <a:effectLst/>
                        </a:rPr>
                        <a:t>Programme</a:t>
                      </a:r>
                      <a:r>
                        <a:rPr lang="en-US" sz="1400" dirty="0">
                          <a:effectLst/>
                        </a:rPr>
                        <a:t>, Prime Minister’s Office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Member</a:t>
                      </a:r>
                    </a:p>
                  </a:txBody>
                  <a:tcPr marL="13889" marR="13889" marT="13632" marB="136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23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3600" b="1" dirty="0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6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3600" b="1" dirty="0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3600" b="1" dirty="0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ফিসের</a:t>
            </a:r>
            <a:r>
              <a:rPr lang="en-US" sz="3600" b="1" dirty="0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</a:t>
            </a:r>
            <a:endParaRPr lang="en-US" sz="3600" b="1" dirty="0">
              <a:solidFill>
                <a:srgbClr val="0099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097280"/>
        </p:xfrm>
        <a:graphic>
          <a:graphicData uri="http://schemas.openxmlformats.org/drawingml/2006/table">
            <a:tbl>
              <a:tblPr/>
              <a:tblGrid>
                <a:gridCol w="519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/>
                      <a:r>
                        <a:rPr lang="as-IN" b="1">
                          <a:solidFill>
                            <a:srgbClr val="FF0000"/>
                          </a:solidFill>
                          <a:effectLst/>
                          <a:latin typeface="Georgia"/>
                          <a:hlinkClick r:id="rId2"/>
                        </a:rPr>
                        <a:t>জন্ম ও মৃত্যু নিবন্ধন পরিসংখ্যান সম্বলিত ই-রিপোর্ট (২০১৫-২০১৬)</a:t>
                      </a:r>
                      <a:endParaRPr lang="as-IN">
                        <a:solidFill>
                          <a:srgbClr val="666666"/>
                        </a:solidFill>
                        <a:effectLst/>
                        <a:latin typeface="Trebuchet MS"/>
                      </a:endParaRPr>
                    </a:p>
                  </a:txBody>
                  <a:tcPr marL="125803" marR="125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as-IN">
                          <a:solidFill>
                            <a:srgbClr val="0000FF"/>
                          </a:solidFill>
                          <a:effectLst/>
                          <a:latin typeface="Trebuchet MS"/>
                        </a:rPr>
                        <a:t>*** জন্ম ও মৃত্যু নিবন্ধন ফিসের হার</a:t>
                      </a:r>
                    </a:p>
                  </a:txBody>
                  <a:tcPr marL="125803" marR="125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b="1">
                          <a:solidFill>
                            <a:srgbClr val="FF0000"/>
                          </a:solidFill>
                          <a:effectLst/>
                          <a:latin typeface="Georgia"/>
                          <a:hlinkClick r:id="rId3"/>
                        </a:rPr>
                        <a:t>খবর ও ঘটনা</a:t>
                      </a:r>
                      <a:endParaRPr lang="as-IN">
                        <a:solidFill>
                          <a:srgbClr val="666666"/>
                        </a:solidFill>
                        <a:effectLst/>
                        <a:latin typeface="Trebuchet MS"/>
                      </a:endParaRPr>
                    </a:p>
                  </a:txBody>
                  <a:tcPr marL="125803" marR="1258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5803" marR="125803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5803" marR="125803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5707"/>
              </p:ext>
            </p:extLst>
          </p:nvPr>
        </p:nvGraphicFramePr>
        <p:xfrm>
          <a:off x="533400" y="1174765"/>
          <a:ext cx="8229599" cy="46964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256">
                <a:tc rowSpan="2">
                  <a:txBody>
                    <a:bodyPr/>
                    <a:lstStyle/>
                    <a:p>
                      <a:pPr algn="ctr"/>
                      <a:r>
                        <a:rPr lang="as-IN" sz="1400" b="1" dirty="0">
                          <a:solidFill>
                            <a:srgbClr val="FF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বিষয়</a:t>
                      </a:r>
                    </a:p>
                  </a:txBody>
                  <a:tcPr marL="28465" marR="28465" marT="14233" marB="1423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s-IN" sz="1400" b="1" dirty="0">
                          <a:solidFill>
                            <a:srgbClr val="FF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ফিসের হার</a:t>
                      </a:r>
                    </a:p>
                  </a:txBody>
                  <a:tcPr marL="28465" marR="28465" marT="14233" marB="1423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400" b="1" dirty="0">
                          <a:solidFill>
                            <a:srgbClr val="FF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দেশে</a:t>
                      </a:r>
                    </a:p>
                  </a:txBody>
                  <a:tcPr marL="28465" marR="28465" marT="14233" marB="142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400" b="1" dirty="0">
                          <a:solidFill>
                            <a:srgbClr val="FF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বিদেশে</a:t>
                      </a:r>
                    </a:p>
                  </a:txBody>
                  <a:tcPr marL="28465" marR="28465" marT="14233" marB="142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34">
                <a:tc>
                  <a:txBody>
                    <a:bodyPr/>
                    <a:lstStyle/>
                    <a:p>
                      <a:pPr algn="l"/>
                      <a:r>
                        <a:rPr lang="as-IN" sz="16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জন্ম বা মৃত্যুর ৪৫ (পঁয়তাল্লিশ) দিন পর্যন্ত কোন ব্যক্তির জন্ম বা মৃত্যু নিবন্ধন</a:t>
                      </a:r>
                    </a:p>
                  </a:txBody>
                  <a:tcPr marL="28465" marR="28465" marT="14233" marB="1423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2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বিনা ফিসে</a:t>
                      </a:r>
                    </a:p>
                  </a:txBody>
                  <a:tcPr marL="28465" marR="28465" marT="14233" marB="1423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2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বিনা ফিসে</a:t>
                      </a:r>
                    </a:p>
                  </a:txBody>
                  <a:tcPr marL="28465" marR="28465" marT="14233" marB="1423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025">
                <a:tc>
                  <a:txBody>
                    <a:bodyPr/>
                    <a:lstStyle/>
                    <a:p>
                      <a:pPr algn="l"/>
                      <a:r>
                        <a:rPr lang="as-IN" sz="1600" b="1" dirty="0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জন্ম বা মৃত্যুর ৪৫ (পঁয়তাল্লিশ) দিন পর হইতে ৫ (পাঁচ) বৎসর পর্যন্ত কোন ব্যক্তির জন্ম বা মৃত্যু নিবন্ধন</a:t>
                      </a:r>
                    </a:p>
                  </a:txBody>
                  <a:tcPr marL="28465" marR="28465" marT="14233" marB="142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400" b="1" dirty="0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১০০/- টাকা</a:t>
                      </a:r>
                    </a:p>
                  </a:txBody>
                  <a:tcPr marL="28465" marR="28465" marT="14233" marB="142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200" b="1" dirty="0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২ মার্কিন ডলার</a:t>
                      </a:r>
                    </a:p>
                  </a:txBody>
                  <a:tcPr marL="28465" marR="28465" marT="14233" marB="142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025">
                <a:tc>
                  <a:txBody>
                    <a:bodyPr/>
                    <a:lstStyle/>
                    <a:p>
                      <a:pPr algn="l"/>
                      <a:r>
                        <a:rPr lang="as-IN" sz="1600" b="1" dirty="0">
                          <a:solidFill>
                            <a:srgbClr val="7030A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জন্ম বা মৃত্যুর ৫ (পাঁচ) বৎসর পর হইতে ১০ (দশ) বৎসর পর্যন্ত কোন ব্যক্তির জন্ম বা মৃত্যু নিবন্ধন</a:t>
                      </a:r>
                    </a:p>
                  </a:txBody>
                  <a:tcPr marL="28465" marR="28465" marT="14233" marB="142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600" b="1" dirty="0">
                          <a:solidFill>
                            <a:srgbClr val="7030A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২০০/- টাকা</a:t>
                      </a:r>
                    </a:p>
                  </a:txBody>
                  <a:tcPr marL="28465" marR="28465" marT="14233" marB="142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600" b="1" dirty="0">
                          <a:solidFill>
                            <a:srgbClr val="7030A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৪ মার্কিন ডলার</a:t>
                      </a:r>
                    </a:p>
                  </a:txBody>
                  <a:tcPr marL="28465" marR="28465" marT="14233" marB="142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838">
                <a:tc>
                  <a:txBody>
                    <a:bodyPr/>
                    <a:lstStyle/>
                    <a:p>
                      <a:pPr algn="l"/>
                      <a:r>
                        <a:rPr lang="as-IN" sz="16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জন্ম বা মৃত্যুর ১০ (দশ) বৎসর পর কোন ব্যক্তির জন্ম বা মৃত্যু নিবন্ধন</a:t>
                      </a:r>
                    </a:p>
                  </a:txBody>
                  <a:tcPr marL="28465" marR="28465" marT="14233" marB="1423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6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৫০০/- টাকা</a:t>
                      </a:r>
                    </a:p>
                  </a:txBody>
                  <a:tcPr marL="28465" marR="28465" marT="14233" marB="1423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6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১০ মার্কিন ডলার</a:t>
                      </a:r>
                    </a:p>
                  </a:txBody>
                  <a:tcPr marL="28465" marR="28465" marT="14233" marB="1423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47">
                <a:tc>
                  <a:txBody>
                    <a:bodyPr/>
                    <a:lstStyle/>
                    <a:p>
                      <a:pPr algn="l"/>
                      <a:r>
                        <a:rPr lang="as-IN" sz="1600" b="1" dirty="0">
                          <a:solidFill>
                            <a:srgbClr val="FF66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তথ্য সংশোধনের জন্য আবেদন ফি</a:t>
                      </a:r>
                    </a:p>
                  </a:txBody>
                  <a:tcPr marL="28465" marR="28465" marT="14233" marB="142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600" b="1" dirty="0">
                          <a:solidFill>
                            <a:srgbClr val="FF66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৫০০/- টাকা</a:t>
                      </a:r>
                    </a:p>
                  </a:txBody>
                  <a:tcPr marL="28465" marR="28465" marT="14233" marB="142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600" b="1" dirty="0">
                          <a:solidFill>
                            <a:srgbClr val="FF66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১০ মার্কিন ডলার</a:t>
                      </a:r>
                    </a:p>
                  </a:txBody>
                  <a:tcPr marL="28465" marR="28465" marT="14233" marB="142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234">
                <a:tc>
                  <a:txBody>
                    <a:bodyPr/>
                    <a:lstStyle/>
                    <a:p>
                      <a:pPr algn="l"/>
                      <a:r>
                        <a:rPr lang="as-IN" sz="16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বাংলা ও ইংরেজি উভয় ভাষায় মূল সনদ বা তথ্য সংশোধনের পর সনদের কপি সরবরাহ</a:t>
                      </a:r>
                      <a:endParaRPr lang="as-IN" sz="1600" b="1" dirty="0">
                        <a:solidFill>
                          <a:srgbClr val="000000"/>
                        </a:solidFill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marL="28465" marR="28465" marT="14233" marB="1423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6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১০০/- টাকা</a:t>
                      </a:r>
                      <a:endParaRPr lang="as-IN" sz="1600" b="1" dirty="0">
                        <a:solidFill>
                          <a:srgbClr val="000000"/>
                        </a:solidFill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marL="28465" marR="28465" marT="14233" marB="1423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6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২ মার্কিন ডলার</a:t>
                      </a:r>
                      <a:endParaRPr lang="as-IN" sz="1600" b="1" dirty="0">
                        <a:solidFill>
                          <a:srgbClr val="000000"/>
                        </a:solidFill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marL="28465" marR="28465" marT="14233" marB="1423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443">
                <a:tc>
                  <a:txBody>
                    <a:bodyPr/>
                    <a:lstStyle/>
                    <a:p>
                      <a:pPr algn="l"/>
                      <a:r>
                        <a:rPr lang="as-IN" sz="16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বাংলা ও ইংরেজি উভয় ভাষায় সনদের নকল সরবরাহ</a:t>
                      </a:r>
                    </a:p>
                  </a:txBody>
                  <a:tcPr marL="28465" marR="28465" marT="14233" marB="142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6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১০০/- টাকা</a:t>
                      </a:r>
                    </a:p>
                  </a:txBody>
                  <a:tcPr marL="28465" marR="28465" marT="14233" marB="142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16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 ২ মার্কিন ডলার</a:t>
                      </a:r>
                    </a:p>
                  </a:txBody>
                  <a:tcPr marL="28465" marR="28465" marT="14233" marB="142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6127522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laimanLipi" panose="03000609000000000000" pitchFamily="65" charset="0"/>
                <a:cs typeface="SolaimanLipi" panose="03000609000000000000" pitchFamily="65" charset="0"/>
              </a:rPr>
              <a:t>**</a:t>
            </a:r>
            <a:r>
              <a:rPr kumimoji="0" lang="bn-I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laimanLipi" panose="03000609000000000000" pitchFamily="65" charset="0"/>
                <a:cs typeface="SolaimanLipi" panose="03000609000000000000" pitchFamily="65" charset="0"/>
              </a:rPr>
              <a:t>রসিদ ছাড়া নির্ধারিত কোন ফিস আদায় করা যাবে না।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laimanLipi" panose="03000609000000000000" pitchFamily="65" charset="0"/>
                <a:cs typeface="SolaimanLipi" panose="03000609000000000000" pitchFamily="65" charset="0"/>
              </a:rPr>
              <a:t>সূত্র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laimanLipi" panose="03000609000000000000" pitchFamily="65" charset="0"/>
                <a:cs typeface="SolaimanLipi" panose="03000609000000000000" pitchFamily="65" charset="0"/>
              </a:rPr>
              <a:t>: </a:t>
            </a:r>
            <a:r>
              <a:rPr kumimoji="0" lang="bn-I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laimanLipi" panose="03000609000000000000" pitchFamily="65" charset="0"/>
                <a:cs typeface="SolaimanLipi" panose="03000609000000000000" pitchFamily="65" charset="0"/>
              </a:rPr>
              <a:t>জন্ম ও মৃত্যু নিবন্ধন বিধিমালা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laimanLipi" panose="03000609000000000000" pitchFamily="65" charset="0"/>
                <a:cs typeface="SolaimanLipi" panose="03000609000000000000" pitchFamily="65" charset="0"/>
              </a:rPr>
              <a:t>-</a:t>
            </a:r>
            <a:r>
              <a:rPr kumimoji="0" lang="bn-IN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laimanLipi" panose="03000609000000000000" pitchFamily="65" charset="0"/>
                <a:cs typeface="SolaimanLipi" panose="03000609000000000000" pitchFamily="65" charset="0"/>
              </a:rPr>
              <a:t>২০১৭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6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800" b="1" dirty="0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800" b="1" dirty="0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800" b="1" dirty="0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ফিসের</a:t>
            </a:r>
            <a:r>
              <a:rPr lang="en-US" sz="2800" b="1" dirty="0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8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বর্তমান</a:t>
            </a:r>
            <a:r>
              <a:rPr lang="en-US" sz="2800" b="1" dirty="0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382000" cy="5715000"/>
          </a:xfrm>
        </p:spPr>
      </p:pic>
    </p:spTree>
    <p:extLst>
      <p:ext uri="{BB962C8B-B14F-4D97-AF65-F5344CB8AC3E}">
        <p14:creationId xmlns:p14="http://schemas.microsoft.com/office/powerpoint/2010/main" val="90254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3200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গুরুত্বপূর্ণ</a:t>
            </a:r>
            <a:r>
              <a:rPr lang="en-US" sz="32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32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32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বিবাহ</a:t>
            </a:r>
            <a:r>
              <a:rPr lang="en-US" sz="32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পরিসংখ্যান</a:t>
            </a:r>
            <a:r>
              <a:rPr lang="en-US" sz="32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সিস্টেম</a:t>
            </a:r>
            <a:br>
              <a:rPr lang="en-US" sz="32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sz="32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879475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নাগরিক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ব্যবস্থার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মাধ্যমে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গুরুত্বপূর্ণ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ঘটনাগুলি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থেকে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তথ্য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সংগ্রহ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সংকলন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বিশ্লেষণের</a:t>
            </a:r>
            <a:r>
              <a:rPr lang="en-US" sz="96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96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প্রক্রিয়া</a:t>
            </a:r>
            <a:endParaRPr lang="en-US" sz="96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601"/>
            <a:ext cx="4953000" cy="361156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প্রধান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sz="28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  <a:endParaRPr lang="en-US" sz="28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/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গুরুত্বপূর্ণ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ঘটনা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তথ্য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পরিসংখ্যানগত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ফর্মে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উপস্থাপনা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লক্ষ্য</a:t>
            </a:r>
            <a:r>
              <a:rPr lang="en-US" sz="32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</a:t>
            </a:r>
            <a:endParaRPr lang="en-US" sz="3200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/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দেশে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ভাইটাল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স্ট্যাটিসটিক্স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সম্পর্কিত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যে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সমস্ত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ঘটনা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ঘটে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রেকর্ড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en-US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43200"/>
            <a:ext cx="3505200" cy="2590800"/>
          </a:xfrm>
        </p:spPr>
      </p:pic>
    </p:spTree>
    <p:extLst>
      <p:ext uri="{BB962C8B-B14F-4D97-AF65-F5344CB8AC3E}">
        <p14:creationId xmlns:p14="http://schemas.microsoft.com/office/powerpoint/2010/main" val="14949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n-US" sz="2400" b="1" dirty="0"/>
            </a:br>
            <a:r>
              <a:rPr lang="as-IN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রেজিস্ট্রার জেনারেলের কার্যালয়, জন্ম ও মৃত্যু নিবন্ধন/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Registrar General, Birth &amp; Death Registration</a:t>
            </a:r>
            <a:br>
              <a:rPr lang="en-US" sz="2400" b="1" dirty="0">
                <a:solidFill>
                  <a:srgbClr val="00B050"/>
                </a:solidFill>
              </a:rPr>
            </a:b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66294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 তথ্য প্রদানকারী কারা?</a:t>
            </a:r>
            <a:endParaRPr lang="as-IN" sz="28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/>
            <a:r>
              <a:rPr lang="as-IN" sz="2100" b="1" dirty="0">
                <a:solidFill>
                  <a:schemeClr val="accent4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 ব্যক্তির পুত্র বা কন্যা বা অভিভাবক মৃত্যুর ৩০ দিনের মধ্যে মৃত্যু সংক্রান্ত তথ্য নিবন্ধকের নিকট প্রদানের জন্য দায়ী থাকবেন।</a:t>
            </a:r>
            <a:br>
              <a:rPr lang="as-IN" sz="2100" b="1" dirty="0">
                <a:solidFill>
                  <a:schemeClr val="accent4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এছাড়া নিম্নবর্ণিত ব্যক্তিগণ কোন ব্যক্তির মৃত্যু নিবন্ধনের জন্য নিবন্ধকের নিকট তথ্য প্রেরণ করতে পারবেন:</a:t>
            </a:r>
            <a:endParaRPr lang="as-IN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/>
            <a:r>
              <a:rPr lang="as-IN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ইউনিয়ন পরিষদের সদস্য, এবং সচিব;</a:t>
            </a:r>
          </a:p>
          <a:p>
            <a:pPr algn="just"/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গ্রাম পুলিশ;</a:t>
            </a:r>
          </a:p>
          <a:p>
            <a:pPr algn="just"/>
            <a:r>
              <a:rPr lang="as-IN" b="1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সিটিকর্পোরেশনবাপৌরসভার কাউন্সিলর;</a:t>
            </a:r>
          </a:p>
          <a:p>
            <a:pPr algn="just"/>
            <a:r>
              <a:rPr lang="as-IN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ইউনিয়নপরিষদ,পৌরসভা,সিটিকর্পোরেশনঅথবাক্যান্টনমেন্টএলাকায়নিয়োজিতস্বাস্থ্যকর্মীওপরিবার কল্যাণকর্মী;</a:t>
            </a:r>
          </a:p>
          <a:p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69" y="2567781"/>
            <a:ext cx="1905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99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b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সিভিল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রেজিস্ট্রেশন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সিস্টেম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ভাইটাল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স্ট্যাটিসটিক্স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সম্পর্কিত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তথ্য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ভান্ডার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তৈরি</a:t>
            </a:r>
            <a:r>
              <a:rPr lang="en-US" sz="27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br>
              <a:rPr lang="en-US" sz="27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sz="27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1828800"/>
            <a:ext cx="1981200" cy="2057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সিভিল</a:t>
            </a:r>
            <a:r>
              <a:rPr lang="en-US" sz="20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রেজিস্ট্রেশন</a:t>
            </a:r>
            <a:r>
              <a:rPr lang="en-US" sz="20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সিস্টেম</a:t>
            </a:r>
            <a:endParaRPr lang="en-US" sz="2000" b="1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3600" y="1981200"/>
            <a:ext cx="2209800" cy="1981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অপরিহার্য</a:t>
            </a:r>
            <a:r>
              <a:rPr lang="en-US" sz="20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পরিসংখ্যান</a:t>
            </a:r>
            <a:endParaRPr lang="en-US" sz="20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2057400" y="2667000"/>
            <a:ext cx="1447800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81400" y="24384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1981200"/>
            <a:ext cx="1752600" cy="2133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সিভিল</a:t>
            </a:r>
            <a:r>
              <a:rPr lang="en-US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রেজিস্ট্রি</a:t>
            </a:r>
            <a:r>
              <a:rPr lang="en-US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ডাটাবেস</a:t>
            </a:r>
            <a:endParaRPr lang="en-US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5105400" y="2819400"/>
            <a:ext cx="1054608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1317172" cy="1756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38600"/>
            <a:ext cx="1307193" cy="17429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38600"/>
            <a:ext cx="1307193" cy="17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3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4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ভাইটাল</a:t>
            </a:r>
            <a:r>
              <a:rPr lang="en-US" sz="4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স্ট্যাটিসটিক্স</a:t>
            </a:r>
            <a:r>
              <a:rPr lang="en-US" sz="4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রেকর্ডের</a:t>
            </a:r>
            <a:r>
              <a:rPr lang="en-US" sz="4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ধরন</a:t>
            </a:r>
            <a:br>
              <a:rPr lang="en-US" sz="4000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sz="40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স্বাস্থ্য</a:t>
            </a:r>
            <a:r>
              <a:rPr lang="en-US" sz="51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51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ডেমোগ্রাফিক</a:t>
            </a:r>
            <a:r>
              <a:rPr lang="en-US" sz="51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বিশ্লেষণের</a:t>
            </a:r>
            <a:r>
              <a:rPr lang="en-US" sz="51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51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প্রধান</a:t>
            </a:r>
            <a:r>
              <a:rPr lang="en-US" sz="51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1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রেকর্ড</a:t>
            </a:r>
            <a:endParaRPr lang="en-US" sz="51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	1.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endParaRPr lang="en-US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	2.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endParaRPr lang="en-US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45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কিছু</a:t>
            </a:r>
            <a:r>
              <a:rPr lang="en-US" sz="45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দেশে</a:t>
            </a:r>
            <a:r>
              <a:rPr lang="en-US" sz="45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স্বাস্থ্য</a:t>
            </a:r>
            <a:r>
              <a:rPr lang="en-US" sz="45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/ </a:t>
            </a:r>
            <a:r>
              <a:rPr lang="en-US" sz="45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ডেমোগ্রাফিক</a:t>
            </a:r>
            <a:r>
              <a:rPr lang="en-US" sz="45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বিশ্লেষণের</a:t>
            </a:r>
            <a:r>
              <a:rPr lang="en-US" sz="45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45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ব্যবহৃত</a:t>
            </a:r>
            <a:r>
              <a:rPr lang="en-US" sz="45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45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	৩.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ফেটাল</a:t>
            </a:r>
            <a:r>
              <a:rPr lang="en-US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endParaRPr lang="en-US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	৪.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বিবাহ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	৫.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বিবাহবিচ্ছেদ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 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4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আইনি</a:t>
            </a:r>
            <a:r>
              <a:rPr lang="en-US" sz="4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উদ্দেশ্যে</a:t>
            </a:r>
            <a:r>
              <a:rPr lang="en-US" sz="4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অন্যান্য</a:t>
            </a:r>
            <a:r>
              <a:rPr lang="en-US" sz="4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রেকর্ড</a:t>
            </a:r>
            <a:endParaRPr lang="en-US" sz="44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	৬.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বিয়ের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আনুষ্ঠানিকতা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	৭.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বিবাহের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জুডিশিয়াল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বিচ্ছেদ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	৮.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গ্রহণ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	৯.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বিধিসম্মত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	১০.স্বীকার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স্বীকৃতি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56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নিবন্ধনের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উপকারিতা</a:t>
            </a:r>
            <a:b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584824"/>
              </p:ext>
            </p:extLst>
          </p:nvPr>
        </p:nvGraphicFramePr>
        <p:xfrm>
          <a:off x="457200" y="1219200"/>
          <a:ext cx="8229600" cy="5333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স্তর</a:t>
                      </a:r>
                      <a:endParaRPr lang="en-US" sz="2000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উপকারিতা</a:t>
                      </a:r>
                      <a:endParaRPr lang="en-US" sz="90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227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ব্যক্তিগত</a:t>
                      </a:r>
                      <a:endParaRPr lang="en-US" sz="2000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পরিচয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়,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বয়স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জন্ম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তারিখ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জন্ম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স্থান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নাগরিক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অধিকার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বংশপরিচয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়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38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প্রশাসনিক</a:t>
                      </a:r>
                      <a:endParaRPr lang="en-US" sz="2000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জনসংখ্যা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নিবন্ধন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পরিচয়পত্র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নির্বাচন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রোলস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সামাজিক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অনুষ্ঠান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জাতীয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়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নিরাপত্তা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227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ভাইটাল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স্ট্যাটিসটিক্স</a:t>
                      </a:r>
                      <a:endParaRPr lang="en-US" sz="2000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জনসংখ্যা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অনুমান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এবং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পূর্বাভাস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মৃত্যু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হার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এবং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প্রবণতা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মাতৃ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ও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শিশু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স্বাস্থ্য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430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জনস্বাস্থ্য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প্রোগ্রাম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এবং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গবেষণা</a:t>
                      </a:r>
                      <a:endParaRPr lang="en-US" sz="2000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জরিপ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এবং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গবেষণা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জন্য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ফ্রেম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নমুনা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ঝুঁকিপূর্ণ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জনসংখ্যা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চিহ্নিত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করুন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পরিবার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পরিকল্পনা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জন্য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জন্ম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সক্ষমতার</a:t>
                      </a:r>
                      <a:r>
                        <a:rPr lang="en-US" sz="18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তথ্য</a:t>
                      </a:r>
                      <a:endParaRPr lang="en-US" sz="1800" b="1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96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n-US" sz="2000" b="1" dirty="0"/>
            </a:br>
            <a:r>
              <a:rPr lang="en-US" sz="2000" b="1" dirty="0" err="1"/>
              <a:t>অধিবেশন</a:t>
            </a:r>
            <a:r>
              <a:rPr lang="en-US" sz="2000" b="1" dirty="0"/>
              <a:t> ২  </a:t>
            </a:r>
            <a:r>
              <a:rPr lang="en-US" sz="2000" b="1" dirty="0" err="1"/>
              <a:t>সময়</a:t>
            </a:r>
            <a:r>
              <a:rPr lang="en-US" sz="2000" b="1" dirty="0"/>
              <a:t> : ৩০ </a:t>
            </a:r>
            <a:r>
              <a:rPr lang="en-US" sz="2000" b="1" dirty="0" err="1"/>
              <a:t>মিনিট</a:t>
            </a:r>
            <a:br>
              <a:rPr lang="en-US" sz="2000" b="1" dirty="0"/>
            </a:br>
            <a:r>
              <a:rPr lang="en-US" sz="2400" b="1" dirty="0"/>
              <a:t> </a:t>
            </a:r>
            <a:r>
              <a:rPr lang="en-US" sz="2400" b="1" dirty="0" err="1"/>
              <a:t>সিভিল</a:t>
            </a:r>
            <a:r>
              <a:rPr lang="en-US" sz="2400" b="1" dirty="0"/>
              <a:t> </a:t>
            </a:r>
            <a:r>
              <a:rPr lang="en-US" sz="2400" b="1" dirty="0" err="1"/>
              <a:t>রেজিস্ট্রেশন</a:t>
            </a:r>
            <a:r>
              <a:rPr lang="en-US" sz="2400" b="1" dirty="0"/>
              <a:t> </a:t>
            </a:r>
            <a:r>
              <a:rPr lang="en-US" sz="2400" b="1" dirty="0" err="1"/>
              <a:t>এবং</a:t>
            </a:r>
            <a:r>
              <a:rPr lang="en-US" sz="2400" b="1" dirty="0"/>
              <a:t> </a:t>
            </a:r>
            <a:r>
              <a:rPr lang="en-US" sz="2400" b="1" dirty="0" err="1"/>
              <a:t>ভাইটাল</a:t>
            </a:r>
            <a:r>
              <a:rPr lang="en-US" sz="2400" b="1" dirty="0"/>
              <a:t> </a:t>
            </a:r>
            <a:r>
              <a:rPr lang="en-US" sz="2400" b="1" dirty="0" err="1"/>
              <a:t>স্ট্যাটিসটিক্স</a:t>
            </a:r>
            <a:r>
              <a:rPr lang="en-US" sz="2400" b="1" dirty="0"/>
              <a:t> </a:t>
            </a:r>
            <a:r>
              <a:rPr lang="en-US" sz="2400" b="1" dirty="0" err="1"/>
              <a:t>সিস্টেম</a:t>
            </a:r>
            <a:r>
              <a:rPr lang="en-US" sz="2400" b="1" dirty="0"/>
              <a:t> (CRVS) </a:t>
            </a:r>
            <a:r>
              <a:rPr lang="en-US" sz="2400" b="1" dirty="0" err="1"/>
              <a:t>কি</a:t>
            </a:r>
            <a:r>
              <a:rPr lang="en-US" sz="2400" b="1" dirty="0"/>
              <a:t>?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CRVS-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মাধ্যমে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VA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ইন্টিগ্রেশন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সিভিল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রেজিস্ট্রেশন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ভাইটাল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স্ট্যাটিসটিক্স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(CRVS)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সিস্টেমের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অপারেশন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গুলির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সংক্ষিপ্ত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বিবরণ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প্রদান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 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সমূহ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পাঠশেষে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প্রশিক্ষণার্থীগণ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জানতে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পারবেন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</a:t>
            </a: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 algn="just">
              <a:lnSpc>
                <a:spcPct val="170000"/>
              </a:lnSpc>
            </a:pP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নাগরিক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গুরুত্বপূর্ণ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পরিসংখ্যান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CRVS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লক্ষ্য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তাদের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মধ্যে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সম্পর্কের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বর্ণনা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	</a:t>
            </a:r>
          </a:p>
          <a:p>
            <a:pPr lvl="0" algn="just">
              <a:lnSpc>
                <a:spcPct val="170000"/>
              </a:lnSpc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সিভিল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রেজিস্ট্রেশন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পদ্ধতি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দ্বারা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সংগৃহীত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গুরুত্বপূর্ণ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রেকর্ডগুলির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ব্যাখ্যা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</a:p>
          <a:p>
            <a:pPr lvl="0" algn="just">
              <a:lnSpc>
                <a:spcPct val="170000"/>
              </a:lnSpc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স্টেকহোল্ডারদের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CRVS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উপাদানের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বেনিফিটের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ব্যাখ্যা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নিবন্ধনের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উপকারিতা</a:t>
            </a:r>
            <a:b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520402"/>
              </p:ext>
            </p:extLst>
          </p:nvPr>
        </p:nvGraphicFramePr>
        <p:xfrm>
          <a:off x="381000" y="1447801"/>
          <a:ext cx="8305800" cy="4982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13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স্তর</a:t>
                      </a:r>
                      <a:endParaRPr lang="en-US" sz="1100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66820" marR="66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উপকারিতা</a:t>
                      </a:r>
                      <a:endParaRPr lang="en-US" sz="110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66820" marR="668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82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ব্যক্তিগত</a:t>
                      </a:r>
                      <a:endParaRPr lang="en-US" sz="1100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66820" marR="6682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মৃত্যুর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প্রমাণ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পত্র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উত্তরাধিকারী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পরিবারের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জন্য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প্রয়োজন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solidFill>
                            <a:srgbClr val="7030A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বীমা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উত্তরাধিকার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নাগরিক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অধিকার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66820" marR="668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19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প্রশাসনিক</a:t>
                      </a:r>
                      <a:endParaRPr lang="en-US" sz="1100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66820" marR="6682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1" dirty="0" err="1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জনসংখ্যা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রেজিস্ট্রি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এবং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নির্বাচন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রোলস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হালনাগাত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B05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করুন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বংশগত</a:t>
                      </a:r>
                      <a:r>
                        <a:rPr lang="en-US" sz="2000" b="1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সংক্রান্ত</a:t>
                      </a:r>
                      <a:endParaRPr lang="en-US" sz="2000" b="1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গবেষণা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নরহত্যা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66820" marR="668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184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ভাইটাল স্ট্যাটিসটিক্স</a:t>
                      </a:r>
                      <a:endParaRPr lang="en-US" sz="110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66820" marR="6682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জনসংখ্যা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অনুমান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এবং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পূর্বাভাস</a:t>
                      </a:r>
                      <a:endParaRPr lang="en-US" sz="2000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মৃত্যুর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হার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এবং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প্রবণতা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লক্ষ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করা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যায়</a:t>
                      </a:r>
                      <a:endParaRPr lang="en-US" sz="2000" dirty="0">
                        <a:effectLst/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নির্দিষ্ট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রোগের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গবেষণা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করা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জীবন</a:t>
                      </a:r>
                      <a:r>
                        <a:rPr lang="en-US" sz="2000" dirty="0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টেবিল</a:t>
                      </a:r>
                      <a:endParaRPr lang="en-US" sz="2000" dirty="0">
                        <a:effectLst/>
                        <a:latin typeface="SolaimanLipi" panose="03000609000000000000" pitchFamily="65" charset="0"/>
                        <a:ea typeface="Calibri"/>
                        <a:cs typeface="SolaimanLipi" panose="03000609000000000000" pitchFamily="65" charset="0"/>
                      </a:endParaRPr>
                    </a:p>
                  </a:txBody>
                  <a:tcPr marL="66820" marR="668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75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3322162" y="1130300"/>
            <a:ext cx="4229100" cy="40513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হাসপাতালের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বাইরে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(৯০%)</a:t>
            </a:r>
          </a:p>
          <a:p>
            <a:pPr algn="ctr"/>
            <a:r>
              <a:rPr lang="en-US" sz="2400" dirty="0" err="1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হাসপাতালের</a:t>
            </a:r>
            <a:r>
              <a:rPr lang="en-US" sz="2400" dirty="0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বাহিরে</a:t>
            </a:r>
            <a:r>
              <a:rPr lang="en-US" sz="2400" dirty="0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dirty="0">
                <a:solidFill>
                  <a:prstClr val="black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(৯০%)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5184359"/>
            <a:ext cx="5167916" cy="14930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প্রোগ্রাম</a:t>
            </a:r>
            <a:r>
              <a:rPr lang="en-US" sz="24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4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নীতিগত</a:t>
            </a:r>
            <a:r>
              <a:rPr lang="en-US" sz="24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সিদ্ধান্তের</a:t>
            </a:r>
            <a:r>
              <a:rPr lang="en-US" sz="24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4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ডেটা</a:t>
            </a:r>
            <a:r>
              <a:rPr lang="en-US" sz="24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হারিয়েছে</a:t>
            </a:r>
            <a:endParaRPr lang="en-US" sz="24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5181600"/>
            <a:ext cx="3429000" cy="71976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জনস্বাস্থ্যের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ব্যবহারযোগ্য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ডেটা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645260" y="1130300"/>
            <a:ext cx="990600" cy="40513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2400" dirty="0" err="1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হাসপাতালে</a:t>
            </a:r>
            <a:r>
              <a:rPr lang="en-US" sz="2400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(~১০%)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381000"/>
            <a:ext cx="7696200" cy="1651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sz="32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সকল</a:t>
            </a:r>
            <a:r>
              <a:rPr lang="en-US" sz="32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sz="8800" b="1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</a:p>
          <a:p>
            <a:pPr algn="ctr"/>
            <a:endParaRPr lang="en-US" sz="8800" b="1" dirty="0">
              <a:solidFill>
                <a:prstClr val="white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হাসপাতালের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বাইরে</a:t>
            </a:r>
            <a:r>
              <a:rPr lang="en-US" sz="2000" dirty="0">
                <a:latin typeface="SolaimanLipi" panose="03000609000000000000" pitchFamily="65" charset="0"/>
                <a:cs typeface="SolaimanLipi" panose="03000609000000000000" pitchFamily="65" charset="0"/>
              </a:rPr>
              <a:t> (৯০%)</a:t>
            </a:r>
          </a:p>
        </p:txBody>
      </p:sp>
    </p:spTree>
    <p:extLst>
      <p:ext uri="{BB962C8B-B14F-4D97-AF65-F5344CB8AC3E}">
        <p14:creationId xmlns:p14="http://schemas.microsoft.com/office/powerpoint/2010/main" val="37922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3322162" y="1130300"/>
            <a:ext cx="4229100" cy="4051300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হাসপাতালের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বাহিরে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মৃত্যু</a:t>
            </a:r>
            <a:r>
              <a:rPr lang="en-US" sz="2400" b="1" dirty="0">
                <a:solidFill>
                  <a:schemeClr val="bg1"/>
                </a:solidFill>
              </a:rPr>
              <a:t> (৯০%)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22162" y="5257800"/>
            <a:ext cx="5669438" cy="134068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প্রোগ্রাম</a:t>
            </a:r>
            <a:r>
              <a:rPr lang="en-US" sz="20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0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নীতিগত</a:t>
            </a:r>
            <a:r>
              <a:rPr lang="en-US" sz="20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সিদ্ধান্তের</a:t>
            </a:r>
            <a:r>
              <a:rPr lang="en-US" sz="20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ডেটা</a:t>
            </a:r>
            <a:r>
              <a:rPr lang="en-US" sz="20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হারিয়েছে</a:t>
            </a:r>
            <a:endParaRPr lang="en-US" sz="2000" dirty="0">
              <a:solidFill>
                <a:prstClr val="black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" y="5223839"/>
            <a:ext cx="3429000" cy="7197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জনস্বাস্থ্যের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ব্যবহারযোগ্য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ডেটা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645260" y="1130300"/>
            <a:ext cx="990600" cy="40513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হাসপাতালে</a:t>
            </a:r>
            <a:r>
              <a:rPr lang="en-US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(~১০%)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381000"/>
            <a:ext cx="7696200" cy="165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sz="32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সকল</a:t>
            </a:r>
            <a:r>
              <a:rPr lang="en-US" sz="32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sz="8800" b="1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162800" y="1877962"/>
            <a:ext cx="1828800" cy="1066800"/>
          </a:xfrm>
          <a:prstGeom prst="wedgeRectCallout">
            <a:avLst>
              <a:gd name="adj1" fmla="val -84068"/>
              <a:gd name="adj2" fmla="val 70063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203200">
              <a:srgbClr val="4F81BD">
                <a:alpha val="40000"/>
              </a:srgbClr>
            </a:glo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as-IN" sz="2000" kern="0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000" kern="0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 </a:t>
            </a:r>
            <a:r>
              <a:rPr lang="as-IN" sz="2000" kern="0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</a:t>
            </a:r>
            <a:r>
              <a:rPr lang="en-US" sz="2000" kern="0" dirty="0" err="1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ণের</a:t>
            </a:r>
            <a:r>
              <a:rPr lang="as-IN" sz="2000" kern="0" dirty="0">
                <a:solidFill>
                  <a:prstClr val="white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তথ্যের প্রয়োজন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26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প্রশ্ন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8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সিভিল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রেজিস্ট্রেশন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এবং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ভাইটাল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স্ট্যাটিসটিক্স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সিস্টেম</a:t>
            </a:r>
            <a:r>
              <a:rPr lang="en-US" sz="3100" b="1" dirty="0">
                <a:solidFill>
                  <a:srgbClr val="00B050"/>
                </a:solidFill>
              </a:rPr>
              <a:t> (CRVS) </a:t>
            </a:r>
            <a:r>
              <a:rPr lang="en-US" sz="3100" b="1" dirty="0" err="1">
                <a:solidFill>
                  <a:srgbClr val="00B050"/>
                </a:solidFill>
              </a:rPr>
              <a:t>কি</a:t>
            </a:r>
            <a:r>
              <a:rPr lang="en-US" sz="3100" b="1" dirty="0">
                <a:solidFill>
                  <a:srgbClr val="00B050"/>
                </a:solidFill>
              </a:rPr>
              <a:t>?</a:t>
            </a:r>
            <a:endParaRPr lang="en-US" sz="31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আপনি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সিভিল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রেজিস্ট্রেশন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সিস্টেম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ব্যবহার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করেছেন</a:t>
            </a:r>
            <a:r>
              <a:rPr lang="en-US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?</a:t>
            </a:r>
          </a:p>
          <a:p>
            <a:pPr lvl="0"/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কিভাবে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সিভিল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রেজিস্ট্রেশন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সিস্টেমের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মাধ্যমে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সংগৃহীত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তথ্য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ব্যবহার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হয</a:t>
            </a:r>
            <a:r>
              <a:rPr lang="en-US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়?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রেজিস্ট্রেশন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সুবিধা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9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 err="1">
                <a:solidFill>
                  <a:srgbClr val="00B050"/>
                </a:solidFill>
              </a:rPr>
              <a:t>বাংলাদেশে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সিভিল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রেজিস্ট্রেশন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এবং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ভাইটাল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স্ট্যাটিসটিক্স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en-US" b="1" dirty="0" err="1">
                <a:solidFill>
                  <a:srgbClr val="00B050"/>
                </a:solidFill>
              </a:rPr>
              <a:t>সিস্টেম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4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সরকার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জাতীয়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প্রবিধান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দ্বারা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প্রয়োজনীয়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গুরুত্বপূর্ণ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ঘটনাগুলির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রেকর্ড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ব্যবহার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24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পদ্ধতি</a:t>
            </a:r>
            <a:br>
              <a:rPr lang="en-US" sz="24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sz="24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প্রধান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</a:t>
            </a:r>
            <a:endParaRPr lang="en-US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/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দ্বারা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প্রয়োজনীয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়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আইনী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তথ্য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/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দলিল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স্থাপন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লক্ষ্য</a:t>
            </a:r>
            <a:r>
              <a:rPr lang="en-US" sz="28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</a:t>
            </a:r>
            <a:endParaRPr lang="en-US" sz="28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/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দেশে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ভাইটাল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স্ট্যাটিসটিক্স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সম্পর্কিত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যে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সমস্ত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ঘটনা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ঘটে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রেকর্ড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en-US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9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581400"/>
            <a:ext cx="3581400" cy="2286000"/>
          </a:xfrm>
        </p:spPr>
      </p:pic>
    </p:spTree>
    <p:extLst>
      <p:ext uri="{BB962C8B-B14F-4D97-AF65-F5344CB8AC3E}">
        <p14:creationId xmlns:p14="http://schemas.microsoft.com/office/powerpoint/2010/main" val="24057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বিবাহ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br>
              <a:rPr lang="en-US" sz="3600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sz="36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বাংলার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sz="2400" b="1" dirty="0"/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1873;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বিয়ের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ডিভোর্স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রেজিস্ট্রেশন</a:t>
            </a:r>
            <a:r>
              <a:rPr lang="en-US" sz="24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অ্যাক্ট</a:t>
            </a:r>
            <a:r>
              <a:rPr lang="en-US" sz="2400" b="1" dirty="0">
                <a:solidFill>
                  <a:srgbClr val="00B0F0"/>
                </a:solidFill>
              </a:rPr>
              <a:t>,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স্থানীয়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সরকার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অধ্যাদেশ</a:t>
            </a:r>
            <a:r>
              <a:rPr lang="en-US" sz="2400" b="1" dirty="0"/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1976</a:t>
            </a:r>
            <a:r>
              <a:rPr lang="en-US" sz="2400" b="1" dirty="0"/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পৌরসভা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অধ্যাদেশ</a:t>
            </a:r>
            <a:r>
              <a:rPr lang="en-US" sz="2400" b="1" dirty="0"/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1977;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স্থানীয়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সরকার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অধ্যাদেশ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পৌরসভা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অধ্যাদেশ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1983;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নিকার</a:t>
            </a:r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(National Implementation Committee for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Administrative Reorganization-Reform)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ডিসিশন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সংশোধন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3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বাংলার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1873 :</a:t>
            </a:r>
            <a:endParaRPr lang="en-US" sz="2600" b="1" dirty="0"/>
          </a:p>
          <a:p>
            <a:pPr marL="0" lvl="0" indent="0" algn="just">
              <a:buNone/>
            </a:pPr>
            <a:endParaRPr lang="en-US" sz="2600" b="1" dirty="0"/>
          </a:p>
          <a:p>
            <a:pPr marL="0" lvl="0" indent="0" algn="just">
              <a:buNone/>
            </a:pP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স্বাস্থ্য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সেবা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অধিদপ্তরের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স্যানিটারি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ইন্সপেক্টর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ইউনিয়নে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চেয়ারম্যান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শহুরে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এলাকায়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কমিশনার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নিবন্ধক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স্থানীয়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সরকার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অধ্যাদেশ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পৌরসভা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অর্ডিন্যান্স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তাদের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নিজ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নিজ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এলাকায়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ইউনিয়ন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পরিষদের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পৌরসভার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বাধ্যতামূলক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কাজ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।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কিন্তু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স্থানীয়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সরকার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অনুযায়ী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নিবন্ধনের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কাজগুলি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বেঙ্গল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আইনের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বিধানের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বিপরীতে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সে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সংশোধন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স্থানীয</a:t>
            </a:r>
            <a:r>
              <a:rPr lang="en-US" sz="36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় </a:t>
            </a:r>
            <a:r>
              <a:rPr lang="en-US" sz="3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সরকার</a:t>
            </a:r>
            <a:r>
              <a:rPr lang="en-US" sz="36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অধ্যাদেশ</a:t>
            </a:r>
            <a:r>
              <a:rPr lang="en-US" sz="36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ও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আইনী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সমস্যা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কাটিয়ে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উঠতে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১৯৭৪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সালে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বাংলার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১৮৭৩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সংশোধন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হয়েছিল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।</a:t>
            </a:r>
            <a:endParaRPr lang="en-US" sz="24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ইউনিয়ন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পরিষদের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চেয়ারম্যান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পৌরসভা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ক্যান্টনমেন্ট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বোর্ডের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চেয়ারম্যানগণ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নিবন্ধক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হয়েছেন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।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স্থানীয়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সরকার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অধ্যাদেশ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১৯৮৩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অনুযায়ী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চট্টগ্রাম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ঢাকা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পৌর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কর্পোরেশনের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মেয়রগণ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রেজিস্ট্রার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হন</a:t>
            </a:r>
            <a:r>
              <a:rPr lang="en-US" sz="24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6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381000" y="228600"/>
            <a:ext cx="85344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২০০৪</a:t>
            </a:r>
          </a:p>
          <a:p>
            <a:pPr marL="0" lvl="0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জন্মের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৪৫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দিনের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মধ্যে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শিশুর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800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 </a:t>
            </a:r>
          </a:p>
          <a:p>
            <a:pPr lvl="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রেজিস্ট্রার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জেনারেল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পদ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সৃষ্টি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নিয়োগ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প্রদান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lvl="0" indent="0">
              <a:buNone/>
            </a:pP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আইন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 ২০১৩</a:t>
            </a:r>
            <a:endParaRPr lang="en-US" sz="28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lvl="0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জন্ম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মৃত্যু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নিবন্ধনের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ক্ষেত্রে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তথ্য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সরবরাহের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ব্যর্থতার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শাস্তি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প্রদান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0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1373</Words>
  <Application>Microsoft Office PowerPoint</Application>
  <PresentationFormat>On-screen Show (4:3)</PresentationFormat>
  <Paragraphs>252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Times New Roman</vt:lpstr>
      <vt:lpstr>Symbol</vt:lpstr>
      <vt:lpstr>Arial</vt:lpstr>
      <vt:lpstr>Georgia</vt:lpstr>
      <vt:lpstr>SutonnyMJ</vt:lpstr>
      <vt:lpstr>Trebuchet MS</vt:lpstr>
      <vt:lpstr>Calibri</vt:lpstr>
      <vt:lpstr>SolaimanLipi</vt:lpstr>
      <vt:lpstr>Corbel</vt:lpstr>
      <vt:lpstr>Office Theme</vt:lpstr>
      <vt:lpstr>PowerPoint Presentation</vt:lpstr>
      <vt:lpstr> অধিবেশন ২  সময় : ৩০ মিনিট  সিভিল রেজিস্ট্রেশন এবং ভাইটাল স্ট্যাটিসটিক্স সিস্টেম (CRVS) কি? </vt:lpstr>
      <vt:lpstr> সিভিল রেজিস্ট্রেশন এবং ভাইটাল স্ট্যাটিসটিক্স সিস্টেম (CRVS) কি?</vt:lpstr>
      <vt:lpstr> বাংলাদেশে সিভিল রেজিস্ট্রেশন এবং ভাইটাল স্ট্যাটিসটিক্স  সিস্টেম </vt:lpstr>
      <vt:lpstr>সরকার জাতীয় আইন বা প্রবিধান দ্বারা প্রয়োজনীয় গুরুত্বপূর্ণ ঘটনাগুলির  রেকর্ড এর ব্যবহার করার একটি পদ্ধতি </vt:lpstr>
      <vt:lpstr> জন্ম, মৃত্যু এবং বিবাহ নিবন্ধন আইন </vt:lpstr>
      <vt:lpstr>PowerPoint Presentation</vt:lpstr>
      <vt:lpstr>স্থানীয় সরকার অধ্যাদেশ, 1979 ও 1983</vt:lpstr>
      <vt:lpstr>PowerPoint Presentation</vt:lpstr>
      <vt:lpstr>জন্ম ও মৃত্যু নিবন্ধন আইন, ২৩ ফেব্রুয়ারী, ২০১৭ খ্রিস্টাব্দ </vt:lpstr>
      <vt:lpstr>জন্ম ও মৃত্যু নিবন্ধন: বর্তমান পরিস্থিতি</vt:lpstr>
      <vt:lpstr> CRVS related Steering Committee</vt:lpstr>
      <vt:lpstr>জন্ম ও মৃত্যু নিবন্ধন ফিসের হার</vt:lpstr>
      <vt:lpstr>জন্ম ও মৃত্যু নিবন্ধন ফিসের  বর্তমান হার</vt:lpstr>
      <vt:lpstr> গুরুত্বপূর্ণ (জন্ম, মৃত্যু, বিবাহ) পরিসংখ্যান সিস্টেম </vt:lpstr>
      <vt:lpstr> রেজিস্ট্রার জেনারেলের কার্যালয়, জন্ম ও মৃত্যু নিবন্ধন/Office of the Registrar General, Birth &amp; Death Registration </vt:lpstr>
      <vt:lpstr> সম্পর্ক  সিভিল রেজিস্ট্রেশন সিস্টেম ভাইটাল স্ট্যাটিসটিক্স সম্পর্কিত একটি তথ্য ভান্ডার তৈরি করে </vt:lpstr>
      <vt:lpstr> ভাইটাল স্ট্যাটিসটিক্স রেকর্ডের ধরন </vt:lpstr>
      <vt:lpstr> জন্ম নিবন্ধনের উপকারিতা </vt:lpstr>
      <vt:lpstr> মৃত্যু নিবন্ধনের উপকারিতা </vt:lpstr>
      <vt:lpstr>PowerPoint Presentation</vt:lpstr>
      <vt:lpstr>PowerPoint Presentation</vt:lpstr>
      <vt:lpstr>প্রশ্ন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MIS DGHS</cp:lastModifiedBy>
  <cp:revision>124</cp:revision>
  <dcterms:created xsi:type="dcterms:W3CDTF">2017-09-16T15:22:12Z</dcterms:created>
  <dcterms:modified xsi:type="dcterms:W3CDTF">2022-03-20T05:35:39Z</dcterms:modified>
</cp:coreProperties>
</file>