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7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olaimanLipi" panose="03000609000000000000" pitchFamily="65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9332-E24C-437D-86AD-E8B51F15E3C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E4C8-ED92-4C10-A18F-F43E3CD66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8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9332-E24C-437D-86AD-E8B51F15E3C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E4C8-ED92-4C10-A18F-F43E3CD66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6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9332-E24C-437D-86AD-E8B51F15E3C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E4C8-ED92-4C10-A18F-F43E3CD66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3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9332-E24C-437D-86AD-E8B51F15E3C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E4C8-ED92-4C10-A18F-F43E3CD66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5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9332-E24C-437D-86AD-E8B51F15E3C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E4C8-ED92-4C10-A18F-F43E3CD66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8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9332-E24C-437D-86AD-E8B51F15E3C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E4C8-ED92-4C10-A18F-F43E3CD66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5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9332-E24C-437D-86AD-E8B51F15E3C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E4C8-ED92-4C10-A18F-F43E3CD66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9332-E24C-437D-86AD-E8B51F15E3C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E4C8-ED92-4C10-A18F-F43E3CD66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9332-E24C-437D-86AD-E8B51F15E3C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E4C8-ED92-4C10-A18F-F43E3CD66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2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9332-E24C-437D-86AD-E8B51F15E3C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E4C8-ED92-4C10-A18F-F43E3CD66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6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9332-E24C-437D-86AD-E8B51F15E3C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E4C8-ED92-4C10-A18F-F43E3CD66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0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A9332-E24C-437D-86AD-E8B51F15E3C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BE4C8-ED92-4C10-A18F-F43E3CD66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4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6256"/>
            <a:ext cx="8229600" cy="595990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 Registration of Vital Statistics  (CRVS)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CRVS Secretariat, Cabinet Division.</a:t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Local Government Division</a:t>
            </a:r>
            <a:b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Health and Family Welfare</a:t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MIS, DGHS</a:t>
            </a:r>
            <a:b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mage result for Monogram of Banglad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14" y="184587"/>
            <a:ext cx="1583171" cy="158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" y="4876800"/>
            <a:ext cx="3589020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6" y="4502727"/>
            <a:ext cx="1512168" cy="152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21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সুপারভাইজরি পদ্ধতি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s-IN" sz="36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 সুপারভাইজারের ভূমিকা কী?</a:t>
            </a:r>
            <a:endParaRPr lang="en-US" sz="3600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9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s-IN" sz="32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সুপারভাইজরি পদ্ধতি</a:t>
            </a:r>
            <a:br>
              <a:rPr lang="en-US" sz="28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en-US" sz="24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সুপারভাইজার</a:t>
            </a:r>
            <a:r>
              <a:rPr lang="en-US" sz="24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চেকলিষ্ট</a:t>
            </a:r>
            <a:endParaRPr lang="en-US" sz="2400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s-IN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একটি সাক্ষাত্কারের </a:t>
            </a:r>
            <a:r>
              <a:rPr lang="en-US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পূর্বে</a:t>
            </a:r>
            <a:r>
              <a:rPr lang="en-US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;</a:t>
            </a:r>
          </a:p>
          <a:p>
            <a:pPr marL="0" indent="0">
              <a:buNone/>
            </a:pPr>
            <a:endParaRPr lang="as-IN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A.  </a:t>
            </a: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নির্ধারিত সাক্ষাতকার</a:t>
            </a:r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ীর</a:t>
            </a: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 সাথে সাক্ষাত করুন যাতে তারা সঠিক ঠিকানা এবং ভিএ-আইডি তথ্য এবং মৃত ব্যক্তির প্রশাসনিক তথ্য নিশ্চিত করতে পারে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99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s-IN" sz="36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সুপারভাইজরি পদ্ধতি</a:t>
            </a:r>
            <a:br>
              <a:rPr lang="en-US" sz="36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en-US" sz="36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সুপারভাইজার</a:t>
            </a:r>
            <a:r>
              <a:rPr lang="en-US" sz="36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চেকলিষ্ট</a:t>
            </a:r>
            <a:endParaRPr lang="en-US" sz="36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as-IN" sz="44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একটি সাক্ষাত্কারের সময় - মান নিশ্চিতকরণ</a:t>
            </a:r>
          </a:p>
          <a:p>
            <a:pPr marL="0" indent="0">
              <a:buNone/>
            </a:pPr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সাক্ষাত্কারে নির্বাচিত ইন্টারভিউ দেখুন</a:t>
            </a:r>
          </a:p>
          <a:p>
            <a:pPr marL="0" indent="0">
              <a:buNone/>
            </a:pPr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VA </a:t>
            </a:r>
            <a:r>
              <a:rPr lang="as-IN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ইন্টারভিউয়ার নিশ্চিত করার জন্য সাক্ষাত্কারগুলি পর্যবেক্ষণ করা গুরুত্বপূর্ণ:</a:t>
            </a:r>
          </a:p>
          <a:p>
            <a:pPr marL="0" indent="0">
              <a:buNone/>
            </a:pPr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একটি 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VA </a:t>
            </a: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ইন্টারভিউ পরিচালনার জন্য মান অনুসরণ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ট্যাবলেটে প্রশ্নগুলি ঠিক যেমন</a:t>
            </a:r>
            <a:r>
              <a:rPr lang="en-US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ভাবে</a:t>
            </a:r>
            <a:r>
              <a:rPr lang="en-US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প্রদর্শিত হয়</a:t>
            </a:r>
            <a:r>
              <a:rPr lang="en-US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ঠিক</a:t>
            </a:r>
            <a:r>
              <a:rPr lang="en-US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তেমনি</a:t>
            </a:r>
            <a:r>
              <a:rPr lang="en-US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ভাবে</a:t>
            </a:r>
            <a:r>
              <a:rPr lang="as-IN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জিজ্ঞাসা করা</a:t>
            </a:r>
            <a:endParaRPr lang="en-US" b="1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sz="36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'যা মৃত্যুর কারণ বিশ্লেষণ প্রভাবিত করবে</a:t>
            </a:r>
            <a:r>
              <a:rPr lang="en-US" sz="36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36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সেই</a:t>
            </a:r>
            <a:r>
              <a:rPr lang="en-US" sz="36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সকল</a:t>
            </a:r>
            <a:r>
              <a:rPr lang="en-US" sz="36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36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প্রশ্নের</a:t>
            </a:r>
            <a:r>
              <a:rPr lang="en-US" sz="36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 </a:t>
            </a:r>
            <a:r>
              <a:rPr lang="en-US" sz="36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উত্তর</a:t>
            </a:r>
            <a:r>
              <a:rPr lang="as-IN" sz="36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জানেন না 'বা' উত্তর দিতে প্রত্যাখ্যান </a:t>
            </a:r>
            <a:r>
              <a:rPr lang="en-US" sz="36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বেশী</a:t>
            </a:r>
            <a:r>
              <a:rPr lang="en-US" sz="36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হলে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	* </a:t>
            </a:r>
            <a:r>
              <a:rPr lang="as-IN" sz="3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এই ক্ষেত্রে তাহলে সঠিক উত্তরদাতা সনাক্ত করা যায়নি</a:t>
            </a:r>
          </a:p>
          <a:p>
            <a:pPr marL="0" indent="0">
              <a:buNone/>
            </a:pP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	* </a:t>
            </a:r>
            <a:r>
              <a:rPr lang="as-IN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সাক্ষাত্কারে উত্তরদাতাকে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আরো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ভালভাবে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প্রশ্ন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করতে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পারে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সেই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	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স্বাক্ষাতকারকারী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স্বতন্ত্রভাবে আরো প্রশিক্ষণ প্রয়োজন হতে পারে</a:t>
            </a:r>
            <a:endParaRPr lang="en-US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03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as-IN" sz="32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সুপারভাইজরি পদ্ধতি</a:t>
            </a:r>
            <a:br>
              <a:rPr lang="en-US" sz="32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en-US" sz="32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সুপারভাইজার</a:t>
            </a:r>
            <a:r>
              <a:rPr lang="en-US" sz="32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চেকলিষ্ট</a:t>
            </a:r>
            <a:endParaRPr lang="en-US" sz="32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524000"/>
            <a:ext cx="8153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অন্য সময়ে:</a:t>
            </a:r>
            <a:endParaRPr lang="en-US" sz="2400" b="1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just"/>
            <a:r>
              <a:rPr lang="en-US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A. </a:t>
            </a:r>
            <a:r>
              <a:rPr lang="as-IN" sz="2800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প্রয়োজন হলে অন্যান্য কমিউনিটি সদস্য / নেতার সাথে দেখা করুন: ____</a:t>
            </a:r>
          </a:p>
          <a:p>
            <a:endParaRPr lang="as-IN" sz="24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সমস্যা</a:t>
            </a:r>
            <a:r>
              <a:rPr lang="as-IN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সমাধা</a:t>
            </a: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নের</a:t>
            </a:r>
            <a:r>
              <a:rPr lang="en-US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টিম মিটিং </a:t>
            </a: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endParaRPr lang="as-IN" sz="2400" b="1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en-US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	</a:t>
            </a:r>
            <a:r>
              <a:rPr lang="as-IN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___ সমস্যা আলোচনা করুন:</a:t>
            </a:r>
          </a:p>
          <a:p>
            <a:r>
              <a:rPr lang="en-US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	</a:t>
            </a:r>
            <a:r>
              <a:rPr lang="as-IN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___ </a:t>
            </a:r>
            <a:r>
              <a:rPr lang="as-IN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প্রয়োজন হলে ভিএর জন্য কর্ম পদ্ধতি সংশোধন করুন:</a:t>
            </a:r>
            <a:endParaRPr lang="en-US" sz="20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	</a:t>
            </a:r>
            <a:r>
              <a:rPr lang="as-IN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___ প্রয়োজন হলে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কর্ম পরিকল্পনা পরিবর্তন করুন:</a:t>
            </a:r>
            <a:endParaRPr lang="en-US" sz="24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57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s-IN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সুপারভাইজরি পদ্ধতি</a:t>
            </a:r>
            <a:br>
              <a:rPr lang="en-US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en-US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প্রশ্ন</a:t>
            </a:r>
            <a:r>
              <a:rPr lang="en-US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r>
              <a:rPr lang="en-US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পর্যালোচনা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53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ধন্যবাদ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Acer\Desktop\VA13\IMG_20170912_100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04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3"/>
          </a:solidFill>
        </p:spPr>
        <p:txBody>
          <a:bodyPr>
            <a:noAutofit/>
          </a:bodyPr>
          <a:lstStyle/>
          <a:p>
            <a:br>
              <a:rPr lang="en-US" sz="2000" b="1" dirty="0"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en-US" sz="20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অধিবেশন</a:t>
            </a:r>
            <a:r>
              <a:rPr lang="en-US" sz="20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6  </a:t>
            </a:r>
            <a:r>
              <a:rPr lang="en-US" sz="20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সময়</a:t>
            </a:r>
            <a:r>
              <a:rPr lang="en-US" sz="20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: ৩০ </a:t>
            </a:r>
            <a:r>
              <a:rPr lang="en-US" sz="20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মিনিট</a:t>
            </a:r>
            <a:br>
              <a:rPr lang="en-US" sz="2000" b="1" dirty="0"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as-IN" sz="32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সুপারভাইজরি পদ্ধতি</a:t>
            </a:r>
            <a:endParaRPr lang="en-US" sz="3200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উদ্দেশ্য</a:t>
            </a:r>
            <a:r>
              <a:rPr lang="en-US" sz="40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: </a:t>
            </a:r>
          </a:p>
          <a:p>
            <a:pPr marL="0" indent="0" algn="just">
              <a:buNone/>
            </a:pPr>
            <a:r>
              <a:rPr lang="as-IN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এই সেশনের উদ্দেশ্য হল ভি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</a:t>
            </a:r>
            <a:r>
              <a:rPr lang="as-IN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কার্যক্রমের সময় তত্ত্বাবধানীয় পদ্ধতিগুলি অনুসরণ করা।</a:t>
            </a:r>
            <a:endParaRPr lang="en-US" b="1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 algn="just">
              <a:buNone/>
            </a:pPr>
            <a:endParaRPr lang="en-US" b="1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 algn="just">
              <a:buNone/>
            </a:pPr>
            <a:r>
              <a:rPr lang="en-US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উদ্দেশ্য</a:t>
            </a:r>
            <a:r>
              <a:rPr lang="en-US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সমূহ</a:t>
            </a:r>
            <a:r>
              <a:rPr lang="en-US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: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পাঠশেষে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প্রশিক্ষণার্থীগণ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জানতে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পারবেন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-</a:t>
            </a:r>
          </a:p>
          <a:p>
            <a:pPr marL="0" indent="0">
              <a:buNone/>
            </a:pP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১. </a:t>
            </a:r>
            <a:r>
              <a:rPr lang="as-IN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 কার্য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ক্রমের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জন্য অনুসরণ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ীয়</a:t>
            </a:r>
            <a:r>
              <a:rPr lang="as-IN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সুপারভাইজারি পদ্ধতিগুলি বোঝা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২. </a:t>
            </a:r>
            <a:r>
              <a:rPr lang="as-IN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সাক্ষাত্কারের মানবজায় রাখার জন্য ইন্টারভিউয়ার্স এবং সুপারভাইজারের ভূমিকাগুলি বুঝ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ান</a:t>
            </a:r>
            <a:endParaRPr lang="en-US" b="1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6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সুপারভাইজরি পদ্ধতি</a:t>
            </a:r>
            <a:endParaRPr lang="en-US" sz="3100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5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221454"/>
            <a:ext cx="8835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Interviewers will have a VA supervisor and an overall VA coordination team at sub-national and national level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568016" y="2348880"/>
            <a:ext cx="2219325" cy="904875"/>
          </a:xfrm>
          <a:prstGeom prst="rect">
            <a:avLst/>
          </a:prstGeom>
          <a:solidFill>
            <a:srgbClr val="FFFFFF"/>
          </a:solidFill>
          <a:ln w="9525" cmpd="dbl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VA Coordination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(VA TWG)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583084" y="5322435"/>
            <a:ext cx="758919" cy="5836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23" idx="0"/>
            <a:endCxn id="13" idx="1"/>
          </p:cNvCxnSpPr>
          <p:nvPr/>
        </p:nvCxnSpPr>
        <p:spPr bwMode="auto">
          <a:xfrm flipV="1">
            <a:off x="2642933" y="4057154"/>
            <a:ext cx="416720" cy="8033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2878032" y="5333725"/>
            <a:ext cx="598340" cy="5723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6982488" y="5322435"/>
            <a:ext cx="909364" cy="5659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059653" y="3808847"/>
            <a:ext cx="3242842" cy="49661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 Coordination (sub-national)</a:t>
            </a:r>
          </a:p>
        </p:txBody>
      </p:sp>
      <p:cxnSp>
        <p:nvCxnSpPr>
          <p:cNvPr id="14" name="Straight Arrow Connector 13"/>
          <p:cNvCxnSpPr>
            <a:stCxn id="13" idx="0"/>
            <a:endCxn id="6" idx="2"/>
          </p:cNvCxnSpPr>
          <p:nvPr/>
        </p:nvCxnSpPr>
        <p:spPr bwMode="auto">
          <a:xfrm flipH="1" flipV="1">
            <a:off x="4677679" y="3253755"/>
            <a:ext cx="3395" cy="5550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09305" y="5910132"/>
            <a:ext cx="1971675" cy="43296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en-US" altLang="en-US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Interviewer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>
            <a:stCxn id="24" idx="0"/>
            <a:endCxn id="13" idx="3"/>
          </p:cNvCxnSpPr>
          <p:nvPr/>
        </p:nvCxnSpPr>
        <p:spPr bwMode="auto">
          <a:xfrm flipH="1" flipV="1">
            <a:off x="6302495" y="4057154"/>
            <a:ext cx="377961" cy="8033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5479983" y="4860553"/>
            <a:ext cx="2400945" cy="4485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 Supervisors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5254359" y="5322435"/>
            <a:ext cx="1048136" cy="5659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494340" y="5910132"/>
            <a:ext cx="1971675" cy="43296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en-US" altLang="en-US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Interviewer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724785" y="5901763"/>
            <a:ext cx="1971675" cy="43296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en-US" altLang="en-US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Interviewer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6848797" y="5901762"/>
            <a:ext cx="1971675" cy="43296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en-US" altLang="en-US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Interviewer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442460" y="4860553"/>
            <a:ext cx="2400945" cy="4485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 Supervisors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971800" y="-2"/>
            <a:ext cx="6065322" cy="86965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r>
              <a:rPr lang="en-AU" sz="2400" kern="0" dirty="0"/>
              <a:t>Supervisory Procedures</a:t>
            </a:r>
          </a:p>
        </p:txBody>
      </p:sp>
    </p:spTree>
    <p:extLst>
      <p:ext uri="{BB962C8B-B14F-4D97-AF65-F5344CB8AC3E}">
        <p14:creationId xmlns:p14="http://schemas.microsoft.com/office/powerpoint/2010/main" val="57340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304800"/>
            <a:ext cx="87630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দায়ী</a:t>
            </a:r>
            <a:r>
              <a:rPr lang="en-US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ত্ব</a:t>
            </a:r>
            <a:r>
              <a:rPr lang="as-IN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</a:t>
            </a:r>
            <a:endParaRPr lang="en-US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sz="2400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নিবন্ধন পুস্তক (সাপ্তাহিক) বা উপযুক্ত উ</a:t>
            </a:r>
            <a:r>
              <a:rPr lang="en-US" sz="2400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ৎস</a:t>
            </a:r>
            <a:r>
              <a:rPr lang="as-IN" sz="2400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থেকে </a:t>
            </a:r>
            <a:r>
              <a:rPr lang="en-US" sz="2400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</a:t>
            </a:r>
            <a:r>
              <a:rPr lang="en-US" sz="2400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ব্যক্তির</a:t>
            </a:r>
            <a:r>
              <a:rPr lang="en-US" sz="2400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400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সংগ্রহ করা</a:t>
            </a:r>
            <a:endParaRPr lang="en-US" sz="2400" dirty="0">
              <a:solidFill>
                <a:srgbClr val="00B0F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sz="2400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কোন স্টাফটি ভিএ ইন্টারভিউ পরিচালনা করবে তা নির্ধারণ করা</a:t>
            </a:r>
          </a:p>
          <a:p>
            <a:r>
              <a:rPr lang="en-US" sz="24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VA </a:t>
            </a:r>
            <a:r>
              <a:rPr lang="as-IN" sz="24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সাক্ষাত্কার</a:t>
            </a:r>
            <a:r>
              <a:rPr lang="en-US" sz="24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টি</a:t>
            </a:r>
            <a:r>
              <a:rPr lang="as-IN" sz="24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যথা</a:t>
            </a:r>
            <a:r>
              <a:rPr lang="as-IN" sz="24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উপযুক্ত এবং নৈতিক পদ্ধতিতে </a:t>
            </a:r>
            <a:r>
              <a:rPr lang="en-US" sz="24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সম্পন্ন</a:t>
            </a:r>
            <a:r>
              <a:rPr lang="en-US" sz="24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24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 প্রশ্নাবলী </a:t>
            </a:r>
            <a:r>
              <a:rPr lang="en-US" sz="24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সম্পূর্ণ</a:t>
            </a:r>
            <a:r>
              <a:rPr lang="en-US" sz="24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ভাবে</a:t>
            </a:r>
            <a:r>
              <a:rPr lang="en-US" sz="24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উপস্থাপন</a:t>
            </a:r>
            <a:r>
              <a:rPr lang="en-US" sz="24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endParaRPr lang="en-US" sz="2400" dirty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sz="2400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প্রতিবেদন করতে </a:t>
            </a:r>
            <a:r>
              <a:rPr lang="en-US" sz="2400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না</a:t>
            </a:r>
            <a:r>
              <a:rPr lang="en-US" sz="2400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পারার</a:t>
            </a:r>
            <a:r>
              <a:rPr lang="en-US" sz="2400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400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সমস্যাগুলি ভিএ সুপারভাইজারকে মাসিক সভায় সমাধা</a:t>
            </a:r>
            <a:r>
              <a:rPr lang="en-US" sz="2400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নের</a:t>
            </a:r>
            <a:r>
              <a:rPr lang="en-US" sz="2400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sz="2400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2400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উপস্থাপন</a:t>
            </a:r>
            <a:r>
              <a:rPr lang="en-US" sz="2400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করতে</a:t>
            </a:r>
            <a:r>
              <a:rPr lang="en-US" sz="2400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r>
              <a:rPr lang="as-IN" sz="2400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(অথবা আরো ঘন ঘন)</a:t>
            </a:r>
            <a:endParaRPr lang="en-US" sz="2400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sz="24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648200"/>
            <a:ext cx="21336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এইচএ</a:t>
            </a:r>
            <a:r>
              <a:rPr lang="en-US" sz="1600" dirty="0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এফডাব্লিউএ</a:t>
            </a:r>
            <a:endParaRPr lang="en-US" sz="1600" dirty="0">
              <a:solidFill>
                <a:schemeClr val="tx1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en-US" sz="1600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</a:t>
            </a:r>
            <a:r>
              <a:rPr lang="en-US" sz="1600" dirty="0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স্বাক্ষাতকার</a:t>
            </a:r>
            <a:r>
              <a:rPr lang="en-US" sz="1600" dirty="0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1600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গ্রহণকারী</a:t>
            </a:r>
            <a:endParaRPr lang="en-US" sz="1600" dirty="0">
              <a:solidFill>
                <a:schemeClr val="tx1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4648200"/>
            <a:ext cx="2057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এইচএ</a:t>
            </a:r>
            <a:r>
              <a:rPr lang="en-US" sz="1600" dirty="0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এফডাব্লিউএ</a:t>
            </a:r>
            <a:endParaRPr lang="en-US" sz="1600" dirty="0">
              <a:solidFill>
                <a:schemeClr val="tx1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en-US" sz="1600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</a:t>
            </a:r>
            <a:r>
              <a:rPr lang="en-US" sz="1600" dirty="0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স্বাক্ষাতকার</a:t>
            </a:r>
            <a:r>
              <a:rPr lang="en-US" sz="1600" dirty="0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1600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গ্রহণকারী</a:t>
            </a:r>
            <a:endParaRPr lang="en-US" sz="1600" dirty="0">
              <a:solidFill>
                <a:schemeClr val="tx1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4648200"/>
            <a:ext cx="19812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এইচএ</a:t>
            </a:r>
            <a:r>
              <a:rPr lang="en-US" sz="1600" dirty="0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এফডাব্লিউএ</a:t>
            </a:r>
            <a:endParaRPr lang="en-US" sz="1600" dirty="0">
              <a:solidFill>
                <a:schemeClr val="tx1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en-US" sz="1600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</a:t>
            </a:r>
            <a:r>
              <a:rPr lang="en-US" sz="1600" dirty="0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1600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স্বাক্ষাতকার</a:t>
            </a:r>
            <a:r>
              <a:rPr lang="en-US" sz="1600" dirty="0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1600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গ্রহণকারী</a:t>
            </a:r>
            <a:endParaRPr lang="en-US" sz="1600" dirty="0">
              <a:solidFill>
                <a:schemeClr val="tx1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4648200"/>
            <a:ext cx="19812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এইচএ</a:t>
            </a:r>
            <a:r>
              <a:rPr lang="en-US" sz="1600" dirty="0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এফডাব্লিউএ</a:t>
            </a:r>
            <a:endParaRPr lang="en-US" sz="1600" dirty="0">
              <a:solidFill>
                <a:schemeClr val="tx1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en-US" sz="1600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</a:t>
            </a:r>
            <a:r>
              <a:rPr lang="en-US" sz="1600" dirty="0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স্বাক্ষাতকার</a:t>
            </a:r>
            <a:r>
              <a:rPr lang="en-US" sz="1600" dirty="0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1600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গ্রহণকারী</a:t>
            </a:r>
            <a:endParaRPr lang="en-US" sz="1600" dirty="0">
              <a:solidFill>
                <a:schemeClr val="tx1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2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8600"/>
            <a:ext cx="75438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দায়ী</a:t>
            </a:r>
            <a:r>
              <a:rPr lang="en-US" sz="2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ত্ব</a:t>
            </a:r>
            <a:r>
              <a:rPr lang="as-IN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:</a:t>
            </a:r>
          </a:p>
          <a:p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CRVS</a:t>
            </a:r>
            <a:r>
              <a:rPr lang="en-US" sz="26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6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ডাটাবেসের মধ্যে সাক্ষাতকারের দ্বারা প্রদত্ত মৃত্যু বিজ্ঞপ্তি ফরমগুলি পর্যালোচনা করুন এবং ডুপ্লিকেটগুলি সরা</a:t>
            </a:r>
            <a:r>
              <a:rPr lang="en-US" sz="26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নো</a:t>
            </a:r>
            <a:endParaRPr lang="as-IN" sz="2600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ভিএ সম্পর্কিত সাক্ষাতকারের কাজগুলি পর্যালোচনা করুন</a:t>
            </a:r>
          </a:p>
          <a:p>
            <a:r>
              <a:rPr lang="as-IN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সমস্যাগুলি সমাধান করতে সাহায্যকারীরা থাকতে পারে</a:t>
            </a:r>
          </a:p>
          <a:p>
            <a:r>
              <a:rPr lang="en-US" sz="2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পারফমেন্স</a:t>
            </a:r>
            <a:r>
              <a:rPr lang="as-IN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 মূল্যায়ন </a:t>
            </a:r>
            <a:r>
              <a:rPr lang="en-US" sz="2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এবং সাক্ষাত্কা</a:t>
            </a:r>
            <a:r>
              <a:rPr lang="en-US" sz="2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রের</a:t>
            </a:r>
            <a:r>
              <a:rPr lang="as-IN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 মান বজায় রাখা</a:t>
            </a:r>
          </a:p>
          <a:p>
            <a:r>
              <a:rPr lang="as-IN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ভিএ ইন্টারভিউয়ারের কল্যাণ সাধন (মানসিক-সামাজিক সহায়তা নিশ্চিত করা)</a:t>
            </a:r>
            <a:endParaRPr lang="en-US" sz="26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5334000"/>
            <a:ext cx="2133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</a:t>
            </a:r>
            <a:r>
              <a:rPr lang="en-US" dirty="0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সুপারভাইজার</a:t>
            </a:r>
            <a:endParaRPr lang="en-US" dirty="0">
              <a:solidFill>
                <a:schemeClr val="tx1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5181600"/>
            <a:ext cx="2133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</a:t>
            </a:r>
            <a:r>
              <a:rPr lang="en-US" dirty="0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সুপারভাইজার</a:t>
            </a:r>
            <a:endParaRPr lang="en-US" dirty="0">
              <a:solidFill>
                <a:schemeClr val="tx1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2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685800"/>
            <a:ext cx="2133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</a:t>
            </a:r>
            <a:r>
              <a:rPr lang="en-US" dirty="0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as-IN" dirty="0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সমন্বয়</a:t>
            </a:r>
            <a:r>
              <a:rPr lang="en-US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কারী</a:t>
            </a:r>
            <a:endParaRPr lang="as-IN" dirty="0">
              <a:solidFill>
                <a:schemeClr val="tx1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এমওএইচএন্ডএফপি</a:t>
            </a:r>
            <a:endParaRPr lang="en-US" dirty="0">
              <a:solidFill>
                <a:schemeClr val="tx1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1600200"/>
            <a:ext cx="3733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জেলা ভিএ সমন্বয়</a:t>
            </a:r>
            <a:r>
              <a:rPr lang="en-US" dirty="0" err="1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কারী</a:t>
            </a:r>
            <a:endParaRPr lang="as-IN" dirty="0">
              <a:solidFill>
                <a:schemeClr val="tx1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/>
            <a:r>
              <a:rPr lang="as-IN" dirty="0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স্বাস্থ্য/ পরিসংখ্যান / সিআর অফিসার</a:t>
            </a:r>
            <a:endParaRPr lang="en-US" dirty="0">
              <a:solidFill>
                <a:schemeClr val="tx1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551836"/>
            <a:ext cx="777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দায়ী</a:t>
            </a:r>
            <a:r>
              <a:rPr lang="en-US" sz="28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ত্ব</a:t>
            </a:r>
            <a:r>
              <a:rPr lang="as-IN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:</a:t>
            </a:r>
            <a:endParaRPr lang="en-US" sz="2800" b="1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endParaRPr lang="as-IN" sz="24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as-IN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জেলার মধ্যে সব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কার্যক্রমের তত্ত্বাবধান</a:t>
            </a:r>
            <a:r>
              <a:rPr lang="en-US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endParaRPr lang="en-US" sz="24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endParaRPr lang="as-IN" sz="24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Supervisors </a:t>
            </a:r>
            <a:r>
              <a:rPr lang="as-IN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এবং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আউটপুট পর্যবেক্ষণের মাধ্যমে গুণমান নিয়ন্ত্রণ নিশ্চিত করা</a:t>
            </a:r>
            <a:endParaRPr lang="en-US" sz="24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endParaRPr lang="as-IN" sz="24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সুপারভাইজার দ্বারা তাদের কাছে রিপোর্ট করা পদ্ধতিগত সমস্যাগুলি সমাধান করা</a:t>
            </a:r>
          </a:p>
        </p:txBody>
      </p:sp>
    </p:spTree>
    <p:extLst>
      <p:ext uri="{BB962C8B-B14F-4D97-AF65-F5344CB8AC3E}">
        <p14:creationId xmlns:p14="http://schemas.microsoft.com/office/powerpoint/2010/main" val="193085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0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প্রথমত, ভিএ ইন্টারভিউয়ার সমস্ত উপলব্ধ সম্পদ ব্যবহার করে এবং নিজে নিজে সমস্যার সমাধান করার চেষ্টা করে। তারা ক্রমাগত স্ব-উন্নতির জন্য </a:t>
            </a:r>
            <a:r>
              <a:rPr lang="en-US" sz="28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প্রচেষ্টা</a:t>
            </a: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করবে</a:t>
            </a:r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sz="28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as-IN" sz="32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সুপারভাইজরি পদ্ধতি</a:t>
            </a:r>
            <a:endParaRPr lang="en-US" sz="32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সমস্যার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সমাধান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400050" lvl="1" indent="0">
              <a:buNone/>
            </a:pP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2514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এইচএ</a:t>
            </a:r>
            <a:r>
              <a:rPr lang="en-US" sz="16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/</a:t>
            </a:r>
            <a:r>
              <a:rPr lang="en-US" sz="16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এফডাব্লিউএ</a:t>
            </a:r>
            <a:endParaRPr lang="en-US" sz="1600" b="1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/>
            <a:r>
              <a:rPr lang="en-US" sz="16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</a:t>
            </a:r>
            <a:r>
              <a:rPr lang="en-US" sz="16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স্বাক্ষাতকার</a:t>
            </a:r>
            <a:r>
              <a:rPr lang="en-US" sz="16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16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গ্রহণকারী</a:t>
            </a:r>
            <a:endParaRPr lang="en-US" sz="1600" b="1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1905000"/>
            <a:ext cx="2133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সমন্বয়কারী</a:t>
            </a:r>
            <a:endParaRPr lang="en-US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/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এমআইএস</a:t>
            </a:r>
            <a:endParaRPr lang="en-US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05000"/>
            <a:ext cx="2133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স্বাস্থ্য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প্রতিষ্ঠান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/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সুপারভাইজার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276600" y="2133600"/>
            <a:ext cx="457200" cy="121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867400" y="2133601"/>
            <a:ext cx="533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124200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as-IN" sz="2400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প্রথমত, ভিএ ইন্টারভিউয়ার সমস্ত উপলব্ধ সম্পদ ব্যবহার করে এবং নিজে নিজে সমস্যার সমাধান করার চেষ্টা করে। তারা ক্রমাগত স্ব-উন্নতির জন্য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প্রচেষ্ট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400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 উচিত।</a:t>
            </a:r>
          </a:p>
          <a:p>
            <a:endParaRPr lang="as-IN" sz="24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as-IN" sz="2400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দ্বিতীয়ত, যদি সমস্যা আরো গুরুতর হয়, তাহলে ভিএ প্রশিক্ষক / সুপারভাইজারের সাথে কথা বলুন।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as-IN" sz="32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সুপারভাইজরি পদ্ধতি</a:t>
            </a:r>
            <a:endParaRPr lang="en-US" sz="32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সমস্যার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সমাধান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2514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</a:t>
            </a:r>
            <a:r>
              <a:rPr lang="en-US" sz="16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স্বাক্ষাতকার</a:t>
            </a:r>
            <a:r>
              <a:rPr lang="en-US" sz="16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16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গ্রহণকারী</a:t>
            </a:r>
            <a:endParaRPr lang="en-US" sz="1600" b="1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1905000"/>
            <a:ext cx="2133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সমন্বয়কারী</a:t>
            </a:r>
            <a:endParaRPr lang="en-US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/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এমআইএস</a:t>
            </a:r>
            <a:endParaRPr lang="en-US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05000"/>
            <a:ext cx="2133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স্বাস্থ্য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প্রতিষ্ঠান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/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সুপারভাইজার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276600" y="2133600"/>
            <a:ext cx="457200" cy="121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867400" y="2133601"/>
            <a:ext cx="533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21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618</Words>
  <Application>Microsoft Office PowerPoint</Application>
  <PresentationFormat>On-screen Show (4:3)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SolaimanLipi</vt:lpstr>
      <vt:lpstr>Times New Roman</vt:lpstr>
      <vt:lpstr>Arial</vt:lpstr>
      <vt:lpstr>Calibri</vt:lpstr>
      <vt:lpstr>Office Theme</vt:lpstr>
      <vt:lpstr>PowerPoint Presentation</vt:lpstr>
      <vt:lpstr> অধিবেশন 6  সময় : ৩০ মিনিট সুপারভাইজরি পদ্ধতি</vt:lpstr>
      <vt:lpstr> সুপারভাইজরি পদ্ধতি</vt:lpstr>
      <vt:lpstr>PowerPoint Presentation</vt:lpstr>
      <vt:lpstr>PowerPoint Presentation</vt:lpstr>
      <vt:lpstr>PowerPoint Presentation</vt:lpstr>
      <vt:lpstr>PowerPoint Presentation</vt:lpstr>
      <vt:lpstr>সুপারভাইজরি পদ্ধতি</vt:lpstr>
      <vt:lpstr>সুপারভাইজরি পদ্ধতি</vt:lpstr>
      <vt:lpstr>সুপারভাইজরি পদ্ধতি</vt:lpstr>
      <vt:lpstr>সুপারভাইজরি পদ্ধতি সুপারভাইজার চেকলিষ্ট</vt:lpstr>
      <vt:lpstr>সুপারভাইজরি পদ্ধতি সুপারভাইজার চেকলিষ্ট</vt:lpstr>
      <vt:lpstr>সুপারভাইজরি পদ্ধতি সুপারভাইজার চেকলিষ্ট</vt:lpstr>
      <vt:lpstr>সুপারভাইজরি পদ্ধতি প্রশ্ন এবং পর্যালোচনা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MIS DGHS</cp:lastModifiedBy>
  <cp:revision>48</cp:revision>
  <dcterms:created xsi:type="dcterms:W3CDTF">2017-09-22T13:29:18Z</dcterms:created>
  <dcterms:modified xsi:type="dcterms:W3CDTF">2022-03-20T06:27:08Z</dcterms:modified>
</cp:coreProperties>
</file>