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laimanLipi" panose="03000609000000000000" pitchFamily="65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2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0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9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D031-2F46-47D4-9F4B-75864D2C09A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A0873-4457-4438-8977-B928235E9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010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 Registration of Vital Statistics  (CRVS)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CRVS Secretariat, Cabinet Division.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Local Government Division</a:t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Health and Family Welfare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MIS, DGHS</a:t>
            </a:r>
            <a:b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Monogram of Banglad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29" y="1801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5562600"/>
            <a:ext cx="3589020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32" y="5179347"/>
            <a:ext cx="1512168" cy="1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4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৪.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"বেনিফিট" অর্থ কোনও উত্তরদাতা কোনও সাক্ষাত্কারে কখনও বিচলিত হবে না।</a:t>
            </a: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	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সত্য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/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মিথ্যা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৫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. "ব্যক্তিদের প্রতি শ্রদ্ধা" এর অংশ হলো, আমরা এক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জন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মহিলার স্বামীকে এই প্রকল্পে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মহিলাকে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অংশগ্রহণের অনুমতি দিতে বলব।</a:t>
            </a: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		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সত্য 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/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মিথ্যা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৬.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শিশুদের এবং প্রাপ্তবয়স্কদের মারাত্মক অসুস্থতা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নিয়ে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ভিএ টিম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বাইরে আলোচনা করা ঠিক আছে।</a:t>
            </a:r>
          </a:p>
          <a:p>
            <a:pPr marL="0" indent="0">
              <a:buNone/>
            </a:pPr>
            <a:endParaRPr lang="as-IN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		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সত্য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/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মিথ্যা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8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গ্রুপ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ওয়ার্ক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026" name="Picture 2" descr="C:\Users\Acer\Desktop\VA13\C360_2017-09-13-12-48-52-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219200"/>
            <a:ext cx="804615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3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গ্রুপ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ওয়ার্ক</a:t>
            </a:r>
            <a:endParaRPr lang="en-US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আপনি কিছু দৃষ্টান্ত দিয়েছেন যেখানে নৈতিক প্রিন্সিপাল বৈশিষ্ট্য দ্বারা প্রভাবিত হতে পারে;</a:t>
            </a: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১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</a:t>
            </a:r>
            <a:endParaRPr lang="as-IN" sz="28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. </a:t>
            </a:r>
            <a:r>
              <a:rPr lang="as-IN" sz="28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সাক্ষাৎকার</a:t>
            </a:r>
            <a:r>
              <a:rPr lang="en-US" sz="28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</a:t>
            </a:r>
            <a:endParaRPr lang="as-IN" sz="28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8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আপনি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অংশগ্রহণকারীগণকে</a:t>
            </a:r>
            <a:r>
              <a:rPr lang="as-IN" sz="28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দুটি গ্রুপ বিভক্ত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করুণ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endParaRPr lang="as-IN" sz="2800" dirty="0">
              <a:solidFill>
                <a:schemeClr val="accent6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/>
            <a:r>
              <a:rPr lang="as-IN" sz="2800" dirty="0">
                <a:solidFill>
                  <a:schemeClr val="accent4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০</a:t>
            </a:r>
            <a:r>
              <a:rPr lang="as-IN" sz="2800" dirty="0">
                <a:solidFill>
                  <a:schemeClr val="accent4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মিনিট সময় নিন এবং গ্রুপের মধ্যে পরিস্থিতি নিয়ে আলোচনা করুন এবং কোন নৈতিক প্রিন্সিপালগুলি প্রভাবিত হতে পারে তা চিহ্নিত করার চেষ্টা করুন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9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28774"/>
              </p:ext>
            </p:extLst>
          </p:nvPr>
        </p:nvGraphicFramePr>
        <p:xfrm>
          <a:off x="304800" y="381000"/>
          <a:ext cx="8229600" cy="520545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270">
                <a:tc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পরিবর্তনশীল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ফলাফল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নৈতিক নীতি প্রভাবিত?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pPr algn="l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ভাষা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গত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বাধা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অবগত মতামতের ভুল বোঝাবুঝি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40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052">
                <a:tc>
                  <a:txBody>
                    <a:bodyPr/>
                    <a:lstStyle/>
                    <a:p>
                      <a:pPr algn="l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ঐতিহ্য এবং</a:t>
                      </a:r>
                    </a:p>
                    <a:p>
                      <a:pPr algn="l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রোগ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 ও 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স্বাস্থ্যের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উপর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বিশ্বাস</a:t>
                      </a:r>
                    </a:p>
                    <a:p>
                      <a:pPr algn="l"/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পারম্পরিক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 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সম্মান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প্রদশনের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ক্ষেত্রে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গ্রাম্য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ডাক্তার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এবং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 </a:t>
                      </a:r>
                      <a:r>
                        <a:rPr lang="en-US" sz="2400" baseline="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ডাক্তারের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 </a:t>
                      </a:r>
                      <a:r>
                        <a:rPr lang="en-US" sz="2400" baseline="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প্রার্থক্য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226">
                <a:tc>
                  <a:txBody>
                    <a:bodyPr/>
                    <a:lstStyle/>
                    <a:p>
                      <a:pPr algn="l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দারিদ্র্য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তা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এবং 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শিক্ষা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স্বাস্থ্য বেনিফিট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সম্পর্কে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সাক্ষাতকারী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দের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as-IN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তথ্য সংগ্রহ হচ্ছে হচ্ছে</a:t>
                      </a:r>
                    </a:p>
                    <a:p>
                      <a:pPr algn="l"/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737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312464"/>
              </p:ext>
            </p:extLst>
          </p:nvPr>
        </p:nvGraphicFramePr>
        <p:xfrm>
          <a:off x="304800" y="381000"/>
          <a:ext cx="8229600" cy="56136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384">
                <a:tc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পরিবর্তনশীল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ফলাফল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নৈতিক নীতি প্রভাবিত?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3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স্বাস্থ্য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baseline="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প্রতিষ্ঠান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baseline="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খেকে</a:t>
                      </a:r>
                      <a:r>
                        <a:rPr lang="en-US" sz="2400" baseline="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প্রদত্ত তথ্য বুঝতে অসুবিধা</a:t>
                      </a:r>
                    </a:p>
                    <a:p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পাবলিক হেলথ সিস্টেমের সাথে হস্তক্ষেপ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427">
                <a:tc>
                  <a:txBody>
                    <a:bodyPr/>
                    <a:lstStyle/>
                    <a:p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ডাবল ভূমিকা: স্বাস্থ্যসেবা প্রদানকারী এবং</a:t>
                      </a:r>
                    </a:p>
                    <a:p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সাক্ষাত্কার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গ্রহণকারী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ভিএ এবং স্বাস্থ্যসেবার মধ্যে বিভ্রান্তি ছাড়া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যাতে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কার্যক্রমে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 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অংশগ্রহণের  গুরুত্বপূর্ণ বিবেচনা</a:t>
                      </a:r>
                      <a:r>
                        <a:rPr lang="en-US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 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করা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384">
                <a:tc>
                  <a:txBody>
                    <a:bodyPr/>
                    <a:lstStyle/>
                    <a:p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পরিবার</a:t>
                      </a:r>
                      <a:r>
                        <a:rPr lang="en-US" sz="2400" dirty="0" err="1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কে</a:t>
                      </a:r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 যথেষ্ট তথ্য সরবরাহ করতে ব্যর্থতা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s-IN" sz="2400" dirty="0"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অংশগ্রহণকারীদের প্রত্যাশা উত্থাপন</a:t>
                      </a:r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SolaimanLipi" panose="03000609000000000000" pitchFamily="65" charset="0"/>
                        <a:cs typeface="SolaimanLipi" panose="03000609000000000000" pitchFamily="65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1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অধিবেশন</a:t>
            </a:r>
            <a: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৭  </a:t>
            </a:r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সময়</a:t>
            </a:r>
            <a: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৩০ </a:t>
            </a:r>
            <a:r>
              <a:rPr lang="en-US" sz="20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মিনিট</a:t>
            </a:r>
            <a:br>
              <a:rPr lang="en-US" sz="2000" b="1" dirty="0">
                <a:latin typeface="SolaimanLipi" panose="03000609000000000000" pitchFamily="65" charset="0"/>
                <a:cs typeface="SolaimanLipi" panose="03000609000000000000" pitchFamily="65" charset="0"/>
              </a:rPr>
            </a:br>
            <a:r>
              <a:rPr lang="en-US" sz="32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নৈতিক প্রশিক্ষণ</a:t>
            </a:r>
            <a:endParaRPr lang="en-US" sz="3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</a:p>
          <a:p>
            <a:pPr marL="0" indent="0" algn="just">
              <a:buNone/>
            </a:pP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গ্রহণকারীগণ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কোন জনস্বাস্থ্য তথ্য সংগ্রহের জন্য গোপনীয়তার ধারণা, এবং নীতিশাস্ত্রের গুরুত্ব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যাতে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বোঝে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তা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নিশ্চিত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 algn="just">
              <a:buNone/>
            </a:pPr>
            <a:endParaRPr lang="en-US" b="1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পাঠশেষে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প্রশিক্ষণার্থীগণ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জানতে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পারবেন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</a:t>
            </a: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১. </a:t>
            </a:r>
            <a:r>
              <a:rPr lang="as-IN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ডেটা সংগ্রহের জন্য নীতিশাস্ত্রের তিনটি মূল নীতি নির্ধারণ করুন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২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অংশগ্রহ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ণ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মূলক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কার্যক্রমের</a:t>
            </a:r>
            <a:r>
              <a:rPr lang="en-US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সংজ্ঞা দিন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en-US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</a:t>
            </a:r>
            <a:r>
              <a:rPr lang="en-US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.</a:t>
            </a:r>
            <a:r>
              <a:rPr lang="as-IN" b="1" dirty="0">
                <a:solidFill>
                  <a:srgbClr val="0070C0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as-IN" b="1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কার্যক্রম পরিচালনার গোপনীয়তা নির্ধারণ করুন</a:t>
            </a:r>
            <a:endParaRPr lang="en-US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5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1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কেন আমাদের নৈতিকতা বিবেচনা করতে হবে?</a:t>
            </a:r>
            <a:endParaRPr lang="en-US" sz="3100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s-IN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ব্যক্তি, সম্প্রদায় ও সমাজকে বড় বড় অপ্রয়োজনীয় ঝুঁকির </a:t>
            </a:r>
            <a:r>
              <a:rPr lang="en-US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থেকে</a:t>
            </a:r>
            <a:r>
              <a:rPr lang="as-IN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রক্ষা করার জন্য</a:t>
            </a:r>
            <a:endParaRPr lang="en-US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8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s-IN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নৈতিক প্রশিক্ষণ - নৈতিক নীতি</a:t>
            </a:r>
            <a:r>
              <a:rPr lang="en-US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সমূহ</a:t>
            </a:r>
            <a:endParaRPr lang="en-US" b="1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তথ্য সংগ্রহের সাথে সম্পর্কিত সমস্ত কার্যক্রম পরিচালনা করে এমন 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৩</a:t>
            </a:r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টি মূল নীতি রয়েছে</a:t>
            </a:r>
            <a:r>
              <a:rPr lang="en-US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ন্যায়</a:t>
            </a:r>
            <a:r>
              <a:rPr lang="en-US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বিচার: 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উচ্চ ঝুঁকি </a:t>
            </a:r>
            <a:r>
              <a:rPr lang="en-US" sz="24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পূর্ণ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এবং উপকারী প্রোগ্রাম উভয় </a:t>
            </a:r>
            <a:r>
              <a:rPr lang="en-US" sz="24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ক্ষেত্রে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অংশগ্রহণকারী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মানুষকে সম্মা</a:t>
            </a:r>
            <a:r>
              <a:rPr lang="en-US" sz="24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নের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সঙ্গে চিকি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ৎ</a:t>
            </a:r>
            <a:r>
              <a:rPr lang="en-US" sz="24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এবং</a:t>
            </a:r>
            <a:r>
              <a:rPr lang="en-US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সমান সুযোগ </a:t>
            </a:r>
            <a:r>
              <a:rPr lang="en-US" sz="2400" dirty="0" err="1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দানের</a:t>
            </a:r>
            <a:r>
              <a:rPr lang="as-IN" sz="2400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নৈতিক দায় বোঝায়।</a:t>
            </a:r>
            <a:endParaRPr lang="en-US" sz="2400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B0F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ব্যক্তি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স্বাধীনতার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সম্মান</a:t>
            </a:r>
            <a:r>
              <a:rPr lang="en-US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দেখানো</a:t>
            </a: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 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প্রত্যেকেরই নিজস্ব অংশগ্রহণ নির্ধারণের অধিকার রয়েছে।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অধিকার</a:t>
            </a:r>
            <a:r>
              <a:rPr lang="en-US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বঞ্চিতদের</a:t>
            </a:r>
            <a:r>
              <a:rPr lang="as-IN" sz="24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(শিশু এবং মানসিকভাবে অসহায়) অবশ্যই সুরক্ষিত হতে হবে।</a:t>
            </a:r>
            <a:endParaRPr lang="en-US" sz="24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4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বেনিফিট: </a:t>
            </a:r>
            <a:r>
              <a:rPr lang="as-IN" sz="2400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ক্ষতি থেকে ব্যক্তিদের রক্ষা করার একটি বাধ্যবাধকতা - সম্ভাব্য বেনিফিট বাড়িয়ে নিন এবং ঝুঁকি হ্রাস করুন।</a:t>
            </a:r>
            <a:endParaRPr lang="en-US" sz="2400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1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৩টি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নৈতিক নীতি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মানা</a:t>
            </a:r>
            <a:r>
              <a:rPr lang="en-US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as-IN" b="1" dirty="0">
                <a:latin typeface="SolaimanLipi" panose="03000609000000000000" pitchFamily="65" charset="0"/>
                <a:cs typeface="SolaimanLipi" panose="03000609000000000000" pitchFamily="65" charset="0"/>
              </a:rPr>
              <a:t> হয়:</a:t>
            </a:r>
            <a:endParaRPr lang="en-US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6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উত্তরদাতাদের ন্যায়সঙ্গত এবং বাস্তবতামূলক পছন্দ </a:t>
            </a:r>
            <a:r>
              <a:rPr lang="as-IN" sz="2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- সব ধরনের মৃত্যু</a:t>
            </a:r>
            <a:r>
              <a:rPr lang="en-US" sz="2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ই</a:t>
            </a:r>
            <a:r>
              <a:rPr lang="as-IN" sz="2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(বয়স / লিঙ্গ</a:t>
            </a:r>
            <a:r>
              <a:rPr lang="en-US" sz="2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নির্বিশেষে) অন্তর্ভুক্ত করা হয় এবং কোন মিথ্যা দাবি বা প্রতিশ্রুতি করা হয় না</a:t>
            </a:r>
            <a:r>
              <a:rPr lang="en-US" sz="2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as-IN" sz="26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6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6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6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ন্যায়</a:t>
            </a:r>
            <a:r>
              <a:rPr lang="en-US" sz="26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600" b="1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বিচারের নীতি বজায় রাখতে সাহায্য করে।</a:t>
            </a:r>
            <a:endParaRPr lang="en-US" sz="2600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600" b="1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600" b="1" dirty="0">
                <a:solidFill>
                  <a:srgbClr val="00B0F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জ্ঞাত অংশগ্রহণ: </a:t>
            </a:r>
            <a:r>
              <a:rPr lang="as-IN" sz="2600" dirty="0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 অবশ্যই ভিএ ইন্টারভিউয়ের উদ্দেশ্য বোঝে এবং অংশগ্রহণের প্রত্যাখ্যান করার অধিকার তাদের আছে।</a:t>
            </a:r>
            <a:r>
              <a:rPr lang="as-IN" sz="2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স্বাধীনতার</a:t>
            </a:r>
            <a:r>
              <a:rPr lang="as-IN" sz="2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নীতি বজায় রাখতে সাহায্য করে।</a:t>
            </a:r>
            <a:endParaRPr lang="en-US" sz="26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600" b="1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দায়িত্বঃ</a:t>
            </a:r>
            <a:r>
              <a:rPr lang="as-IN" sz="26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সাক্ষতকারগ্রহণকারীগণ</a:t>
            </a:r>
            <a:r>
              <a:rPr lang="as-IN" sz="2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উত্তরদাতা</a:t>
            </a:r>
            <a:r>
              <a:rPr lang="en-US" sz="2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 </a:t>
            </a:r>
            <a:r>
              <a:rPr lang="as-IN" sz="26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অধিকার এবং কল্যাণ রক্ষা করতে হবে।</a:t>
            </a:r>
          </a:p>
          <a:p>
            <a:pPr marL="0" indent="0">
              <a:buNone/>
            </a:pPr>
            <a:r>
              <a:rPr lang="as-IN" sz="26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এই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টি</a:t>
            </a:r>
            <a:r>
              <a:rPr lang="as-IN" sz="26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উপকারের নীতি বজায় রাখতে সাহায্য করে।</a:t>
            </a:r>
            <a:endParaRPr lang="en-US" sz="2600" b="1" dirty="0">
              <a:solidFill>
                <a:schemeClr val="accent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2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s-IN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কিভাবে আমরা উত্তরদাতাদের ন্যায়সঙ্গত এবং বাস্তবগত পছন্দ</a:t>
            </a:r>
            <a:r>
              <a:rPr lang="en-US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নিশ্চিত</a:t>
            </a:r>
            <a:r>
              <a:rPr lang="en-US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করব</a:t>
            </a:r>
            <a:r>
              <a:rPr lang="en-US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উদ্দেশ্য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স্পষ্ট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as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বর্ণনা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r>
              <a:rPr lang="as-IN" sz="2800" b="1" dirty="0">
                <a:solidFill>
                  <a:schemeClr val="accent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-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বয়স্কদের, শিশু, এবং নবজাতক মৃত্যুর কারণ সনাক্ত করা।</a:t>
            </a:r>
          </a:p>
          <a:p>
            <a:endParaRPr lang="as-IN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8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অংশগ্রহণের জন্য আমন্ত্রণ জানান-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মনে রাখবেন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ভিএ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সাক্ষতকারে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অংশগ্রহণ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মহিলা বা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পুরুষের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নিজস্ব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পছ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ন্দের</a:t>
            </a: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ব্যাপার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>
              <a:buNone/>
            </a:pPr>
            <a:endParaRPr lang="as-IN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সাক্ষাত্কারের পদ্ধতিটি বর্ণনা করুন-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কখন, কোথায়, কতক্ষণ?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3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3200" b="1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জ্ঞাত অংশগ্রহণ সম্পর্কে কিছু বিষয়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স্মরণ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রাখা</a:t>
            </a:r>
            <a:r>
              <a:rPr lang="as-IN" sz="3200" b="1" dirty="0">
                <a:solidFill>
                  <a:schemeClr val="tx2">
                    <a:lumMod val="75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ইন্টারভিউয়ারকে মনে রাখতে হবে: </a:t>
            </a:r>
            <a:r>
              <a:rPr lang="as-IN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সাক্ষাৎকারের উদ্দেশ্য ব্যাখ্যা করা উচিত এবং অংশগ্রহণকারীকে সিদ্ধান্ত নিতে হবে যে তারা অংশগ্রহণ করবে কিনা।</a:t>
            </a:r>
            <a:endParaRPr lang="en-US" sz="28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উত্তরদাতাকে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as-IN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জানা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তে</a:t>
            </a:r>
            <a:r>
              <a:rPr lang="en-US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as-IN" sz="28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১. </a:t>
            </a:r>
            <a:r>
              <a:rPr lang="as-IN" sz="2800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ঝুঁকি এবং বেনিফিট</a:t>
            </a: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২.  </a:t>
            </a:r>
            <a:r>
              <a:rPr lang="as-IN" sz="28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গোপনীয়তা</a:t>
            </a: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৩. </a:t>
            </a:r>
            <a:r>
              <a:rPr lang="as-IN" sz="28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আরও তথ্যের জন্য </a:t>
            </a:r>
            <a:r>
              <a:rPr lang="en-US" sz="28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যোগাযোগের</a:t>
            </a:r>
            <a:r>
              <a:rPr lang="en-US" sz="28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প্রয়োজন</a:t>
            </a:r>
            <a:r>
              <a:rPr lang="en-US" sz="28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endParaRPr lang="as-IN" sz="2800" dirty="0"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sz="2800" dirty="0">
                <a:latin typeface="SolaimanLipi" panose="03000609000000000000" pitchFamily="65" charset="0"/>
                <a:cs typeface="SolaimanLipi" panose="03000609000000000000" pitchFamily="65" charset="0"/>
              </a:rPr>
              <a:t>৪. </a:t>
            </a:r>
            <a:r>
              <a:rPr lang="as-IN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ইন্টারভিউ চালিয়ে যেতে </a:t>
            </a:r>
            <a:r>
              <a:rPr lang="en-US" sz="2800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সম্মত</a:t>
            </a:r>
            <a:r>
              <a:rPr lang="en-US" sz="2800" dirty="0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থাকা</a:t>
            </a:r>
            <a:endParaRPr lang="en-US" sz="2800" dirty="0">
              <a:solidFill>
                <a:srgbClr val="0070C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0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সুপারভাইজারদের </a:t>
            </a:r>
            <a:r>
              <a:rPr lang="en-US" sz="2400" b="1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দায়বদ্ধতা</a:t>
            </a:r>
            <a:r>
              <a:rPr lang="as-IN" sz="2400" b="1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:</a:t>
            </a:r>
          </a:p>
          <a:p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কার্যক্রম পরিচালনা করার ক্ষেত্রে নৈতিক নীতি অনুসরণ করে মানুষের অধিকার ও কল্যাণ রক্ষা করা।</a:t>
            </a:r>
          </a:p>
          <a:p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নৈতিক পদ্ধতিতে ভিএ ইন্টারভিউয়ের তত্ত্বাবধান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ভিএ টিম(ভিএ সুপারভাইজার, ভিএ ইন্টারভিউর)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এর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দায়</a:t>
            </a:r>
            <a:r>
              <a:rPr lang="en-US" sz="2400" b="1" dirty="0" err="1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বদ্ধতা</a:t>
            </a:r>
            <a:r>
              <a:rPr lang="en-US" sz="2400" b="1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:</a:t>
            </a:r>
            <a:endParaRPr lang="as-IN" sz="2400" b="1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উত্তরদাতাদের এবং তথ্য ব্যবস্থাপনা কার্যক্রমে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সংশ্লিষ্টদের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সাথে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নৈতিক আচরণ</a:t>
            </a:r>
            <a:r>
              <a:rPr lang="en-US" sz="2400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400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করা</a:t>
            </a:r>
            <a:endParaRPr lang="en-US" sz="24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4000" dirty="0"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নৈতিক প্রশিক্ষণের জন্য পরীক্ষা</a:t>
            </a:r>
            <a:endParaRPr lang="en-US" sz="4000" dirty="0"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১. </a:t>
            </a:r>
            <a:r>
              <a:rPr lang="as-IN" sz="28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নৈতিক মানসমূহের কোড অংশগ্রহণকারীদের অধিকার রক্ষার জন্য বোঝানো হয়। </a:t>
            </a:r>
            <a:endParaRPr lang="en-US" sz="2800" b="1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	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সত্য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 /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 মিথ্যা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২.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সম্মতি একটি চলমান প্রক্রিয়া।</a:t>
            </a: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		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সত্য 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/ 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মিথ্যা</a:t>
            </a: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৩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. তথ্য সংগ্রহের </a:t>
            </a:r>
            <a:r>
              <a:rPr lang="en-US" dirty="0">
                <a:latin typeface="SolaimanLipi" panose="03000609000000000000" pitchFamily="65" charset="0"/>
                <a:cs typeface="SolaimanLipi" panose="03000609000000000000" pitchFamily="65" charset="0"/>
              </a:rPr>
              <a:t>৩</a:t>
            </a: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 টি নীতিগত নীতিমালা অন্তর্ভুক্ত করে: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১</a:t>
            </a:r>
            <a:r>
              <a:rPr lang="as-IN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) ব্যক্তি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স্বাধীনতার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প্রতি</a:t>
            </a:r>
            <a:r>
              <a:rPr lang="en-US" dirty="0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সম্মন</a:t>
            </a:r>
            <a:endParaRPr lang="as-IN" dirty="0">
              <a:solidFill>
                <a:srgbClr val="FF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2) বদান্যতা</a:t>
            </a:r>
          </a:p>
          <a:p>
            <a:pPr marL="0" indent="0">
              <a:buNone/>
            </a:pPr>
            <a:r>
              <a:rPr lang="as-IN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3)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ন্যায়</a:t>
            </a:r>
            <a:r>
              <a:rPr lang="en-US" dirty="0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বিচার</a:t>
            </a:r>
            <a:endParaRPr lang="as-IN" dirty="0">
              <a:solidFill>
                <a:srgbClr val="7030A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r>
              <a:rPr lang="as-IN" dirty="0">
                <a:latin typeface="SolaimanLipi" panose="03000609000000000000" pitchFamily="65" charset="0"/>
                <a:cs typeface="SolaimanLipi" panose="03000609000000000000" pitchFamily="65" charset="0"/>
              </a:rPr>
              <a:t>4) গোপনীয়তা</a:t>
            </a:r>
          </a:p>
          <a:p>
            <a:pPr marL="0" indent="0">
              <a:buNone/>
            </a:pPr>
            <a:r>
              <a:rPr lang="as-IN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5) জ্ঞাত অংশগ্রহণ</a:t>
            </a:r>
            <a:r>
              <a:rPr lang="en-US" dirty="0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মূলক</a:t>
            </a:r>
            <a:endParaRPr lang="en-AU" dirty="0">
              <a:solidFill>
                <a:srgbClr val="C0000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>
              <a:buNone/>
            </a:pPr>
            <a:endParaRPr lang="en-US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9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747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SolaimanLipi</vt:lpstr>
      <vt:lpstr>Calibri</vt:lpstr>
      <vt:lpstr>Office Theme</vt:lpstr>
      <vt:lpstr>PowerPoint Presentation</vt:lpstr>
      <vt:lpstr>অধিবেশন ৭  সময় : ৩০ মিনিট  নৈতিক প্রশিক্ষণ</vt:lpstr>
      <vt:lpstr> কেন আমাদের নৈতিকতা বিবেচনা করতে হবে?</vt:lpstr>
      <vt:lpstr>নৈতিক প্রশিক্ষণ - নৈতিক নীতি সমূহ</vt:lpstr>
      <vt:lpstr>PowerPoint Presentation</vt:lpstr>
      <vt:lpstr>কিভাবে আমরা উত্তরদাতাদের ন্যায়সঙ্গত এবং বাস্তবগত পছন্দ নিশ্চিত করব ?</vt:lpstr>
      <vt:lpstr>জ্ঞাত অংশগ্রহণ সম্পর্কে কিছু বিষয় স্মরণ রাখা:</vt:lpstr>
      <vt:lpstr>PowerPoint Presentation</vt:lpstr>
      <vt:lpstr>নৈতিক প্রশিক্ষণের জন্য পরীক্ষা</vt:lpstr>
      <vt:lpstr>PowerPoint Presentation</vt:lpstr>
      <vt:lpstr>গ্রুপ ওয়ার্ক</vt:lpstr>
      <vt:lpstr>গ্রুপ ওয়ার্ক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MIS DGHS</cp:lastModifiedBy>
  <cp:revision>50</cp:revision>
  <dcterms:created xsi:type="dcterms:W3CDTF">2017-09-22T00:35:55Z</dcterms:created>
  <dcterms:modified xsi:type="dcterms:W3CDTF">2022-03-20T05:50:15Z</dcterms:modified>
</cp:coreProperties>
</file>