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7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olaimanLipi" panose="03000609000000000000" pitchFamily="65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E47B2-964E-4538-84EC-DFF474BE01C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82693-3019-45DF-B793-066BF61C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0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2693-3019-45DF-B793-066BF61C33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8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0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2629-7F2D-4048-999A-33ACBDE1E6C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AB4A-213D-4FDB-BDB1-56940C33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6256"/>
            <a:ext cx="8229600" cy="595990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Registration of Vital Statistics  (CRVS)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CRVS Secretariat, Cabinet Division.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Local Government Division</a:t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 and Family Welfare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MIS, DGHS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Monogram of Banglad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20" y="92652"/>
            <a:ext cx="1506971" cy="15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4876800"/>
            <a:ext cx="358902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4502727"/>
            <a:ext cx="1512168" cy="1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ধাপ 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as-IN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সেরা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দাতা</a:t>
            </a:r>
            <a:r>
              <a:rPr lang="as-IN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চিহ্নিত করুন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পরিবারের সদস্যদের সাথে কথা বলুন - নিজে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পরিচয় দিন এবং 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আগমনের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উদ্দেশ্যটি জানান। তাদের সাথে একটি সম্পর্ক গড়ে তুলুন। প্রশ্নগুলি জিজ্ঞাসা করার 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সময় দিন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কাজের উদ্দেশ্য সম্পর্কে তাদের পরিষ্কার 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তারপর একটি ভাল 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দাতা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সনাক্ত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as-IN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সেরা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দাতা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কে?</a:t>
            </a:r>
            <a:endParaRPr lang="en-US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400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ধাপ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as-IN" sz="2400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সেরা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দাতা</a:t>
            </a:r>
            <a:r>
              <a:rPr lang="as-IN" sz="2400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চিহ্নিত করুন</a:t>
            </a:r>
          </a:p>
          <a:p>
            <a:pPr marL="0" indent="0" algn="just">
              <a:buNone/>
            </a:pPr>
            <a:r>
              <a:rPr lang="as-IN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পরিবারের সদস্যদের সাথে কথা বলুন - নিজে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as-IN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পরিচয় দিন এবং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আগমনের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উদ্দেশ্যটি জানান। তাদের সাথে একটি সম্পর্ক গড়ে তুলুন। প্রশ্নগুলি জিজ্ঞাসা করার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সময় দিন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কাজের উদ্দেশ্য সম্পর্কে তাদের পরিষ্কার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  <a:r>
              <a:rPr lang="as-IN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 তারপর একটি ভাল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দাতা</a:t>
            </a:r>
            <a:r>
              <a:rPr lang="as-IN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সনাক্ত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>
              <a:buNone/>
            </a:pPr>
            <a:endParaRPr lang="en-US" sz="2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</a:t>
            </a: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ভাল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দাতা</a:t>
            </a: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সেই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ব্যক্তি যিনি:</a:t>
            </a:r>
          </a:p>
          <a:p>
            <a:pPr marL="0" indent="0">
              <a:buNone/>
            </a:pPr>
            <a:endParaRPr lang="as-IN" sz="1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অসুস্থতা এবং মৃত্যুর সময় উপস্থিত ছিলেন</a:t>
            </a:r>
          </a:p>
          <a:p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অসুস্থতা এবং মৃত্যুর সময় মৃত ব্যক্তির জন্য যেকোনো ধরনের যত্নে জড়িত ছিলেন</a:t>
            </a:r>
          </a:p>
          <a:p>
            <a:r>
              <a:rPr lang="as-IN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 ব্যক্তির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সমন্ধে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খুব ভাল জানেন</a:t>
            </a:r>
          </a:p>
          <a:p>
            <a:r>
              <a:rPr lang="as-IN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 ব্যক্তির অভ্যাস এবং জীবনধারা জানতে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endParaRPr lang="as-IN" sz="2400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4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ধাপ 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তথ্য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গ্রহণের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অনুমতি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নেওয়া</a:t>
            </a:r>
            <a:endParaRPr lang="as-IN" sz="28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যখন তারা একটি সাক্ষাত্কারে অংশ নিতে সম্মত হন, তখন তাদের জন্য সম্মতিপত্রটি পড়ে বা তাদের পড়া ও বোঝার জন্য একটি কপি সরবরাহ করে আনুষ্ঠানিক সম্মতি </a:t>
            </a:r>
            <a:r>
              <a:rPr lang="en-US" sz="2800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</a:t>
            </a:r>
            <a:r>
              <a:rPr lang="en-US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স্থানীয়ভাবে যদি প্রয়োজন হয়, ট্যাবলেটটি ব্যবহার করে তথ্য রেকর্ড করুন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130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ধাপ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৪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সাক্ষাৎকারটি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গ্রহন</a:t>
            </a:r>
            <a:r>
              <a:rPr lang="as-IN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করুন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সুবিদাজনক</a:t>
            </a:r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জায়গা সনাক্ত করুন এবং কিছু গোপনীয়তা সঙ্গে সাক্ষাৎকারটি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গ্রহন</a:t>
            </a:r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করুন</a:t>
            </a:r>
          </a:p>
          <a:p>
            <a:pPr marL="0" indent="0">
              <a:buNone/>
            </a:pPr>
            <a:endParaRPr lang="as-IN" sz="19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খুব কঠিন সাক্ষাত্কার, যা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তে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অতিত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স্মৃতি এবং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স্পর্শকাতর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বিষয় উত্থাপিত হবে।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সব সময় সচেতন থাকুন,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এবংর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উত্তরদাতাকে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সম্মান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প্রদর্শন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>
              <a:buNone/>
            </a:pPr>
            <a:endParaRPr lang="as-IN" sz="1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যদি প্রয়োজন হয়, তাহলে সাক্ষাত্কারের সময় আপনি একটি বিরতি নিতে পারেন। কিছু কিছু ক্ষেত্রে, তথ্য সংগ্রহের প্রোটোকলটি একটি নৈতিক বিবেচনা হিসাবে, ভিএ সংগ্রহের সাক্ষাত্কারের জন্য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উত্তরদাতাকে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মানসিক সমর্থন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দিতে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হতে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endParaRPr lang="en-US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ভিএ ইন্টারভিউ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 সাধারণ নিয়ম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40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সাক্ষাত্কারে কিছু সাধারণ নিয়ম </a:t>
            </a:r>
            <a:r>
              <a:rPr lang="en-US" sz="4000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সম্পর্কে</a:t>
            </a:r>
            <a:r>
              <a:rPr lang="as-IN" sz="40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আপনার </a:t>
            </a:r>
            <a:r>
              <a:rPr lang="en-US" sz="4000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40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মনে হয়?</a:t>
            </a:r>
            <a:endParaRPr lang="en-US" sz="40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7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5821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as-IN" sz="55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সাক্ষাত্কারে কিছু সাধারণ নিয়ম </a:t>
            </a:r>
            <a:r>
              <a:rPr lang="en-US" sz="5500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সম্পর্কে</a:t>
            </a:r>
            <a:r>
              <a:rPr lang="as-IN" sz="55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আপনার </a:t>
            </a:r>
            <a:r>
              <a:rPr lang="en-US" sz="5500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55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55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মনে হয়?</a:t>
            </a:r>
            <a:endParaRPr lang="en-US" sz="55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>
              <a:lnSpc>
                <a:spcPct val="170000"/>
              </a:lnSpc>
            </a:pP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প্রশ্নমালার</a:t>
            </a:r>
            <a:r>
              <a:rPr lang="en-US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প্রশ্না</a:t>
            </a: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</a:t>
            </a:r>
            <a:r>
              <a:rPr lang="as-IN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লী ঠিকভাবে জিজ্ঞাসা করুন</a:t>
            </a:r>
          </a:p>
          <a:p>
            <a:pPr>
              <a:lnSpc>
                <a:spcPct val="120000"/>
              </a:lnSpc>
            </a:pPr>
            <a:r>
              <a:rPr lang="as-IN" sz="51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 প্রবেশ করার আগে উত্তরদাতাকে কথা বলা শেষ করার জন্য অপেক্ষা করুন</a:t>
            </a:r>
            <a:r>
              <a:rPr lang="en-US" sz="51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51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পরে</a:t>
            </a:r>
            <a:r>
              <a:rPr lang="en-US" sz="51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sz="51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এন্ট্রি</a:t>
            </a:r>
            <a:r>
              <a:rPr lang="en-US" sz="51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  <a:endParaRPr lang="as-IN" sz="5100" b="1" dirty="0">
              <a:solidFill>
                <a:schemeClr val="accent5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>
              <a:lnSpc>
                <a:spcPct val="120000"/>
              </a:lnSpc>
            </a:pPr>
            <a:r>
              <a:rPr lang="as-IN" sz="51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উত্তরদাতাকে বাধা দেবেন না, এমনকি যদি তিনি কিছুক্ষণের জন্য দ্বিধাবোধ করেন বা শান্ত হন</a:t>
            </a:r>
          </a:p>
          <a:p>
            <a:pPr>
              <a:lnSpc>
                <a:spcPct val="170000"/>
              </a:lnSpc>
            </a:pPr>
            <a:r>
              <a:rPr lang="as-IN" sz="51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উত্তরগুলি অনুমান বা </a:t>
            </a:r>
            <a:r>
              <a:rPr lang="en-US" sz="51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ধরে</a:t>
            </a:r>
            <a:r>
              <a:rPr lang="en-US" sz="51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51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নিবেন</a:t>
            </a:r>
            <a:r>
              <a:rPr lang="as-IN" sz="51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না</a:t>
            </a:r>
          </a:p>
          <a:p>
            <a:pPr>
              <a:lnSpc>
                <a:spcPct val="120000"/>
              </a:lnSpc>
            </a:pPr>
            <a:r>
              <a:rPr lang="as-IN" sz="51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যদি উত্তরটি অস্পষ্ট হয়ে যায় এবং সাক্ষাত্কারকারী মনে করেন যে উত্তরদাতারা প্রশ্নটি পুরোপুরি বুঝতে পারে না, তবে লিখিতভাবে প্রশ্নটির পুনরাবৃত্তি করুন</a:t>
            </a:r>
          </a:p>
          <a:p>
            <a:pPr>
              <a:lnSpc>
                <a:spcPct val="170000"/>
              </a:lnSpc>
            </a:pPr>
            <a:r>
              <a:rPr lang="as-IN" sz="51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 একটি নিরপেক্ষ </a:t>
            </a:r>
            <a:r>
              <a:rPr lang="en-US" sz="51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স্বরে</a:t>
            </a:r>
            <a:r>
              <a:rPr lang="as-IN" sz="51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জিজ্ঞাসা করা উচিত</a:t>
            </a:r>
            <a:endParaRPr lang="en-US" sz="5100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8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যোগাযোগ কৌশল</a:t>
            </a:r>
            <a:endParaRPr lang="en-US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ইন্টারভিউয়ের সময় </a:t>
            </a: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যাতে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স্বাদচ্ছন্দবোধ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করেন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ইন্টারভিউর হিসাবে আপনি কি কিছু যোগাযোগ কৌশলগুলি ব্যবহার করতে পারেন?</a:t>
            </a:r>
            <a:endParaRPr lang="en-US" sz="40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8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ইন্টারভিউয়ের সময়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যাতে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স্বাদচ্ছন্দবোধ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করেন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ইন্টারভিউর হিসাবে আপনি কি কিছু যোগাযোগ কৌশলগুলি ব্যবহার করতে পারেন?</a:t>
            </a:r>
            <a:endParaRPr lang="en-US" sz="28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বিবেচক</a:t>
            </a:r>
            <a:r>
              <a:rPr lang="as-IN" sz="28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হতে হবে।</a:t>
            </a:r>
          </a:p>
          <a:p>
            <a:r>
              <a:rPr lang="as-IN" sz="28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একই স্তরে বসুন</a:t>
            </a:r>
          </a:p>
          <a:p>
            <a:r>
              <a:rPr lang="as-IN" sz="28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ট্যাবলেটে তথ্য প্রবেশ না করে </a:t>
            </a:r>
            <a:r>
              <a:rPr lang="en-US" sz="28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</a:t>
            </a:r>
            <a:r>
              <a:rPr lang="en-US" sz="28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কন্টাক্ট</a:t>
            </a:r>
            <a:r>
              <a:rPr lang="en-US" sz="28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বজায় রাখুন</a:t>
            </a:r>
          </a:p>
          <a:p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আপনার মাথা ঝাঁকা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কথা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বলতে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উ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ৎ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সক্রিয়ভাবে শুন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ুন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তাড়াতাড়ি </a:t>
            </a:r>
            <a:r>
              <a:rPr lang="en-US" sz="28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করবেন</a:t>
            </a:r>
            <a:r>
              <a:rPr lang="en-US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না।</a:t>
            </a:r>
            <a:endParaRPr lang="en-US" sz="28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2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পরিস্থিতিতে সমস্যা সমাধান </a:t>
            </a:r>
            <a:endParaRPr lang="en-US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আসুন আমরা একটি সাক্ষাত্কারের সময় বিভিন্ন পরিস্থিতিতে কীভাবে মোকাবিলা করব তা নিয়ে আলোচনা করি</a:t>
            </a:r>
          </a:p>
          <a:p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 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 উত্তরদাতা সক্রিয়ভাবে মৃত্যুর শোক</a:t>
            </a:r>
          </a:p>
          <a:p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 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 উত্তরদাতারা খোলাখুলিভাবে প্রশ্নের </a:t>
            </a:r>
            <a:r>
              <a:rPr lang="en-US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		        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 দি</a:t>
            </a:r>
            <a:r>
              <a:rPr lang="en-US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চ্ছে</a:t>
            </a:r>
            <a:r>
              <a:rPr lang="as-IN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বলে মনে হচ্ছে না</a:t>
            </a:r>
          </a:p>
          <a:p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 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উৎসাহী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লোকের</a:t>
            </a: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একটি ভিড় </a:t>
            </a:r>
          </a:p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 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৪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 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প্রাথমিক প্রতিক্রিয়া উপলক্ষে সবচেয়ে 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	       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ভাল প্রতিক্রিয়া পাওয়া যায় না</a:t>
            </a:r>
          </a:p>
          <a:p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 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৫</a:t>
            </a:r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 পরিবার মৃত্যু অস্বীকার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করছে</a:t>
            </a:r>
            <a:endParaRPr lang="en-US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7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প্রশ্নোত্তর</a:t>
            </a:r>
            <a:r>
              <a:rPr lang="en-US" sz="4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পর্যালোচনা</a:t>
            </a:r>
            <a:endParaRPr lang="en-US" sz="48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7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অধিবেশন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২ 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৪৫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মিনিট</a:t>
            </a:r>
            <a:b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সংবেদনশীলতা প্রশিক্ষণ -  উদ্দেশ্য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51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</a:p>
          <a:p>
            <a:pPr marL="0" indent="0" algn="just">
              <a:buNone/>
            </a:pP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প্রিয়জন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হারানো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পরিবারের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ক্ষতির পিছনে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মনস্তাত্তিক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সংক্ষিপ্ত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বর্ণনা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এমন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সংবেদনশীল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বিষয়ে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যোগাযোগ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কৌশল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শিখা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8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 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51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51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r>
              <a:rPr lang="en-US" sz="51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  <a:r>
              <a:rPr lang="en-US" sz="51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পাঠশেষে</a:t>
            </a:r>
            <a:r>
              <a:rPr lang="en-US" sz="51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প্রশিক্ষণার্থীগণ</a:t>
            </a:r>
            <a:r>
              <a:rPr lang="en-US" sz="51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জানতে</a:t>
            </a:r>
            <a:r>
              <a:rPr lang="en-US" sz="51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পারবেন</a:t>
            </a:r>
            <a:r>
              <a:rPr lang="en-US" sz="51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as-IN" sz="15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 algn="just">
              <a:lnSpc>
                <a:spcPct val="170000"/>
              </a:lnSpc>
            </a:pP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পারিবা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রের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একজন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সদস্য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হারানোর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যে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ক্ষতি 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সেই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সম্পকে</a:t>
            </a:r>
            <a:r>
              <a:rPr lang="en-US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sz="3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আলোচনা</a:t>
            </a:r>
          </a:p>
          <a:p>
            <a:pPr lvl="0" algn="just">
              <a:lnSpc>
                <a:spcPct val="170000"/>
              </a:lnSpc>
            </a:pPr>
            <a:r>
              <a:rPr lang="as-IN" sz="38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শোক </a:t>
            </a:r>
            <a:r>
              <a:rPr lang="en-US" sz="38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গ্রস্থ</a:t>
            </a:r>
            <a:r>
              <a:rPr lang="en-US" sz="38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দুই ধরনের অংশগ্রহণকারীদের সনাক্ত করা হতে পারে</a:t>
            </a:r>
          </a:p>
          <a:p>
            <a:pPr lvl="0" algn="just">
              <a:lnSpc>
                <a:spcPct val="170000"/>
              </a:lnSpc>
            </a:pPr>
            <a:r>
              <a:rPr lang="as-IN" sz="3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উত্তরদাতাদের কিছু সম্ভাব্য প্রতিক্রিয়া এবং এই ধরনের প্রতিক্রিয়ার মোকাবেলা করার সংবেদনশীল উপায় চিহ্নিত করুন।</a:t>
            </a:r>
          </a:p>
          <a:p>
            <a:pPr lvl="0" algn="just">
              <a:lnSpc>
                <a:spcPct val="170000"/>
              </a:lnSpc>
            </a:pPr>
            <a:r>
              <a:rPr lang="as-IN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পরিবা</a:t>
            </a:r>
            <a:r>
              <a:rPr lang="en-US" sz="3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রের</a:t>
            </a:r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সদস্যের</a:t>
            </a:r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আলোচনা</a:t>
            </a:r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 </a:t>
            </a:r>
            <a:r>
              <a:rPr lang="as-IN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সেরা </a:t>
            </a:r>
            <a:r>
              <a:rPr lang="en-US" sz="3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</a:t>
            </a:r>
            <a:r>
              <a:rPr lang="en-US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সনাক্ত করা</a:t>
            </a:r>
          </a:p>
          <a:p>
            <a:pPr lvl="0" algn="just">
              <a:lnSpc>
                <a:spcPct val="170000"/>
              </a:lnSpc>
            </a:pP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যাতে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উত্তরদিতে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সাদচ্ছন্দ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বোধ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করেন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সেই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যোগাযোগ কৌশল প্রয়োগ করুন</a:t>
            </a:r>
            <a:endParaRPr lang="en-US" sz="38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3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5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sz="54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026" name="Picture 2" descr="C:\Users\Acer\Desktop\VAPicture\IMG_20170910_08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58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সংবেদনশীলতা প্রশিক্ষণ</a:t>
            </a:r>
            <a:b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সংবেদনশীল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বিষয়ে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কার্যক্রম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পরিচালনা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কারা</a:t>
            </a:r>
            <a:endParaRPr lang="en-US" sz="28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অংশগ্রহণকারীদের জিজ্ঞাসা করুন: ভিএ ইন্টারভিউ করার সময় কেন এটি গুরুত্বপূর্ণ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সংবেদনশীল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তা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ব্যাখ্যা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62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600" b="1" baseline="-25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সংবেদনশীলতা প্রশিক্ষণ</a:t>
            </a:r>
            <a:br>
              <a:rPr lang="as-IN" sz="3600" b="1" baseline="-25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sz="3600" b="1" baseline="-25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সংবেদনশীল </a:t>
            </a:r>
            <a:r>
              <a:rPr lang="en-US" sz="3600" b="1" baseline="-250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বিষয়ে</a:t>
            </a:r>
            <a:r>
              <a:rPr lang="en-US" sz="3600" b="1" baseline="-25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baseline="-25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baseline="-250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কার্যক্রম</a:t>
            </a:r>
            <a:r>
              <a:rPr lang="en-US" sz="3600" b="1" baseline="-25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baseline="-250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পরিচালনা</a:t>
            </a:r>
            <a:r>
              <a:rPr lang="en-US" sz="3600" b="1" baseline="-25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baseline="-250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</a:t>
            </a:r>
            <a:endParaRPr lang="en-US" sz="3600" b="1" baseline="-250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আপনি অন্তত দু ধরণের শোক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গ্রস্ত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লোকের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 সম্মুখীন হতে পারে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বাচ্চা বা মৃতজন্ম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শিশুর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পিতামাতার প্রতিক্রিয়া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- </a:t>
            </a:r>
            <a:r>
              <a:rPr lang="as-IN" b="1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এটি পরিবারের জন্য খুব কঠিন সময় হতে পারে, বিশেষত যদি উত্তরদাতা মৃত শিশুটির মা হয়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একটি প্রাপ্তবয়স্ক মৃত্যুর পরিবা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রের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প্রতিক্রিয়া</a:t>
            </a:r>
            <a:endParaRPr lang="en-US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1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সাক্ষাত্কারে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শোকের কি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as-IN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প্রভাব হতে পারে?</a:t>
            </a:r>
            <a:endParaRPr lang="en-US" sz="36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3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 কিছু প্রশ্নের উত্তর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দিতে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স্বাচ্ছন্দ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বোধ করবেন না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কে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 প্রশ্ন জিজ্ঞাসা করা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হলে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রাগ হতে পারে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 দু:খিত এবং বিরক্ত হতে পারে</a:t>
            </a:r>
          </a:p>
          <a:p>
            <a:pPr marL="0" indent="0">
              <a:buNone/>
            </a:pP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 বিক্ষুব্ধ এবং রাগ হতে পারে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s-IN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মনে রাখবেন:</a:t>
            </a:r>
          </a:p>
          <a:p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 উত্তরদাতার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কঠিন হতে পারে এবং তারা বিরক্ত হতে পারে</a:t>
            </a:r>
          </a:p>
          <a:p>
            <a:r>
              <a:rPr lang="as-IN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সম্মানজনক পদ্ধতিতে প্রশ্ন জিজ্ঞাসা করুন</a:t>
            </a:r>
          </a:p>
          <a:p>
            <a:r>
              <a:rPr lang="as-IN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 উত্তর পেতে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পোস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যাবে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 - আমরা ভবিষ্যতে অপ্রয়োজনীয় মৃত্যুর প্রতিরোধ করার জন্য তাদের প্রিয়জনের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কিভাবে মারা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গেছে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খুঁজে বের করতে উত্তরদাতাদের সঙ্গে কাজ করা উচিত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0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অংশ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গ্রহণকারীগণ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সাক্ষাত্কারের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প্রশ্নগুলির উত্তর দেওয়ার ব্যাপারে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আরও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সাদচছন্দ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বোধ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করেন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এমন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আর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উপায়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বাহির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যেতে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</a:p>
          <a:p>
            <a:pPr algn="just"/>
            <a:r>
              <a:rPr lang="as-IN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ধৈর্য্য ধারন করুন</a:t>
            </a:r>
          </a:p>
          <a:p>
            <a:pPr algn="just"/>
            <a:r>
              <a:rPr lang="as-IN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অংশগ্রহণকারীকে ঘটনাটি সম্পর্কে অবাধে কথা বলার অনুমতি দিন এমনকি এটি প্রশ্নাবলী থেকে সামান্য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বিচ্যুত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হলেও</a:t>
            </a:r>
            <a:endParaRPr lang="as-IN" sz="2800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/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দ্রুত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প্রশ্ন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যাবে</a:t>
            </a: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না।</a:t>
            </a:r>
            <a:endParaRPr lang="en-US" sz="28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8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32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সংবেদনশীলতা প্রশিক্ষণ</a:t>
            </a:r>
            <a:br>
              <a:rPr lang="as-IN" sz="3200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পরিবারের</a:t>
            </a:r>
            <a:r>
              <a:rPr lang="en-US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কাছে</a:t>
            </a:r>
            <a:r>
              <a:rPr lang="en-US" sz="32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উপস্থাপন</a:t>
            </a:r>
            <a:endParaRPr lang="en-US" sz="3200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s-IN" sz="31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নিচে ইন্টারভিউ </a:t>
            </a:r>
            <a:r>
              <a:rPr lang="en-US" sz="31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31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৪টি </a:t>
            </a:r>
            <a:r>
              <a:rPr lang="en-US" sz="31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পদক্ষেপের</a:t>
            </a:r>
            <a:r>
              <a:rPr lang="en-US" sz="31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ধারা</a:t>
            </a:r>
            <a:r>
              <a:rPr lang="en-US" sz="31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প্রদান</a:t>
            </a:r>
            <a:r>
              <a:rPr lang="en-US" sz="31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31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হলোঃ</a:t>
            </a:r>
            <a:endParaRPr lang="en-US" sz="31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ধাপ 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১</a:t>
            </a:r>
            <a:r>
              <a:rPr lang="as-IN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: পরিবারের সাথে যোগাযোগ করুন এবং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বিষয়টি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ব্যাক্ষা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করুন</a:t>
            </a:r>
          </a:p>
          <a:p>
            <a:pPr marL="0" indent="0">
              <a:buNone/>
            </a:pPr>
            <a:endParaRPr lang="as-IN" sz="13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>
              <a:lnSpc>
                <a:spcPct val="120000"/>
              </a:lnSpc>
            </a:pPr>
            <a:r>
              <a:rPr lang="as-IN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 ব্যক্তির ঠিকানা চিহ্নিত করুন এবং বিবরণ নিশ্চিত করুন, এবং আত্মীয় / পরিবার সদস্যের সাথে ঘনিষ্ঠ যোগাযোগের জন্য যোগাযোগ / অ্যাপয়েন্টমেন্ট (যখন প্রযোজ্য) করুন।</a:t>
            </a:r>
          </a:p>
          <a:p>
            <a:pPr marL="0" indent="0">
              <a:buNone/>
            </a:pPr>
            <a:endParaRPr lang="as-IN" sz="14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শোকের সাথে সাথে অন্য কোনও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ষ্পর্শকাতর</a:t>
            </a:r>
            <a:r>
              <a:rPr lang="as-IN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তারিখ (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যেমন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জন্মদিন, মৃত্যুবার্ষিকী, ধর্মীয় ছুটির) পালন করতে সংবেদনশীল থাকুন, যেখানে এটি সাক্ষাতকার পরিচালনা করতে অনুপযুক্ত হতে পারে।</a:t>
            </a:r>
          </a:p>
          <a:p>
            <a:pPr marL="0" indent="0">
              <a:buNone/>
            </a:pPr>
            <a:endParaRPr lang="as-IN" sz="14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পরিবারের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সম্মতি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সাপেক্ষে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পরিবারের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কাছে পৌঁছান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সেই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as-IN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আপনার উপযুক্ত পোষাক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সনাক্তকরণ, ট্যাবলেট, সম্মতি ফর্ম, এবং পরেন নিশ্চিত করুন।</a:t>
            </a:r>
            <a:endParaRPr lang="en-US" sz="2800" b="1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2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988</Words>
  <Application>Microsoft Office PowerPoint</Application>
  <PresentationFormat>On-screen Show (4:3)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SolaimanLipi</vt:lpstr>
      <vt:lpstr>Calibri</vt:lpstr>
      <vt:lpstr>Office Theme</vt:lpstr>
      <vt:lpstr>PowerPoint Presentation</vt:lpstr>
      <vt:lpstr>অধিবেশন ২  সময় : ৪৫ মিনিট  সংবেদনশীলতা প্রশিক্ষণ -  উদ্দেশ্য সমূহ</vt:lpstr>
      <vt:lpstr>সংবেদনশীলতা প্রশিক্ষণ একটি সংবেদনশীল বিষয়ে VA কার্যক্রম পরিচালনা কারা</vt:lpstr>
      <vt:lpstr>সংবেদনশীলতা প্রশিক্ষণ একটি সংবেদনশীল বিষয়ে VA কার্যক্রম পরিচালনা কার</vt:lpstr>
      <vt:lpstr>PowerPoint Presentation</vt:lpstr>
      <vt:lpstr>PowerPoint Presentation</vt:lpstr>
      <vt:lpstr>PowerPoint Presentation</vt:lpstr>
      <vt:lpstr>PowerPoint Presentation</vt:lpstr>
      <vt:lpstr>সংবেদনশীলতা প্রশিক্ষণ পরিবারের কাছে উপস্থাপন</vt:lpstr>
      <vt:lpstr>PowerPoint Presentation</vt:lpstr>
      <vt:lpstr>PowerPoint Presentation</vt:lpstr>
      <vt:lpstr>PowerPoint Presentation</vt:lpstr>
      <vt:lpstr>PowerPoint Presentation</vt:lpstr>
      <vt:lpstr>ভিএ ইন্টারভিউ এর সাধারণ নিয়ম</vt:lpstr>
      <vt:lpstr>PowerPoint Presentation</vt:lpstr>
      <vt:lpstr>যোগাযোগ কৌশল</vt:lpstr>
      <vt:lpstr>PowerPoint Presentation</vt:lpstr>
      <vt:lpstr>বিভিন্ন পরিস্থিতিতে সমস্যা সমাধান </vt:lpstr>
      <vt:lpstr>প্রশ্নোত্তর ও পর্যালোচনা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MIS DGHS</cp:lastModifiedBy>
  <cp:revision>84</cp:revision>
  <dcterms:created xsi:type="dcterms:W3CDTF">2017-09-27T08:35:45Z</dcterms:created>
  <dcterms:modified xsi:type="dcterms:W3CDTF">2022-03-20T06:22:28Z</dcterms:modified>
</cp:coreProperties>
</file>