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60" r:id="rId2"/>
    <p:sldId id="261" r:id="rId3"/>
    <p:sldId id="262" r:id="rId4"/>
    <p:sldId id="257" r:id="rId5"/>
    <p:sldId id="271" r:id="rId6"/>
    <p:sldId id="272" r:id="rId7"/>
    <p:sldId id="273" r:id="rId8"/>
    <p:sldId id="274" r:id="rId9"/>
    <p:sldId id="276" r:id="rId10"/>
    <p:sldId id="295" r:id="rId11"/>
    <p:sldId id="313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93" r:id="rId37"/>
    <p:sldId id="294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SolaimanLipi" panose="03000609000000000000" pitchFamily="65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82" d="100"/>
          <a:sy n="82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Kapasia</c:v>
                </c:pt>
                <c:pt idx="1">
                  <c:v>Sreepur</c:v>
                </c:pt>
                <c:pt idx="2">
                  <c:v>Kaliakoir</c:v>
                </c:pt>
                <c:pt idx="3">
                  <c:v>Kaliganj</c:v>
                </c:pt>
                <c:pt idx="4">
                  <c:v>Trishal</c:v>
                </c:pt>
                <c:pt idx="5">
                  <c:v>Bishwanath</c:v>
                </c:pt>
                <c:pt idx="6">
                  <c:v>Phultala</c:v>
                </c:pt>
                <c:pt idx="7">
                  <c:v>Sadar Gazipur</c:v>
                </c:pt>
                <c:pt idx="8">
                  <c:v>Bhaluka</c:v>
                </c:pt>
                <c:pt idx="9">
                  <c:v>Paba</c:v>
                </c:pt>
                <c:pt idx="10">
                  <c:v>Kishoreganj</c:v>
                </c:pt>
                <c:pt idx="11">
                  <c:v>Anowara</c:v>
                </c:pt>
                <c:pt idx="12">
                  <c:v>Gouranadi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4618</c:v>
                </c:pt>
                <c:pt idx="1">
                  <c:v>4528</c:v>
                </c:pt>
                <c:pt idx="2">
                  <c:v>4054</c:v>
                </c:pt>
                <c:pt idx="3">
                  <c:v>4002</c:v>
                </c:pt>
                <c:pt idx="4">
                  <c:v>3894</c:v>
                </c:pt>
                <c:pt idx="5">
                  <c:v>2625</c:v>
                </c:pt>
                <c:pt idx="6">
                  <c:v>2262</c:v>
                </c:pt>
                <c:pt idx="7">
                  <c:v>1888</c:v>
                </c:pt>
                <c:pt idx="8">
                  <c:v>1867</c:v>
                </c:pt>
                <c:pt idx="9">
                  <c:v>1850</c:v>
                </c:pt>
                <c:pt idx="10">
                  <c:v>1589</c:v>
                </c:pt>
                <c:pt idx="11">
                  <c:v>1477</c:v>
                </c:pt>
                <c:pt idx="1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7-40D4-8756-BDFDAC2ED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4881880"/>
        <c:axId val="304890464"/>
        <c:axId val="0"/>
      </c:bar3DChart>
      <c:catAx>
        <c:axId val="30488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90464"/>
        <c:crosses val="autoZero"/>
        <c:auto val="1"/>
        <c:lblAlgn val="ctr"/>
        <c:lblOffset val="100"/>
        <c:noMultiLvlLbl val="0"/>
      </c:catAx>
      <c:valAx>
        <c:axId val="30489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8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 Leading Cause'!$A$2:$A$20</c:f>
              <c:strCache>
                <c:ptCount val="19"/>
                <c:pt idx="0">
                  <c:v>Ischemic Heart Disease</c:v>
                </c:pt>
                <c:pt idx="1">
                  <c:v>Stroke</c:v>
                </c:pt>
                <c:pt idx="2">
                  <c:v>Chronic Respiratory</c:v>
                </c:pt>
                <c:pt idx="3">
                  <c:v>Undetermined</c:v>
                </c:pt>
                <c:pt idx="4">
                  <c:v>Diabetes</c:v>
                </c:pt>
                <c:pt idx="5">
                  <c:v>Cirrhosis</c:v>
                </c:pt>
                <c:pt idx="6">
                  <c:v>Renal Failure</c:v>
                </c:pt>
                <c:pt idx="7">
                  <c:v>Pneumonia</c:v>
                </c:pt>
                <c:pt idx="8">
                  <c:v>Road Traffic</c:v>
                </c:pt>
                <c:pt idx="9">
                  <c:v>Falls</c:v>
                </c:pt>
                <c:pt idx="10">
                  <c:v>Lung Cancer</c:v>
                </c:pt>
                <c:pt idx="11">
                  <c:v>Other Non-communicable Diseases</c:v>
                </c:pt>
                <c:pt idx="12">
                  <c:v>Prostate Cancer</c:v>
                </c:pt>
                <c:pt idx="13">
                  <c:v>Esophageal Cancer</c:v>
                </c:pt>
                <c:pt idx="14">
                  <c:v>Drowning</c:v>
                </c:pt>
                <c:pt idx="15">
                  <c:v>Leukemia/Lymphomas</c:v>
                </c:pt>
                <c:pt idx="16">
                  <c:v>TB</c:v>
                </c:pt>
                <c:pt idx="17">
                  <c:v>Other Cancers</c:v>
                </c:pt>
                <c:pt idx="18">
                  <c:v>Maternal</c:v>
                </c:pt>
              </c:strCache>
            </c:strRef>
          </c:cat>
          <c:val>
            <c:numRef>
              <c:f>'20 Leading Cause'!$B$2:$B$20</c:f>
              <c:numCache>
                <c:formatCode>General</c:formatCode>
                <c:ptCount val="19"/>
                <c:pt idx="0">
                  <c:v>8342</c:v>
                </c:pt>
                <c:pt idx="1">
                  <c:v>5956</c:v>
                </c:pt>
                <c:pt idx="2">
                  <c:v>5458</c:v>
                </c:pt>
                <c:pt idx="3">
                  <c:v>5324</c:v>
                </c:pt>
                <c:pt idx="4">
                  <c:v>1662</c:v>
                </c:pt>
                <c:pt idx="5">
                  <c:v>920</c:v>
                </c:pt>
                <c:pt idx="6">
                  <c:v>910</c:v>
                </c:pt>
                <c:pt idx="7">
                  <c:v>897</c:v>
                </c:pt>
                <c:pt idx="8">
                  <c:v>686</c:v>
                </c:pt>
                <c:pt idx="9">
                  <c:v>552</c:v>
                </c:pt>
                <c:pt idx="10">
                  <c:v>541</c:v>
                </c:pt>
                <c:pt idx="11">
                  <c:v>500</c:v>
                </c:pt>
                <c:pt idx="12">
                  <c:v>463</c:v>
                </c:pt>
                <c:pt idx="13">
                  <c:v>386</c:v>
                </c:pt>
                <c:pt idx="14">
                  <c:v>293</c:v>
                </c:pt>
                <c:pt idx="15">
                  <c:v>278</c:v>
                </c:pt>
                <c:pt idx="16">
                  <c:v>255</c:v>
                </c:pt>
                <c:pt idx="17">
                  <c:v>212</c:v>
                </c:pt>
                <c:pt idx="18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5-4AD3-91FF-AC9CDF3C17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4470584"/>
        <c:axId val="304470968"/>
      </c:barChart>
      <c:catAx>
        <c:axId val="30447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470968"/>
        <c:crosses val="autoZero"/>
        <c:auto val="1"/>
        <c:lblAlgn val="ctr"/>
        <c:lblOffset val="100"/>
        <c:noMultiLvlLbl val="0"/>
      </c:catAx>
      <c:valAx>
        <c:axId val="30447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47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58BC-E989-4A97-B03A-9CF4ADD29F4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C0E1E-152B-4A3A-BD6C-62FA9E70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7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BA75-D95F-45CB-BED4-A82BA7B23A6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6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1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6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1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6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7498-D1AD-45E4-AD63-267DBD5D88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406D-AEAC-4363-9087-1B0B15A8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0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6256"/>
            <a:ext cx="8229600" cy="595990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Civil Registration of Vital Statistics  (CRVS)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CRVS Secretariat, Cabinet Division.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Ministry of Local Government Division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009900"/>
                </a:solidFill>
              </a:rPr>
              <a:t>Ministry of Health and Family Welfare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MIS, DGHS</a:t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5122" name="Picture 2" descr="Image result for Monogram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20" y="147288"/>
            <a:ext cx="1515486" cy="15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3589020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4502727"/>
            <a:ext cx="1512168" cy="1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২. 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মৌখিক ময়নাতদন্ত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8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ভারবাল</a:t>
            </a:r>
            <a:r>
              <a:rPr lang="en-US" sz="32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অটোপসি</a:t>
            </a:r>
            <a:r>
              <a:rPr lang="en-US" sz="3200" dirty="0">
                <a:latin typeface="SolaimanLipi" panose="03000609000000000000" pitchFamily="65" charset="0"/>
                <a:cs typeface="SolaimanLipi" panose="03000609000000000000" pitchFamily="65" charset="0"/>
              </a:rPr>
              <a:t> (</a:t>
            </a:r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মৌখিক</a:t>
            </a:r>
            <a:r>
              <a:rPr lang="en-US" sz="32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ময়না</a:t>
            </a:r>
            <a:r>
              <a:rPr lang="en-US" sz="32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তদন্ত</a:t>
            </a:r>
            <a:r>
              <a:rPr lang="en-US" sz="3200" dirty="0">
                <a:latin typeface="SolaimanLipi" panose="03000609000000000000" pitchFamily="65" charset="0"/>
                <a:cs typeface="SolaimanLipi" panose="03000609000000000000" pitchFamily="65" charset="0"/>
              </a:rPr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যখন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কোন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হাসপাতালের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বাহিবে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কিংবা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হাসপাতালে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কিন্তু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ডাক্তারী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পরীক্ষা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পর্যাপ্ত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থাকেনা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আগে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অল্প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হাসপাতালে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থাকার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ফলে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অথবা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সীমিত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ডায়গনস্টিক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সামর্থের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পরীক্ষা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সম্ভব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সব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লক্ষণ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বুঝে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কারণ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বের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পরোক্ষ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পদ্ধতি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হচ্ছে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ভারবাল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অটোপসি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(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ম্যৗখিক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ময়না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তদন্ত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) ।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ভারবাল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অটোপসি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পদ্ধতি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যার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মাধ্যমে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ব্যক্তির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সাথে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সম্পর্কিত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রোগের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লক্ষণ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সংগ্রহ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কারণ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চিহ্নিত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</a:p>
          <a:p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প্রক্রিয়াটি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৩টি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মৌলিক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পদক্ষেপের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মাধ্যমে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হয়ঃ</a:t>
            </a:r>
            <a:endParaRPr lang="en-US" sz="2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১)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কমিউনিটিতে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ভারবাল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অটোপসির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সাক্ষতকার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নেয়ার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প্রশিক্ষণ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প্রাপ্ত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কর্মী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ঠিক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২)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ব্যক্তির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আগের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রোগের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ঘটনার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লক্ষণ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সংগ্রহ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সাক্ষতকার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গ্রহণ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৩)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উপযুক্ত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কারণ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চিহ্নিত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লক্ষ্যে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সংগৃহীত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ব্যাখ্যা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745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মৌখিক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?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3352800" cy="5029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1" y="1447800"/>
            <a:ext cx="4419600" cy="4678363"/>
          </a:xfrm>
        </p:spPr>
        <p:txBody>
          <a:bodyPr>
            <a:normAutofit/>
          </a:bodyPr>
          <a:lstStyle/>
          <a:p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মৃত্যুর বিজ্ঞপ্তি</a:t>
            </a:r>
          </a:p>
          <a:p>
            <a:r>
              <a:rPr lang="as-IN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ঘনিষ্ঠ আত্মীয় বা বন্ধুদের জিজ্ঞাসা করুন (প্রশ্নাবলী)</a:t>
            </a:r>
          </a:p>
          <a:p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স্বয়ংক্রিয় পদ্ধতি ব্যবহার করে ইন্টারভিউ রিপোর্টের উপর ভিত্তি করে মৃত্যুর কারণ নির্ধারণ করুন:</a:t>
            </a: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দ্রুত</a:t>
            </a: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সস্তা</a:t>
            </a: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মান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সম্পন্ন</a:t>
            </a:r>
            <a:endParaRPr lang="as-IN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চিকি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ৎ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 প্রয়োজন নেই</a:t>
            </a:r>
            <a:endParaRPr lang="en-US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2514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endParaRPr lang="en-US" sz="2000" b="1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382" y="2341418"/>
            <a:ext cx="310341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</a:t>
            </a:r>
            <a:endParaRPr lang="en-US" sz="20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018" y="3065318"/>
            <a:ext cx="3068782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অনুবাদ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419600"/>
            <a:ext cx="3200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0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কারন</a:t>
            </a:r>
            <a:endParaRPr lang="en-US" sz="2000" b="1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334000"/>
            <a:ext cx="3352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জনসংখ্যার সংখ্যাগরিষ্ঠ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0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বিতরণ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6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362200" cy="3951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0" y="914400"/>
            <a:ext cx="563880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b="1" dirty="0">
                <a:solidFill>
                  <a:schemeClr val="accent2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দুই স্তর প্রক্রিয়া: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১) 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প্রমিত প্রশ্নাবলী ব্যবহার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 পূর্বে এবং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কিছুদিন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আগের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ঘটনাগুলি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লক্ষণ এবং উপসর্গ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 সংগ্রহ করতে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 পরিবারের সাক্ষাত্কার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;</a:t>
            </a:r>
            <a:endParaRPr lang="en-US" sz="28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২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) 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</a:t>
            </a:r>
            <a:r>
              <a:rPr lang="as-IN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 ত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থ্যের</a:t>
            </a:r>
            <a:r>
              <a:rPr lang="as-IN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উপর ভিত্তি করে মৃত্যুর কারণ নির্ণয়।</a:t>
            </a:r>
            <a:endParaRPr lang="en-US" sz="2800" b="1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362200"/>
            <a:ext cx="2209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7836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ভিএ প্রশ্নাবলী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SmartVA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প্রশ্নাবলীতে 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৪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 মডিউল রয়েছে</a:t>
            </a:r>
          </a:p>
          <a:p>
            <a:r>
              <a:rPr lang="as-IN" sz="26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সাধারণ তথ্য মডিউল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- এই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সব মৃত্যুর ক্ষেত্রে ব্যবহার করা হয়</a:t>
            </a:r>
          </a:p>
          <a:p>
            <a:r>
              <a:rPr lang="as-IN" sz="26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প্রাপ্তবয়স্ক এবং কিশোর</a:t>
            </a:r>
            <a:r>
              <a:rPr lang="en-US" sz="26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  <a:r>
              <a:rPr lang="en-US" sz="26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কিশোরী</a:t>
            </a:r>
            <a:r>
              <a:rPr lang="as-IN" sz="26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ভিএ মডিউল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- এই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১২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বছরের বা 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তার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বেশী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বয়সী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ব্যক্তিদের মৃত্যুর জন্য ব্যবহার করা হয়</a:t>
            </a:r>
          </a:p>
          <a:p>
            <a:r>
              <a:rPr lang="as-IN" sz="2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চাইল্ড ভিএ মডিউল-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এই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শিশুদের 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২৯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থেকে 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১১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বছর বয়স পর্যন্ত মৃত্যুর জন্য ব্যবহার করা হয়</a:t>
            </a:r>
          </a:p>
          <a:p>
            <a:r>
              <a:rPr lang="as-IN" sz="26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নবজা</a:t>
            </a:r>
            <a:r>
              <a:rPr lang="en-US" sz="26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তক</a:t>
            </a:r>
            <a:r>
              <a:rPr lang="as-IN" sz="26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মডিউল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- এই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জন্ম থেকে নবজাতকের 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২৮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দিন বয়সী 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হওয়া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পর্যন্ত</a:t>
            </a:r>
            <a:r>
              <a:rPr lang="en-US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 করা হয়</a:t>
            </a:r>
            <a:endParaRPr lang="en-US" sz="26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4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কি?</a:t>
            </a:r>
            <a:endParaRPr lang="en-US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2895600"/>
            <a:ext cx="175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4200" y="2590800"/>
            <a:ext cx="19812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ভিএ প্রশ্নাবলী (ট্যাবলেট ব্যবহার করে)</a:t>
            </a:r>
            <a:endParaRPr lang="en-US" sz="24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2362200"/>
            <a:ext cx="3124200" cy="228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ট্যারিফ? (স্মার্ট ভিএ বিশ্লেষণ) মৃত্যুর কারণ</a:t>
            </a:r>
            <a:r>
              <a:rPr lang="en-US" sz="24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নির্ণয়ের</a:t>
            </a:r>
            <a:r>
              <a:rPr lang="en-US" sz="24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4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sz="24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ডায়গনিস্টিক পদ্ধতি  </a:t>
            </a:r>
            <a:endParaRPr lang="en-US" sz="2400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2" name="Picture 2" descr="C:\Users\sonjaf\AppData\Local\Microsoft\Windows\Temporary Internet Files\Content.IE5\BK2ZO9TX\Equals_sign_in_mathematics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53" y="3233649"/>
            <a:ext cx="648849" cy="4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05400" y="312420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24200"/>
                <a:ext cx="58381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632" r="-34737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47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s-IN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ভিএ প্রশ্নাবলী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657600" y="1447800"/>
            <a:ext cx="5029201" cy="4678363"/>
          </a:xfrm>
        </p:spPr>
        <p:txBody>
          <a:bodyPr/>
          <a:lstStyle/>
          <a:p>
            <a:pPr marL="0" indent="0" algn="just">
              <a:buNone/>
            </a:pPr>
            <a:r>
              <a:rPr lang="as-IN" b="1" dirty="0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অ্যান্ড্রয়েড স্মার্টফোন বা ট্যাবলেটে চালানো যেতে পারে, এবং ছবি এবং ভাষা উভয় অন্তর্ভুক্ত কর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ার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ক্ষমতা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রাখে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as-IN" dirty="0">
              <a:solidFill>
                <a:schemeClr val="accent4">
                  <a:lumMod val="50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২০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৩০</a:t>
            </a:r>
            <a:r>
              <a:rPr lang="as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মিনিট ইন্টারভিউ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সম্পন্ন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8" name="Content Placeholder 7" descr="Machine generated alternative text:&#10;11:35 AM &#10;Sehemu ya vichanga na watoto Sehemu ya &#10;utangulİzİ/hİstorİa &#10;1.7: Wakati wa kujifungua &#10;marehemu alikuwa na ukubwa gani? &#10;(soma swali na kwa taratibu soma &#10;majibu ya kwanza manne. Mhojiwa &#10;anatakiwa kusİkİa majibu yote &#10;manne kisha ndio atoe jibu.) &#10;PİCha İliyoko İonyeshavyo kutoka &#10;kushoto kwenda kulla: mdogo sana, &#10;mdogo, na kichanga cha wastani (hamna &#10;picha ya kichanga kikubwa) Kwa kunukuu &#10;c kg 1 — mdogo sana, kg 1-2.5— mdogo, 2.5- &#10;kg 4 wa wastani, 4 mnene/mkubwa &#10;10 &#10;Kidogo sana &#10;Ndogo kuliko kawaida &#10;Karibu na wastani 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7432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80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2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ট্যাবলেট ব্যবহার উপকারিতা</a:t>
            </a:r>
            <a:endParaRPr lang="en-US" sz="32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কৌশলগত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ঃ</a:t>
            </a:r>
            <a:endParaRPr lang="as-IN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গতি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ঃ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কারন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নির্ণয়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প্রক্রিয়া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স্মার্ট ভিএ অ্যাপ্লিকেশনের মাধ্যমে দ্রুত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সম্পন্ন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as-IN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যথার্থতা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ঃ </a:t>
            </a:r>
            <a:r>
              <a:rPr lang="as-IN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ডেটা এন্ট্রিতে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ক্র</a:t>
            </a:r>
            <a:r>
              <a:rPr lang="as-IN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টিগুলি কমিয়ে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আনা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endParaRPr lang="as-IN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খরচ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ঃ 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ট্যাবলেট খরচ ছাড়া মূলত ব্যয়বহুল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নয়</a:t>
            </a:r>
            <a:endParaRPr lang="en-US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5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as-IN" sz="4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ট্যাবলেট ব্যবহার উপকারিতা</a:t>
            </a:r>
            <a:endParaRPr lang="en-US" sz="40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অপারেশনাল</a:t>
            </a:r>
            <a:endParaRPr lang="as-IN" sz="28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8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অটোমেটেড ডেটা </a:t>
            </a:r>
            <a:r>
              <a:rPr lang="en-US" sz="2800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কোয়ালীটি</a:t>
            </a:r>
            <a:r>
              <a:rPr lang="as-IN" sz="28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চেক (যেমন, গর্ভাবস্থা </a:t>
            </a:r>
            <a:r>
              <a:rPr lang="en-US" sz="28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১০</a:t>
            </a:r>
            <a:r>
              <a:rPr lang="as-IN" sz="28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মাসের বেশি সময় ধরে চলতে পারে না)</a:t>
            </a:r>
          </a:p>
          <a:p>
            <a:r>
              <a:rPr lang="as-IN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ট্যাবলেট রেকর্ড এবং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ইন্টারভিউ ডাটাটি একটি উপযুক্ত ফরম্যাটে সহজে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 </a:t>
            </a:r>
            <a:r>
              <a:rPr lang="as-IN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বিশ্লেষণ অ্যাপ্লিকেশনের মাধ্যমে প্রক্রিয়া করতে </a:t>
            </a:r>
            <a:r>
              <a:rPr lang="en-US" sz="2800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endParaRPr lang="as-IN" sz="2800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কারীগণ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সোপান অনুসরণ করতে বাধ্য</a:t>
            </a:r>
          </a:p>
          <a:p>
            <a:r>
              <a:rPr lang="as-IN" sz="28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প্রশ্নাবলী অন্যান্য ভাষায় সহজেই অনুবাদযোগ্য</a:t>
            </a:r>
          </a:p>
          <a:p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ছবি এবং অডিও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ক্ষমতা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রাখে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6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কিভাবে স্মার্ট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কাজ বিশ্লেষণ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?</a:t>
            </a:r>
            <a:endParaRPr lang="en-US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2369" y="1249362"/>
            <a:ext cx="5562600" cy="53340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as-IN" sz="2800" b="1" kern="0" dirty="0">
                <a:latin typeface="SolaimanLipi" panose="03000609000000000000" pitchFamily="65" charset="0"/>
                <a:cs typeface="SolaimanLipi" panose="03000609000000000000" pitchFamily="65" charset="0"/>
              </a:rPr>
              <a:t>ধাপ </a:t>
            </a:r>
            <a:r>
              <a:rPr lang="en-US" sz="2800" b="1" kern="0" dirty="0">
                <a:latin typeface="SolaimanLipi" panose="03000609000000000000" pitchFamily="65" charset="0"/>
                <a:cs typeface="SolaimanLipi" panose="03000609000000000000" pitchFamily="65" charset="0"/>
              </a:rPr>
              <a:t>১</a:t>
            </a:r>
            <a:r>
              <a:rPr lang="as-IN" sz="2800" b="1" kern="0" dirty="0">
                <a:latin typeface="SolaimanLipi" panose="03000609000000000000" pitchFamily="65" charset="0"/>
                <a:cs typeface="SolaimanLipi" panose="03000609000000000000" pitchFamily="65" charset="0"/>
              </a:rPr>
              <a:t>: ট্যাবলেট বা আইফোনের স্মার্ট ভিএ প্রশ্নাবলী ব্যবহার করে পরিবার থেকে ভিএ সংগ্রহ করুন;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as-IN" sz="2800" b="1" kern="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ধাপ ২:</a:t>
            </a:r>
            <a:r>
              <a:rPr lang="en-US" sz="2800" b="1" kern="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kern="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 একটি সার্ভারে পাঠানো হয় এবং বিশ্লেষণের জন্য স্বয়ংক্রিয়ভাবে ডাউনলোড করা হয়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as-IN" sz="2800" b="1" kern="0" dirty="0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ধাপ </a:t>
            </a:r>
            <a:r>
              <a:rPr lang="en-US" sz="2800" b="1" kern="0" dirty="0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</a:t>
            </a:r>
            <a:r>
              <a:rPr lang="as-IN" sz="2800" b="1" kern="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r>
              <a:rPr lang="as-IN" sz="2800" b="1" kern="0" dirty="0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ব্যক্তিবিশেষ এবং জনসংখ্যার পর্যায়ে </a:t>
            </a:r>
            <a:r>
              <a:rPr lang="en-US" sz="2800" b="1" kern="0" dirty="0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kern="0" dirty="0" err="1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800" b="1" kern="0" dirty="0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800" b="1" kern="0" dirty="0" err="1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করন</a:t>
            </a:r>
            <a:r>
              <a:rPr lang="en-US" sz="2800" b="1" kern="0" dirty="0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kern="0" dirty="0" err="1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নির্ণয়</a:t>
            </a:r>
            <a:r>
              <a:rPr lang="as-IN" sz="2800" b="1" kern="0" dirty="0">
                <a:solidFill>
                  <a:schemeClr val="tx2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জন্য ট্যারিফ বিশ্লেষণ পরিচালিত হয়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"/>
          <a:stretch/>
        </p:blipFill>
        <p:spPr bwMode="auto">
          <a:xfrm>
            <a:off x="6172200" y="1143000"/>
            <a:ext cx="2743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5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অধিবেশন</a:t>
            </a:r>
            <a: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৩  </a:t>
            </a:r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৪৫ </a:t>
            </a:r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মিনিট</a:t>
            </a:r>
            <a:b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bn-IN" sz="28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মৌখিক </a:t>
            </a:r>
            <a:r>
              <a:rPr lang="en-US" sz="28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bn-IN" sz="28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এবং স্মার্ট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28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 সংক্ষিপ্ত বিবরণ</a:t>
            </a:r>
            <a:endParaRPr lang="en-US" sz="2800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45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</a:p>
          <a:p>
            <a:pPr marL="0" indent="0" algn="just">
              <a:buNone/>
            </a:pPr>
            <a:r>
              <a:rPr lang="bn-IN" sz="4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 সেশনের উদ্দেশ্যটি মৌখিক</a:t>
            </a:r>
            <a:r>
              <a:rPr lang="bn-IN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bn-IN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4200" b="1" dirty="0">
                <a:solidFill>
                  <a:srgbClr val="7030A0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>(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VA)</a:t>
            </a:r>
            <a:r>
              <a:rPr lang="en-US" sz="4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4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 স্মার্ট 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VA-</a:t>
            </a:r>
            <a:r>
              <a:rPr lang="en-US" sz="4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4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 একটি সংক্ষিপ্ত বিবরণ প্রদান করা।</a:t>
            </a:r>
            <a:endParaRPr lang="en-US" sz="42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just">
              <a:buNone/>
            </a:pPr>
            <a:r>
              <a:rPr lang="en-US" sz="45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45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r>
              <a:rPr lang="en-US" sz="45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  <a:r>
              <a:rPr lang="en-US" sz="45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পাঠশেষে</a:t>
            </a:r>
            <a:r>
              <a:rPr lang="en-US" sz="45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প্রশিক্ষণার্থীগণ</a:t>
            </a:r>
            <a:r>
              <a:rPr lang="en-US" sz="45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জানতে</a:t>
            </a:r>
            <a:r>
              <a:rPr lang="en-US" sz="45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পারবেন</a:t>
            </a:r>
            <a:r>
              <a:rPr lang="en-US" sz="45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 algn="just">
              <a:lnSpc>
                <a:spcPct val="170000"/>
              </a:lnSpc>
            </a:pP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 স্মার্ট 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 সামগ্রিক লক্ষ্যটি</a:t>
            </a:r>
            <a:r>
              <a:rPr lang="en-US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 </a:t>
            </a:r>
            <a:r>
              <a:rPr lang="bn-IN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বর্ণনা </a:t>
            </a:r>
          </a:p>
          <a:p>
            <a:pPr lvl="0" algn="just">
              <a:lnSpc>
                <a:spcPct val="170000"/>
              </a:lnSpc>
            </a:pPr>
            <a:r>
              <a:rPr lang="bn-IN" sz="50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মৌখিক </a:t>
            </a:r>
            <a:r>
              <a:rPr lang="en-US" sz="60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bn-IN" sz="50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এবং স্মার্ট </a:t>
            </a:r>
            <a:r>
              <a:rPr lang="en-US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50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50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সংজ্ঞা</a:t>
            </a:r>
          </a:p>
          <a:p>
            <a:pPr lvl="0" algn="just">
              <a:lnSpc>
                <a:spcPct val="170000"/>
              </a:lnSpc>
            </a:pPr>
            <a:r>
              <a:rPr lang="bn-IN" sz="5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 কারণ সনাক্ত করতে একটি ভিএ ইন্টারভিউ থেকে</a:t>
            </a:r>
            <a:r>
              <a:rPr lang="en-US" sz="5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কিভাবে</a:t>
            </a:r>
            <a:r>
              <a:rPr lang="bn-IN" sz="5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তথ্য ব্যবহার করা হয় তা</a:t>
            </a:r>
            <a:r>
              <a:rPr lang="en-US" sz="5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bn-IN" sz="5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ব্যাখ্যা কর</a:t>
            </a:r>
            <a:r>
              <a:rPr lang="en-US" sz="5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ণ</a:t>
            </a:r>
            <a:endParaRPr lang="bn-IN" sz="50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 algn="just">
              <a:lnSpc>
                <a:spcPct val="170000"/>
              </a:lnSpc>
            </a:pPr>
            <a:r>
              <a:rPr lang="bn-IN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5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বাস্তবায়নে সহায়তা করার জন্য সরঞ্জাম ও সম্পদগুলি ব্যাখ্যা করুন?</a:t>
            </a:r>
            <a:endParaRPr lang="en-US" sz="5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থেকে আউটপুট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দেখতে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কি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রকম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?</a:t>
            </a:r>
            <a:endParaRPr lang="en-US" sz="36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11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 of Country : 160.5 m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Coverage Under VA: 4 m ( .025%)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5.1(National)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Number of Death : 20000 (in VA area)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 Death : 15%, Outside Facility Death 85%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numbers VA Done: 35668 (March,2017–-May 2021)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6098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257800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up is going on in 13 sub-districts which include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Kaliganj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Sub-district where the VA pilot was started;</a:t>
            </a:r>
          </a:p>
          <a:p>
            <a:pPr lvl="0" algn="just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health officials were trained as master trainers;</a:t>
            </a:r>
          </a:p>
          <a:p>
            <a:pPr lvl="0"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interviewers and supervisors were trained in </a:t>
            </a:r>
            <a:r>
              <a:rPr lang="bn-I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sub-districts;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 server has been installed at MIS-DGHS and which is receiving VA data;</a:t>
            </a:r>
          </a:p>
          <a:p>
            <a:pPr lvl="0"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Autopsy Last update Status</a:t>
            </a:r>
          </a:p>
        </p:txBody>
      </p:sp>
    </p:spTree>
    <p:extLst>
      <p:ext uri="{BB962C8B-B14F-4D97-AF65-F5344CB8AC3E}">
        <p14:creationId xmlns:p14="http://schemas.microsoft.com/office/powerpoint/2010/main" val="244253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762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Sub-district Area in Bangladesh</a:t>
            </a:r>
          </a:p>
        </p:txBody>
      </p:sp>
      <p:pic>
        <p:nvPicPr>
          <p:cNvPr id="4" name="Content Placeholder 3" descr="C:\Users\raziuddin007\Downloads\VA Facility spot map by Govt and D4H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697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76200"/>
            <a:ext cx="8534400" cy="71675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Newly Selected 56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Upazila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 VA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06683"/>
              </p:ext>
            </p:extLst>
          </p:nvPr>
        </p:nvGraphicFramePr>
        <p:xfrm>
          <a:off x="506895" y="914415"/>
          <a:ext cx="8179904" cy="57226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4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Upazila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Barisal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Barguna        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Barguna Sadar           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Barisal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Jhalokati      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Jhalokathi Sadar        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Barisal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Patuakhali  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Galachipa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Barisal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Barishal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Mehendiganj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Barisal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Barguna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Patharghata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Barisal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Patuakhali     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Patuakhali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Sadar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Barisal Division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Brahmanbaria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Banchharampur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Brahmanbaria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Bijoynagar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Noakhali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Companiganj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Cumilla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Sadar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Dakkhin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Rangamati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Kaptai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Chattogram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Lohagara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Feni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Parashuram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Khagrachhari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Mahalchhari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Chattogram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Rangunia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Cumilla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Laksam  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Cumilla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Manoharganj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Khagrachhari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Ramgarh 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Cumilla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Nangalkot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Bandarban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Ruma    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Chittagong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Coxs Bazar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Ukhia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213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Total – Chittagong Division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5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642018"/>
              </p:ext>
            </p:extLst>
          </p:nvPr>
        </p:nvGraphicFramePr>
        <p:xfrm>
          <a:off x="546652" y="1143005"/>
          <a:ext cx="7864234" cy="535781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5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Upazila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12754022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Dohar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Faridpur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Boalmari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Manikganj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Ghior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Tangail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Dhanbari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Shariatpur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Gosairhat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Kishoreganj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Katiadi 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Gopalganj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Muksudpur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Narsingdi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Narsingdi Sadar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Faridpur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Nagarkanda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Narayanganj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Rupganj 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Kishoreganj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Nikli   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Dhaka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Narsingdi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Shibpur       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Dhaka Division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Khulna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Chuadanga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Alamdanga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Khulna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Bagerhat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Bagerhat Sadar 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Khulna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Bagerhat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Fakirhat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Khulna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Magura 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Magura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Sadar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Khulna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Kushtia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Mirpur   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Khulna Division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Mymensingh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Jamalpur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Dewanganj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Mymensingh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Sherpur       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Sherpur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Sadar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2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Total – Mymensingh Division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9C98578-2142-4A5C-A3D9-76DEEF88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609600"/>
            <a:ext cx="7886700" cy="4119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Selected 56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Upazila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 VA </a:t>
            </a:r>
          </a:p>
        </p:txBody>
      </p:sp>
    </p:spTree>
    <p:extLst>
      <p:ext uri="{BB962C8B-B14F-4D97-AF65-F5344CB8AC3E}">
        <p14:creationId xmlns:p14="http://schemas.microsoft.com/office/powerpoint/2010/main" val="4051689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Upazila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Wise Verbal Autopsy Conducted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(March 2017 to May 2021)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16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(12+) Cause Specific Mortality Fraction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924800" cy="4940300"/>
          </a:xfrm>
        </p:spPr>
      </p:pic>
    </p:spTree>
    <p:extLst>
      <p:ext uri="{BB962C8B-B14F-4D97-AF65-F5344CB8AC3E}">
        <p14:creationId xmlns:p14="http://schemas.microsoft.com/office/powerpoint/2010/main" val="71150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(29 Days- 11 years) CSMF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001000" cy="5257800"/>
          </a:xfrm>
        </p:spPr>
      </p:pic>
    </p:spTree>
    <p:extLst>
      <p:ext uri="{BB962C8B-B14F-4D97-AF65-F5344CB8AC3E}">
        <p14:creationId xmlns:p14="http://schemas.microsoft.com/office/powerpoint/2010/main" val="9022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Neonate Cause Specific Mortality Fraction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391400" cy="5257800"/>
          </a:xfrm>
        </p:spPr>
      </p:pic>
    </p:spTree>
    <p:extLst>
      <p:ext uri="{BB962C8B-B14F-4D97-AF65-F5344CB8AC3E}">
        <p14:creationId xmlns:p14="http://schemas.microsoft.com/office/powerpoint/2010/main" val="41923413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3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আমরা আজ কি আলোচনা করব</a:t>
            </a:r>
            <a:endParaRPr lang="en-US" sz="31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১.	</a:t>
            </a:r>
            <a:r>
              <a:rPr lang="bn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 কারণ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সম্পর্কিত</a:t>
            </a:r>
            <a:r>
              <a:rPr lang="bn-IN" sz="4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তথ্যের</a:t>
            </a:r>
            <a:r>
              <a:rPr lang="bn-IN" sz="4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গুরুত্ব</a:t>
            </a:r>
          </a:p>
          <a:p>
            <a:pPr marL="0" indent="0">
              <a:buNone/>
            </a:pPr>
            <a:endParaRPr lang="bn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২.	</a:t>
            </a:r>
            <a:r>
              <a:rPr lang="bn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মৌখিক </a:t>
            </a:r>
            <a:r>
              <a:rPr lang="en-US" sz="40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bn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(ভিএ) এর ভূমিকা</a:t>
            </a:r>
          </a:p>
          <a:p>
            <a:pPr marL="0" indent="0">
              <a:buNone/>
            </a:pPr>
            <a:endParaRPr lang="bn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৩.	</a:t>
            </a:r>
            <a:r>
              <a:rPr lang="bn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স্মার্ট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কি?</a:t>
            </a:r>
          </a:p>
          <a:p>
            <a:pPr marL="0" indent="0">
              <a:buNone/>
            </a:pPr>
            <a:endParaRPr lang="bn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৪.	</a:t>
            </a:r>
            <a:r>
              <a:rPr lang="bn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ট্যাবলেট এর উপকারিতা</a:t>
            </a:r>
            <a:endParaRPr lang="en-US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9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Burden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153400" cy="5562600"/>
          </a:xfrm>
        </p:spPr>
      </p:pic>
    </p:spTree>
    <p:extLst>
      <p:ext uri="{BB962C8B-B14F-4D97-AF65-F5344CB8AC3E}">
        <p14:creationId xmlns:p14="http://schemas.microsoft.com/office/powerpoint/2010/main" val="2546948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Leading  Causes of Death according to  VA Report of Bangladesh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534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762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Death by Age &amp; Sex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515843"/>
              </p:ext>
            </p:extLst>
          </p:nvPr>
        </p:nvGraphicFramePr>
        <p:xfrm>
          <a:off x="609601" y="914406"/>
          <a:ext cx="7924800" cy="55625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38599">
                  <a:extLst>
                    <a:ext uri="{9D8B030D-6E8A-4147-A177-3AD203B41FA5}">
                      <a16:colId xmlns:a16="http://schemas.microsoft.com/office/drawing/2014/main" val="42095676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316916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2841460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429363044"/>
                    </a:ext>
                  </a:extLst>
                </a:gridCol>
              </a:tblGrid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0209574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Ischemic Heart Disease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0878722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Stroke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61308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Respiratory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538826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Undetermined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5631901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845643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Cirrhosis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4387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Renal Failure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730945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Pneumonia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74323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 Traffic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1260982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7209299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Lung Cancer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3483359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Non-communicable Diseases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754771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Prostate Cancer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93136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Esophageal Cancer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207695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Drowning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264307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Leukemia/Lymphomas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8245072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924602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Cancers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8274159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088803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Diarrhea/Dysentery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5789400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Breast Cancer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621126"/>
                  </a:ext>
                </a:extLst>
              </a:tr>
              <a:tr h="24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Cervical Cancer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0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72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Death by Age &amp; Sex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521632"/>
              </p:ext>
            </p:extLst>
          </p:nvPr>
        </p:nvGraphicFramePr>
        <p:xfrm>
          <a:off x="457200" y="914406"/>
          <a:ext cx="8077201" cy="57978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16265">
                  <a:extLst>
                    <a:ext uri="{9D8B030D-6E8A-4147-A177-3AD203B41FA5}">
                      <a16:colId xmlns:a16="http://schemas.microsoft.com/office/drawing/2014/main" val="4209567697"/>
                    </a:ext>
                  </a:extLst>
                </a:gridCol>
                <a:gridCol w="1242646">
                  <a:extLst>
                    <a:ext uri="{9D8B030D-6E8A-4147-A177-3AD203B41FA5}">
                      <a16:colId xmlns:a16="http://schemas.microsoft.com/office/drawing/2014/main" val="4223169165"/>
                    </a:ext>
                  </a:extLst>
                </a:gridCol>
                <a:gridCol w="1320312">
                  <a:extLst>
                    <a:ext uri="{9D8B030D-6E8A-4147-A177-3AD203B41FA5}">
                      <a16:colId xmlns:a16="http://schemas.microsoft.com/office/drawing/2014/main" val="1828414600"/>
                    </a:ext>
                  </a:extLst>
                </a:gridCol>
                <a:gridCol w="1397978">
                  <a:extLst>
                    <a:ext uri="{9D8B030D-6E8A-4147-A177-3AD203B41FA5}">
                      <a16:colId xmlns:a16="http://schemas.microsoft.com/office/drawing/2014/main" val="429363044"/>
                    </a:ext>
                  </a:extLst>
                </a:gridCol>
              </a:tblGrid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0209574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Infectious Diseases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0878722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Injuries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4402501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Suicide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3026742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Stomach Cancer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61308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Cardiovascular Diseases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538826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 asphyxia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5631901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Meningitis/Sepsis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845643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4387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730945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Congenital malformation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74323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Preterm Delivery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1260982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Digestive Diseases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7209299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Bite of Venomous Animal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3483359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Poisonings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754771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Homicide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93136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Defined Causes of Child Deaths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207695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Colorectal Cancer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264307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Hemorrhagic fever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8245072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Meningitis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924602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Stillbirth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8274159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Encephalitis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088803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5789400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Cardiovascular Diseases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621126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0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838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Undetermined Cause by age &amp; sex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924800" cy="5410200"/>
          </a:xfrm>
        </p:spPr>
      </p:pic>
    </p:spTree>
    <p:extLst>
      <p:ext uri="{BB962C8B-B14F-4D97-AF65-F5344CB8AC3E}">
        <p14:creationId xmlns:p14="http://schemas.microsoft.com/office/powerpoint/2010/main" val="285047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799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en-US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death registration.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digital birth certificate of deceased person or his/ her guardian death cannot be registered.</a:t>
            </a:r>
          </a:p>
          <a:p>
            <a:pPr lvl="0"/>
            <a:r>
              <a:rPr lang="en-US" sz="2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 or death cannot be registered without holding tax.</a:t>
            </a:r>
          </a:p>
          <a:p>
            <a:pPr lvl="0"/>
            <a:r>
              <a:rPr lang="en-US" sz="2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above documents are mandatory for Assistant Health Inspector to submit death notification form to the Union or Municipality. If not, the notification form will not be submitted.</a:t>
            </a:r>
          </a:p>
          <a:p>
            <a:pPr lvl="0"/>
            <a:r>
              <a:rPr lang="en-US" sz="2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field activities are being disrupted due to Covid-19.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number of Birth &amp; Death Notification within 45 days from community.</a:t>
            </a:r>
          </a:p>
          <a:p>
            <a:pPr marL="10972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in issuing Death Registration Number within due time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undetermined cause about 3260 is 60+ 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 age.</a:t>
            </a:r>
          </a:p>
          <a:p>
            <a:pPr marL="10972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to reduce undetermined Causes.</a:t>
            </a:r>
          </a:p>
          <a:p>
            <a:pPr marL="10972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 between ODK server to DHIS2.</a:t>
            </a:r>
          </a:p>
          <a:p>
            <a:pPr marL="10972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VA Manager Tool.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&amp; Way Forward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50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প্রশ্ন-উত্তর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পর্যালোচনা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58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ধন্যবাদ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Acer\Desktop\VA13\IMG_20170912_111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নবজাতক, শিশু এবং প্রাপ্তবয়স্কদের জন্য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কমিউনিটিতে</a:t>
            </a:r>
            <a:r>
              <a:rPr lang="bn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মৃত্যুর সর্বাধিক সাধারণ কারণ কী?</a:t>
            </a:r>
            <a:endParaRPr lang="en-US" sz="28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5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মৌখিক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bn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এবং স্মার্ট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 সংক্ষিপ্ত বিবরণ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124200" y="1535112"/>
            <a:ext cx="5562601" cy="1741488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as-IN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 প্রধান কারণগুলি (সিওডি) (যেমন হৃদরোগ)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উপর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ভিত্তি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করেই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 নীতিগুলি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/>
            <a:endParaRPr lang="en-US" sz="2200" dirty="0">
              <a:solidFill>
                <a:schemeClr val="accent5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as-IN" sz="20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অগ্রগতি </a:t>
            </a:r>
            <a:r>
              <a:rPr lang="en-US" sz="20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মনিটরিং</a:t>
            </a:r>
            <a:r>
              <a:rPr lang="en-US" sz="20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as-IN" sz="20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জন্য, জনসংখ্যার মধ্যে নির্দিষ্ট মৃত্যুর প্রধান কারণগুলির সঠিক তথ্য প্রয়োজন</a:t>
            </a:r>
            <a:endParaRPr lang="en-US" sz="20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sz="2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048000" y="3429000"/>
            <a:ext cx="5638801" cy="2697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s-IN" sz="2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যথাযথ, ব্যাপক ও সময়োপযোগী সি</a:t>
            </a:r>
            <a:r>
              <a:rPr lang="en-US" sz="2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ও</a:t>
            </a:r>
            <a:r>
              <a:rPr lang="as-IN" sz="20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ডি ডেটা সত্যিকারের স্বাস্থ্যগত চাহিদার সাথে সম্পৃক্তকরণের জন্য নীতিনির্ধারকদের সহায়তা করে;</a:t>
            </a:r>
            <a:endParaRPr lang="en-US" sz="20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just">
              <a:buNone/>
            </a:pPr>
            <a:endParaRPr lang="en-US" sz="2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/>
            <a:r>
              <a:rPr lang="as-IN" sz="20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উদাহরণস্বরূপ যদি ফুসফুসের ক্যান্সারের মৃত্যু বেড়ে যায়, তামাক নিয়ন্ত্রণের নীতিগুলি আরো বেশি অগ্রাধিকার দেওয়া উচিত</a:t>
            </a:r>
            <a:endParaRPr lang="en-US" sz="20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124200"/>
            <a:ext cx="1905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কেন আমাদের এই তথ্য প্রয়োজন?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76400" y="205740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1562100" y="4267200"/>
            <a:ext cx="1562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87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মৌখিক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bn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এবং স্মার্ট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 সংক্ষিপ্ত বিবরণ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209800" cy="33115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124201" y="1524000"/>
            <a:ext cx="5562600" cy="4876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আদর্শ: 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ভাল কার্যকরী সিভিল রেজিস্ট্রেশন পদ্ধতি, যেখানে প্রতিটি মৃত্যুর কারণ একটি মেডিকেল চিকি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ৎ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 দ্বারা প্রত্যয়িত করা হয়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ইন্টারন্যাশনাল ক্লাসিফিকেশন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অব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ডিজিজ (আইসিডি) -এর সাম্প্রতিকতম সংশোধন অনুযায়ী - বর্তমানে আইসিডি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just">
              <a:buNone/>
            </a:pP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বাস্তবতা: 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অনেক দেশে, মৃত্যুর একটি উচ্চ অনুপাত হাসপাতালের বাইরে বা সীমিত ডায়াগনস্টিক ক্ষমতা সহ স্বাস্থ্যের সুবিধাগুলির মধ্যে ঘটে, এবং সেইজন্য একটি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মেডিকেলি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সাটিফাইট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কারণ নেই। মৃত্যুর কারণ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জানার মানে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হলো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 পরিকল্পনা প্রমাণ ভিত্তিক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নয় ।</a:t>
            </a:r>
            <a:endParaRPr lang="en-US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209800"/>
            <a:ext cx="2057400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আমরা কিভাবে এই তথ্য পেতে পারি?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4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24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মৌখিক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bn-IN" sz="24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এবং স্মার্ট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24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 সংক্ষিপ্ত বিবরণ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352801" y="1524000"/>
            <a:ext cx="5334000" cy="4602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"... .. জন্ম ও মৃত্যুর গণনা এবং মৃত্যুর কারণ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নির্ণয়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 মৌলিক স্বাস্থ্য সংক্রান্ত তথ্য ছাড়া, আমরা অন্ধকারে কাজ করছি। আমরা অন্ধকারে শুটিং করছি। এই তথ্য ছাড়া,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কোথায়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ব্যবস্থা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অন্যকোন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বিশ্বাসযোগ্য উপায়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নাই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"</a:t>
            </a:r>
          </a:p>
          <a:p>
            <a:pPr marL="0" indent="0">
              <a:buNone/>
            </a:pPr>
            <a:endParaRPr lang="as-IN" dirty="0"/>
          </a:p>
          <a:p>
            <a:pPr marL="0" indent="0">
              <a:buNone/>
            </a:pP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ডঃ মার্গারেট চ্যান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b="1" dirty="0"/>
              <a:t> 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মহাপরিচালক, সেপ্টেম্বর 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২০০৭</a:t>
            </a:r>
            <a:endParaRPr lang="en-US" b="1" dirty="0"/>
          </a:p>
        </p:txBody>
      </p:sp>
      <p:pic>
        <p:nvPicPr>
          <p:cNvPr id="9" name="Picture 2" descr="http://images.forbes.com/media/lists/11/2009/margaret-chan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r="4169"/>
          <a:stretch/>
        </p:blipFill>
        <p:spPr bwMode="auto">
          <a:xfrm>
            <a:off x="228600" y="1447800"/>
            <a:ext cx="2971800" cy="24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মৌখিক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ময়নাতদন্ত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এবং স্মার্ট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 সংক্ষিপ্ত বিবরণ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3124200" cy="3657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114800" y="1676400"/>
            <a:ext cx="4724399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আদর্শ: </a:t>
            </a:r>
            <a:r>
              <a:rPr lang="as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নাগরিক নিবন্ধীকরণ</a:t>
            </a:r>
            <a:r>
              <a:rPr lang="en-US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as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সকল মৃত্যুর মেডিকেল সার্টিফিকেশন</a:t>
            </a:r>
            <a:r>
              <a:rPr lang="en-US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শক্তিশালী</a:t>
            </a:r>
            <a:r>
              <a:rPr lang="en-US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 </a:t>
            </a:r>
            <a:r>
              <a:rPr lang="en-US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অগ্রগতির</a:t>
            </a:r>
            <a:r>
              <a:rPr lang="en-US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দীর্ঘমেয়াদী</a:t>
            </a:r>
            <a:r>
              <a:rPr lang="en-US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as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কৌশলগত বিনিয়ো</a:t>
            </a:r>
            <a:r>
              <a:rPr lang="en-US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</a:t>
            </a:r>
            <a:r>
              <a:rPr lang="as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as-IN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।</a:t>
            </a:r>
            <a:endParaRPr lang="en-US" b="1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হল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ঃ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 মেডিকেল সার্টিফিকেশন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একমাত্র ব্যবহারিক বিকল্প যা প্ল্যানারের ত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থ্যের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প্রয়োজন মেটাতে পারে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819400"/>
            <a:ext cx="1905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সমাধান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3962400"/>
            <a:ext cx="2590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24000" y="1905000"/>
            <a:ext cx="2667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কারো</a:t>
            </a:r>
            <a:r>
              <a:rPr lang="en-US" sz="4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কি মৌখিক ময়নাতদন্তের অভিজ্ঞতা আছে?</a:t>
            </a:r>
            <a:endParaRPr lang="en-US" sz="4000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40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কেউ কি মৌখিক ময়নাতদন্তের সংজ্ঞা</a:t>
            </a:r>
            <a:r>
              <a:rPr lang="en-US" sz="40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বলতে</a:t>
            </a:r>
            <a:r>
              <a:rPr lang="as-IN" sz="40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পারেন?</a:t>
            </a:r>
            <a:endParaRPr lang="en-US" sz="4000" b="1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6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1805</Words>
  <Application>Microsoft Office PowerPoint</Application>
  <PresentationFormat>On-screen Show (4:3)</PresentationFormat>
  <Paragraphs>530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Cambria Math</vt:lpstr>
      <vt:lpstr>Times New Roman</vt:lpstr>
      <vt:lpstr>Arial</vt:lpstr>
      <vt:lpstr>SolaimanLipi</vt:lpstr>
      <vt:lpstr>Calibri</vt:lpstr>
      <vt:lpstr>Office Theme</vt:lpstr>
      <vt:lpstr>PowerPoint Presentation</vt:lpstr>
      <vt:lpstr>অধিবেশন ৩  সময় : ৪৫ মিনিট মৌখিক ময়নাতদন্ত এবং স্মার্ট VA এর সংক্ষিপ্ত বিবরণ</vt:lpstr>
      <vt:lpstr> আমরা আজ কি আলোচনা করব</vt:lpstr>
      <vt:lpstr>PowerPoint Presentation</vt:lpstr>
      <vt:lpstr>মৌখিক ময়নাতদন্ত এবং স্মার্ট VA এর সংক্ষিপ্ত বিবরণ</vt:lpstr>
      <vt:lpstr>মৌখিক ময়নাতদন্ত এবং স্মার্ট VA এর সংক্ষিপ্ত বিবরণ</vt:lpstr>
      <vt:lpstr>মৌখিক ময়নাতদন্ত এবং স্মার্ট VA এর সংক্ষিপ্ত বিবরণ</vt:lpstr>
      <vt:lpstr>মৌখিক ময়নাতদন্ত এবং স্মার্ট VA এর সংক্ষিপ্ত বিবরণ</vt:lpstr>
      <vt:lpstr>PowerPoint Presentation</vt:lpstr>
      <vt:lpstr>২. মৌখিক ময়নাতদন্ত</vt:lpstr>
      <vt:lpstr>ভারবাল অটোপসি (মৌখিক ময়না তদন্ত)</vt:lpstr>
      <vt:lpstr>মৌখিক ময়নাতদন্ত কি?</vt:lpstr>
      <vt:lpstr>PowerPoint Presentation</vt:lpstr>
      <vt:lpstr>স্মার্ট ভিএ প্রশ্নাবলী</vt:lpstr>
      <vt:lpstr>স্মার্ট VA কি?</vt:lpstr>
      <vt:lpstr>স্মার্ট ভিএ প্রশ্নাবলী</vt:lpstr>
      <vt:lpstr>একটি ট্যাবলেট ব্যবহার উপকারিতা</vt:lpstr>
      <vt:lpstr>একটি ট্যাবলেট ব্যবহার উপকারিতা</vt:lpstr>
      <vt:lpstr>কিভাবে স্মার্ট VA কাজ বিশ্লেষণ হয়?</vt:lpstr>
      <vt:lpstr>স্মার্ট VA থেকে আউটপুট দেখতে কি রকম ?</vt:lpstr>
      <vt:lpstr>Background</vt:lpstr>
      <vt:lpstr>Verbal Autopsy Last update Status</vt:lpstr>
      <vt:lpstr>VA Sub-district Area in Bangladesh</vt:lpstr>
      <vt:lpstr>Newly Selected 56 Upazila for  VA </vt:lpstr>
      <vt:lpstr>Newly Selected 56 Upazila for  VA </vt:lpstr>
      <vt:lpstr>Upazila Wise Verbal Autopsy Conducted From (March 2017 to May 2021)</vt:lpstr>
      <vt:lpstr>Adult (12+) Cause Specific Mortality Fraction</vt:lpstr>
      <vt:lpstr>Child (29 Days- 11 years) CSMF</vt:lpstr>
      <vt:lpstr>Neonate Cause Specific Mortality Fraction</vt:lpstr>
      <vt:lpstr>Disease Burden</vt:lpstr>
      <vt:lpstr> 20 Leading  Causes of Death according to  VA Report of Bangladesh </vt:lpstr>
      <vt:lpstr>Causes of Death by Age &amp; Sex</vt:lpstr>
      <vt:lpstr>Causes of Death by Age &amp; Sex</vt:lpstr>
      <vt:lpstr>Undetermined Cause by age &amp; sex</vt:lpstr>
      <vt:lpstr>Challenges &amp; Way Forward</vt:lpstr>
      <vt:lpstr>প্রশ্ন-উত্তর ও পর্যালোচনা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MIS DGHS</cp:lastModifiedBy>
  <cp:revision>141</cp:revision>
  <dcterms:created xsi:type="dcterms:W3CDTF">2017-09-23T15:35:51Z</dcterms:created>
  <dcterms:modified xsi:type="dcterms:W3CDTF">2022-03-20T06:17:22Z</dcterms:modified>
</cp:coreProperties>
</file>