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86" r:id="rId2"/>
  </p:sldMasterIdLst>
  <p:notesMasterIdLst>
    <p:notesMasterId r:id="rId36"/>
  </p:notesMasterIdLst>
  <p:handoutMasterIdLst>
    <p:handoutMasterId r:id="rId37"/>
  </p:handoutMasterIdLst>
  <p:sldIdLst>
    <p:sldId id="256" r:id="rId3"/>
    <p:sldId id="258" r:id="rId4"/>
    <p:sldId id="377" r:id="rId5"/>
    <p:sldId id="379" r:id="rId6"/>
    <p:sldId id="381" r:id="rId7"/>
    <p:sldId id="382" r:id="rId8"/>
    <p:sldId id="384" r:id="rId9"/>
    <p:sldId id="383" r:id="rId10"/>
    <p:sldId id="385" r:id="rId11"/>
    <p:sldId id="267" r:id="rId12"/>
    <p:sldId id="386" r:id="rId13"/>
    <p:sldId id="387" r:id="rId14"/>
    <p:sldId id="388" r:id="rId15"/>
    <p:sldId id="389" r:id="rId16"/>
    <p:sldId id="390" r:id="rId17"/>
    <p:sldId id="391" r:id="rId18"/>
    <p:sldId id="392" r:id="rId19"/>
    <p:sldId id="393" r:id="rId20"/>
    <p:sldId id="394" r:id="rId21"/>
    <p:sldId id="395" r:id="rId22"/>
    <p:sldId id="396" r:id="rId23"/>
    <p:sldId id="397" r:id="rId24"/>
    <p:sldId id="398" r:id="rId25"/>
    <p:sldId id="399" r:id="rId26"/>
    <p:sldId id="400" r:id="rId27"/>
    <p:sldId id="401" r:id="rId28"/>
    <p:sldId id="369" r:id="rId29"/>
    <p:sldId id="370" r:id="rId30"/>
    <p:sldId id="402" r:id="rId31"/>
    <p:sldId id="403" r:id="rId32"/>
    <p:sldId id="365" r:id="rId33"/>
    <p:sldId id="366" r:id="rId34"/>
    <p:sldId id="362" r:id="rId35"/>
  </p:sldIdLst>
  <p:sldSz cx="9144000" cy="6858000" type="screen4x3"/>
  <p:notesSz cx="68580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3513" autoAdjust="0"/>
  </p:normalViewPr>
  <p:slideViewPr>
    <p:cSldViewPr>
      <p:cViewPr>
        <p:scale>
          <a:sx n="60" d="100"/>
          <a:sy n="60" d="100"/>
        </p:scale>
        <p:origin x="-1656" y="-10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viewProps" Target="viewProps.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slide" Target="slides/slide32.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handoutMaster" Target="handoutMasters/handoutMaster1.xml"/><Relationship Id="rId40" Type="http://schemas.openxmlformats.org/officeDocument/2006/relationships/theme" Target="theme/theme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notesMaster" Target="notesMasters/notesMaster1.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6482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64820"/>
          </a:xfrm>
          <a:prstGeom prst="rect">
            <a:avLst/>
          </a:prstGeom>
        </p:spPr>
        <p:txBody>
          <a:bodyPr vert="horz" lIns="91440" tIns="45720" rIns="91440" bIns="45720" rtlCol="0"/>
          <a:lstStyle>
            <a:lvl1pPr algn="r">
              <a:defRPr sz="1200"/>
            </a:lvl1pPr>
          </a:lstStyle>
          <a:p>
            <a:fld id="{CF904AFE-F20D-4CE7-B5DA-AA4787172565}" type="datetimeFigureOut">
              <a:rPr lang="en-US" smtClean="0"/>
              <a:t>11/25/2014</a:t>
            </a:fld>
            <a:endParaRPr lang="en-US"/>
          </a:p>
        </p:txBody>
      </p:sp>
      <p:sp>
        <p:nvSpPr>
          <p:cNvPr id="4" name="Footer Placeholder 3"/>
          <p:cNvSpPr>
            <a:spLocks noGrp="1"/>
          </p:cNvSpPr>
          <p:nvPr>
            <p:ph type="ftr" sz="quarter" idx="2"/>
          </p:nvPr>
        </p:nvSpPr>
        <p:spPr>
          <a:xfrm>
            <a:off x="0" y="8829967"/>
            <a:ext cx="2971800" cy="46482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829967"/>
            <a:ext cx="2971800" cy="464820"/>
          </a:xfrm>
          <a:prstGeom prst="rect">
            <a:avLst/>
          </a:prstGeom>
        </p:spPr>
        <p:txBody>
          <a:bodyPr vert="horz" lIns="91440" tIns="45720" rIns="91440" bIns="45720" rtlCol="0" anchor="b"/>
          <a:lstStyle>
            <a:lvl1pPr algn="r">
              <a:defRPr sz="1200"/>
            </a:lvl1pPr>
          </a:lstStyle>
          <a:p>
            <a:fld id="{A5C51219-9C2F-407F-A6CC-2620E6C82C7E}" type="slidenum">
              <a:rPr lang="en-US" smtClean="0"/>
              <a:t>‹#›</a:t>
            </a:fld>
            <a:endParaRPr lang="en-US"/>
          </a:p>
        </p:txBody>
      </p:sp>
    </p:spTree>
    <p:extLst>
      <p:ext uri="{BB962C8B-B14F-4D97-AF65-F5344CB8AC3E}">
        <p14:creationId xmlns:p14="http://schemas.microsoft.com/office/powerpoint/2010/main" val="186876261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6482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64820"/>
          </a:xfrm>
          <a:prstGeom prst="rect">
            <a:avLst/>
          </a:prstGeom>
        </p:spPr>
        <p:txBody>
          <a:bodyPr vert="horz" lIns="91440" tIns="45720" rIns="91440" bIns="45720" rtlCol="0"/>
          <a:lstStyle>
            <a:lvl1pPr algn="r">
              <a:defRPr sz="1200"/>
            </a:lvl1pPr>
          </a:lstStyle>
          <a:p>
            <a:fld id="{2F788E97-B95D-423A-BB87-C9829303B2FB}" type="datetimeFigureOut">
              <a:rPr lang="en-US" smtClean="0"/>
              <a:t>11/25/2014</a:t>
            </a:fld>
            <a:endParaRPr lang="en-US"/>
          </a:p>
        </p:txBody>
      </p:sp>
      <p:sp>
        <p:nvSpPr>
          <p:cNvPr id="4" name="Slide Image Placeholder 3"/>
          <p:cNvSpPr>
            <a:spLocks noGrp="1" noRot="1" noChangeAspect="1"/>
          </p:cNvSpPr>
          <p:nvPr>
            <p:ph type="sldImg" idx="2"/>
          </p:nvPr>
        </p:nvSpPr>
        <p:spPr>
          <a:xfrm>
            <a:off x="1104900" y="696913"/>
            <a:ext cx="4648200" cy="348615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15790"/>
            <a:ext cx="5486400" cy="418338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2971800" cy="46482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829967"/>
            <a:ext cx="2971800" cy="464820"/>
          </a:xfrm>
          <a:prstGeom prst="rect">
            <a:avLst/>
          </a:prstGeom>
        </p:spPr>
        <p:txBody>
          <a:bodyPr vert="horz" lIns="91440" tIns="45720" rIns="91440" bIns="45720" rtlCol="0" anchor="b"/>
          <a:lstStyle>
            <a:lvl1pPr algn="r">
              <a:defRPr sz="1200"/>
            </a:lvl1pPr>
          </a:lstStyle>
          <a:p>
            <a:fld id="{3B84A2B2-0B49-4CE4-A87F-C2924EC44A5E}" type="slidenum">
              <a:rPr lang="en-US" smtClean="0"/>
              <a:t>‹#›</a:t>
            </a:fld>
            <a:endParaRPr lang="en-US"/>
          </a:p>
        </p:txBody>
      </p:sp>
    </p:spTree>
    <p:extLst>
      <p:ext uri="{BB962C8B-B14F-4D97-AF65-F5344CB8AC3E}">
        <p14:creationId xmlns:p14="http://schemas.microsoft.com/office/powerpoint/2010/main" val="269516665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11/25/2014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11/25/2014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11/25/2014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solidFill>
                  <a:prstClr val="black">
                    <a:tint val="75000"/>
                  </a:prstClr>
                </a:solidFill>
              </a:rPr>
              <a:pPr/>
              <a:t>11/25/2014</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B6F15528-21DE-4FAA-801E-634DDDAF4B2B}"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229872801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solidFill>
                  <a:prstClr val="black">
                    <a:tint val="75000"/>
                  </a:prstClr>
                </a:solidFill>
              </a:rPr>
              <a:pPr/>
              <a:t>11/25/2014</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B6F15528-21DE-4FAA-801E-634DDDAF4B2B}"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103390578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solidFill>
                  <a:prstClr val="black">
                    <a:tint val="75000"/>
                  </a:prstClr>
                </a:solidFill>
              </a:rPr>
              <a:pPr/>
              <a:t>11/25/2014</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B6F15528-21DE-4FAA-801E-634DDDAF4B2B}"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424848391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solidFill>
                  <a:prstClr val="black">
                    <a:tint val="75000"/>
                  </a:prstClr>
                </a:solidFill>
              </a:rPr>
              <a:pPr/>
              <a:t>11/25/2014</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B6F15528-21DE-4FAA-801E-634DDDAF4B2B}"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190195439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solidFill>
                  <a:prstClr val="black">
                    <a:tint val="75000"/>
                  </a:prstClr>
                </a:solidFill>
              </a:rPr>
              <a:pPr/>
              <a:t>11/25/2014</a:t>
            </a:fld>
            <a:endParaRPr lang="en-US" dirty="0">
              <a:solidFill>
                <a:prstClr val="black">
                  <a:tint val="75000"/>
                </a:prstClr>
              </a:solidFill>
            </a:endParaRPr>
          </a:p>
        </p:txBody>
      </p:sp>
      <p:sp>
        <p:nvSpPr>
          <p:cNvPr id="8" name="Footer Placeholder 7"/>
          <p:cNvSpPr>
            <a:spLocks noGrp="1"/>
          </p:cNvSpPr>
          <p:nvPr>
            <p:ph type="ftr" sz="quarter" idx="11"/>
          </p:nvPr>
        </p:nvSpPr>
        <p:spPr/>
        <p:txBody>
          <a:bodyPr/>
          <a:lstStyle/>
          <a:p>
            <a:endParaRPr lang="en-US" dirty="0">
              <a:solidFill>
                <a:prstClr val="black">
                  <a:tint val="75000"/>
                </a:prstClr>
              </a:solidFill>
            </a:endParaRPr>
          </a:p>
        </p:txBody>
      </p:sp>
      <p:sp>
        <p:nvSpPr>
          <p:cNvPr id="9" name="Slide Number Placeholder 8"/>
          <p:cNvSpPr>
            <a:spLocks noGrp="1"/>
          </p:cNvSpPr>
          <p:nvPr>
            <p:ph type="sldNum" sz="quarter" idx="12"/>
          </p:nvPr>
        </p:nvSpPr>
        <p:spPr/>
        <p:txBody>
          <a:bodyPr/>
          <a:lstStyle/>
          <a:p>
            <a:fld id="{B6F15528-21DE-4FAA-801E-634DDDAF4B2B}"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219504269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solidFill>
                  <a:prstClr val="black">
                    <a:tint val="75000"/>
                  </a:prstClr>
                </a:solidFill>
              </a:rPr>
              <a:pPr/>
              <a:t>11/25/2014</a:t>
            </a:fld>
            <a:endParaRPr lang="en-US" dirty="0">
              <a:solidFill>
                <a:prstClr val="black">
                  <a:tint val="75000"/>
                </a:prstClr>
              </a:solidFill>
            </a:endParaRPr>
          </a:p>
        </p:txBody>
      </p:sp>
      <p:sp>
        <p:nvSpPr>
          <p:cNvPr id="4" name="Footer Placeholder 3"/>
          <p:cNvSpPr>
            <a:spLocks noGrp="1"/>
          </p:cNvSpPr>
          <p:nvPr>
            <p:ph type="ftr" sz="quarter" idx="11"/>
          </p:nvPr>
        </p:nvSpPr>
        <p:spPr/>
        <p:txBody>
          <a:bodyPr/>
          <a:lstStyle/>
          <a:p>
            <a:endParaRPr lang="en-US" dirty="0">
              <a:solidFill>
                <a:prstClr val="black">
                  <a:tint val="75000"/>
                </a:prstClr>
              </a:solidFill>
            </a:endParaRPr>
          </a:p>
        </p:txBody>
      </p:sp>
      <p:sp>
        <p:nvSpPr>
          <p:cNvPr id="5" name="Slide Number Placeholder 4"/>
          <p:cNvSpPr>
            <a:spLocks noGrp="1"/>
          </p:cNvSpPr>
          <p:nvPr>
            <p:ph type="sldNum" sz="quarter" idx="12"/>
          </p:nvPr>
        </p:nvSpPr>
        <p:spPr/>
        <p:txBody>
          <a:bodyPr/>
          <a:lstStyle/>
          <a:p>
            <a:fld id="{B6F15528-21DE-4FAA-801E-634DDDAF4B2B}"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12178946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solidFill>
                  <a:prstClr val="black">
                    <a:tint val="75000"/>
                  </a:prstClr>
                </a:solidFill>
              </a:rPr>
              <a:pPr/>
              <a:t>11/25/2014</a:t>
            </a:fld>
            <a:endParaRPr lang="en-US" dirty="0">
              <a:solidFill>
                <a:prstClr val="black">
                  <a:tint val="75000"/>
                </a:prstClr>
              </a:solidFill>
            </a:endParaRPr>
          </a:p>
        </p:txBody>
      </p:sp>
      <p:sp>
        <p:nvSpPr>
          <p:cNvPr id="3" name="Footer Placeholder 2"/>
          <p:cNvSpPr>
            <a:spLocks noGrp="1"/>
          </p:cNvSpPr>
          <p:nvPr>
            <p:ph type="ftr" sz="quarter" idx="11"/>
          </p:nvPr>
        </p:nvSpPr>
        <p:spPr/>
        <p:txBody>
          <a:bodyPr/>
          <a:lstStyle/>
          <a:p>
            <a:endParaRPr lang="en-US" dirty="0">
              <a:solidFill>
                <a:prstClr val="black">
                  <a:tint val="75000"/>
                </a:prstClr>
              </a:solidFill>
            </a:endParaRPr>
          </a:p>
        </p:txBody>
      </p:sp>
      <p:sp>
        <p:nvSpPr>
          <p:cNvPr id="4" name="Slide Number Placeholder 3"/>
          <p:cNvSpPr>
            <a:spLocks noGrp="1"/>
          </p:cNvSpPr>
          <p:nvPr>
            <p:ph type="sldNum" sz="quarter" idx="12"/>
          </p:nvPr>
        </p:nvSpPr>
        <p:spPr/>
        <p:txBody>
          <a:bodyPr/>
          <a:lstStyle/>
          <a:p>
            <a:fld id="{B6F15528-21DE-4FAA-801E-634DDDAF4B2B}"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294052041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solidFill>
                  <a:prstClr val="black">
                    <a:tint val="75000"/>
                  </a:prstClr>
                </a:solidFill>
              </a:rPr>
              <a:pPr/>
              <a:t>11/25/2014</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B6F15528-21DE-4FAA-801E-634DDDAF4B2B}"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265635415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11/25/2014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solidFill>
                  <a:prstClr val="black">
                    <a:tint val="75000"/>
                  </a:prstClr>
                </a:solidFill>
              </a:rPr>
              <a:pPr/>
              <a:t>11/25/2014</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B6F15528-21DE-4FAA-801E-634DDDAF4B2B}"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85202042"/>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solidFill>
                  <a:prstClr val="black">
                    <a:tint val="75000"/>
                  </a:prstClr>
                </a:solidFill>
              </a:rPr>
              <a:pPr/>
              <a:t>11/25/2014</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B6F15528-21DE-4FAA-801E-634DDDAF4B2B}"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348073243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solidFill>
                  <a:prstClr val="black">
                    <a:tint val="75000"/>
                  </a:prstClr>
                </a:solidFill>
              </a:rPr>
              <a:pPr/>
              <a:t>11/25/2014</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B6F15528-21DE-4FAA-801E-634DDDAF4B2B}"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42584073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11/25/2014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11/25/2014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11/25/2014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11/25/2014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11/25/2014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11/25/2014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11/25/2014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11/25/2014</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solidFill>
                  <a:prstClr val="black">
                    <a:tint val="75000"/>
                  </a:prstClr>
                </a:solidFill>
              </a:rPr>
              <a:pPr/>
              <a:t>11/25/2014</a:t>
            </a:fld>
            <a:endParaRPr lang="en-US" dirty="0">
              <a:solidFill>
                <a:prstClr val="black">
                  <a:tint val="75000"/>
                </a:prstClr>
              </a:solidFill>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solidFill>
                <a:prstClr val="black">
                  <a:tint val="75000"/>
                </a:prstClr>
              </a:solidFill>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3852617986"/>
      </p:ext>
    </p:extLst>
  </p:cSld>
  <p:clrMap bg1="lt1" tx1="dk1" bg2="lt2" tx2="dk2" accent1="accent1" accent2="accent2" accent3="accent3" accent4="accent4" accent5="accent5" accent6="accent6" hlink="hlink" folHlink="folHlink"/>
  <p:sldLayoutIdLst>
    <p:sldLayoutId id="2147483687" r:id="rId1"/>
    <p:sldLayoutId id="2147483688" r:id="rId2"/>
    <p:sldLayoutId id="2147483689" r:id="rId3"/>
    <p:sldLayoutId id="2147483690" r:id="rId4"/>
    <p:sldLayoutId id="2147483691" r:id="rId5"/>
    <p:sldLayoutId id="2147483692" r:id="rId6"/>
    <p:sldLayoutId id="2147483693" r:id="rId7"/>
    <p:sldLayoutId id="2147483694" r:id="rId8"/>
    <p:sldLayoutId id="2147483695" r:id="rId9"/>
    <p:sldLayoutId id="2147483696" r:id="rId10"/>
    <p:sldLayoutId id="2147483697"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381001"/>
            <a:ext cx="7772400" cy="1904999"/>
          </a:xfrm>
        </p:spPr>
        <p:txBody>
          <a:bodyPr>
            <a:noAutofit/>
          </a:bodyPr>
          <a:lstStyle/>
          <a:p>
            <a:r>
              <a:rPr lang="en-US" sz="4800" b="1" dirty="0" err="1" smtClean="0">
                <a:solidFill>
                  <a:srgbClr val="002060"/>
                </a:solidFill>
                <a:effectLst>
                  <a:outerShdw blurRad="38100" dist="38100" dir="2700000" algn="tl">
                    <a:srgbClr val="000000">
                      <a:alpha val="43137"/>
                    </a:srgbClr>
                  </a:outerShdw>
                </a:effectLst>
                <a:latin typeface="Baskerville Old Face" pitchFamily="18" charset="0"/>
              </a:rPr>
              <a:t>Phytosanitary</a:t>
            </a:r>
            <a:r>
              <a:rPr lang="en-US" sz="4800" b="1" dirty="0" smtClean="0">
                <a:solidFill>
                  <a:srgbClr val="002060"/>
                </a:solidFill>
                <a:effectLst>
                  <a:outerShdw blurRad="38100" dist="38100" dir="2700000" algn="tl">
                    <a:srgbClr val="000000">
                      <a:alpha val="43137"/>
                    </a:srgbClr>
                  </a:outerShdw>
                </a:effectLst>
                <a:latin typeface="Baskerville Old Face" pitchFamily="18" charset="0"/>
              </a:rPr>
              <a:t>  Status of Bangladesh</a:t>
            </a:r>
            <a:endParaRPr lang="en-US" sz="4800" b="1" dirty="0">
              <a:solidFill>
                <a:srgbClr val="002060"/>
              </a:solidFill>
              <a:effectLst>
                <a:outerShdw blurRad="38100" dist="38100" dir="2700000" algn="tl">
                  <a:srgbClr val="000000">
                    <a:alpha val="43137"/>
                  </a:srgbClr>
                </a:outerShdw>
              </a:effectLst>
              <a:latin typeface="Baskerville Old Face" pitchFamily="18" charset="0"/>
            </a:endParaRPr>
          </a:p>
        </p:txBody>
      </p:sp>
      <p:sp>
        <p:nvSpPr>
          <p:cNvPr id="3" name="Subtitle 2"/>
          <p:cNvSpPr>
            <a:spLocks noGrp="1"/>
          </p:cNvSpPr>
          <p:nvPr>
            <p:ph type="subTitle" idx="1"/>
          </p:nvPr>
        </p:nvSpPr>
        <p:spPr>
          <a:xfrm>
            <a:off x="685800" y="3886200"/>
            <a:ext cx="7924800" cy="1752600"/>
          </a:xfrm>
        </p:spPr>
        <p:txBody>
          <a:bodyPr>
            <a:noAutofit/>
          </a:bodyPr>
          <a:lstStyle/>
          <a:p>
            <a:r>
              <a:rPr lang="en-US" sz="4000" b="1" dirty="0" smtClean="0">
                <a:solidFill>
                  <a:schemeClr val="tx1">
                    <a:lumMod val="90000"/>
                    <a:lumOff val="10000"/>
                  </a:schemeClr>
                </a:solidFill>
              </a:rPr>
              <a:t>Md</a:t>
            </a:r>
            <a:r>
              <a:rPr lang="en-US" sz="4000" b="1" dirty="0" smtClean="0">
                <a:solidFill>
                  <a:schemeClr val="tx1">
                    <a:lumMod val="90000"/>
                    <a:lumOff val="10000"/>
                  </a:schemeClr>
                </a:solidFill>
              </a:rPr>
              <a:t>. </a:t>
            </a:r>
            <a:r>
              <a:rPr lang="en-US" sz="4000" b="1" dirty="0" err="1" smtClean="0">
                <a:solidFill>
                  <a:schemeClr val="tx1">
                    <a:lumMod val="90000"/>
                    <a:lumOff val="10000"/>
                  </a:schemeClr>
                </a:solidFill>
              </a:rPr>
              <a:t>Ayub</a:t>
            </a:r>
            <a:r>
              <a:rPr lang="en-US" sz="4000" b="1" dirty="0" smtClean="0">
                <a:solidFill>
                  <a:schemeClr val="tx1">
                    <a:lumMod val="90000"/>
                    <a:lumOff val="10000"/>
                  </a:schemeClr>
                </a:solidFill>
              </a:rPr>
              <a:t> </a:t>
            </a:r>
            <a:r>
              <a:rPr lang="en-US" sz="4000" b="1" dirty="0" err="1">
                <a:solidFill>
                  <a:schemeClr val="tx1">
                    <a:lumMod val="90000"/>
                    <a:lumOff val="10000"/>
                  </a:schemeClr>
                </a:solidFill>
              </a:rPr>
              <a:t>H</a:t>
            </a:r>
            <a:r>
              <a:rPr lang="en-US" sz="4000" b="1" dirty="0" err="1" smtClean="0">
                <a:solidFill>
                  <a:schemeClr val="tx1">
                    <a:lumMod val="90000"/>
                    <a:lumOff val="10000"/>
                  </a:schemeClr>
                </a:solidFill>
              </a:rPr>
              <a:t>ossain</a:t>
            </a:r>
            <a:endParaRPr lang="en-US" sz="4000" b="1" dirty="0" smtClean="0">
              <a:solidFill>
                <a:schemeClr val="tx1">
                  <a:lumMod val="90000"/>
                  <a:lumOff val="10000"/>
                </a:schemeClr>
              </a:solidFill>
            </a:endParaRPr>
          </a:p>
          <a:p>
            <a:r>
              <a:rPr lang="en-US" sz="3600" b="1" dirty="0" smtClean="0">
                <a:solidFill>
                  <a:schemeClr val="tx1">
                    <a:lumMod val="90000"/>
                    <a:lumOff val="10000"/>
                  </a:schemeClr>
                </a:solidFill>
              </a:rPr>
              <a:t>Consultant, </a:t>
            </a:r>
            <a:r>
              <a:rPr lang="en-US" sz="3600" b="1" dirty="0" smtClean="0">
                <a:solidFill>
                  <a:schemeClr val="tx1">
                    <a:lumMod val="90000"/>
                    <a:lumOff val="10000"/>
                  </a:schemeClr>
                </a:solidFill>
              </a:rPr>
              <a:t>SPCB </a:t>
            </a:r>
            <a:r>
              <a:rPr lang="en-US" sz="3600" b="1" dirty="0" smtClean="0">
                <a:solidFill>
                  <a:schemeClr val="tx1">
                    <a:lumMod val="90000"/>
                    <a:lumOff val="10000"/>
                  </a:schemeClr>
                </a:solidFill>
              </a:rPr>
              <a:t>Project,  </a:t>
            </a:r>
            <a:r>
              <a:rPr lang="en-US" sz="3600" b="1" dirty="0" smtClean="0">
                <a:solidFill>
                  <a:schemeClr val="tx1">
                    <a:lumMod val="90000"/>
                    <a:lumOff val="10000"/>
                  </a:schemeClr>
                </a:solidFill>
              </a:rPr>
              <a:t>DAE</a:t>
            </a:r>
            <a:endParaRPr lang="en-US" sz="3600" b="1" dirty="0">
              <a:solidFill>
                <a:schemeClr val="tx1">
                  <a:lumMod val="90000"/>
                  <a:lumOff val="10000"/>
                </a:schemeClr>
              </a:solidFill>
            </a:endParaRPr>
          </a:p>
        </p:txBody>
      </p:sp>
    </p:spTree>
    <p:extLst>
      <p:ext uri="{BB962C8B-B14F-4D97-AF65-F5344CB8AC3E}">
        <p14:creationId xmlns:p14="http://schemas.microsoft.com/office/powerpoint/2010/main" val="146856734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solidFill>
                  <a:srgbClr val="C00000"/>
                </a:solidFill>
                <a:effectLst>
                  <a:outerShdw blurRad="38100" dist="38100" dir="2700000" algn="tl">
                    <a:srgbClr val="000000">
                      <a:alpha val="43137"/>
                    </a:srgbClr>
                  </a:outerShdw>
                </a:effectLst>
                <a:latin typeface="Baskerville Old Face" pitchFamily="18" charset="0"/>
              </a:rPr>
              <a:t>NPPO of Bangladesh</a:t>
            </a:r>
            <a:endParaRPr lang="en-US" b="1" dirty="0">
              <a:solidFill>
                <a:srgbClr val="C00000"/>
              </a:solidFill>
              <a:effectLst>
                <a:outerShdw blurRad="38100" dist="38100" dir="2700000" algn="tl">
                  <a:srgbClr val="000000">
                    <a:alpha val="43137"/>
                  </a:srgbClr>
                </a:outerShdw>
              </a:effectLst>
              <a:latin typeface="Baskerville Old Face" pitchFamily="18" charset="0"/>
            </a:endParaRPr>
          </a:p>
        </p:txBody>
      </p:sp>
      <p:sp>
        <p:nvSpPr>
          <p:cNvPr id="3" name="Content Placeholder 2"/>
          <p:cNvSpPr>
            <a:spLocks noGrp="1"/>
          </p:cNvSpPr>
          <p:nvPr>
            <p:ph idx="1"/>
          </p:nvPr>
        </p:nvSpPr>
        <p:spPr>
          <a:xfrm>
            <a:off x="533400" y="1676400"/>
            <a:ext cx="7924800" cy="4449763"/>
          </a:xfrm>
        </p:spPr>
        <p:style>
          <a:lnRef idx="1">
            <a:schemeClr val="accent4"/>
          </a:lnRef>
          <a:fillRef idx="2">
            <a:schemeClr val="accent4"/>
          </a:fillRef>
          <a:effectRef idx="1">
            <a:schemeClr val="accent4"/>
          </a:effectRef>
          <a:fontRef idx="minor">
            <a:schemeClr val="dk1"/>
          </a:fontRef>
        </p:style>
        <p:txBody>
          <a:bodyPr>
            <a:noAutofit/>
          </a:bodyPr>
          <a:lstStyle/>
          <a:p>
            <a:pPr marL="0" indent="0" algn="just">
              <a:buNone/>
            </a:pPr>
            <a:r>
              <a:rPr lang="en-US" dirty="0" smtClean="0">
                <a:solidFill>
                  <a:srgbClr val="002060"/>
                </a:solidFill>
                <a:latin typeface="Constantia" pitchFamily="18" charset="0"/>
              </a:rPr>
              <a:t>The </a:t>
            </a:r>
            <a:r>
              <a:rPr lang="en-US" dirty="0">
                <a:solidFill>
                  <a:srgbClr val="002060"/>
                </a:solidFill>
                <a:latin typeface="Constantia" pitchFamily="18" charset="0"/>
              </a:rPr>
              <a:t>P</a:t>
            </a:r>
            <a:r>
              <a:rPr lang="en-US" dirty="0" smtClean="0">
                <a:solidFill>
                  <a:srgbClr val="002060"/>
                </a:solidFill>
                <a:latin typeface="Constantia" pitchFamily="18" charset="0"/>
              </a:rPr>
              <a:t>lant Quarantine activities of the country at national level are under the Director of Plant </a:t>
            </a:r>
            <a:r>
              <a:rPr lang="en-US" dirty="0">
                <a:solidFill>
                  <a:srgbClr val="002060"/>
                </a:solidFill>
                <a:latin typeface="Constantia" pitchFamily="18" charset="0"/>
              </a:rPr>
              <a:t>Quarantine</a:t>
            </a:r>
            <a:r>
              <a:rPr lang="en-US" dirty="0" smtClean="0">
                <a:solidFill>
                  <a:srgbClr val="002060"/>
                </a:solidFill>
                <a:latin typeface="Constantia" pitchFamily="18" charset="0"/>
              </a:rPr>
              <a:t> Wing of the Department of Agricultural Extension under the Ministry of Agriculture. He is serving as NPPO of Bangladesh</a:t>
            </a:r>
            <a:endParaRPr lang="en-US" dirty="0">
              <a:solidFill>
                <a:srgbClr val="002060"/>
              </a:solidFill>
              <a:latin typeface="Constantia" pitchFamily="18" charset="0"/>
            </a:endParaRPr>
          </a:p>
        </p:txBody>
      </p:sp>
    </p:spTree>
    <p:extLst>
      <p:ext uri="{BB962C8B-B14F-4D97-AF65-F5344CB8AC3E}">
        <p14:creationId xmlns:p14="http://schemas.microsoft.com/office/powerpoint/2010/main" val="151008070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838200"/>
          </a:xfrm>
        </p:spPr>
        <p:txBody>
          <a:bodyPr>
            <a:normAutofit/>
          </a:bodyPr>
          <a:lstStyle/>
          <a:p>
            <a:r>
              <a:rPr lang="en-US" b="1" dirty="0">
                <a:solidFill>
                  <a:srgbClr val="FF0000"/>
                </a:solidFill>
                <a:effectLst>
                  <a:outerShdw blurRad="38100" dist="38100" dir="2700000" algn="tl">
                    <a:srgbClr val="000000">
                      <a:alpha val="43137"/>
                    </a:srgbClr>
                  </a:outerShdw>
                </a:effectLst>
                <a:latin typeface="Baskerville Old Face" pitchFamily="18" charset="0"/>
                <a:ea typeface="+mn-ea"/>
                <a:cs typeface="+mn-cs"/>
              </a:rPr>
              <a:t>Organizational Strength</a:t>
            </a:r>
            <a:endParaRPr lang="en-US" sz="7200" b="1" dirty="0">
              <a:solidFill>
                <a:srgbClr val="FF0000"/>
              </a:solidFill>
              <a:effectLst>
                <a:outerShdw blurRad="38100" dist="38100" dir="2700000" algn="tl">
                  <a:srgbClr val="000000">
                    <a:alpha val="43137"/>
                  </a:srgbClr>
                </a:outerShdw>
              </a:effectLst>
              <a:latin typeface="Baskerville Old Face" pitchFamily="18" charset="0"/>
            </a:endParaRPr>
          </a:p>
        </p:txBody>
      </p:sp>
      <p:sp>
        <p:nvSpPr>
          <p:cNvPr id="3" name="Content Placeholder 2"/>
          <p:cNvSpPr>
            <a:spLocks noGrp="1"/>
          </p:cNvSpPr>
          <p:nvPr>
            <p:ph idx="1"/>
          </p:nvPr>
        </p:nvSpPr>
        <p:spPr>
          <a:xfrm>
            <a:off x="457200" y="914400"/>
            <a:ext cx="8001000" cy="5562600"/>
          </a:xfrm>
        </p:spPr>
        <p:style>
          <a:lnRef idx="1">
            <a:schemeClr val="accent4"/>
          </a:lnRef>
          <a:fillRef idx="2">
            <a:schemeClr val="accent4"/>
          </a:fillRef>
          <a:effectRef idx="1">
            <a:schemeClr val="accent4"/>
          </a:effectRef>
          <a:fontRef idx="minor">
            <a:schemeClr val="dk1"/>
          </a:fontRef>
        </p:style>
        <p:txBody>
          <a:bodyPr>
            <a:noAutofit/>
          </a:bodyPr>
          <a:lstStyle/>
          <a:p>
            <a:pPr lvl="0" algn="just">
              <a:buFont typeface="Wingdings" pitchFamily="2" charset="2"/>
              <a:buChar char="§"/>
            </a:pPr>
            <a:r>
              <a:rPr lang="en-US" dirty="0">
                <a:solidFill>
                  <a:prstClr val="black"/>
                </a:solidFill>
              </a:rPr>
              <a:t>Recently Plant Quarantine Wing of DAE has been formed with headed by Director with 314 personnel</a:t>
            </a:r>
            <a:r>
              <a:rPr lang="en-US" dirty="0" smtClean="0">
                <a:solidFill>
                  <a:prstClr val="black"/>
                </a:solidFill>
              </a:rPr>
              <a:t>.</a:t>
            </a:r>
          </a:p>
          <a:p>
            <a:pPr lvl="0" algn="just">
              <a:buFont typeface="Wingdings" pitchFamily="2" charset="2"/>
              <a:buChar char="§"/>
            </a:pPr>
            <a:endParaRPr lang="en-US" sz="1100" dirty="0">
              <a:solidFill>
                <a:prstClr val="black"/>
              </a:solidFill>
            </a:endParaRPr>
          </a:p>
          <a:p>
            <a:pPr lvl="0" algn="just">
              <a:buFont typeface="Wingdings" pitchFamily="2" charset="2"/>
              <a:buChar char="§"/>
            </a:pPr>
            <a:r>
              <a:rPr lang="en-US" dirty="0">
                <a:solidFill>
                  <a:prstClr val="black"/>
                </a:solidFill>
              </a:rPr>
              <a:t>We have 30 plant quarantine stations. Among these stations:-Land  border check post-23,International air port-3,Sea port-2,River port-1,Inland container depot (Railway)-1 </a:t>
            </a:r>
            <a:endParaRPr lang="en-US" dirty="0" smtClean="0">
              <a:solidFill>
                <a:prstClr val="black"/>
              </a:solidFill>
            </a:endParaRPr>
          </a:p>
          <a:p>
            <a:pPr lvl="0" algn="just">
              <a:buFont typeface="Wingdings" pitchFamily="2" charset="2"/>
              <a:buChar char="§"/>
            </a:pPr>
            <a:endParaRPr lang="en-US" sz="1200" dirty="0">
              <a:solidFill>
                <a:prstClr val="black"/>
              </a:solidFill>
            </a:endParaRPr>
          </a:p>
          <a:p>
            <a:pPr lvl="0" algn="just">
              <a:buFont typeface="Wingdings" pitchFamily="2" charset="2"/>
              <a:buChar char="§"/>
            </a:pPr>
            <a:r>
              <a:rPr lang="en-US" dirty="0">
                <a:solidFill>
                  <a:prstClr val="black"/>
                </a:solidFill>
              </a:rPr>
              <a:t>Besides these PQ centers, the head quarter at Dhaka carry out the regulatory functions and it also serves as a PQ station.                          </a:t>
            </a:r>
          </a:p>
        </p:txBody>
      </p:sp>
    </p:spTree>
    <p:extLst>
      <p:ext uri="{BB962C8B-B14F-4D97-AF65-F5344CB8AC3E}">
        <p14:creationId xmlns:p14="http://schemas.microsoft.com/office/powerpoint/2010/main" val="82290521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914400"/>
          </a:xfrm>
        </p:spPr>
        <p:txBody>
          <a:bodyPr>
            <a:normAutofit fontScale="90000"/>
          </a:bodyPr>
          <a:lstStyle/>
          <a:p>
            <a:r>
              <a:rPr lang="en-US" sz="2800" b="1" dirty="0" smtClean="0">
                <a:solidFill>
                  <a:srgbClr val="FF0000"/>
                </a:solidFill>
                <a:latin typeface="Arial" charset="0"/>
              </a:rPr>
              <a:t/>
            </a:r>
            <a:br>
              <a:rPr lang="en-US" sz="2800" b="1" dirty="0" smtClean="0">
                <a:solidFill>
                  <a:srgbClr val="FF0000"/>
                </a:solidFill>
                <a:latin typeface="Arial" charset="0"/>
              </a:rPr>
            </a:br>
            <a:r>
              <a:rPr lang="en-US" sz="4000" b="1" dirty="0" smtClean="0">
                <a:solidFill>
                  <a:srgbClr val="C00000"/>
                </a:solidFill>
                <a:latin typeface="Baskerville Old Face" pitchFamily="18" charset="0"/>
              </a:rPr>
              <a:t>Function Of Plant Quarantine Wing</a:t>
            </a:r>
            <a:endParaRPr lang="en-US" sz="4000" dirty="0">
              <a:solidFill>
                <a:srgbClr val="C00000"/>
              </a:solidFill>
              <a:latin typeface="Baskerville Old Face" pitchFamily="18" charset="0"/>
            </a:endParaRPr>
          </a:p>
        </p:txBody>
      </p:sp>
      <p:sp>
        <p:nvSpPr>
          <p:cNvPr id="3" name="Content Placeholder 2"/>
          <p:cNvSpPr>
            <a:spLocks noGrp="1"/>
          </p:cNvSpPr>
          <p:nvPr>
            <p:ph idx="1"/>
          </p:nvPr>
        </p:nvSpPr>
        <p:spPr>
          <a:xfrm>
            <a:off x="838200" y="1524000"/>
            <a:ext cx="7848600" cy="4830763"/>
          </a:xfrm>
        </p:spPr>
        <p:style>
          <a:lnRef idx="1">
            <a:schemeClr val="accent4"/>
          </a:lnRef>
          <a:fillRef idx="2">
            <a:schemeClr val="accent4"/>
          </a:fillRef>
          <a:effectRef idx="1">
            <a:schemeClr val="accent4"/>
          </a:effectRef>
          <a:fontRef idx="minor">
            <a:schemeClr val="dk1"/>
          </a:fontRef>
        </p:style>
        <p:txBody>
          <a:bodyPr>
            <a:noAutofit/>
          </a:bodyPr>
          <a:lstStyle/>
          <a:p>
            <a:pPr lvl="0" algn="just" eaLnBrk="0" fontAlgn="base" hangingPunct="0">
              <a:spcBef>
                <a:spcPct val="0"/>
              </a:spcBef>
              <a:spcAft>
                <a:spcPct val="0"/>
              </a:spcAft>
              <a:buFont typeface="Wingdings" pitchFamily="2" charset="2"/>
              <a:buChar char="§"/>
            </a:pPr>
            <a:r>
              <a:rPr lang="en-US" sz="2800" b="1" dirty="0">
                <a:solidFill>
                  <a:srgbClr val="4E3B30"/>
                </a:solidFill>
                <a:latin typeface="Constantia" pitchFamily="18" charset="0"/>
              </a:rPr>
              <a:t>Enforcement of “Destructive Insects and Pests </a:t>
            </a:r>
            <a:r>
              <a:rPr lang="en-US" sz="2800" b="1" dirty="0" smtClean="0">
                <a:solidFill>
                  <a:srgbClr val="4E3B30"/>
                </a:solidFill>
                <a:latin typeface="Constantia" pitchFamily="18" charset="0"/>
              </a:rPr>
              <a:t> </a:t>
            </a:r>
            <a:r>
              <a:rPr lang="en-US" sz="2800" b="1" dirty="0">
                <a:solidFill>
                  <a:srgbClr val="4E3B30"/>
                </a:solidFill>
                <a:latin typeface="Constantia" pitchFamily="18" charset="0"/>
              </a:rPr>
              <a:t>Rules, 1966 (Plant Quarantine) amended up </a:t>
            </a:r>
            <a:r>
              <a:rPr lang="en-US" sz="2800" b="1" dirty="0" smtClean="0">
                <a:solidFill>
                  <a:srgbClr val="4E3B30"/>
                </a:solidFill>
                <a:latin typeface="Constantia" pitchFamily="18" charset="0"/>
              </a:rPr>
              <a:t>to </a:t>
            </a:r>
            <a:r>
              <a:rPr lang="en-US" sz="2800" b="1" dirty="0">
                <a:solidFill>
                  <a:srgbClr val="4E3B30"/>
                </a:solidFill>
                <a:latin typeface="Constantia" pitchFamily="18" charset="0"/>
              </a:rPr>
              <a:t>July, 1989”.</a:t>
            </a:r>
          </a:p>
          <a:p>
            <a:pPr lvl="0" algn="just" eaLnBrk="0" fontAlgn="base" hangingPunct="0">
              <a:spcBef>
                <a:spcPct val="0"/>
              </a:spcBef>
              <a:spcAft>
                <a:spcPct val="0"/>
              </a:spcAft>
              <a:buFont typeface="Wingdings" pitchFamily="2" charset="2"/>
              <a:buChar char="§"/>
            </a:pPr>
            <a:endParaRPr lang="en-US" sz="2800" b="1" dirty="0">
              <a:solidFill>
                <a:srgbClr val="4E3B30"/>
              </a:solidFill>
              <a:latin typeface="Constantia" pitchFamily="18" charset="0"/>
            </a:endParaRPr>
          </a:p>
          <a:p>
            <a:pPr lvl="0" algn="just" eaLnBrk="0" fontAlgn="base" hangingPunct="0">
              <a:spcBef>
                <a:spcPct val="0"/>
              </a:spcBef>
              <a:spcAft>
                <a:spcPct val="0"/>
              </a:spcAft>
              <a:buFont typeface="Wingdings" pitchFamily="2" charset="2"/>
              <a:buChar char="§"/>
            </a:pPr>
            <a:r>
              <a:rPr lang="en-US" sz="2800" b="1" dirty="0">
                <a:solidFill>
                  <a:srgbClr val="4E3B30"/>
                </a:solidFill>
                <a:latin typeface="Constantia" pitchFamily="18" charset="0"/>
              </a:rPr>
              <a:t>  Incorporate new Rules  and Policies on Plant </a:t>
            </a:r>
            <a:r>
              <a:rPr lang="en-US" sz="2800" b="1" dirty="0" smtClean="0">
                <a:solidFill>
                  <a:srgbClr val="4E3B30"/>
                </a:solidFill>
                <a:latin typeface="Constantia" pitchFamily="18" charset="0"/>
              </a:rPr>
              <a:t>Quarantine</a:t>
            </a:r>
            <a:r>
              <a:rPr lang="en-US" sz="2800" b="1" dirty="0">
                <a:solidFill>
                  <a:srgbClr val="4E3B30"/>
                </a:solidFill>
                <a:latin typeface="Constantia" pitchFamily="18" charset="0"/>
              </a:rPr>
              <a:t>.</a:t>
            </a:r>
          </a:p>
          <a:p>
            <a:pPr lvl="0" algn="just" eaLnBrk="0" fontAlgn="base" hangingPunct="0">
              <a:spcBef>
                <a:spcPct val="0"/>
              </a:spcBef>
              <a:spcAft>
                <a:spcPct val="0"/>
              </a:spcAft>
              <a:buFont typeface="Wingdings" pitchFamily="2" charset="2"/>
              <a:buChar char="§"/>
            </a:pPr>
            <a:endParaRPr lang="en-US" sz="2800" b="1" dirty="0">
              <a:solidFill>
                <a:srgbClr val="4E3B30"/>
              </a:solidFill>
              <a:latin typeface="Constantia" pitchFamily="18" charset="0"/>
            </a:endParaRPr>
          </a:p>
          <a:p>
            <a:pPr lvl="0" algn="just" eaLnBrk="0" fontAlgn="base" hangingPunct="0">
              <a:spcBef>
                <a:spcPct val="0"/>
              </a:spcBef>
              <a:spcAft>
                <a:spcPct val="0"/>
              </a:spcAft>
              <a:buFont typeface="Wingdings" pitchFamily="2" charset="2"/>
              <a:buChar char="§"/>
            </a:pPr>
            <a:r>
              <a:rPr lang="en-US" sz="2800" b="1" dirty="0">
                <a:solidFill>
                  <a:srgbClr val="4E3B30"/>
                </a:solidFill>
                <a:latin typeface="Constantia" pitchFamily="18" charset="0"/>
              </a:rPr>
              <a:t>  Promote Plant Quarantine Activities at the </a:t>
            </a:r>
            <a:r>
              <a:rPr lang="en-US" sz="2800" b="1" dirty="0" smtClean="0">
                <a:solidFill>
                  <a:srgbClr val="4E3B30"/>
                </a:solidFill>
                <a:latin typeface="Constantia" pitchFamily="18" charset="0"/>
              </a:rPr>
              <a:t> </a:t>
            </a:r>
            <a:r>
              <a:rPr lang="en-US" sz="2800" b="1" dirty="0">
                <a:solidFill>
                  <a:srgbClr val="4E3B30"/>
                </a:solidFill>
                <a:latin typeface="Constantia" pitchFamily="18" charset="0"/>
              </a:rPr>
              <a:t>Check Posts of the Entry Points.</a:t>
            </a:r>
          </a:p>
        </p:txBody>
      </p:sp>
    </p:spTree>
    <p:extLst>
      <p:ext uri="{BB962C8B-B14F-4D97-AF65-F5344CB8AC3E}">
        <p14:creationId xmlns:p14="http://schemas.microsoft.com/office/powerpoint/2010/main" val="292103547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381000"/>
          </a:xfrm>
        </p:spPr>
        <p:txBody>
          <a:bodyPr>
            <a:normAutofit fontScale="90000"/>
          </a:bodyPr>
          <a:lstStyle/>
          <a:p>
            <a:r>
              <a:rPr lang="en-US" sz="2800" b="1" dirty="0" smtClean="0">
                <a:solidFill>
                  <a:srgbClr val="FF0000"/>
                </a:solidFill>
                <a:latin typeface="Arial" charset="0"/>
              </a:rPr>
              <a:t/>
            </a:r>
            <a:br>
              <a:rPr lang="en-US" sz="2800" b="1" dirty="0" smtClean="0">
                <a:solidFill>
                  <a:srgbClr val="FF0000"/>
                </a:solidFill>
                <a:latin typeface="Arial" charset="0"/>
              </a:rPr>
            </a:br>
            <a:endParaRPr lang="en-US" sz="7200" dirty="0">
              <a:solidFill>
                <a:srgbClr val="FF0000"/>
              </a:solidFill>
            </a:endParaRPr>
          </a:p>
        </p:txBody>
      </p:sp>
      <p:sp>
        <p:nvSpPr>
          <p:cNvPr id="3" name="Content Placeholder 2"/>
          <p:cNvSpPr>
            <a:spLocks noGrp="1"/>
          </p:cNvSpPr>
          <p:nvPr>
            <p:ph idx="1"/>
          </p:nvPr>
        </p:nvSpPr>
        <p:spPr>
          <a:xfrm>
            <a:off x="914400" y="914400"/>
            <a:ext cx="7848600" cy="5211763"/>
          </a:xfrm>
        </p:spPr>
        <p:style>
          <a:lnRef idx="1">
            <a:schemeClr val="accent4"/>
          </a:lnRef>
          <a:fillRef idx="2">
            <a:schemeClr val="accent4"/>
          </a:fillRef>
          <a:effectRef idx="1">
            <a:schemeClr val="accent4"/>
          </a:effectRef>
          <a:fontRef idx="minor">
            <a:schemeClr val="dk1"/>
          </a:fontRef>
        </p:style>
        <p:txBody>
          <a:bodyPr>
            <a:noAutofit/>
          </a:bodyPr>
          <a:lstStyle/>
          <a:p>
            <a:pPr lvl="0" algn="just" eaLnBrk="0" fontAlgn="base" hangingPunct="0">
              <a:spcBef>
                <a:spcPct val="0"/>
              </a:spcBef>
              <a:spcAft>
                <a:spcPct val="0"/>
              </a:spcAft>
              <a:buFont typeface="Wingdings" pitchFamily="2" charset="2"/>
              <a:buChar char="§"/>
            </a:pPr>
            <a:r>
              <a:rPr lang="en-US" sz="3000" b="1" dirty="0">
                <a:solidFill>
                  <a:srgbClr val="4E3B30"/>
                </a:solidFill>
                <a:latin typeface="Arial" charset="0"/>
              </a:rPr>
              <a:t> </a:t>
            </a:r>
            <a:r>
              <a:rPr lang="en-US" sz="3000" b="1" dirty="0">
                <a:solidFill>
                  <a:srgbClr val="4E3B30"/>
                </a:solidFill>
                <a:latin typeface="Constantia" pitchFamily="18" charset="0"/>
              </a:rPr>
              <a:t>Issuance of </a:t>
            </a:r>
            <a:r>
              <a:rPr lang="en-US" sz="3000" b="1" dirty="0" err="1">
                <a:solidFill>
                  <a:srgbClr val="4E3B30"/>
                </a:solidFill>
                <a:latin typeface="Constantia" pitchFamily="18" charset="0"/>
              </a:rPr>
              <a:t>Phytosanitary</a:t>
            </a:r>
            <a:r>
              <a:rPr lang="en-US" sz="3000" b="1" dirty="0">
                <a:solidFill>
                  <a:srgbClr val="4E3B30"/>
                </a:solidFill>
                <a:latin typeface="Constantia" pitchFamily="18" charset="0"/>
              </a:rPr>
              <a:t> Certificate  </a:t>
            </a:r>
          </a:p>
          <a:p>
            <a:pPr marL="0" lvl="0" indent="0" algn="just" eaLnBrk="0" fontAlgn="base" hangingPunct="0">
              <a:spcBef>
                <a:spcPct val="0"/>
              </a:spcBef>
              <a:spcAft>
                <a:spcPct val="0"/>
              </a:spcAft>
              <a:buNone/>
            </a:pPr>
            <a:r>
              <a:rPr lang="en-US" sz="3000" b="1" dirty="0" smtClean="0">
                <a:solidFill>
                  <a:srgbClr val="4E3B30"/>
                </a:solidFill>
                <a:latin typeface="Constantia" pitchFamily="18" charset="0"/>
              </a:rPr>
              <a:t> </a:t>
            </a:r>
            <a:r>
              <a:rPr lang="en-US" sz="3000" b="1" dirty="0">
                <a:solidFill>
                  <a:srgbClr val="4E3B30"/>
                </a:solidFill>
                <a:latin typeface="Constantia" pitchFamily="18" charset="0"/>
              </a:rPr>
              <a:t>for export of agricultural products.</a:t>
            </a:r>
          </a:p>
          <a:p>
            <a:pPr lvl="0" algn="just" eaLnBrk="0" fontAlgn="base" hangingPunct="0">
              <a:spcBef>
                <a:spcPct val="0"/>
              </a:spcBef>
              <a:spcAft>
                <a:spcPct val="0"/>
              </a:spcAft>
              <a:buFont typeface="Wingdings" pitchFamily="2" charset="2"/>
              <a:buChar char="§"/>
            </a:pPr>
            <a:endParaRPr lang="en-US" sz="3000" b="1" dirty="0">
              <a:solidFill>
                <a:srgbClr val="4E3B30"/>
              </a:solidFill>
              <a:latin typeface="Constantia" pitchFamily="18" charset="0"/>
            </a:endParaRPr>
          </a:p>
          <a:p>
            <a:pPr lvl="0" algn="just" eaLnBrk="0" fontAlgn="base" hangingPunct="0">
              <a:spcBef>
                <a:spcPct val="0"/>
              </a:spcBef>
              <a:spcAft>
                <a:spcPct val="0"/>
              </a:spcAft>
              <a:buFont typeface="Wingdings" pitchFamily="2" charset="2"/>
              <a:buChar char="§"/>
            </a:pPr>
            <a:r>
              <a:rPr lang="en-US" sz="3000" b="1" dirty="0">
                <a:solidFill>
                  <a:srgbClr val="4E3B30"/>
                </a:solidFill>
                <a:latin typeface="Constantia" pitchFamily="18" charset="0"/>
              </a:rPr>
              <a:t>Issuance of Import Permit for importing </a:t>
            </a:r>
            <a:r>
              <a:rPr lang="en-US" sz="3000" b="1" dirty="0" smtClean="0">
                <a:solidFill>
                  <a:srgbClr val="4E3B30"/>
                </a:solidFill>
                <a:latin typeface="Constantia" pitchFamily="18" charset="0"/>
              </a:rPr>
              <a:t>  </a:t>
            </a:r>
            <a:r>
              <a:rPr lang="en-US" sz="3000" b="1" dirty="0">
                <a:solidFill>
                  <a:srgbClr val="4E3B30"/>
                </a:solidFill>
                <a:latin typeface="Constantia" pitchFamily="18" charset="0"/>
              </a:rPr>
              <a:t>Agricultural Products.</a:t>
            </a:r>
          </a:p>
          <a:p>
            <a:pPr lvl="0" algn="just" eaLnBrk="0" fontAlgn="base" hangingPunct="0">
              <a:spcBef>
                <a:spcPct val="0"/>
              </a:spcBef>
              <a:spcAft>
                <a:spcPct val="0"/>
              </a:spcAft>
              <a:buFont typeface="Wingdings" pitchFamily="2" charset="2"/>
              <a:buChar char="§"/>
            </a:pPr>
            <a:endParaRPr lang="en-US" sz="3000" b="1" dirty="0">
              <a:solidFill>
                <a:srgbClr val="4E3B30"/>
              </a:solidFill>
              <a:latin typeface="Constantia" pitchFamily="18" charset="0"/>
            </a:endParaRPr>
          </a:p>
          <a:p>
            <a:pPr lvl="0" algn="just" eaLnBrk="0" fontAlgn="base" hangingPunct="0">
              <a:spcBef>
                <a:spcPct val="0"/>
              </a:spcBef>
              <a:spcAft>
                <a:spcPct val="0"/>
              </a:spcAft>
              <a:buFont typeface="Wingdings" pitchFamily="2" charset="2"/>
              <a:buChar char="§"/>
            </a:pPr>
            <a:r>
              <a:rPr lang="en-US" sz="3000" b="1" dirty="0">
                <a:solidFill>
                  <a:srgbClr val="4E3B30"/>
                </a:solidFill>
                <a:latin typeface="Constantia" pitchFamily="18" charset="0"/>
              </a:rPr>
              <a:t>  Issuance of Release Order of Plant </a:t>
            </a:r>
            <a:r>
              <a:rPr lang="en-US" sz="3000" b="1" dirty="0" smtClean="0">
                <a:solidFill>
                  <a:srgbClr val="4E3B30"/>
                </a:solidFill>
                <a:latin typeface="Constantia" pitchFamily="18" charset="0"/>
              </a:rPr>
              <a:t>    </a:t>
            </a:r>
            <a:r>
              <a:rPr lang="en-US" sz="3000" b="1" dirty="0">
                <a:solidFill>
                  <a:srgbClr val="4E3B30"/>
                </a:solidFill>
                <a:latin typeface="Constantia" pitchFamily="18" charset="0"/>
              </a:rPr>
              <a:t>Commodities.</a:t>
            </a:r>
          </a:p>
          <a:p>
            <a:pPr lvl="0" algn="just" eaLnBrk="0" fontAlgn="base" hangingPunct="0">
              <a:spcBef>
                <a:spcPct val="0"/>
              </a:spcBef>
              <a:spcAft>
                <a:spcPct val="0"/>
              </a:spcAft>
              <a:buFont typeface="Wingdings" pitchFamily="2" charset="2"/>
              <a:buChar char="§"/>
            </a:pPr>
            <a:endParaRPr lang="en-US" sz="3000" b="1" dirty="0">
              <a:solidFill>
                <a:srgbClr val="4E3B30"/>
              </a:solidFill>
              <a:latin typeface="Constantia" pitchFamily="18" charset="0"/>
            </a:endParaRPr>
          </a:p>
          <a:p>
            <a:pPr lvl="0" algn="just" eaLnBrk="0" fontAlgn="base" hangingPunct="0">
              <a:spcBef>
                <a:spcPct val="0"/>
              </a:spcBef>
              <a:spcAft>
                <a:spcPct val="0"/>
              </a:spcAft>
              <a:buFont typeface="Wingdings" pitchFamily="2" charset="2"/>
              <a:buChar char="§"/>
            </a:pPr>
            <a:r>
              <a:rPr lang="en-US" sz="3000" b="1" dirty="0">
                <a:solidFill>
                  <a:srgbClr val="4E3B30"/>
                </a:solidFill>
                <a:latin typeface="Constantia" pitchFamily="18" charset="0"/>
              </a:rPr>
              <a:t>  Recording &amp; Interception of Pests and </a:t>
            </a:r>
          </a:p>
          <a:p>
            <a:pPr marL="0" lvl="0" indent="0" algn="just" eaLnBrk="0" fontAlgn="base" hangingPunct="0">
              <a:spcBef>
                <a:spcPct val="0"/>
              </a:spcBef>
              <a:spcAft>
                <a:spcPct val="0"/>
              </a:spcAft>
              <a:buNone/>
            </a:pPr>
            <a:r>
              <a:rPr lang="en-US" sz="3000" b="1" dirty="0" smtClean="0">
                <a:solidFill>
                  <a:srgbClr val="4E3B30"/>
                </a:solidFill>
                <a:latin typeface="Constantia" pitchFamily="18" charset="0"/>
              </a:rPr>
              <a:t>  </a:t>
            </a:r>
            <a:r>
              <a:rPr lang="en-US" sz="3000" b="1" dirty="0">
                <a:solidFill>
                  <a:srgbClr val="4E3B30"/>
                </a:solidFill>
                <a:latin typeface="Constantia" pitchFamily="18" charset="0"/>
              </a:rPr>
              <a:t>Diseases.</a:t>
            </a:r>
            <a:endParaRPr lang="en-US" sz="3000" dirty="0">
              <a:solidFill>
                <a:srgbClr val="4E3B30"/>
              </a:solidFill>
              <a:latin typeface="Constantia" pitchFamily="18" charset="0"/>
            </a:endParaRPr>
          </a:p>
        </p:txBody>
      </p:sp>
    </p:spTree>
    <p:extLst>
      <p:ext uri="{BB962C8B-B14F-4D97-AF65-F5344CB8AC3E}">
        <p14:creationId xmlns:p14="http://schemas.microsoft.com/office/powerpoint/2010/main" val="368700648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609600"/>
          </a:xfrm>
        </p:spPr>
        <p:txBody>
          <a:bodyPr>
            <a:normAutofit fontScale="90000"/>
          </a:bodyPr>
          <a:lstStyle/>
          <a:p>
            <a:r>
              <a:rPr lang="en-US" b="1" dirty="0" smtClean="0">
                <a:solidFill>
                  <a:srgbClr val="AD1F1F"/>
                </a:solidFill>
                <a:effectLst>
                  <a:outerShdw blurRad="38100" dist="38100" dir="2700000" algn="tl">
                    <a:srgbClr val="000000">
                      <a:alpha val="43137"/>
                    </a:srgbClr>
                  </a:outerShdw>
                </a:effectLst>
                <a:latin typeface="Baskerville Old Face" pitchFamily="18" charset="0"/>
              </a:rPr>
              <a:t>Main Import </a:t>
            </a:r>
            <a:r>
              <a:rPr lang="en-US" sz="3600" b="1" dirty="0">
                <a:solidFill>
                  <a:srgbClr val="AD1F1F"/>
                </a:solidFill>
                <a:effectLst>
                  <a:outerShdw blurRad="38100" dist="38100" dir="2700000" algn="tl">
                    <a:srgbClr val="000000">
                      <a:alpha val="43137"/>
                    </a:srgbClr>
                  </a:outerShdw>
                </a:effectLst>
                <a:latin typeface="Baskerville Old Face" pitchFamily="18" charset="0"/>
              </a:rPr>
              <a:t>(Plant &amp; Plant Products)</a:t>
            </a:r>
            <a:endParaRPr lang="en-US" sz="7200" b="1" dirty="0">
              <a:solidFill>
                <a:srgbClr val="FF0000"/>
              </a:solidFill>
              <a:effectLst>
                <a:outerShdw blurRad="38100" dist="38100" dir="2700000" algn="tl">
                  <a:srgbClr val="000000">
                    <a:alpha val="43137"/>
                  </a:srgbClr>
                </a:outerShdw>
              </a:effectLst>
              <a:latin typeface="Baskerville Old Face" pitchFamily="18" charset="0"/>
            </a:endParaRPr>
          </a:p>
        </p:txBody>
      </p:sp>
      <p:sp>
        <p:nvSpPr>
          <p:cNvPr id="3" name="Content Placeholder 2"/>
          <p:cNvSpPr>
            <a:spLocks noGrp="1"/>
          </p:cNvSpPr>
          <p:nvPr>
            <p:ph idx="1"/>
          </p:nvPr>
        </p:nvSpPr>
        <p:spPr>
          <a:xfrm>
            <a:off x="1143000" y="1447800"/>
            <a:ext cx="7315200" cy="4876800"/>
          </a:xfrm>
        </p:spPr>
        <p:style>
          <a:lnRef idx="1">
            <a:schemeClr val="accent4"/>
          </a:lnRef>
          <a:fillRef idx="2">
            <a:schemeClr val="accent4"/>
          </a:fillRef>
          <a:effectRef idx="1">
            <a:schemeClr val="accent4"/>
          </a:effectRef>
          <a:fontRef idx="minor">
            <a:schemeClr val="dk1"/>
          </a:fontRef>
        </p:style>
        <p:txBody>
          <a:bodyPr>
            <a:noAutofit/>
          </a:bodyPr>
          <a:lstStyle/>
          <a:p>
            <a:pPr lvl="0" algn="just">
              <a:lnSpc>
                <a:spcPct val="120000"/>
              </a:lnSpc>
              <a:spcBef>
                <a:spcPts val="0"/>
              </a:spcBef>
              <a:buFont typeface="Wingdings" pitchFamily="2" charset="2"/>
              <a:buChar char="§"/>
              <a:defRPr/>
            </a:pPr>
            <a:r>
              <a:rPr lang="en-US" sz="2800" b="1" dirty="0">
                <a:solidFill>
                  <a:prstClr val="black"/>
                </a:solidFill>
                <a:latin typeface="Constantia" pitchFamily="18" charset="0"/>
              </a:rPr>
              <a:t>Rice, Wheat, Maize</a:t>
            </a:r>
          </a:p>
          <a:p>
            <a:pPr lvl="0" algn="just">
              <a:lnSpc>
                <a:spcPct val="120000"/>
              </a:lnSpc>
              <a:spcBef>
                <a:spcPts val="0"/>
              </a:spcBef>
              <a:buFont typeface="Wingdings" pitchFamily="2" charset="2"/>
              <a:buChar char="§"/>
              <a:defRPr/>
            </a:pPr>
            <a:r>
              <a:rPr lang="en-US" sz="2800" b="1" dirty="0">
                <a:solidFill>
                  <a:prstClr val="black"/>
                </a:solidFill>
                <a:latin typeface="Constantia" pitchFamily="18" charset="0"/>
              </a:rPr>
              <a:t> Raw cotton</a:t>
            </a:r>
          </a:p>
          <a:p>
            <a:pPr lvl="0" algn="just">
              <a:lnSpc>
                <a:spcPct val="120000"/>
              </a:lnSpc>
              <a:spcBef>
                <a:spcPts val="0"/>
              </a:spcBef>
              <a:buFont typeface="Wingdings" pitchFamily="2" charset="2"/>
              <a:buChar char="§"/>
              <a:defRPr/>
            </a:pPr>
            <a:r>
              <a:rPr lang="en-US" sz="2800" b="1" dirty="0">
                <a:solidFill>
                  <a:prstClr val="black"/>
                </a:solidFill>
                <a:latin typeface="Constantia" pitchFamily="18" charset="0"/>
              </a:rPr>
              <a:t> Fresh fruits</a:t>
            </a:r>
          </a:p>
          <a:p>
            <a:pPr lvl="0" algn="just">
              <a:lnSpc>
                <a:spcPct val="120000"/>
              </a:lnSpc>
              <a:spcBef>
                <a:spcPts val="0"/>
              </a:spcBef>
              <a:buFont typeface="Wingdings" pitchFamily="2" charset="2"/>
              <a:buChar char="§"/>
              <a:defRPr/>
            </a:pPr>
            <a:r>
              <a:rPr lang="en-US" sz="2800" b="1" dirty="0">
                <a:solidFill>
                  <a:prstClr val="black"/>
                </a:solidFill>
                <a:latin typeface="Constantia" pitchFamily="18" charset="0"/>
              </a:rPr>
              <a:t> Pulses</a:t>
            </a:r>
          </a:p>
          <a:p>
            <a:pPr lvl="0" algn="just">
              <a:lnSpc>
                <a:spcPct val="120000"/>
              </a:lnSpc>
              <a:spcBef>
                <a:spcPts val="0"/>
              </a:spcBef>
              <a:buFont typeface="Wingdings" pitchFamily="2" charset="2"/>
              <a:buChar char="§"/>
              <a:defRPr/>
            </a:pPr>
            <a:r>
              <a:rPr lang="en-US" sz="2800" b="1" dirty="0">
                <a:solidFill>
                  <a:prstClr val="black"/>
                </a:solidFill>
                <a:latin typeface="Constantia" pitchFamily="18" charset="0"/>
              </a:rPr>
              <a:t> Oil seeds</a:t>
            </a:r>
          </a:p>
          <a:p>
            <a:pPr lvl="0" algn="just">
              <a:lnSpc>
                <a:spcPct val="120000"/>
              </a:lnSpc>
              <a:spcBef>
                <a:spcPts val="0"/>
              </a:spcBef>
              <a:buFont typeface="Wingdings" pitchFamily="2" charset="2"/>
              <a:buChar char="§"/>
              <a:defRPr/>
            </a:pPr>
            <a:r>
              <a:rPr lang="en-US" sz="2800" b="1" dirty="0">
                <a:solidFill>
                  <a:prstClr val="black"/>
                </a:solidFill>
                <a:latin typeface="Constantia" pitchFamily="18" charset="0"/>
              </a:rPr>
              <a:t> Spices</a:t>
            </a:r>
          </a:p>
          <a:p>
            <a:pPr lvl="0" algn="just">
              <a:lnSpc>
                <a:spcPct val="120000"/>
              </a:lnSpc>
              <a:spcBef>
                <a:spcPts val="0"/>
              </a:spcBef>
              <a:buFont typeface="Wingdings" pitchFamily="2" charset="2"/>
              <a:buChar char="§"/>
              <a:defRPr/>
            </a:pPr>
            <a:r>
              <a:rPr lang="en-US" sz="2800" b="1" dirty="0">
                <a:solidFill>
                  <a:prstClr val="black"/>
                </a:solidFill>
                <a:latin typeface="Constantia" pitchFamily="18" charset="0"/>
              </a:rPr>
              <a:t> Timbers</a:t>
            </a:r>
          </a:p>
          <a:p>
            <a:pPr lvl="0" algn="just">
              <a:lnSpc>
                <a:spcPct val="120000"/>
              </a:lnSpc>
              <a:spcBef>
                <a:spcPts val="0"/>
              </a:spcBef>
              <a:buFont typeface="Wingdings" pitchFamily="2" charset="2"/>
              <a:buChar char="§"/>
              <a:defRPr/>
            </a:pPr>
            <a:r>
              <a:rPr lang="en-US" sz="2800" b="1" dirty="0">
                <a:solidFill>
                  <a:prstClr val="black"/>
                </a:solidFill>
                <a:latin typeface="Constantia" pitchFamily="18" charset="0"/>
              </a:rPr>
              <a:t> Vegetables</a:t>
            </a:r>
          </a:p>
        </p:txBody>
      </p:sp>
    </p:spTree>
    <p:extLst>
      <p:ext uri="{BB962C8B-B14F-4D97-AF65-F5344CB8AC3E}">
        <p14:creationId xmlns:p14="http://schemas.microsoft.com/office/powerpoint/2010/main" val="167237726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609600"/>
          </a:xfrm>
        </p:spPr>
        <p:txBody>
          <a:bodyPr>
            <a:normAutofit fontScale="90000"/>
          </a:bodyPr>
          <a:lstStyle/>
          <a:p>
            <a:r>
              <a:rPr lang="en-US" b="1" dirty="0" smtClean="0">
                <a:solidFill>
                  <a:srgbClr val="AD1F1F"/>
                </a:solidFill>
                <a:effectLst>
                  <a:outerShdw blurRad="38100" dist="38100" dir="2700000" algn="tl">
                    <a:srgbClr val="000000">
                      <a:alpha val="43137"/>
                    </a:srgbClr>
                  </a:outerShdw>
                </a:effectLst>
                <a:latin typeface="Baskerville Old Face" pitchFamily="18" charset="0"/>
              </a:rPr>
              <a:t>Main Export </a:t>
            </a:r>
            <a:r>
              <a:rPr lang="en-US" sz="3600" b="1" dirty="0">
                <a:solidFill>
                  <a:srgbClr val="AD1F1F"/>
                </a:solidFill>
                <a:effectLst>
                  <a:outerShdw blurRad="38100" dist="38100" dir="2700000" algn="tl">
                    <a:srgbClr val="000000">
                      <a:alpha val="43137"/>
                    </a:srgbClr>
                  </a:outerShdw>
                </a:effectLst>
                <a:latin typeface="Baskerville Old Face" pitchFamily="18" charset="0"/>
              </a:rPr>
              <a:t>(Plant &amp; Plant Products)</a:t>
            </a:r>
            <a:endParaRPr lang="en-US" sz="7200" b="1" dirty="0">
              <a:solidFill>
                <a:srgbClr val="FF0000"/>
              </a:solidFill>
              <a:effectLst>
                <a:outerShdw blurRad="38100" dist="38100" dir="2700000" algn="tl">
                  <a:srgbClr val="000000">
                    <a:alpha val="43137"/>
                  </a:srgbClr>
                </a:outerShdw>
              </a:effectLst>
              <a:latin typeface="Baskerville Old Face" pitchFamily="18" charset="0"/>
            </a:endParaRPr>
          </a:p>
        </p:txBody>
      </p:sp>
      <p:sp>
        <p:nvSpPr>
          <p:cNvPr id="3" name="Content Placeholder 2"/>
          <p:cNvSpPr>
            <a:spLocks noGrp="1"/>
          </p:cNvSpPr>
          <p:nvPr>
            <p:ph idx="1"/>
          </p:nvPr>
        </p:nvSpPr>
        <p:spPr>
          <a:xfrm>
            <a:off x="1066800" y="1295400"/>
            <a:ext cx="7315200" cy="5211763"/>
          </a:xfrm>
        </p:spPr>
        <p:style>
          <a:lnRef idx="1">
            <a:schemeClr val="accent4"/>
          </a:lnRef>
          <a:fillRef idx="2">
            <a:schemeClr val="accent4"/>
          </a:fillRef>
          <a:effectRef idx="1">
            <a:schemeClr val="accent4"/>
          </a:effectRef>
          <a:fontRef idx="minor">
            <a:schemeClr val="dk1"/>
          </a:fontRef>
        </p:style>
        <p:txBody>
          <a:bodyPr>
            <a:noAutofit/>
          </a:bodyPr>
          <a:lstStyle/>
          <a:p>
            <a:pPr lvl="0">
              <a:lnSpc>
                <a:spcPct val="120000"/>
              </a:lnSpc>
              <a:buFont typeface="Wingdings" pitchFamily="2" charset="2"/>
              <a:buChar char="§"/>
              <a:defRPr/>
            </a:pPr>
            <a:r>
              <a:rPr lang="en-US" sz="2800" b="1" dirty="0">
                <a:solidFill>
                  <a:prstClr val="black"/>
                </a:solidFill>
                <a:effectLst>
                  <a:outerShdw blurRad="38100" dist="38100" dir="2700000" algn="tl">
                    <a:srgbClr val="000000">
                      <a:alpha val="43137"/>
                    </a:srgbClr>
                  </a:outerShdw>
                </a:effectLst>
                <a:latin typeface="Constantia" pitchFamily="18" charset="0"/>
              </a:rPr>
              <a:t>Jute and Jute products</a:t>
            </a:r>
          </a:p>
          <a:p>
            <a:pPr lvl="0">
              <a:lnSpc>
                <a:spcPct val="120000"/>
              </a:lnSpc>
              <a:buFont typeface="Wingdings" pitchFamily="2" charset="2"/>
              <a:buChar char="§"/>
              <a:defRPr/>
            </a:pPr>
            <a:r>
              <a:rPr lang="en-US" sz="2800" b="1" dirty="0">
                <a:solidFill>
                  <a:prstClr val="black"/>
                </a:solidFill>
                <a:effectLst>
                  <a:outerShdw blurRad="38100" dist="38100" dir="2700000" algn="tl">
                    <a:srgbClr val="000000">
                      <a:alpha val="43137"/>
                    </a:srgbClr>
                  </a:outerShdw>
                </a:effectLst>
                <a:latin typeface="Constantia" pitchFamily="18" charset="0"/>
              </a:rPr>
              <a:t> Tea</a:t>
            </a:r>
          </a:p>
          <a:p>
            <a:pPr lvl="0">
              <a:lnSpc>
                <a:spcPct val="120000"/>
              </a:lnSpc>
              <a:buFont typeface="Wingdings" pitchFamily="2" charset="2"/>
              <a:buChar char="§"/>
              <a:defRPr/>
            </a:pPr>
            <a:r>
              <a:rPr lang="en-US" sz="2800" b="1" dirty="0">
                <a:solidFill>
                  <a:prstClr val="black"/>
                </a:solidFill>
                <a:effectLst>
                  <a:outerShdw blurRad="38100" dist="38100" dir="2700000" algn="tl">
                    <a:srgbClr val="000000">
                      <a:alpha val="43137"/>
                    </a:srgbClr>
                  </a:outerShdw>
                </a:effectLst>
                <a:latin typeface="Constantia" pitchFamily="18" charset="0"/>
              </a:rPr>
              <a:t> Tobacco</a:t>
            </a:r>
          </a:p>
          <a:p>
            <a:pPr lvl="0">
              <a:lnSpc>
                <a:spcPct val="120000"/>
              </a:lnSpc>
              <a:buFont typeface="Wingdings" pitchFamily="2" charset="2"/>
              <a:buChar char="§"/>
              <a:defRPr/>
            </a:pPr>
            <a:r>
              <a:rPr lang="en-US" sz="2800" b="1" dirty="0">
                <a:solidFill>
                  <a:prstClr val="black"/>
                </a:solidFill>
                <a:effectLst>
                  <a:outerShdw blurRad="38100" dist="38100" dir="2700000" algn="tl">
                    <a:srgbClr val="000000">
                      <a:alpha val="43137"/>
                    </a:srgbClr>
                  </a:outerShdw>
                </a:effectLst>
                <a:latin typeface="Constantia" pitchFamily="18" charset="0"/>
              </a:rPr>
              <a:t> Vegetables </a:t>
            </a:r>
            <a:r>
              <a:rPr lang="en-US" sz="2800" b="1" dirty="0" smtClean="0">
                <a:solidFill>
                  <a:prstClr val="black"/>
                </a:solidFill>
                <a:effectLst>
                  <a:outerShdw blurRad="38100" dist="38100" dir="2700000" algn="tl">
                    <a:srgbClr val="000000">
                      <a:alpha val="43137"/>
                    </a:srgbClr>
                  </a:outerShdw>
                </a:effectLst>
                <a:latin typeface="Constantia" pitchFamily="18" charset="0"/>
              </a:rPr>
              <a:t>, Fruits and Potato</a:t>
            </a:r>
            <a:endParaRPr lang="en-US" sz="2800" b="1" dirty="0">
              <a:solidFill>
                <a:prstClr val="black"/>
              </a:solidFill>
              <a:effectLst>
                <a:outerShdw blurRad="38100" dist="38100" dir="2700000" algn="tl">
                  <a:srgbClr val="000000">
                    <a:alpha val="43137"/>
                  </a:srgbClr>
                </a:outerShdw>
              </a:effectLst>
              <a:latin typeface="Constantia" pitchFamily="18" charset="0"/>
            </a:endParaRPr>
          </a:p>
          <a:p>
            <a:pPr lvl="0">
              <a:lnSpc>
                <a:spcPct val="120000"/>
              </a:lnSpc>
              <a:buFont typeface="Wingdings" pitchFamily="2" charset="2"/>
              <a:buChar char="§"/>
              <a:defRPr/>
            </a:pPr>
            <a:r>
              <a:rPr lang="en-US" sz="2800" b="1" dirty="0">
                <a:solidFill>
                  <a:prstClr val="black"/>
                </a:solidFill>
                <a:effectLst>
                  <a:outerShdw blurRad="38100" dist="38100" dir="2700000" algn="tl">
                    <a:srgbClr val="000000">
                      <a:alpha val="43137"/>
                    </a:srgbClr>
                  </a:outerShdw>
                </a:effectLst>
                <a:latin typeface="Constantia" pitchFamily="18" charset="0"/>
              </a:rPr>
              <a:t> Frozen vegetables, </a:t>
            </a:r>
            <a:r>
              <a:rPr lang="en-US" sz="2800" b="1" dirty="0" smtClean="0">
                <a:solidFill>
                  <a:prstClr val="black"/>
                </a:solidFill>
                <a:effectLst>
                  <a:outerShdw blurRad="38100" dist="38100" dir="2700000" algn="tl">
                    <a:srgbClr val="000000">
                      <a:alpha val="43137"/>
                    </a:srgbClr>
                  </a:outerShdw>
                </a:effectLst>
                <a:latin typeface="Constantia" pitchFamily="18" charset="0"/>
              </a:rPr>
              <a:t>fruits</a:t>
            </a:r>
          </a:p>
          <a:p>
            <a:pPr lvl="0">
              <a:lnSpc>
                <a:spcPct val="120000"/>
              </a:lnSpc>
              <a:buFont typeface="Wingdings" pitchFamily="2" charset="2"/>
              <a:buChar char="§"/>
              <a:defRPr/>
            </a:pPr>
            <a:r>
              <a:rPr lang="en-US" sz="2800" b="1" dirty="0" smtClean="0">
                <a:solidFill>
                  <a:prstClr val="black"/>
                </a:solidFill>
                <a:effectLst>
                  <a:outerShdw blurRad="38100" dist="38100" dir="2700000" algn="tl">
                    <a:srgbClr val="000000">
                      <a:alpha val="43137"/>
                    </a:srgbClr>
                  </a:outerShdw>
                </a:effectLst>
                <a:latin typeface="Constantia" pitchFamily="18" charset="0"/>
              </a:rPr>
              <a:t> Food stuffs and Food items</a:t>
            </a:r>
          </a:p>
          <a:p>
            <a:pPr lvl="0">
              <a:lnSpc>
                <a:spcPct val="120000"/>
              </a:lnSpc>
              <a:buFont typeface="Wingdings" pitchFamily="2" charset="2"/>
              <a:buChar char="§"/>
              <a:defRPr/>
            </a:pPr>
            <a:r>
              <a:rPr lang="en-US" sz="2800" b="1" dirty="0" smtClean="0">
                <a:solidFill>
                  <a:prstClr val="black"/>
                </a:solidFill>
                <a:effectLst>
                  <a:outerShdw blurRad="38100" dist="38100" dir="2700000" algn="tl">
                    <a:srgbClr val="000000">
                      <a:alpha val="43137"/>
                    </a:srgbClr>
                  </a:outerShdw>
                </a:effectLst>
                <a:latin typeface="Constantia" pitchFamily="18" charset="0"/>
              </a:rPr>
              <a:t> Handicrafts, bamboo </a:t>
            </a:r>
            <a:r>
              <a:rPr lang="en-US" sz="2800" b="1" dirty="0" smtClean="0">
                <a:solidFill>
                  <a:prstClr val="black"/>
                </a:solidFill>
                <a:effectLst>
                  <a:outerShdw blurRad="38100" dist="38100" dir="2700000" algn="tl">
                    <a:srgbClr val="000000">
                      <a:alpha val="43137"/>
                    </a:srgbClr>
                  </a:outerShdw>
                </a:effectLst>
                <a:latin typeface="Constantia" pitchFamily="18" charset="0"/>
              </a:rPr>
              <a:t>basket</a:t>
            </a:r>
            <a:endParaRPr lang="en-US" sz="2800" b="1" dirty="0" smtClean="0">
              <a:solidFill>
                <a:prstClr val="black"/>
              </a:solidFill>
              <a:effectLst>
                <a:outerShdw blurRad="38100" dist="38100" dir="2700000" algn="tl">
                  <a:srgbClr val="000000">
                    <a:alpha val="43137"/>
                  </a:srgbClr>
                </a:outerShdw>
              </a:effectLst>
              <a:latin typeface="Constantia" pitchFamily="18" charset="0"/>
            </a:endParaRPr>
          </a:p>
          <a:p>
            <a:pPr lvl="0">
              <a:lnSpc>
                <a:spcPct val="120000"/>
              </a:lnSpc>
              <a:buFont typeface="Wingdings" pitchFamily="2" charset="2"/>
              <a:buChar char="§"/>
              <a:defRPr/>
            </a:pPr>
            <a:r>
              <a:rPr lang="en-US" sz="2800" b="1" dirty="0" smtClean="0">
                <a:solidFill>
                  <a:prstClr val="black"/>
                </a:solidFill>
                <a:effectLst>
                  <a:outerShdw blurRad="38100" dist="38100" dir="2700000" algn="tl">
                    <a:srgbClr val="000000">
                      <a:alpha val="43137"/>
                    </a:srgbClr>
                  </a:outerShdw>
                </a:effectLst>
                <a:latin typeface="Constantia" pitchFamily="18" charset="0"/>
              </a:rPr>
              <a:t> </a:t>
            </a:r>
            <a:r>
              <a:rPr lang="en-US" sz="2800" b="1" dirty="0">
                <a:solidFill>
                  <a:prstClr val="black"/>
                </a:solidFill>
                <a:effectLst>
                  <a:outerShdw blurRad="38100" dist="38100" dir="2700000" algn="tl">
                    <a:srgbClr val="000000">
                      <a:alpha val="43137"/>
                    </a:srgbClr>
                  </a:outerShdw>
                </a:effectLst>
                <a:latin typeface="Constantia" pitchFamily="18" charset="0"/>
              </a:rPr>
              <a:t>Aromatic </a:t>
            </a:r>
            <a:r>
              <a:rPr lang="en-US" sz="2800" b="1" dirty="0" smtClean="0">
                <a:solidFill>
                  <a:prstClr val="black"/>
                </a:solidFill>
                <a:effectLst>
                  <a:outerShdw blurRad="38100" dist="38100" dir="2700000" algn="tl">
                    <a:srgbClr val="000000">
                      <a:alpha val="43137"/>
                    </a:srgbClr>
                  </a:outerShdw>
                </a:effectLst>
                <a:latin typeface="Constantia" pitchFamily="18" charset="0"/>
              </a:rPr>
              <a:t>and fine rice </a:t>
            </a:r>
            <a:r>
              <a:rPr lang="en-US" sz="2800" b="1" dirty="0">
                <a:solidFill>
                  <a:prstClr val="black"/>
                </a:solidFill>
                <a:effectLst>
                  <a:outerShdw blurRad="38100" dist="38100" dir="2700000" algn="tl">
                    <a:srgbClr val="000000">
                      <a:alpha val="43137"/>
                    </a:srgbClr>
                  </a:outerShdw>
                </a:effectLst>
                <a:latin typeface="Constantia" pitchFamily="18" charset="0"/>
              </a:rPr>
              <a:t>and spices</a:t>
            </a:r>
          </a:p>
        </p:txBody>
      </p:sp>
    </p:spTree>
    <p:extLst>
      <p:ext uri="{BB962C8B-B14F-4D97-AF65-F5344CB8AC3E}">
        <p14:creationId xmlns:p14="http://schemas.microsoft.com/office/powerpoint/2010/main" val="228193015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838200"/>
          </a:xfrm>
        </p:spPr>
        <p:txBody>
          <a:bodyPr>
            <a:normAutofit/>
          </a:bodyPr>
          <a:lstStyle/>
          <a:p>
            <a:r>
              <a:rPr lang="en-US" sz="4000" b="1" dirty="0" smtClean="0">
                <a:solidFill>
                  <a:srgbClr val="C00000"/>
                </a:solidFill>
                <a:effectLst>
                  <a:outerShdw blurRad="38100" dist="38100" dir="2700000" algn="tl">
                    <a:srgbClr val="000000">
                      <a:alpha val="43137"/>
                    </a:srgbClr>
                  </a:outerShdw>
                </a:effectLst>
                <a:latin typeface="Baskerville Old Face" pitchFamily="18" charset="0"/>
              </a:rPr>
              <a:t>Challenges</a:t>
            </a:r>
            <a:endParaRPr lang="en-US" sz="4000" b="1" dirty="0">
              <a:solidFill>
                <a:srgbClr val="C00000"/>
              </a:solidFill>
              <a:effectLst>
                <a:outerShdw blurRad="38100" dist="38100" dir="2700000" algn="tl">
                  <a:srgbClr val="000000">
                    <a:alpha val="43137"/>
                  </a:srgbClr>
                </a:outerShdw>
              </a:effectLst>
              <a:latin typeface="Baskerville Old Face" pitchFamily="18" charset="0"/>
            </a:endParaRPr>
          </a:p>
        </p:txBody>
      </p:sp>
      <p:sp>
        <p:nvSpPr>
          <p:cNvPr id="3" name="Content Placeholder 2"/>
          <p:cNvSpPr>
            <a:spLocks noGrp="1"/>
          </p:cNvSpPr>
          <p:nvPr>
            <p:ph idx="1"/>
          </p:nvPr>
        </p:nvSpPr>
        <p:spPr>
          <a:xfrm>
            <a:off x="838200" y="990600"/>
            <a:ext cx="7924800" cy="5562600"/>
          </a:xfrm>
        </p:spPr>
        <p:style>
          <a:lnRef idx="1">
            <a:schemeClr val="accent4"/>
          </a:lnRef>
          <a:fillRef idx="2">
            <a:schemeClr val="accent4"/>
          </a:fillRef>
          <a:effectRef idx="1">
            <a:schemeClr val="accent4"/>
          </a:effectRef>
          <a:fontRef idx="minor">
            <a:schemeClr val="dk1"/>
          </a:fontRef>
        </p:style>
        <p:txBody>
          <a:bodyPr>
            <a:noAutofit/>
          </a:bodyPr>
          <a:lstStyle/>
          <a:p>
            <a:pPr lvl="0" algn="just">
              <a:buFont typeface="Wingdings" pitchFamily="2" charset="2"/>
              <a:buChar char="§"/>
            </a:pPr>
            <a:r>
              <a:rPr lang="en-US" sz="2700" dirty="0">
                <a:solidFill>
                  <a:prstClr val="black"/>
                </a:solidFill>
              </a:rPr>
              <a:t>Lack of awareness about plant quarantine system among different stakeholders ( at policy level, high officials, businessman and mass people level</a:t>
            </a:r>
            <a:r>
              <a:rPr lang="en-US" sz="2700" dirty="0" smtClean="0">
                <a:solidFill>
                  <a:prstClr val="black"/>
                </a:solidFill>
              </a:rPr>
              <a:t>)</a:t>
            </a:r>
          </a:p>
          <a:p>
            <a:pPr lvl="0" algn="just">
              <a:buFont typeface="Wingdings" pitchFamily="2" charset="2"/>
              <a:buChar char="§"/>
            </a:pPr>
            <a:endParaRPr lang="en-US" sz="1050" dirty="0">
              <a:solidFill>
                <a:prstClr val="black"/>
              </a:solidFill>
            </a:endParaRPr>
          </a:p>
          <a:p>
            <a:pPr lvl="0" algn="just">
              <a:buFont typeface="Wingdings" pitchFamily="2" charset="2"/>
              <a:buChar char="§"/>
            </a:pPr>
            <a:endParaRPr lang="en-US" sz="300" dirty="0">
              <a:solidFill>
                <a:prstClr val="black"/>
              </a:solidFill>
            </a:endParaRPr>
          </a:p>
          <a:p>
            <a:pPr lvl="0" algn="just">
              <a:buFont typeface="Wingdings" pitchFamily="2" charset="2"/>
              <a:buChar char="§"/>
            </a:pPr>
            <a:r>
              <a:rPr lang="en-US" sz="2700" dirty="0" smtClean="0">
                <a:solidFill>
                  <a:prstClr val="black"/>
                </a:solidFill>
              </a:rPr>
              <a:t>There </a:t>
            </a:r>
            <a:r>
              <a:rPr lang="en-US" sz="2700" dirty="0">
                <a:solidFill>
                  <a:prstClr val="black"/>
                </a:solidFill>
              </a:rPr>
              <a:t>is a clear structure and division of responsibilities within the plant health service but the NPPO is an independent body to carry out its tasks effectively in line with the international standard</a:t>
            </a:r>
            <a:r>
              <a:rPr lang="en-US" sz="2700" dirty="0" smtClean="0">
                <a:solidFill>
                  <a:prstClr val="black"/>
                </a:solidFill>
              </a:rPr>
              <a:t>.</a:t>
            </a:r>
          </a:p>
          <a:p>
            <a:pPr lvl="0" algn="just">
              <a:buFont typeface="Wingdings" pitchFamily="2" charset="2"/>
              <a:buChar char="§"/>
            </a:pPr>
            <a:endParaRPr lang="en-US" sz="1400" dirty="0">
              <a:solidFill>
                <a:prstClr val="black"/>
              </a:solidFill>
            </a:endParaRPr>
          </a:p>
          <a:p>
            <a:pPr lvl="0" algn="just">
              <a:buFont typeface="Wingdings" pitchFamily="2" charset="2"/>
              <a:buChar char="§"/>
            </a:pPr>
            <a:endParaRPr lang="en-US" sz="500" dirty="0">
              <a:solidFill>
                <a:prstClr val="black"/>
              </a:solidFill>
            </a:endParaRPr>
          </a:p>
          <a:p>
            <a:pPr lvl="0" algn="just">
              <a:buFont typeface="Wingdings" pitchFamily="2" charset="2"/>
              <a:buChar char="§"/>
            </a:pPr>
            <a:r>
              <a:rPr lang="en-US" sz="2700" dirty="0" smtClean="0">
                <a:solidFill>
                  <a:prstClr val="black"/>
                </a:solidFill>
              </a:rPr>
              <a:t>The </a:t>
            </a:r>
            <a:r>
              <a:rPr lang="en-US" sz="2700" dirty="0">
                <a:solidFill>
                  <a:prstClr val="black"/>
                </a:solidFill>
              </a:rPr>
              <a:t>financial resources for the NPPO are provided from the state budget. The NPPO is under the Director General of the Department of Agricultural Extension under the Ministry of Agriculture. </a:t>
            </a:r>
          </a:p>
        </p:txBody>
      </p:sp>
    </p:spTree>
    <p:extLst>
      <p:ext uri="{BB962C8B-B14F-4D97-AF65-F5344CB8AC3E}">
        <p14:creationId xmlns:p14="http://schemas.microsoft.com/office/powerpoint/2010/main" val="1462183359"/>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rmAutofit/>
          </a:bodyPr>
          <a:lstStyle/>
          <a:p>
            <a:r>
              <a:rPr lang="en-US" sz="3200" b="1" kern="0" dirty="0" smtClean="0">
                <a:solidFill>
                  <a:srgbClr val="C00000"/>
                </a:solidFill>
                <a:latin typeface="Baskerville Old Face" pitchFamily="18" charset="0"/>
              </a:rPr>
              <a:t>Export Supply Chain Management</a:t>
            </a:r>
            <a:r>
              <a:rPr lang="en-US" sz="3600" b="1" kern="0" dirty="0" smtClean="0">
                <a:solidFill>
                  <a:srgbClr val="C00000"/>
                </a:solidFill>
                <a:latin typeface="Baskerville Old Face" pitchFamily="18" charset="0"/>
              </a:rPr>
              <a:t> </a:t>
            </a:r>
            <a:endParaRPr lang="en-US" sz="7200" b="1" dirty="0">
              <a:solidFill>
                <a:srgbClr val="FF0000"/>
              </a:solidFill>
              <a:latin typeface="Baskerville Old Face" pitchFamily="18" charset="0"/>
            </a:endParaRPr>
          </a:p>
        </p:txBody>
      </p:sp>
      <p:sp>
        <p:nvSpPr>
          <p:cNvPr id="3" name="Content Placeholder 2"/>
          <p:cNvSpPr>
            <a:spLocks noGrp="1"/>
          </p:cNvSpPr>
          <p:nvPr>
            <p:ph idx="1"/>
          </p:nvPr>
        </p:nvSpPr>
        <p:spPr>
          <a:xfrm>
            <a:off x="838200" y="1143000"/>
            <a:ext cx="7924800" cy="5334000"/>
          </a:xfrm>
        </p:spPr>
        <p:style>
          <a:lnRef idx="1">
            <a:schemeClr val="accent4"/>
          </a:lnRef>
          <a:fillRef idx="2">
            <a:schemeClr val="accent4"/>
          </a:fillRef>
          <a:effectRef idx="1">
            <a:schemeClr val="accent4"/>
          </a:effectRef>
          <a:fontRef idx="minor">
            <a:schemeClr val="dk1"/>
          </a:fontRef>
        </p:style>
        <p:txBody>
          <a:bodyPr>
            <a:noAutofit/>
          </a:bodyPr>
          <a:lstStyle/>
          <a:p>
            <a:pPr lvl="0" algn="just" eaLnBrk="0" fontAlgn="base" hangingPunct="0">
              <a:lnSpc>
                <a:spcPct val="120000"/>
              </a:lnSpc>
              <a:spcBef>
                <a:spcPct val="0"/>
              </a:spcBef>
              <a:spcAft>
                <a:spcPct val="0"/>
              </a:spcAft>
              <a:buFont typeface="Wingdings" pitchFamily="2" charset="2"/>
              <a:buChar char="§"/>
              <a:defRPr/>
            </a:pPr>
            <a:r>
              <a:rPr lang="en-US" sz="2400" b="1" kern="0" dirty="0">
                <a:solidFill>
                  <a:prstClr val="black"/>
                </a:solidFill>
                <a:latin typeface="Constantia" pitchFamily="18" charset="0"/>
              </a:rPr>
              <a:t>Absence of direct linkage </a:t>
            </a:r>
            <a:endParaRPr lang="en-US" sz="2400" b="1" kern="0" dirty="0" smtClean="0">
              <a:solidFill>
                <a:prstClr val="black"/>
              </a:solidFill>
              <a:latin typeface="Constantia" pitchFamily="18" charset="0"/>
            </a:endParaRPr>
          </a:p>
          <a:p>
            <a:pPr lvl="0" algn="just" eaLnBrk="0" fontAlgn="base" hangingPunct="0">
              <a:lnSpc>
                <a:spcPct val="120000"/>
              </a:lnSpc>
              <a:spcBef>
                <a:spcPct val="0"/>
              </a:spcBef>
              <a:spcAft>
                <a:spcPct val="0"/>
              </a:spcAft>
              <a:buFont typeface="Wingdings" pitchFamily="2" charset="2"/>
              <a:buChar char="§"/>
              <a:defRPr/>
            </a:pPr>
            <a:endParaRPr lang="en-US" sz="400" b="1" kern="0" dirty="0">
              <a:solidFill>
                <a:prstClr val="black"/>
              </a:solidFill>
              <a:latin typeface="Constantia" pitchFamily="18" charset="0"/>
            </a:endParaRPr>
          </a:p>
          <a:p>
            <a:pPr lvl="0" algn="just" eaLnBrk="0" fontAlgn="base" hangingPunct="0">
              <a:lnSpc>
                <a:spcPct val="120000"/>
              </a:lnSpc>
              <a:spcBef>
                <a:spcPct val="0"/>
              </a:spcBef>
              <a:spcAft>
                <a:spcPct val="0"/>
              </a:spcAft>
              <a:buFont typeface="Wingdings" pitchFamily="2" charset="2"/>
              <a:buChar char="§"/>
              <a:defRPr/>
            </a:pPr>
            <a:r>
              <a:rPr lang="en-US" sz="2400" b="1" kern="0" dirty="0">
                <a:solidFill>
                  <a:prstClr val="black"/>
                </a:solidFill>
                <a:latin typeface="Constantia" pitchFamily="18" charset="0"/>
              </a:rPr>
              <a:t>Procure through middlemen / </a:t>
            </a:r>
            <a:r>
              <a:rPr lang="en-US" sz="2400" b="1" kern="0" dirty="0" smtClean="0">
                <a:solidFill>
                  <a:prstClr val="black"/>
                </a:solidFill>
                <a:latin typeface="Constantia" pitchFamily="18" charset="0"/>
              </a:rPr>
              <a:t>farmers</a:t>
            </a:r>
          </a:p>
          <a:p>
            <a:pPr lvl="0" algn="just" eaLnBrk="0" fontAlgn="base" hangingPunct="0">
              <a:lnSpc>
                <a:spcPct val="120000"/>
              </a:lnSpc>
              <a:spcBef>
                <a:spcPct val="0"/>
              </a:spcBef>
              <a:spcAft>
                <a:spcPct val="0"/>
              </a:spcAft>
              <a:buFont typeface="Wingdings" pitchFamily="2" charset="2"/>
              <a:buChar char="§"/>
              <a:defRPr/>
            </a:pPr>
            <a:endParaRPr lang="en-US" sz="400" b="1" kern="0" dirty="0">
              <a:solidFill>
                <a:prstClr val="black"/>
              </a:solidFill>
              <a:latin typeface="Constantia" pitchFamily="18" charset="0"/>
            </a:endParaRPr>
          </a:p>
          <a:p>
            <a:pPr lvl="0" algn="just" eaLnBrk="0" fontAlgn="base" hangingPunct="0">
              <a:lnSpc>
                <a:spcPct val="120000"/>
              </a:lnSpc>
              <a:spcBef>
                <a:spcPct val="0"/>
              </a:spcBef>
              <a:spcAft>
                <a:spcPct val="0"/>
              </a:spcAft>
              <a:buFont typeface="Wingdings" pitchFamily="2" charset="2"/>
              <a:buChar char="§"/>
              <a:defRPr/>
            </a:pPr>
            <a:r>
              <a:rPr lang="en-US" sz="2400" b="1" kern="0" dirty="0">
                <a:solidFill>
                  <a:prstClr val="black"/>
                </a:solidFill>
                <a:latin typeface="Constantia" pitchFamily="18" charset="0"/>
              </a:rPr>
              <a:t>Transportation in bus top or loaded </a:t>
            </a:r>
            <a:r>
              <a:rPr lang="en-US" sz="2400" b="1" kern="0" dirty="0" smtClean="0">
                <a:solidFill>
                  <a:prstClr val="black"/>
                </a:solidFill>
                <a:latin typeface="Constantia" pitchFamily="18" charset="0"/>
              </a:rPr>
              <a:t>truck</a:t>
            </a:r>
          </a:p>
          <a:p>
            <a:pPr lvl="0" algn="just" eaLnBrk="0" fontAlgn="base" hangingPunct="0">
              <a:lnSpc>
                <a:spcPct val="120000"/>
              </a:lnSpc>
              <a:spcBef>
                <a:spcPct val="0"/>
              </a:spcBef>
              <a:spcAft>
                <a:spcPct val="0"/>
              </a:spcAft>
              <a:buFont typeface="Wingdings" pitchFamily="2" charset="2"/>
              <a:buChar char="§"/>
              <a:defRPr/>
            </a:pPr>
            <a:endParaRPr lang="en-US" sz="800" b="1" kern="0" dirty="0">
              <a:solidFill>
                <a:prstClr val="black"/>
              </a:solidFill>
              <a:latin typeface="Constantia" pitchFamily="18" charset="0"/>
            </a:endParaRPr>
          </a:p>
          <a:p>
            <a:pPr lvl="0" algn="just" eaLnBrk="0" fontAlgn="base" hangingPunct="0">
              <a:lnSpc>
                <a:spcPct val="120000"/>
              </a:lnSpc>
              <a:spcBef>
                <a:spcPct val="0"/>
              </a:spcBef>
              <a:spcAft>
                <a:spcPct val="0"/>
              </a:spcAft>
              <a:buFont typeface="Wingdings" pitchFamily="2" charset="2"/>
              <a:buChar char="§"/>
              <a:defRPr/>
            </a:pPr>
            <a:r>
              <a:rPr lang="en-US" sz="2400" b="1" kern="0" dirty="0">
                <a:solidFill>
                  <a:prstClr val="black"/>
                </a:solidFill>
                <a:latin typeface="Constantia" pitchFamily="18" charset="0"/>
              </a:rPr>
              <a:t>Lack of supervised production, poor PHH &amp; almost absence of cool chain </a:t>
            </a:r>
            <a:r>
              <a:rPr lang="en-US" sz="2400" b="1" kern="0" dirty="0" smtClean="0">
                <a:solidFill>
                  <a:prstClr val="black"/>
                </a:solidFill>
                <a:latin typeface="Constantia" pitchFamily="18" charset="0"/>
              </a:rPr>
              <a:t>management</a:t>
            </a:r>
          </a:p>
          <a:p>
            <a:pPr lvl="0" algn="just" eaLnBrk="0" fontAlgn="base" hangingPunct="0">
              <a:lnSpc>
                <a:spcPct val="120000"/>
              </a:lnSpc>
              <a:spcBef>
                <a:spcPct val="0"/>
              </a:spcBef>
              <a:spcAft>
                <a:spcPct val="0"/>
              </a:spcAft>
              <a:buFont typeface="Wingdings" pitchFamily="2" charset="2"/>
              <a:buChar char="§"/>
              <a:defRPr/>
            </a:pPr>
            <a:endParaRPr lang="en-US" sz="1000" b="1" kern="0" dirty="0">
              <a:solidFill>
                <a:prstClr val="black"/>
              </a:solidFill>
              <a:latin typeface="Constantia" pitchFamily="18" charset="0"/>
            </a:endParaRPr>
          </a:p>
          <a:p>
            <a:pPr lvl="0" algn="just" eaLnBrk="0" fontAlgn="base" hangingPunct="0">
              <a:lnSpc>
                <a:spcPct val="120000"/>
              </a:lnSpc>
              <a:spcBef>
                <a:spcPct val="0"/>
              </a:spcBef>
              <a:spcAft>
                <a:spcPct val="0"/>
              </a:spcAft>
              <a:buFont typeface="Wingdings" pitchFamily="2" charset="2"/>
              <a:buChar char="§"/>
              <a:defRPr/>
            </a:pPr>
            <a:r>
              <a:rPr lang="en-US" sz="2400" b="1" kern="0" dirty="0">
                <a:solidFill>
                  <a:prstClr val="black"/>
                </a:solidFill>
                <a:latin typeface="Constantia" pitchFamily="18" charset="0"/>
              </a:rPr>
              <a:t>Graded &amp; packed in the sheds of exporter </a:t>
            </a:r>
            <a:endParaRPr lang="en-US" sz="2400" b="1" kern="0" dirty="0" smtClean="0">
              <a:solidFill>
                <a:prstClr val="black"/>
              </a:solidFill>
              <a:latin typeface="Constantia" pitchFamily="18" charset="0"/>
            </a:endParaRPr>
          </a:p>
          <a:p>
            <a:pPr lvl="0" algn="just" eaLnBrk="0" fontAlgn="base" hangingPunct="0">
              <a:lnSpc>
                <a:spcPct val="120000"/>
              </a:lnSpc>
              <a:spcBef>
                <a:spcPct val="0"/>
              </a:spcBef>
              <a:spcAft>
                <a:spcPct val="0"/>
              </a:spcAft>
              <a:buFont typeface="Wingdings" pitchFamily="2" charset="2"/>
              <a:buChar char="§"/>
              <a:defRPr/>
            </a:pPr>
            <a:endParaRPr lang="en-US" sz="800" b="1" kern="0" dirty="0">
              <a:solidFill>
                <a:prstClr val="black"/>
              </a:solidFill>
              <a:latin typeface="Constantia" pitchFamily="18" charset="0"/>
            </a:endParaRPr>
          </a:p>
          <a:p>
            <a:pPr lvl="0" algn="just" eaLnBrk="0" fontAlgn="base" hangingPunct="0">
              <a:lnSpc>
                <a:spcPct val="120000"/>
              </a:lnSpc>
              <a:spcBef>
                <a:spcPct val="0"/>
              </a:spcBef>
              <a:spcAft>
                <a:spcPct val="0"/>
              </a:spcAft>
              <a:buFont typeface="Wingdings" pitchFamily="2" charset="2"/>
              <a:buChar char="§"/>
              <a:defRPr/>
            </a:pPr>
            <a:r>
              <a:rPr lang="en-US" sz="2400" b="1" kern="0" dirty="0">
                <a:solidFill>
                  <a:prstClr val="black"/>
                </a:solidFill>
                <a:latin typeface="Constantia" pitchFamily="18" charset="0"/>
              </a:rPr>
              <a:t>Traditional exporters packed in bamboo baskets &amp; 2nd hand paper cartons. </a:t>
            </a:r>
            <a:r>
              <a:rPr lang="en-US" sz="2400" b="1" kern="0" dirty="0">
                <a:solidFill>
                  <a:srgbClr val="C00000"/>
                </a:solidFill>
                <a:latin typeface="Constantia" pitchFamily="18" charset="0"/>
              </a:rPr>
              <a:t>No traceability system in place. </a:t>
            </a:r>
            <a:endParaRPr lang="en-US" sz="2400" b="1" kern="0" dirty="0" smtClean="0">
              <a:solidFill>
                <a:srgbClr val="C00000"/>
              </a:solidFill>
              <a:latin typeface="Constantia" pitchFamily="18" charset="0"/>
            </a:endParaRPr>
          </a:p>
          <a:p>
            <a:pPr lvl="0" algn="just" eaLnBrk="0" fontAlgn="base" hangingPunct="0">
              <a:lnSpc>
                <a:spcPct val="120000"/>
              </a:lnSpc>
              <a:spcBef>
                <a:spcPct val="0"/>
              </a:spcBef>
              <a:spcAft>
                <a:spcPct val="0"/>
              </a:spcAft>
              <a:buFont typeface="Wingdings" pitchFamily="2" charset="2"/>
              <a:buChar char="§"/>
              <a:defRPr/>
            </a:pPr>
            <a:endParaRPr lang="en-US" sz="1050" b="1" kern="0" dirty="0">
              <a:solidFill>
                <a:srgbClr val="C00000"/>
              </a:solidFill>
              <a:latin typeface="Constantia" pitchFamily="18" charset="0"/>
            </a:endParaRPr>
          </a:p>
          <a:p>
            <a:pPr lvl="0" algn="just" eaLnBrk="0" fontAlgn="base" hangingPunct="0">
              <a:lnSpc>
                <a:spcPct val="120000"/>
              </a:lnSpc>
              <a:spcBef>
                <a:spcPct val="0"/>
              </a:spcBef>
              <a:spcAft>
                <a:spcPct val="0"/>
              </a:spcAft>
              <a:buFont typeface="Wingdings" pitchFamily="2" charset="2"/>
              <a:buChar char="§"/>
              <a:defRPr/>
            </a:pPr>
            <a:r>
              <a:rPr lang="en-US" sz="2400" b="1" kern="0" dirty="0">
                <a:solidFill>
                  <a:prstClr val="black"/>
                </a:solidFill>
                <a:latin typeface="Constantia" pitchFamily="18" charset="0"/>
              </a:rPr>
              <a:t>Acute shortage of air cargo space</a:t>
            </a:r>
          </a:p>
        </p:txBody>
      </p:sp>
    </p:spTree>
    <p:extLst>
      <p:ext uri="{BB962C8B-B14F-4D97-AF65-F5344CB8AC3E}">
        <p14:creationId xmlns:p14="http://schemas.microsoft.com/office/powerpoint/2010/main" val="4017798753"/>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28600"/>
            <a:ext cx="8229600" cy="914400"/>
          </a:xfrm>
        </p:spPr>
        <p:txBody>
          <a:bodyPr>
            <a:normAutofit/>
          </a:bodyPr>
          <a:lstStyle/>
          <a:p>
            <a:r>
              <a:rPr lang="en-US" sz="3600" b="1" kern="0" dirty="0">
                <a:solidFill>
                  <a:srgbClr val="C00000"/>
                </a:solidFill>
                <a:effectLst>
                  <a:outerShdw blurRad="38100" dist="38100" dir="2700000" algn="tl">
                    <a:srgbClr val="000000">
                      <a:alpha val="43137"/>
                    </a:srgbClr>
                  </a:outerShdw>
                </a:effectLst>
                <a:latin typeface="Baskerville Old Face" pitchFamily="18" charset="0"/>
              </a:rPr>
              <a:t>Constraints of exportation to EU</a:t>
            </a:r>
            <a:endParaRPr lang="en-US" sz="3600" b="1" dirty="0">
              <a:solidFill>
                <a:srgbClr val="C00000"/>
              </a:solidFill>
              <a:effectLst>
                <a:outerShdw blurRad="38100" dist="38100" dir="2700000" algn="tl">
                  <a:srgbClr val="000000">
                    <a:alpha val="43137"/>
                  </a:srgbClr>
                </a:outerShdw>
              </a:effectLst>
              <a:latin typeface="Baskerville Old Face" pitchFamily="18" charset="0"/>
            </a:endParaRPr>
          </a:p>
        </p:txBody>
      </p:sp>
      <p:sp>
        <p:nvSpPr>
          <p:cNvPr id="3" name="Content Placeholder 2"/>
          <p:cNvSpPr>
            <a:spLocks noGrp="1"/>
          </p:cNvSpPr>
          <p:nvPr>
            <p:ph idx="1"/>
          </p:nvPr>
        </p:nvSpPr>
        <p:spPr>
          <a:xfrm>
            <a:off x="609600" y="1295400"/>
            <a:ext cx="8305800" cy="5181600"/>
          </a:xfrm>
        </p:spPr>
        <p:style>
          <a:lnRef idx="1">
            <a:schemeClr val="accent4"/>
          </a:lnRef>
          <a:fillRef idx="2">
            <a:schemeClr val="accent4"/>
          </a:fillRef>
          <a:effectRef idx="1">
            <a:schemeClr val="accent4"/>
          </a:effectRef>
          <a:fontRef idx="minor">
            <a:schemeClr val="dk1"/>
          </a:fontRef>
        </p:style>
        <p:txBody>
          <a:bodyPr>
            <a:noAutofit/>
          </a:bodyPr>
          <a:lstStyle/>
          <a:p>
            <a:pPr lvl="0" fontAlgn="base">
              <a:spcAft>
                <a:spcPct val="0"/>
              </a:spcAft>
              <a:buClr>
                <a:schemeClr val="tx1"/>
              </a:buClr>
              <a:buFont typeface="Wingdings" pitchFamily="2" charset="2"/>
              <a:buChar char="§"/>
              <a:defRPr/>
            </a:pPr>
            <a:r>
              <a:rPr lang="en-US" sz="3000" b="1" kern="0" dirty="0">
                <a:solidFill>
                  <a:srgbClr val="0070C0"/>
                </a:solidFill>
                <a:latin typeface="Constantia" pitchFamily="18" charset="0"/>
              </a:rPr>
              <a:t>Exporters may be limited by various ways </a:t>
            </a:r>
          </a:p>
          <a:p>
            <a:pPr marL="0" lvl="0" indent="0" fontAlgn="base">
              <a:spcBef>
                <a:spcPts val="600"/>
              </a:spcBef>
              <a:spcAft>
                <a:spcPct val="0"/>
              </a:spcAft>
              <a:buClr>
                <a:schemeClr val="tx1"/>
              </a:buClr>
              <a:buSzPct val="75000"/>
              <a:buNone/>
              <a:defRPr/>
            </a:pPr>
            <a:r>
              <a:rPr lang="en-US" b="1" kern="0" dirty="0">
                <a:solidFill>
                  <a:prstClr val="black"/>
                </a:solidFill>
                <a:effectLst>
                  <a:outerShdw blurRad="38100" dist="38100" dir="2700000" algn="tl">
                    <a:srgbClr val="000000"/>
                  </a:outerShdw>
                </a:effectLst>
                <a:latin typeface="Arial"/>
              </a:rPr>
              <a:t>  </a:t>
            </a:r>
            <a:r>
              <a:rPr lang="en-US" b="1" kern="0" dirty="0" smtClean="0">
                <a:solidFill>
                  <a:prstClr val="black"/>
                </a:solidFill>
                <a:effectLst>
                  <a:outerShdw blurRad="38100" dist="38100" dir="2700000" algn="tl">
                    <a:srgbClr val="000000"/>
                  </a:outerShdw>
                </a:effectLst>
                <a:latin typeface="Arial"/>
              </a:rPr>
              <a:t>           </a:t>
            </a:r>
            <a:r>
              <a:rPr lang="en-US" kern="0" dirty="0" smtClean="0">
                <a:solidFill>
                  <a:prstClr val="black"/>
                </a:solidFill>
                <a:latin typeface="Arial"/>
              </a:rPr>
              <a:t>- </a:t>
            </a:r>
            <a:r>
              <a:rPr lang="en-US" sz="2800" kern="0" dirty="0">
                <a:solidFill>
                  <a:prstClr val="black"/>
                </a:solidFill>
                <a:latin typeface="Book Antiqua" pitchFamily="18" charset="0"/>
              </a:rPr>
              <a:t>Potato is ban item to EU Markets</a:t>
            </a:r>
          </a:p>
          <a:p>
            <a:pPr marL="0" lvl="0" indent="0" fontAlgn="base">
              <a:spcBef>
                <a:spcPts val="600"/>
              </a:spcBef>
              <a:spcAft>
                <a:spcPct val="0"/>
              </a:spcAft>
              <a:buClr>
                <a:schemeClr val="tx1"/>
              </a:buClr>
              <a:buSzPct val="75000"/>
              <a:buNone/>
              <a:defRPr/>
            </a:pPr>
            <a:r>
              <a:rPr lang="en-US" sz="2800" kern="0" dirty="0">
                <a:solidFill>
                  <a:prstClr val="black"/>
                </a:solidFill>
                <a:latin typeface="Book Antiqua" pitchFamily="18" charset="0"/>
              </a:rPr>
              <a:t> </a:t>
            </a:r>
            <a:r>
              <a:rPr lang="en-US" sz="2800" kern="0" dirty="0" smtClean="0">
                <a:solidFill>
                  <a:prstClr val="black"/>
                </a:solidFill>
                <a:latin typeface="Book Antiqua" pitchFamily="18" charset="0"/>
              </a:rPr>
              <a:t>                </a:t>
            </a:r>
            <a:r>
              <a:rPr lang="en-US" sz="2800" kern="0" dirty="0">
                <a:solidFill>
                  <a:prstClr val="black"/>
                </a:solidFill>
                <a:latin typeface="Book Antiqua" pitchFamily="18" charset="0"/>
              </a:rPr>
              <a:t>-Threats of additional restriction</a:t>
            </a:r>
            <a:r>
              <a:rPr lang="en-US" kern="0" dirty="0">
                <a:solidFill>
                  <a:prstClr val="black"/>
                </a:solidFill>
                <a:latin typeface="Arial"/>
              </a:rPr>
              <a:t> </a:t>
            </a:r>
          </a:p>
          <a:p>
            <a:pPr lvl="0" fontAlgn="base">
              <a:spcAft>
                <a:spcPct val="0"/>
              </a:spcAft>
              <a:buClr>
                <a:srgbClr val="99FF66"/>
              </a:buClr>
              <a:buNone/>
              <a:defRPr/>
            </a:pPr>
            <a:r>
              <a:rPr lang="en-US" sz="2800" b="1" kern="0" dirty="0" smtClean="0">
                <a:solidFill>
                  <a:srgbClr val="0070C0"/>
                </a:solidFill>
                <a:latin typeface="Book Antiqua" pitchFamily="18" charset="0"/>
              </a:rPr>
              <a:t>Example: </a:t>
            </a:r>
          </a:p>
          <a:p>
            <a:pPr lvl="0" algn="just" fontAlgn="base">
              <a:spcAft>
                <a:spcPct val="0"/>
              </a:spcAft>
              <a:buClr>
                <a:srgbClr val="99FF66"/>
              </a:buClr>
              <a:buNone/>
              <a:defRPr/>
            </a:pPr>
            <a:r>
              <a:rPr lang="en-US" sz="2800" b="1" kern="0" dirty="0">
                <a:solidFill>
                  <a:srgbClr val="0070C0"/>
                </a:solidFill>
                <a:latin typeface="Book Antiqua" pitchFamily="18" charset="0"/>
              </a:rPr>
              <a:t> </a:t>
            </a:r>
            <a:r>
              <a:rPr lang="en-US" sz="2800" b="1" kern="0" dirty="0" smtClean="0">
                <a:solidFill>
                  <a:srgbClr val="0070C0"/>
                </a:solidFill>
                <a:latin typeface="Book Antiqua" pitchFamily="18" charset="0"/>
              </a:rPr>
              <a:t>           </a:t>
            </a:r>
            <a:r>
              <a:rPr lang="en-US" sz="2800" b="1" kern="0" dirty="0" smtClean="0">
                <a:solidFill>
                  <a:srgbClr val="002060"/>
                </a:solidFill>
                <a:latin typeface="Constantia" pitchFamily="18" charset="0"/>
              </a:rPr>
              <a:t>Citrus </a:t>
            </a:r>
            <a:r>
              <a:rPr lang="en-US" sz="2800" b="1" kern="0" dirty="0">
                <a:solidFill>
                  <a:srgbClr val="002060"/>
                </a:solidFill>
                <a:latin typeface="Constantia" pitchFamily="18" charset="0"/>
              </a:rPr>
              <a:t>for canker</a:t>
            </a:r>
          </a:p>
          <a:p>
            <a:pPr lvl="0" algn="just" fontAlgn="base">
              <a:spcAft>
                <a:spcPct val="0"/>
              </a:spcAft>
              <a:buClr>
                <a:srgbClr val="99FF66"/>
              </a:buClr>
              <a:buNone/>
              <a:defRPr/>
            </a:pPr>
            <a:r>
              <a:rPr lang="en-US" sz="2800" b="1" kern="0" dirty="0">
                <a:solidFill>
                  <a:srgbClr val="002060"/>
                </a:solidFill>
                <a:latin typeface="Constantia" pitchFamily="18" charset="0"/>
              </a:rPr>
              <a:t> </a:t>
            </a:r>
            <a:r>
              <a:rPr lang="en-US" sz="2800" b="1" kern="0" dirty="0" smtClean="0">
                <a:solidFill>
                  <a:srgbClr val="002060"/>
                </a:solidFill>
                <a:latin typeface="Constantia" pitchFamily="18" charset="0"/>
              </a:rPr>
              <a:t>       </a:t>
            </a:r>
            <a:r>
              <a:rPr lang="en-US" sz="2800" b="1" kern="0" dirty="0" smtClean="0">
                <a:solidFill>
                  <a:srgbClr val="002060"/>
                </a:solidFill>
                <a:latin typeface="Constantia" pitchFamily="18" charset="0"/>
              </a:rPr>
              <a:t>     Vegetable </a:t>
            </a:r>
            <a:r>
              <a:rPr lang="en-US" sz="2800" b="1" kern="0" dirty="0">
                <a:solidFill>
                  <a:srgbClr val="002060"/>
                </a:solidFill>
                <a:latin typeface="Constantia" pitchFamily="18" charset="0"/>
              </a:rPr>
              <a:t>for </a:t>
            </a:r>
            <a:r>
              <a:rPr lang="en-US" sz="2800" b="1" kern="0" dirty="0" err="1">
                <a:solidFill>
                  <a:srgbClr val="002060"/>
                </a:solidFill>
                <a:latin typeface="Constantia" pitchFamily="18" charset="0"/>
              </a:rPr>
              <a:t>Thrips</a:t>
            </a:r>
            <a:endParaRPr lang="en-US" sz="2800" b="1" kern="0" dirty="0">
              <a:solidFill>
                <a:srgbClr val="002060"/>
              </a:solidFill>
              <a:latin typeface="Constantia" pitchFamily="18" charset="0"/>
            </a:endParaRPr>
          </a:p>
          <a:p>
            <a:pPr fontAlgn="base">
              <a:spcAft>
                <a:spcPct val="0"/>
              </a:spcAft>
              <a:buClr>
                <a:srgbClr val="99FF66"/>
              </a:buClr>
              <a:buNone/>
              <a:defRPr/>
            </a:pPr>
            <a:r>
              <a:rPr lang="en-US" sz="2800" b="1" kern="0" dirty="0" smtClean="0">
                <a:solidFill>
                  <a:srgbClr val="002060"/>
                </a:solidFill>
                <a:latin typeface="Constantia" pitchFamily="18" charset="0"/>
              </a:rPr>
              <a:t>             Ground </a:t>
            </a:r>
            <a:r>
              <a:rPr lang="en-US" sz="2800" b="1" kern="0" dirty="0">
                <a:solidFill>
                  <a:srgbClr val="002060"/>
                </a:solidFill>
                <a:latin typeface="Constantia" pitchFamily="18" charset="0"/>
              </a:rPr>
              <a:t>nut, chick pea for </a:t>
            </a:r>
            <a:r>
              <a:rPr lang="en-US" sz="2800" b="1" kern="0" dirty="0" err="1" smtClean="0">
                <a:solidFill>
                  <a:srgbClr val="002060"/>
                </a:solidFill>
                <a:latin typeface="Constantia" pitchFamily="18" charset="0"/>
              </a:rPr>
              <a:t>Khapra</a:t>
            </a:r>
            <a:r>
              <a:rPr lang="en-US" sz="2800" b="1" kern="0" dirty="0" smtClean="0">
                <a:solidFill>
                  <a:srgbClr val="002060"/>
                </a:solidFill>
                <a:latin typeface="Constantia" pitchFamily="18" charset="0"/>
              </a:rPr>
              <a:t> beetle</a:t>
            </a:r>
            <a:r>
              <a:rPr lang="en-US" sz="2800" b="1" kern="0" dirty="0">
                <a:solidFill>
                  <a:srgbClr val="002060"/>
                </a:solidFill>
                <a:latin typeface="Constantia" pitchFamily="18" charset="0"/>
              </a:rPr>
              <a:t>. </a:t>
            </a:r>
          </a:p>
          <a:p>
            <a:pPr lvl="0" fontAlgn="base">
              <a:spcAft>
                <a:spcPct val="0"/>
              </a:spcAft>
              <a:buClr>
                <a:srgbClr val="99FF66"/>
              </a:buClr>
              <a:buNone/>
              <a:defRPr/>
            </a:pPr>
            <a:r>
              <a:rPr lang="en-US" sz="2800" b="1" kern="0" dirty="0" smtClean="0">
                <a:solidFill>
                  <a:srgbClr val="002060"/>
                </a:solidFill>
                <a:latin typeface="Constantia" pitchFamily="18" charset="0"/>
              </a:rPr>
              <a:t>     </a:t>
            </a:r>
            <a:r>
              <a:rPr lang="en-US" sz="2800" b="1" kern="0" dirty="0">
                <a:solidFill>
                  <a:srgbClr val="002060"/>
                </a:solidFill>
                <a:latin typeface="Constantia" pitchFamily="18" charset="0"/>
              </a:rPr>
              <a:t> </a:t>
            </a:r>
            <a:r>
              <a:rPr lang="en-US" sz="2800" b="1" kern="0" dirty="0" smtClean="0">
                <a:solidFill>
                  <a:srgbClr val="002060"/>
                </a:solidFill>
                <a:latin typeface="Constantia" pitchFamily="18" charset="0"/>
              </a:rPr>
              <a:t>        </a:t>
            </a:r>
            <a:r>
              <a:rPr lang="en-US" sz="2800" b="1" kern="0" dirty="0" smtClean="0">
                <a:solidFill>
                  <a:srgbClr val="002060"/>
                </a:solidFill>
                <a:latin typeface="Constantia" pitchFamily="18" charset="0"/>
              </a:rPr>
              <a:t>Mustard </a:t>
            </a:r>
            <a:r>
              <a:rPr lang="en-US" sz="2800" b="1" kern="0" dirty="0">
                <a:solidFill>
                  <a:srgbClr val="002060"/>
                </a:solidFill>
                <a:latin typeface="Constantia" pitchFamily="18" charset="0"/>
              </a:rPr>
              <a:t>oil/Pickle for </a:t>
            </a:r>
            <a:r>
              <a:rPr lang="en-US" sz="2800" b="1" kern="0" dirty="0" err="1">
                <a:solidFill>
                  <a:srgbClr val="002060"/>
                </a:solidFill>
                <a:latin typeface="Constantia" pitchFamily="18" charset="0"/>
              </a:rPr>
              <a:t>Urecic</a:t>
            </a:r>
            <a:r>
              <a:rPr lang="en-US" sz="2800" b="1" kern="0" dirty="0">
                <a:solidFill>
                  <a:srgbClr val="002060"/>
                </a:solidFill>
                <a:latin typeface="Constantia" pitchFamily="18" charset="0"/>
              </a:rPr>
              <a:t> Acid </a:t>
            </a:r>
          </a:p>
          <a:p>
            <a:pPr lvl="0" algn="just" fontAlgn="base">
              <a:spcAft>
                <a:spcPct val="0"/>
              </a:spcAft>
              <a:buClr>
                <a:srgbClr val="99FF66"/>
              </a:buClr>
              <a:buNone/>
              <a:defRPr/>
            </a:pPr>
            <a:r>
              <a:rPr lang="en-US" sz="2800" b="1" kern="0" dirty="0">
                <a:solidFill>
                  <a:srgbClr val="002060"/>
                </a:solidFill>
                <a:latin typeface="Constantia" pitchFamily="18" charset="0"/>
              </a:rPr>
              <a:t>              </a:t>
            </a:r>
            <a:r>
              <a:rPr lang="en-US" sz="2800" b="1" kern="0" dirty="0" err="1" smtClean="0">
                <a:solidFill>
                  <a:srgbClr val="002060"/>
                </a:solidFill>
                <a:latin typeface="Constantia" pitchFamily="18" charset="0"/>
              </a:rPr>
              <a:t>Chanatur</a:t>
            </a:r>
            <a:r>
              <a:rPr lang="en-US" sz="2800" b="1" kern="0" dirty="0" smtClean="0">
                <a:solidFill>
                  <a:srgbClr val="002060"/>
                </a:solidFill>
                <a:latin typeface="Constantia" pitchFamily="18" charset="0"/>
              </a:rPr>
              <a:t> </a:t>
            </a:r>
            <a:r>
              <a:rPr lang="en-US" sz="2800" b="1" kern="0" dirty="0">
                <a:solidFill>
                  <a:srgbClr val="002060"/>
                </a:solidFill>
                <a:latin typeface="Constantia" pitchFamily="18" charset="0"/>
              </a:rPr>
              <a:t>for </a:t>
            </a:r>
            <a:r>
              <a:rPr lang="en-US" sz="2800" b="1" kern="0" dirty="0" err="1">
                <a:solidFill>
                  <a:srgbClr val="002060"/>
                </a:solidFill>
                <a:latin typeface="Constantia" pitchFamily="18" charset="0"/>
              </a:rPr>
              <a:t>Aflatoxin</a:t>
            </a:r>
            <a:r>
              <a:rPr lang="en-US" sz="2800" b="1" kern="0" dirty="0">
                <a:solidFill>
                  <a:srgbClr val="002060"/>
                </a:solidFill>
                <a:latin typeface="Constantia" pitchFamily="18" charset="0"/>
              </a:rPr>
              <a:t>.  </a:t>
            </a:r>
          </a:p>
        </p:txBody>
      </p:sp>
    </p:spTree>
    <p:extLst>
      <p:ext uri="{BB962C8B-B14F-4D97-AF65-F5344CB8AC3E}">
        <p14:creationId xmlns:p14="http://schemas.microsoft.com/office/powerpoint/2010/main" val="4010883512"/>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762000"/>
          </a:xfrm>
        </p:spPr>
        <p:txBody>
          <a:bodyPr>
            <a:normAutofit/>
          </a:bodyPr>
          <a:lstStyle/>
          <a:p>
            <a:r>
              <a:rPr lang="en-US" sz="3600" b="1" kern="0" dirty="0">
                <a:solidFill>
                  <a:srgbClr val="C00000"/>
                </a:solidFill>
                <a:effectLst>
                  <a:outerShdw blurRad="38100" dist="38100" dir="2700000" algn="tl">
                    <a:srgbClr val="000000">
                      <a:alpha val="43137"/>
                    </a:srgbClr>
                  </a:outerShdw>
                </a:effectLst>
                <a:latin typeface="Baskerville Old Face" pitchFamily="18" charset="0"/>
              </a:rPr>
              <a:t>Citrus </a:t>
            </a:r>
            <a:r>
              <a:rPr lang="en-US" sz="3600" b="1" kern="0" dirty="0" smtClean="0">
                <a:solidFill>
                  <a:srgbClr val="C00000"/>
                </a:solidFill>
                <a:effectLst>
                  <a:outerShdw blurRad="38100" dist="38100" dir="2700000" algn="tl">
                    <a:srgbClr val="000000">
                      <a:alpha val="43137"/>
                    </a:srgbClr>
                  </a:outerShdw>
                </a:effectLst>
                <a:latin typeface="Baskerville Old Face" pitchFamily="18" charset="0"/>
              </a:rPr>
              <a:t>Export (</a:t>
            </a:r>
            <a:r>
              <a:rPr lang="en-US" sz="3600" b="1" kern="0" dirty="0">
                <a:solidFill>
                  <a:srgbClr val="C00000"/>
                </a:solidFill>
                <a:effectLst>
                  <a:outerShdw blurRad="38100" dist="38100" dir="2700000" algn="tl">
                    <a:srgbClr val="000000">
                      <a:alpha val="43137"/>
                    </a:srgbClr>
                  </a:outerShdw>
                </a:effectLst>
                <a:latin typeface="Baskerville Old Face" pitchFamily="18" charset="0"/>
              </a:rPr>
              <a:t>Constraints</a:t>
            </a:r>
            <a:r>
              <a:rPr lang="en-US" sz="3800" b="1" kern="0" dirty="0">
                <a:solidFill>
                  <a:srgbClr val="C00000"/>
                </a:solidFill>
                <a:latin typeface="Arial Black"/>
              </a:rPr>
              <a:t>)</a:t>
            </a:r>
            <a:endParaRPr lang="en-US" sz="7200" dirty="0">
              <a:solidFill>
                <a:srgbClr val="FF0000"/>
              </a:solidFill>
            </a:endParaRPr>
          </a:p>
        </p:txBody>
      </p:sp>
      <p:sp>
        <p:nvSpPr>
          <p:cNvPr id="3" name="Content Placeholder 2"/>
          <p:cNvSpPr>
            <a:spLocks noGrp="1"/>
          </p:cNvSpPr>
          <p:nvPr>
            <p:ph idx="1"/>
          </p:nvPr>
        </p:nvSpPr>
        <p:spPr>
          <a:xfrm>
            <a:off x="533400" y="914400"/>
            <a:ext cx="8458200" cy="5791200"/>
          </a:xfrm>
        </p:spPr>
        <p:style>
          <a:lnRef idx="1">
            <a:schemeClr val="accent4"/>
          </a:lnRef>
          <a:fillRef idx="2">
            <a:schemeClr val="accent4"/>
          </a:fillRef>
          <a:effectRef idx="1">
            <a:schemeClr val="accent4"/>
          </a:effectRef>
          <a:fontRef idx="minor">
            <a:schemeClr val="dk1"/>
          </a:fontRef>
        </p:style>
        <p:txBody>
          <a:bodyPr>
            <a:noAutofit/>
          </a:bodyPr>
          <a:lstStyle/>
          <a:p>
            <a:pPr marL="0" lvl="0" indent="0" algn="just" fontAlgn="base">
              <a:spcAft>
                <a:spcPct val="0"/>
              </a:spcAft>
              <a:buClr>
                <a:srgbClr val="99FF66"/>
              </a:buClr>
              <a:buNone/>
              <a:defRPr/>
            </a:pPr>
            <a:r>
              <a:rPr lang="en-US" sz="2800" b="1" kern="0" dirty="0">
                <a:solidFill>
                  <a:schemeClr val="bg2">
                    <a:lumMod val="25000"/>
                  </a:schemeClr>
                </a:solidFill>
              </a:rPr>
              <a:t>Additional declarations wanted by </a:t>
            </a:r>
            <a:r>
              <a:rPr lang="en-US" sz="2800" b="1" kern="0" dirty="0" err="1">
                <a:solidFill>
                  <a:schemeClr val="bg2">
                    <a:lumMod val="25000"/>
                  </a:schemeClr>
                </a:solidFill>
              </a:rPr>
              <a:t>defra</a:t>
            </a:r>
            <a:endParaRPr lang="en-US" sz="2800" b="1" kern="0" dirty="0">
              <a:solidFill>
                <a:schemeClr val="bg2">
                  <a:lumMod val="25000"/>
                </a:schemeClr>
              </a:solidFill>
            </a:endParaRPr>
          </a:p>
          <a:p>
            <a:pPr marL="0" lvl="0" indent="0" algn="just" fontAlgn="base">
              <a:spcAft>
                <a:spcPct val="0"/>
              </a:spcAft>
              <a:buClr>
                <a:srgbClr val="99FF66"/>
              </a:buClr>
              <a:buNone/>
              <a:defRPr/>
            </a:pPr>
            <a:r>
              <a:rPr lang="en-US" sz="2800" kern="0" dirty="0">
                <a:solidFill>
                  <a:srgbClr val="0070C0"/>
                </a:solidFill>
              </a:rPr>
              <a:t>   </a:t>
            </a:r>
            <a:r>
              <a:rPr lang="en-US" sz="2800" kern="0" dirty="0" smtClean="0">
                <a:solidFill>
                  <a:srgbClr val="0070C0"/>
                </a:solidFill>
              </a:rPr>
              <a:t> </a:t>
            </a:r>
            <a:r>
              <a:rPr lang="en-US" sz="2800" kern="0" dirty="0">
                <a:solidFill>
                  <a:srgbClr val="0070C0"/>
                </a:solidFill>
              </a:rPr>
              <a:t>- </a:t>
            </a:r>
            <a:r>
              <a:rPr lang="en-US" sz="2800" kern="0" dirty="0">
                <a:solidFill>
                  <a:schemeClr val="tx1"/>
                </a:solidFill>
              </a:rPr>
              <a:t>The fruits shall be free from peduncle and </a:t>
            </a:r>
            <a:r>
              <a:rPr lang="en-US" sz="2800" kern="0" dirty="0" smtClean="0">
                <a:solidFill>
                  <a:schemeClr val="tx1"/>
                </a:solidFill>
              </a:rPr>
              <a:t>leaves</a:t>
            </a:r>
          </a:p>
          <a:p>
            <a:pPr marL="0" indent="0" algn="just" fontAlgn="base">
              <a:spcBef>
                <a:spcPts val="0"/>
              </a:spcBef>
              <a:spcAft>
                <a:spcPct val="0"/>
              </a:spcAft>
              <a:buClr>
                <a:srgbClr val="99FF66"/>
              </a:buClr>
              <a:buNone/>
              <a:defRPr/>
            </a:pPr>
            <a:r>
              <a:rPr lang="en-US" sz="2800" kern="0" dirty="0" smtClean="0">
                <a:solidFill>
                  <a:schemeClr val="tx1"/>
                </a:solidFill>
              </a:rPr>
              <a:t>        and </a:t>
            </a:r>
            <a:r>
              <a:rPr lang="en-US" sz="2800" kern="0" dirty="0">
                <a:solidFill>
                  <a:schemeClr val="tx1"/>
                </a:solidFill>
              </a:rPr>
              <a:t>the packaging shall bear  an origin </a:t>
            </a:r>
            <a:r>
              <a:rPr lang="en-US" sz="2800" kern="0" dirty="0" smtClean="0">
                <a:solidFill>
                  <a:schemeClr val="tx1"/>
                </a:solidFill>
              </a:rPr>
              <a:t>mark</a:t>
            </a:r>
          </a:p>
          <a:p>
            <a:pPr marL="0" indent="0" algn="just" fontAlgn="base">
              <a:spcBef>
                <a:spcPts val="0"/>
              </a:spcBef>
              <a:spcAft>
                <a:spcPct val="0"/>
              </a:spcAft>
              <a:buClr>
                <a:srgbClr val="99FF66"/>
              </a:buClr>
              <a:buNone/>
              <a:defRPr/>
            </a:pPr>
            <a:endParaRPr lang="en-US" sz="900" kern="0" dirty="0">
              <a:solidFill>
                <a:schemeClr val="tx1"/>
              </a:solidFill>
            </a:endParaRPr>
          </a:p>
          <a:p>
            <a:pPr marL="0" lvl="0" indent="0" algn="just" fontAlgn="base">
              <a:spcBef>
                <a:spcPts val="0"/>
              </a:spcBef>
              <a:spcAft>
                <a:spcPct val="0"/>
              </a:spcAft>
              <a:buClr>
                <a:srgbClr val="99FF66"/>
              </a:buClr>
              <a:buNone/>
              <a:defRPr/>
            </a:pPr>
            <a:r>
              <a:rPr lang="en-US" sz="2800" kern="0" dirty="0" smtClean="0">
                <a:solidFill>
                  <a:schemeClr val="tx1"/>
                </a:solidFill>
              </a:rPr>
              <a:t>     -The </a:t>
            </a:r>
            <a:r>
              <a:rPr lang="en-US" sz="2800" kern="0" dirty="0">
                <a:solidFill>
                  <a:schemeClr val="tx1"/>
                </a:solidFill>
              </a:rPr>
              <a:t>fruits shall be free from </a:t>
            </a:r>
            <a:r>
              <a:rPr lang="en-US" sz="2800" i="1" kern="0" dirty="0" err="1" smtClean="0">
                <a:solidFill>
                  <a:schemeClr val="tx1"/>
                </a:solidFill>
              </a:rPr>
              <a:t>Cercopora</a:t>
            </a:r>
            <a:endParaRPr lang="en-US" sz="2800" i="1" kern="0" dirty="0" smtClean="0">
              <a:solidFill>
                <a:schemeClr val="tx1"/>
              </a:solidFill>
            </a:endParaRPr>
          </a:p>
          <a:p>
            <a:pPr marL="0" lvl="0" indent="0" algn="just" fontAlgn="base">
              <a:spcBef>
                <a:spcPts val="0"/>
              </a:spcBef>
              <a:spcAft>
                <a:spcPct val="0"/>
              </a:spcAft>
              <a:buClr>
                <a:srgbClr val="99FF66"/>
              </a:buClr>
              <a:buNone/>
              <a:defRPr/>
            </a:pPr>
            <a:r>
              <a:rPr lang="en-US" sz="2800" i="1" kern="0" dirty="0" smtClean="0">
                <a:solidFill>
                  <a:schemeClr val="tx1"/>
                </a:solidFill>
              </a:rPr>
              <a:t>        </a:t>
            </a:r>
            <a:r>
              <a:rPr lang="en-US" sz="2800" i="1" kern="0" dirty="0" err="1">
                <a:solidFill>
                  <a:schemeClr val="tx1"/>
                </a:solidFill>
              </a:rPr>
              <a:t>angolensis</a:t>
            </a:r>
            <a:r>
              <a:rPr lang="en-US" sz="2800" kern="0" dirty="0">
                <a:solidFill>
                  <a:schemeClr val="tx1"/>
                </a:solidFill>
              </a:rPr>
              <a:t> and </a:t>
            </a:r>
            <a:r>
              <a:rPr lang="en-US" sz="2800" i="1" kern="0" dirty="0" err="1">
                <a:solidFill>
                  <a:schemeClr val="tx1"/>
                </a:solidFill>
              </a:rPr>
              <a:t>Guignardia</a:t>
            </a:r>
            <a:r>
              <a:rPr lang="en-US" sz="2800" i="1" kern="0" dirty="0">
                <a:solidFill>
                  <a:schemeClr val="tx1"/>
                </a:solidFill>
              </a:rPr>
              <a:t> </a:t>
            </a:r>
            <a:r>
              <a:rPr lang="en-US" sz="2800" i="1" kern="0" dirty="0" err="1" smtClean="0">
                <a:solidFill>
                  <a:schemeClr val="tx1"/>
                </a:solidFill>
              </a:rPr>
              <a:t>citricarpa</a:t>
            </a:r>
            <a:endParaRPr lang="en-US" sz="2800" i="1" kern="0" dirty="0" smtClean="0">
              <a:solidFill>
                <a:schemeClr val="tx1"/>
              </a:solidFill>
            </a:endParaRPr>
          </a:p>
          <a:p>
            <a:pPr marL="0" lvl="0" indent="0" algn="just" fontAlgn="base">
              <a:spcBef>
                <a:spcPts val="0"/>
              </a:spcBef>
              <a:spcAft>
                <a:spcPct val="0"/>
              </a:spcAft>
              <a:buClr>
                <a:srgbClr val="99FF66"/>
              </a:buClr>
              <a:buNone/>
              <a:defRPr/>
            </a:pPr>
            <a:endParaRPr lang="en-US" sz="800" kern="0" dirty="0">
              <a:solidFill>
                <a:schemeClr val="tx1"/>
              </a:solidFill>
            </a:endParaRPr>
          </a:p>
          <a:p>
            <a:pPr marL="0" lvl="0" indent="0" algn="just" fontAlgn="base">
              <a:spcAft>
                <a:spcPct val="0"/>
              </a:spcAft>
              <a:buClr>
                <a:srgbClr val="99FF66"/>
              </a:buClr>
              <a:buNone/>
              <a:defRPr/>
            </a:pPr>
            <a:r>
              <a:rPr lang="en-US" sz="2800" kern="0" dirty="0">
                <a:solidFill>
                  <a:schemeClr val="tx1"/>
                </a:solidFill>
              </a:rPr>
              <a:t>   </a:t>
            </a:r>
            <a:r>
              <a:rPr lang="en-US" sz="2800" kern="0" dirty="0" smtClean="0">
                <a:solidFill>
                  <a:schemeClr val="tx1"/>
                </a:solidFill>
              </a:rPr>
              <a:t>   -Official </a:t>
            </a:r>
            <a:r>
              <a:rPr lang="en-US" sz="2800" kern="0" dirty="0">
                <a:solidFill>
                  <a:schemeClr val="tx1"/>
                </a:solidFill>
              </a:rPr>
              <a:t>control of </a:t>
            </a:r>
            <a:r>
              <a:rPr lang="en-US" sz="2800" i="1" kern="0" dirty="0" err="1">
                <a:solidFill>
                  <a:schemeClr val="tx1"/>
                </a:solidFill>
              </a:rPr>
              <a:t>Xanthomonas</a:t>
            </a:r>
            <a:r>
              <a:rPr lang="en-US" sz="2800" i="1" kern="0" dirty="0">
                <a:solidFill>
                  <a:schemeClr val="tx1"/>
                </a:solidFill>
              </a:rPr>
              <a:t> </a:t>
            </a:r>
            <a:r>
              <a:rPr lang="en-US" sz="2800" i="1" kern="0" dirty="0" err="1">
                <a:solidFill>
                  <a:schemeClr val="tx1"/>
                </a:solidFill>
              </a:rPr>
              <a:t>campestris</a:t>
            </a:r>
            <a:r>
              <a:rPr lang="en-US" sz="2800" kern="0" dirty="0">
                <a:solidFill>
                  <a:schemeClr val="tx1"/>
                </a:solidFill>
              </a:rPr>
              <a:t> </a:t>
            </a:r>
            <a:endParaRPr lang="en-US" sz="2800" kern="0" dirty="0" smtClean="0">
              <a:solidFill>
                <a:schemeClr val="tx1"/>
              </a:solidFill>
            </a:endParaRPr>
          </a:p>
          <a:p>
            <a:pPr marL="0" indent="0" algn="just" fontAlgn="base">
              <a:spcAft>
                <a:spcPct val="0"/>
              </a:spcAft>
              <a:buClr>
                <a:srgbClr val="99FF66"/>
              </a:buClr>
              <a:buNone/>
              <a:defRPr/>
            </a:pPr>
            <a:r>
              <a:rPr lang="en-US" sz="2800" kern="0" dirty="0">
                <a:solidFill>
                  <a:schemeClr val="tx1"/>
                </a:solidFill>
              </a:rPr>
              <a:t> </a:t>
            </a:r>
            <a:r>
              <a:rPr lang="en-US" sz="2800" kern="0" dirty="0" smtClean="0">
                <a:solidFill>
                  <a:schemeClr val="tx1"/>
                </a:solidFill>
              </a:rPr>
              <a:t>        </a:t>
            </a:r>
            <a:r>
              <a:rPr lang="en-US" sz="2800" kern="0" dirty="0">
                <a:solidFill>
                  <a:schemeClr val="tx1"/>
                </a:solidFill>
              </a:rPr>
              <a:t>(Bacterial canker</a:t>
            </a:r>
            <a:r>
              <a:rPr lang="en-US" sz="2800" kern="0" dirty="0" smtClean="0">
                <a:solidFill>
                  <a:schemeClr val="tx1"/>
                </a:solidFill>
              </a:rPr>
              <a:t>)</a:t>
            </a:r>
          </a:p>
          <a:p>
            <a:pPr marL="0" indent="0" algn="just" fontAlgn="base">
              <a:spcAft>
                <a:spcPct val="0"/>
              </a:spcAft>
              <a:buClr>
                <a:srgbClr val="99FF66"/>
              </a:buClr>
              <a:buNone/>
              <a:defRPr/>
            </a:pPr>
            <a:endParaRPr lang="en-US" sz="400" kern="0" dirty="0">
              <a:solidFill>
                <a:schemeClr val="tx1"/>
              </a:solidFill>
            </a:endParaRPr>
          </a:p>
          <a:p>
            <a:pPr marL="0" lvl="0" indent="0" algn="just" fontAlgn="base">
              <a:spcAft>
                <a:spcPct val="0"/>
              </a:spcAft>
              <a:buClr>
                <a:srgbClr val="99FF66"/>
              </a:buClr>
              <a:buNone/>
              <a:defRPr/>
            </a:pPr>
            <a:r>
              <a:rPr lang="en-US" sz="2800" kern="0" dirty="0" smtClean="0">
                <a:solidFill>
                  <a:schemeClr val="tx1"/>
                </a:solidFill>
              </a:rPr>
              <a:t>      - official monthly inspection during 3 months</a:t>
            </a:r>
          </a:p>
          <a:p>
            <a:pPr marL="0" indent="0" algn="just" fontAlgn="base">
              <a:spcAft>
                <a:spcPct val="0"/>
              </a:spcAft>
              <a:buClr>
                <a:srgbClr val="99FF66"/>
              </a:buClr>
              <a:buNone/>
              <a:defRPr/>
            </a:pPr>
            <a:r>
              <a:rPr lang="en-US" sz="2800" kern="0" dirty="0">
                <a:solidFill>
                  <a:schemeClr val="tx1"/>
                </a:solidFill>
              </a:rPr>
              <a:t> </a:t>
            </a:r>
            <a:r>
              <a:rPr lang="en-US" sz="2800" kern="0" dirty="0" smtClean="0">
                <a:solidFill>
                  <a:schemeClr val="tx1"/>
                </a:solidFill>
              </a:rPr>
              <a:t>         prior </a:t>
            </a:r>
            <a:r>
              <a:rPr lang="en-US" sz="2800" kern="0" dirty="0">
                <a:solidFill>
                  <a:schemeClr val="tx1"/>
                </a:solidFill>
              </a:rPr>
              <a:t>to harvesting</a:t>
            </a:r>
          </a:p>
          <a:p>
            <a:pPr marL="0" indent="0" algn="just" fontAlgn="base">
              <a:spcAft>
                <a:spcPct val="0"/>
              </a:spcAft>
              <a:buClr>
                <a:srgbClr val="99FF66"/>
              </a:buClr>
              <a:buNone/>
              <a:defRPr/>
            </a:pPr>
            <a:r>
              <a:rPr lang="en-US" sz="2800" kern="0" dirty="0" smtClean="0">
                <a:solidFill>
                  <a:schemeClr val="tx1"/>
                </a:solidFill>
              </a:rPr>
              <a:t>      - </a:t>
            </a:r>
            <a:r>
              <a:rPr lang="en-US" sz="2800" kern="0" dirty="0">
                <a:solidFill>
                  <a:schemeClr val="tx1"/>
                </a:solidFill>
              </a:rPr>
              <a:t>Fruits should be treated with </a:t>
            </a:r>
            <a:r>
              <a:rPr lang="en-US" sz="2800" kern="0" dirty="0" smtClean="0">
                <a:solidFill>
                  <a:schemeClr val="tx1"/>
                </a:solidFill>
              </a:rPr>
              <a:t>sodium</a:t>
            </a:r>
          </a:p>
          <a:p>
            <a:pPr marL="0" indent="0" algn="just" fontAlgn="base">
              <a:spcAft>
                <a:spcPct val="0"/>
              </a:spcAft>
              <a:buClr>
                <a:srgbClr val="99FF66"/>
              </a:buClr>
              <a:buNone/>
              <a:defRPr/>
            </a:pPr>
            <a:r>
              <a:rPr lang="en-US" sz="2800" kern="0" dirty="0">
                <a:solidFill>
                  <a:schemeClr val="tx1"/>
                </a:solidFill>
              </a:rPr>
              <a:t> </a:t>
            </a:r>
            <a:r>
              <a:rPr lang="en-US" sz="2800" kern="0" dirty="0">
                <a:solidFill>
                  <a:schemeClr val="tx1"/>
                </a:solidFill>
              </a:rPr>
              <a:t>      </a:t>
            </a:r>
            <a:r>
              <a:rPr lang="en-US" sz="2800" kern="0" dirty="0" smtClean="0">
                <a:solidFill>
                  <a:schemeClr val="tx1"/>
                </a:solidFill>
              </a:rPr>
              <a:t> </a:t>
            </a:r>
            <a:r>
              <a:rPr lang="en-US" sz="2800" kern="0" dirty="0" err="1" smtClean="0">
                <a:solidFill>
                  <a:schemeClr val="tx1"/>
                </a:solidFill>
              </a:rPr>
              <a:t>orthophenyl</a:t>
            </a:r>
            <a:r>
              <a:rPr lang="en-US" sz="2800" kern="0" dirty="0" smtClean="0">
                <a:solidFill>
                  <a:schemeClr val="tx1"/>
                </a:solidFill>
              </a:rPr>
              <a:t>-  </a:t>
            </a:r>
            <a:r>
              <a:rPr lang="en-US" sz="2800" kern="0" dirty="0" err="1">
                <a:solidFill>
                  <a:schemeClr val="tx1"/>
                </a:solidFill>
              </a:rPr>
              <a:t>phenate</a:t>
            </a:r>
            <a:r>
              <a:rPr lang="en-US" sz="2800" kern="0" dirty="0">
                <a:solidFill>
                  <a:schemeClr val="tx1"/>
                </a:solidFill>
              </a:rPr>
              <a:t> (Article- 15 of EU directives)</a:t>
            </a:r>
          </a:p>
          <a:p>
            <a:pPr marL="0" indent="0" algn="just" fontAlgn="base">
              <a:spcAft>
                <a:spcPct val="0"/>
              </a:spcAft>
              <a:buClr>
                <a:srgbClr val="99FF66"/>
              </a:buClr>
              <a:buNone/>
              <a:defRPr/>
            </a:pPr>
            <a:endParaRPr lang="en-US" sz="2800" kern="0" dirty="0">
              <a:solidFill>
                <a:srgbClr val="0070C0"/>
              </a:solidFill>
            </a:endParaRPr>
          </a:p>
        </p:txBody>
      </p:sp>
    </p:spTree>
    <p:extLst>
      <p:ext uri="{BB962C8B-B14F-4D97-AF65-F5344CB8AC3E}">
        <p14:creationId xmlns:p14="http://schemas.microsoft.com/office/powerpoint/2010/main" val="227566016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2">
            <a:schemeClr val="accent3">
              <a:shade val="50000"/>
            </a:schemeClr>
          </a:lnRef>
          <a:fillRef idx="1">
            <a:schemeClr val="accent3"/>
          </a:fillRef>
          <a:effectRef idx="0">
            <a:schemeClr val="accent3"/>
          </a:effectRef>
          <a:fontRef idx="minor">
            <a:schemeClr val="lt1"/>
          </a:fontRef>
        </p:style>
        <p:txBody>
          <a:bodyPr/>
          <a:lstStyle/>
          <a:p>
            <a:pPr>
              <a:defRPr/>
            </a:pPr>
            <a:r>
              <a:rPr lang="en-US" dirty="0" smtClean="0">
                <a:solidFill>
                  <a:srgbClr val="FFFF00"/>
                </a:solidFill>
              </a:rPr>
              <a:t>What is Plant Quarantine ?</a:t>
            </a:r>
            <a:endParaRPr lang="en-US" dirty="0">
              <a:solidFill>
                <a:srgbClr val="FFFF00"/>
              </a:solidFill>
            </a:endParaRPr>
          </a:p>
        </p:txBody>
      </p:sp>
      <p:sp>
        <p:nvSpPr>
          <p:cNvPr id="3" name="Content Placeholder 2"/>
          <p:cNvSpPr>
            <a:spLocks noGrp="1"/>
          </p:cNvSpPr>
          <p:nvPr>
            <p:ph idx="1"/>
          </p:nvPr>
        </p:nvSpPr>
        <p:spPr/>
        <p:style>
          <a:lnRef idx="1">
            <a:schemeClr val="accent6"/>
          </a:lnRef>
          <a:fillRef idx="2">
            <a:schemeClr val="accent6"/>
          </a:fillRef>
          <a:effectRef idx="1">
            <a:schemeClr val="accent6"/>
          </a:effectRef>
          <a:fontRef idx="minor">
            <a:schemeClr val="dk1"/>
          </a:fontRef>
        </p:style>
        <p:txBody>
          <a:bodyPr>
            <a:normAutofit/>
          </a:bodyPr>
          <a:lstStyle/>
          <a:p>
            <a:pPr algn="just">
              <a:buFont typeface="Wingdings" pitchFamily="2" charset="2"/>
              <a:buNone/>
              <a:defRPr/>
            </a:pPr>
            <a:r>
              <a:rPr lang="en-US" sz="4400" dirty="0" smtClean="0">
                <a:solidFill>
                  <a:srgbClr val="002060"/>
                </a:solidFill>
              </a:rPr>
              <a:t>  Plant Quarantine" means the effort to prevent entry, establishment or spread of a foreign pest in the country through legal restriction on the movement of plant and plant products,"</a:t>
            </a:r>
            <a:endParaRPr lang="en-US" sz="4400" dirty="0">
              <a:solidFill>
                <a:srgbClr val="002060"/>
              </a:solidFill>
            </a:endParaRPr>
          </a:p>
        </p:txBody>
      </p:sp>
    </p:spTree>
    <p:extLst>
      <p:ext uri="{BB962C8B-B14F-4D97-AF65-F5344CB8AC3E}">
        <p14:creationId xmlns:p14="http://schemas.microsoft.com/office/powerpoint/2010/main" val="1289161860"/>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normAutofit/>
          </a:bodyPr>
          <a:lstStyle/>
          <a:p>
            <a:r>
              <a:rPr lang="en-US" sz="3600" b="1" dirty="0">
                <a:solidFill>
                  <a:srgbClr val="C00000"/>
                </a:solidFill>
                <a:effectLst>
                  <a:outerShdw blurRad="38100" dist="38100" dir="2700000" algn="tl">
                    <a:srgbClr val="000000">
                      <a:alpha val="43137"/>
                    </a:srgbClr>
                  </a:outerShdw>
                </a:effectLst>
                <a:latin typeface="Baskerville Old Face" pitchFamily="18" charset="0"/>
              </a:rPr>
              <a:t>Requirements in the EU markets</a:t>
            </a:r>
          </a:p>
        </p:txBody>
      </p:sp>
      <p:sp>
        <p:nvSpPr>
          <p:cNvPr id="3" name="Content Placeholder 2"/>
          <p:cNvSpPr>
            <a:spLocks noGrp="1"/>
          </p:cNvSpPr>
          <p:nvPr>
            <p:ph idx="1"/>
          </p:nvPr>
        </p:nvSpPr>
        <p:spPr>
          <a:xfrm>
            <a:off x="990600" y="1371600"/>
            <a:ext cx="7772400" cy="5059363"/>
          </a:xfrm>
        </p:spPr>
        <p:style>
          <a:lnRef idx="1">
            <a:schemeClr val="accent4"/>
          </a:lnRef>
          <a:fillRef idx="2">
            <a:schemeClr val="accent4"/>
          </a:fillRef>
          <a:effectRef idx="1">
            <a:schemeClr val="accent4"/>
          </a:effectRef>
          <a:fontRef idx="minor">
            <a:schemeClr val="dk1"/>
          </a:fontRef>
        </p:style>
        <p:txBody>
          <a:bodyPr>
            <a:noAutofit/>
          </a:bodyPr>
          <a:lstStyle/>
          <a:p>
            <a:pPr lvl="0" algn="just" fontAlgn="base">
              <a:lnSpc>
                <a:spcPct val="90000"/>
              </a:lnSpc>
              <a:spcAft>
                <a:spcPct val="0"/>
              </a:spcAft>
              <a:buClr>
                <a:schemeClr val="tx1"/>
              </a:buClr>
              <a:buFont typeface="Wingdings" pitchFamily="2" charset="2"/>
              <a:buChar char="§"/>
              <a:defRPr/>
            </a:pPr>
            <a:r>
              <a:rPr lang="en-US" sz="3000" b="1" kern="0" dirty="0">
                <a:solidFill>
                  <a:srgbClr val="002060"/>
                </a:solidFill>
                <a:latin typeface="Constantia" pitchFamily="18" charset="0"/>
              </a:rPr>
              <a:t>Produce may be subject to random testing at point of entry, MRLs or other chemical contaminants</a:t>
            </a:r>
            <a:r>
              <a:rPr lang="en-US" sz="3000" b="1" kern="0" dirty="0" smtClean="0">
                <a:solidFill>
                  <a:srgbClr val="002060"/>
                </a:solidFill>
                <a:latin typeface="Constantia" pitchFamily="18" charset="0"/>
              </a:rPr>
              <a:t>;</a:t>
            </a:r>
          </a:p>
          <a:p>
            <a:pPr lvl="0" algn="just" fontAlgn="base">
              <a:lnSpc>
                <a:spcPct val="90000"/>
              </a:lnSpc>
              <a:spcAft>
                <a:spcPct val="0"/>
              </a:spcAft>
              <a:buClr>
                <a:schemeClr val="tx1"/>
              </a:buClr>
              <a:buFont typeface="Wingdings" pitchFamily="2" charset="2"/>
              <a:buChar char="§"/>
              <a:defRPr/>
            </a:pPr>
            <a:endParaRPr lang="en-US" sz="3000" b="1" kern="0" dirty="0">
              <a:solidFill>
                <a:srgbClr val="002060"/>
              </a:solidFill>
              <a:latin typeface="Constantia" pitchFamily="18" charset="0"/>
            </a:endParaRPr>
          </a:p>
          <a:p>
            <a:pPr lvl="0" algn="just" fontAlgn="base">
              <a:lnSpc>
                <a:spcPct val="90000"/>
              </a:lnSpc>
              <a:spcAft>
                <a:spcPct val="0"/>
              </a:spcAft>
              <a:buClr>
                <a:schemeClr val="tx1"/>
              </a:buClr>
              <a:buFont typeface="Wingdings" pitchFamily="2" charset="2"/>
              <a:buChar char="§"/>
              <a:defRPr/>
            </a:pPr>
            <a:r>
              <a:rPr lang="en-US" sz="3000" b="1" kern="0" dirty="0">
                <a:solidFill>
                  <a:srgbClr val="002060"/>
                </a:solidFill>
                <a:latin typeface="Constantia" pitchFamily="18" charset="0"/>
              </a:rPr>
              <a:t>   Detailed information and records on primary production and post-harvest handling to satisfy the requirements specified under </a:t>
            </a:r>
            <a:r>
              <a:rPr lang="en-US" sz="3000" b="1" kern="0" dirty="0">
                <a:solidFill>
                  <a:srgbClr val="00B0F0"/>
                </a:solidFill>
                <a:latin typeface="Constantia" pitchFamily="18" charset="0"/>
              </a:rPr>
              <a:t>EC/</a:t>
            </a:r>
            <a:r>
              <a:rPr lang="en-US" sz="3000" b="1" kern="0" dirty="0">
                <a:solidFill>
                  <a:srgbClr val="00B0F0"/>
                </a:solidFill>
                <a:latin typeface="Book Antiqua" pitchFamily="18" charset="0"/>
              </a:rPr>
              <a:t>852/2004</a:t>
            </a:r>
            <a:r>
              <a:rPr lang="en-US" sz="3000" b="1" kern="0" dirty="0">
                <a:solidFill>
                  <a:srgbClr val="002060"/>
                </a:solidFill>
                <a:latin typeface="Constantia" pitchFamily="18" charset="0"/>
              </a:rPr>
              <a:t> and </a:t>
            </a:r>
            <a:r>
              <a:rPr lang="en-US" sz="3000" b="1" kern="0" dirty="0">
                <a:solidFill>
                  <a:srgbClr val="00B0F0"/>
                </a:solidFill>
                <a:latin typeface="Constantia" pitchFamily="18" charset="0"/>
              </a:rPr>
              <a:t>EC</a:t>
            </a:r>
            <a:r>
              <a:rPr lang="en-US" sz="3000" b="1" kern="0" dirty="0">
                <a:solidFill>
                  <a:srgbClr val="00B0F0"/>
                </a:solidFill>
                <a:latin typeface="Book Antiqua" pitchFamily="18" charset="0"/>
              </a:rPr>
              <a:t>/2073/2005</a:t>
            </a:r>
            <a:r>
              <a:rPr lang="en-US" sz="3000" b="1" kern="0" dirty="0">
                <a:solidFill>
                  <a:srgbClr val="FFC000"/>
                </a:solidFill>
                <a:latin typeface="Constantia" pitchFamily="18" charset="0"/>
              </a:rPr>
              <a:t> </a:t>
            </a:r>
            <a:r>
              <a:rPr lang="en-US" sz="3000" b="1" kern="0" dirty="0">
                <a:solidFill>
                  <a:srgbClr val="002060"/>
                </a:solidFill>
                <a:latin typeface="Constantia" pitchFamily="18" charset="0"/>
              </a:rPr>
              <a:t>for ensuring food safety of products of non-animal origin</a:t>
            </a:r>
          </a:p>
          <a:p>
            <a:pPr marL="0" lvl="0" indent="0" algn="ctr">
              <a:buNone/>
            </a:pPr>
            <a:endParaRPr lang="en-US" dirty="0">
              <a:solidFill>
                <a:prstClr val="black">
                  <a:tint val="75000"/>
                </a:prstClr>
              </a:solidFill>
            </a:endParaRPr>
          </a:p>
        </p:txBody>
      </p:sp>
    </p:spTree>
    <p:extLst>
      <p:ext uri="{BB962C8B-B14F-4D97-AF65-F5344CB8AC3E}">
        <p14:creationId xmlns:p14="http://schemas.microsoft.com/office/powerpoint/2010/main" val="2059500018"/>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8229600" cy="914400"/>
          </a:xfrm>
        </p:spPr>
        <p:txBody>
          <a:bodyPr>
            <a:noAutofit/>
          </a:bodyPr>
          <a:lstStyle/>
          <a:p>
            <a:r>
              <a:rPr lang="en-US" sz="3600" b="1" kern="0" dirty="0">
                <a:solidFill>
                  <a:srgbClr val="C00000"/>
                </a:solidFill>
                <a:effectLst>
                  <a:outerShdw blurRad="38100" dist="38100" dir="2700000" algn="tl">
                    <a:srgbClr val="000000">
                      <a:alpha val="43137"/>
                    </a:srgbClr>
                  </a:outerShdw>
                </a:effectLst>
                <a:latin typeface="Baskerville Old Face" pitchFamily="18" charset="0"/>
              </a:rPr>
              <a:t>Measures taken for </a:t>
            </a:r>
            <a:r>
              <a:rPr lang="en-US" sz="3600" b="1" kern="0" dirty="0" smtClean="0">
                <a:solidFill>
                  <a:srgbClr val="C00000"/>
                </a:solidFill>
                <a:effectLst>
                  <a:outerShdw blurRad="38100" dist="38100" dir="2700000" algn="tl">
                    <a:srgbClr val="000000">
                      <a:alpha val="43137"/>
                    </a:srgbClr>
                  </a:outerShdw>
                </a:effectLst>
                <a:latin typeface="Baskerville Old Face" pitchFamily="18" charset="0"/>
              </a:rPr>
              <a:t>Vegetable &amp; </a:t>
            </a:r>
            <a:br>
              <a:rPr lang="en-US" sz="3600" b="1" kern="0" dirty="0" smtClean="0">
                <a:solidFill>
                  <a:srgbClr val="C00000"/>
                </a:solidFill>
                <a:effectLst>
                  <a:outerShdw blurRad="38100" dist="38100" dir="2700000" algn="tl">
                    <a:srgbClr val="000000">
                      <a:alpha val="43137"/>
                    </a:srgbClr>
                  </a:outerShdw>
                </a:effectLst>
                <a:latin typeface="Baskerville Old Face" pitchFamily="18" charset="0"/>
              </a:rPr>
            </a:br>
            <a:r>
              <a:rPr lang="en-US" sz="3600" b="1" kern="0" dirty="0" smtClean="0">
                <a:solidFill>
                  <a:srgbClr val="C00000"/>
                </a:solidFill>
                <a:effectLst>
                  <a:outerShdw blurRad="38100" dist="38100" dir="2700000" algn="tl">
                    <a:srgbClr val="000000">
                      <a:alpha val="43137"/>
                    </a:srgbClr>
                  </a:outerShdw>
                </a:effectLst>
                <a:latin typeface="Baskerville Old Face" pitchFamily="18" charset="0"/>
              </a:rPr>
              <a:t>Citrus Exportation</a:t>
            </a:r>
            <a:endParaRPr lang="en-US" sz="3600" b="1" dirty="0">
              <a:solidFill>
                <a:srgbClr val="FF0000"/>
              </a:solidFill>
              <a:effectLst>
                <a:outerShdw blurRad="38100" dist="38100" dir="2700000" algn="tl">
                  <a:srgbClr val="000000">
                    <a:alpha val="43137"/>
                  </a:srgbClr>
                </a:outerShdw>
              </a:effectLst>
              <a:latin typeface="Baskerville Old Face" pitchFamily="18" charset="0"/>
            </a:endParaRPr>
          </a:p>
        </p:txBody>
      </p:sp>
      <p:sp>
        <p:nvSpPr>
          <p:cNvPr id="3" name="Content Placeholder 2"/>
          <p:cNvSpPr>
            <a:spLocks noGrp="1"/>
          </p:cNvSpPr>
          <p:nvPr>
            <p:ph idx="1"/>
          </p:nvPr>
        </p:nvSpPr>
        <p:spPr>
          <a:xfrm>
            <a:off x="790904" y="1524000"/>
            <a:ext cx="7620000" cy="5046225"/>
          </a:xfrm>
        </p:spPr>
        <p:style>
          <a:lnRef idx="1">
            <a:schemeClr val="accent4"/>
          </a:lnRef>
          <a:fillRef idx="2">
            <a:schemeClr val="accent4"/>
          </a:fillRef>
          <a:effectRef idx="1">
            <a:schemeClr val="accent4"/>
          </a:effectRef>
          <a:fontRef idx="minor">
            <a:schemeClr val="dk1"/>
          </a:fontRef>
        </p:style>
        <p:txBody>
          <a:bodyPr>
            <a:noAutofit/>
          </a:bodyPr>
          <a:lstStyle/>
          <a:p>
            <a:pPr lvl="0" algn="just" fontAlgn="base">
              <a:spcAft>
                <a:spcPct val="0"/>
              </a:spcAft>
              <a:buClr>
                <a:schemeClr val="tx1"/>
              </a:buClr>
              <a:buFont typeface="Wingdings" pitchFamily="2" charset="2"/>
              <a:buChar char="§"/>
              <a:defRPr/>
            </a:pPr>
            <a:r>
              <a:rPr lang="en-US" sz="3000" b="1" kern="0" dirty="0">
                <a:solidFill>
                  <a:srgbClr val="002060"/>
                </a:solidFill>
                <a:latin typeface="Constantia" pitchFamily="18" charset="0"/>
              </a:rPr>
              <a:t>National  &amp; District committee formed for acceleration of citrus &amp; vegetable exportation comprises by DAE, BARI, BADC, </a:t>
            </a:r>
            <a:r>
              <a:rPr lang="en-US" sz="3000" b="1" kern="0" dirty="0" err="1">
                <a:solidFill>
                  <a:srgbClr val="002060"/>
                </a:solidFill>
                <a:latin typeface="Constantia" pitchFamily="18" charset="0"/>
              </a:rPr>
              <a:t>Hortex</a:t>
            </a:r>
            <a:r>
              <a:rPr lang="en-US" sz="3000" b="1" kern="0" dirty="0">
                <a:solidFill>
                  <a:srgbClr val="002060"/>
                </a:solidFill>
                <a:latin typeface="Constantia" pitchFamily="18" charset="0"/>
              </a:rPr>
              <a:t> Foundation and Exporters </a:t>
            </a:r>
            <a:r>
              <a:rPr lang="en-US" sz="3000" b="1" kern="0" dirty="0" smtClean="0">
                <a:solidFill>
                  <a:srgbClr val="002060"/>
                </a:solidFill>
                <a:latin typeface="Constantia" pitchFamily="18" charset="0"/>
              </a:rPr>
              <a:t>representatives</a:t>
            </a:r>
          </a:p>
          <a:p>
            <a:pPr lvl="0" algn="just" fontAlgn="base">
              <a:spcAft>
                <a:spcPct val="0"/>
              </a:spcAft>
              <a:buClr>
                <a:schemeClr val="tx1"/>
              </a:buClr>
              <a:buFont typeface="Wingdings" pitchFamily="2" charset="2"/>
              <a:buChar char="§"/>
              <a:defRPr/>
            </a:pPr>
            <a:endParaRPr lang="en-US" sz="3000" b="1" kern="0" dirty="0">
              <a:solidFill>
                <a:srgbClr val="002060"/>
              </a:solidFill>
              <a:latin typeface="Constantia" pitchFamily="18" charset="0"/>
            </a:endParaRPr>
          </a:p>
          <a:p>
            <a:pPr lvl="0" algn="just" fontAlgn="base">
              <a:spcAft>
                <a:spcPct val="0"/>
              </a:spcAft>
              <a:buClr>
                <a:schemeClr val="tx1"/>
              </a:buClr>
              <a:buFont typeface="Wingdings" pitchFamily="2" charset="2"/>
              <a:buChar char="§"/>
              <a:defRPr/>
            </a:pPr>
            <a:r>
              <a:rPr lang="en-US" sz="3000" b="1" kern="0" dirty="0">
                <a:solidFill>
                  <a:srgbClr val="002060"/>
                </a:solidFill>
                <a:latin typeface="Constantia" pitchFamily="18" charset="0"/>
              </a:rPr>
              <a:t> District committee has started their work after receiving the list of producers from Exporters </a:t>
            </a:r>
          </a:p>
        </p:txBody>
      </p:sp>
    </p:spTree>
    <p:extLst>
      <p:ext uri="{BB962C8B-B14F-4D97-AF65-F5344CB8AC3E}">
        <p14:creationId xmlns:p14="http://schemas.microsoft.com/office/powerpoint/2010/main" val="4292819691"/>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90600" y="762000"/>
            <a:ext cx="7467600" cy="5592763"/>
          </a:xfrm>
        </p:spPr>
        <p:style>
          <a:lnRef idx="1">
            <a:schemeClr val="accent4"/>
          </a:lnRef>
          <a:fillRef idx="2">
            <a:schemeClr val="accent4"/>
          </a:fillRef>
          <a:effectRef idx="1">
            <a:schemeClr val="accent4"/>
          </a:effectRef>
          <a:fontRef idx="minor">
            <a:schemeClr val="dk1"/>
          </a:fontRef>
        </p:style>
        <p:txBody>
          <a:bodyPr>
            <a:noAutofit/>
          </a:bodyPr>
          <a:lstStyle/>
          <a:p>
            <a:pPr lvl="0" algn="just" fontAlgn="base">
              <a:spcAft>
                <a:spcPct val="0"/>
              </a:spcAft>
              <a:buClr>
                <a:schemeClr val="tx1"/>
              </a:buClr>
              <a:buFont typeface="Wingdings" pitchFamily="2" charset="2"/>
              <a:buChar char="§"/>
              <a:defRPr/>
            </a:pPr>
            <a:r>
              <a:rPr lang="en-US" b="1" kern="0" dirty="0">
                <a:solidFill>
                  <a:srgbClr val="002060"/>
                </a:solidFill>
                <a:latin typeface="Constantia" pitchFamily="18" charset="0"/>
              </a:rPr>
              <a:t>Farm </a:t>
            </a:r>
            <a:r>
              <a:rPr lang="en-US" b="1" kern="0" dirty="0" smtClean="0">
                <a:solidFill>
                  <a:srgbClr val="002060"/>
                </a:solidFill>
                <a:latin typeface="Constantia" pitchFamily="18" charset="0"/>
              </a:rPr>
              <a:t>visit</a:t>
            </a:r>
          </a:p>
          <a:p>
            <a:pPr lvl="0" algn="just" fontAlgn="base">
              <a:spcAft>
                <a:spcPct val="0"/>
              </a:spcAft>
              <a:buClr>
                <a:schemeClr val="tx1"/>
              </a:buClr>
              <a:buFont typeface="Wingdings" pitchFamily="2" charset="2"/>
              <a:buChar char="§"/>
              <a:defRPr/>
            </a:pPr>
            <a:endParaRPr lang="en-US" sz="800" b="1" kern="0" dirty="0">
              <a:solidFill>
                <a:srgbClr val="002060"/>
              </a:solidFill>
              <a:latin typeface="Constantia" pitchFamily="18" charset="0"/>
            </a:endParaRPr>
          </a:p>
          <a:p>
            <a:pPr lvl="0" algn="just" fontAlgn="base">
              <a:spcAft>
                <a:spcPct val="0"/>
              </a:spcAft>
              <a:buClr>
                <a:schemeClr val="tx1"/>
              </a:buClr>
              <a:buFont typeface="Wingdings" pitchFamily="2" charset="2"/>
              <a:buChar char="§"/>
              <a:defRPr/>
            </a:pPr>
            <a:r>
              <a:rPr lang="en-US" b="1" kern="0" dirty="0">
                <a:solidFill>
                  <a:srgbClr val="002060"/>
                </a:solidFill>
                <a:latin typeface="Constantia" pitchFamily="18" charset="0"/>
              </a:rPr>
              <a:t>Assessing </a:t>
            </a:r>
            <a:r>
              <a:rPr lang="en-US" b="1" kern="0" dirty="0" smtClean="0">
                <a:solidFill>
                  <a:srgbClr val="002060"/>
                </a:solidFill>
                <a:latin typeface="Constantia" pitchFamily="18" charset="0"/>
              </a:rPr>
              <a:t>garden/farm</a:t>
            </a:r>
          </a:p>
          <a:p>
            <a:pPr lvl="0" algn="just" fontAlgn="base">
              <a:spcAft>
                <a:spcPct val="0"/>
              </a:spcAft>
              <a:buClr>
                <a:schemeClr val="tx1"/>
              </a:buClr>
              <a:buFont typeface="Wingdings" pitchFamily="2" charset="2"/>
              <a:buChar char="§"/>
              <a:defRPr/>
            </a:pPr>
            <a:endParaRPr lang="en-US" sz="1000" b="1" kern="0" dirty="0">
              <a:solidFill>
                <a:srgbClr val="002060"/>
              </a:solidFill>
              <a:latin typeface="Constantia" pitchFamily="18" charset="0"/>
            </a:endParaRPr>
          </a:p>
          <a:p>
            <a:pPr lvl="0" algn="just" fontAlgn="base">
              <a:spcAft>
                <a:spcPct val="0"/>
              </a:spcAft>
              <a:buClr>
                <a:schemeClr val="tx1"/>
              </a:buClr>
              <a:buFont typeface="Wingdings" pitchFamily="2" charset="2"/>
              <a:buChar char="§"/>
              <a:defRPr/>
            </a:pPr>
            <a:r>
              <a:rPr lang="en-US" b="1" kern="0" dirty="0">
                <a:solidFill>
                  <a:srgbClr val="002060"/>
                </a:solidFill>
                <a:latin typeface="Constantia" pitchFamily="18" charset="0"/>
              </a:rPr>
              <a:t>Giving advice according to EU </a:t>
            </a:r>
            <a:r>
              <a:rPr lang="en-US" b="1" kern="0" dirty="0" smtClean="0">
                <a:solidFill>
                  <a:srgbClr val="002060"/>
                </a:solidFill>
                <a:latin typeface="Constantia" pitchFamily="18" charset="0"/>
              </a:rPr>
              <a:t>Directives</a:t>
            </a:r>
          </a:p>
          <a:p>
            <a:pPr lvl="0" algn="just" fontAlgn="base">
              <a:spcAft>
                <a:spcPct val="0"/>
              </a:spcAft>
              <a:buClr>
                <a:schemeClr val="tx1"/>
              </a:buClr>
              <a:buFont typeface="Wingdings" pitchFamily="2" charset="2"/>
              <a:buChar char="§"/>
              <a:defRPr/>
            </a:pPr>
            <a:endParaRPr lang="en-US" sz="900" b="1" kern="0" dirty="0">
              <a:solidFill>
                <a:srgbClr val="002060"/>
              </a:solidFill>
              <a:latin typeface="Constantia" pitchFamily="18" charset="0"/>
            </a:endParaRPr>
          </a:p>
          <a:p>
            <a:pPr lvl="0" algn="just" fontAlgn="base">
              <a:spcAft>
                <a:spcPct val="0"/>
              </a:spcAft>
              <a:buClr>
                <a:schemeClr val="tx1"/>
              </a:buClr>
              <a:buFont typeface="Wingdings" pitchFamily="2" charset="2"/>
              <a:buChar char="§"/>
              <a:defRPr/>
            </a:pPr>
            <a:r>
              <a:rPr lang="en-US" b="1" kern="0" dirty="0">
                <a:solidFill>
                  <a:srgbClr val="002060"/>
                </a:solidFill>
                <a:latin typeface="Constantia" pitchFamily="18" charset="0"/>
              </a:rPr>
              <a:t>Will certify the disease free </a:t>
            </a:r>
            <a:r>
              <a:rPr lang="en-US" b="1" kern="0" dirty="0" smtClean="0">
                <a:solidFill>
                  <a:srgbClr val="002060"/>
                </a:solidFill>
                <a:latin typeface="Constantia" pitchFamily="18" charset="0"/>
              </a:rPr>
              <a:t>production</a:t>
            </a:r>
          </a:p>
          <a:p>
            <a:pPr lvl="0" algn="just" fontAlgn="base">
              <a:spcAft>
                <a:spcPct val="0"/>
              </a:spcAft>
              <a:buClr>
                <a:schemeClr val="tx1"/>
              </a:buClr>
              <a:buFont typeface="Wingdings" pitchFamily="2" charset="2"/>
              <a:buChar char="§"/>
              <a:defRPr/>
            </a:pPr>
            <a:endParaRPr lang="en-US" sz="1100" b="1" kern="0" dirty="0">
              <a:solidFill>
                <a:srgbClr val="002060"/>
              </a:solidFill>
              <a:latin typeface="Constantia" pitchFamily="18" charset="0"/>
            </a:endParaRPr>
          </a:p>
          <a:p>
            <a:pPr lvl="0" algn="just" fontAlgn="base">
              <a:spcAft>
                <a:spcPct val="0"/>
              </a:spcAft>
              <a:buClr>
                <a:schemeClr val="tx1"/>
              </a:buClr>
              <a:buFont typeface="Wingdings" pitchFamily="2" charset="2"/>
              <a:buChar char="§"/>
              <a:defRPr/>
            </a:pPr>
            <a:r>
              <a:rPr lang="en-US" b="1" kern="0" dirty="0">
                <a:solidFill>
                  <a:srgbClr val="002060"/>
                </a:solidFill>
                <a:latin typeface="Constantia" pitchFamily="18" charset="0"/>
              </a:rPr>
              <a:t>National committee is monitoring the  overall activities. </a:t>
            </a:r>
          </a:p>
          <a:p>
            <a:pPr marL="0" lvl="0" indent="0" algn="just">
              <a:buNone/>
            </a:pPr>
            <a:endParaRPr lang="en-US" dirty="0">
              <a:solidFill>
                <a:srgbClr val="002060"/>
              </a:solidFill>
            </a:endParaRPr>
          </a:p>
        </p:txBody>
      </p:sp>
    </p:spTree>
    <p:extLst>
      <p:ext uri="{BB962C8B-B14F-4D97-AF65-F5344CB8AC3E}">
        <p14:creationId xmlns:p14="http://schemas.microsoft.com/office/powerpoint/2010/main" val="3764287749"/>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normAutofit/>
          </a:bodyPr>
          <a:lstStyle/>
          <a:p>
            <a:r>
              <a:rPr lang="en-US" sz="3600" b="1" dirty="0" smtClean="0">
                <a:solidFill>
                  <a:srgbClr val="C00000"/>
                </a:solidFill>
                <a:effectLst>
                  <a:outerShdw blurRad="38100" dist="38100" dir="2700000" algn="tl">
                    <a:srgbClr val="000000">
                      <a:alpha val="43137"/>
                    </a:srgbClr>
                  </a:outerShdw>
                </a:effectLst>
                <a:latin typeface="Baskerville Old Face" pitchFamily="18" charset="0"/>
                <a:ea typeface="Times New Roman"/>
              </a:rPr>
              <a:t>Action Plan Taken to Reduce Interception</a:t>
            </a:r>
            <a:endParaRPr lang="en-US" sz="7200" dirty="0">
              <a:solidFill>
                <a:srgbClr val="C00000"/>
              </a:solidFill>
              <a:effectLst>
                <a:outerShdw blurRad="38100" dist="38100" dir="2700000" algn="tl">
                  <a:srgbClr val="000000">
                    <a:alpha val="43137"/>
                  </a:srgbClr>
                </a:outerShdw>
              </a:effectLst>
              <a:latin typeface="Baskerville Old Face" pitchFamily="18" charset="0"/>
            </a:endParaRPr>
          </a:p>
        </p:txBody>
      </p:sp>
      <p:sp>
        <p:nvSpPr>
          <p:cNvPr id="3" name="Content Placeholder 2"/>
          <p:cNvSpPr>
            <a:spLocks noGrp="1"/>
          </p:cNvSpPr>
          <p:nvPr>
            <p:ph idx="1"/>
          </p:nvPr>
        </p:nvSpPr>
        <p:spPr>
          <a:xfrm>
            <a:off x="762000" y="1524000"/>
            <a:ext cx="7924800" cy="4724400"/>
          </a:xfrm>
        </p:spPr>
        <p:style>
          <a:lnRef idx="1">
            <a:schemeClr val="accent4"/>
          </a:lnRef>
          <a:fillRef idx="2">
            <a:schemeClr val="accent4"/>
          </a:fillRef>
          <a:effectRef idx="1">
            <a:schemeClr val="accent4"/>
          </a:effectRef>
          <a:fontRef idx="minor">
            <a:schemeClr val="dk1"/>
          </a:fontRef>
        </p:style>
        <p:txBody>
          <a:bodyPr>
            <a:noAutofit/>
          </a:bodyPr>
          <a:lstStyle/>
          <a:p>
            <a:pPr lvl="0" algn="just">
              <a:spcBef>
                <a:spcPts val="0"/>
              </a:spcBef>
              <a:buFont typeface="Wingdings" pitchFamily="2" charset="2"/>
              <a:buChar char="§"/>
            </a:pPr>
            <a:r>
              <a:rPr lang="en-US" sz="3000" b="1" dirty="0" smtClean="0">
                <a:solidFill>
                  <a:srgbClr val="002060"/>
                </a:solidFill>
                <a:latin typeface="Constantia" pitchFamily="18" charset="0"/>
                <a:ea typeface="Times New Roman"/>
              </a:rPr>
              <a:t>Production </a:t>
            </a:r>
            <a:r>
              <a:rPr lang="en-US" sz="3000" b="1" dirty="0">
                <a:solidFill>
                  <a:srgbClr val="002060"/>
                </a:solidFill>
                <a:latin typeface="Constantia" pitchFamily="18" charset="0"/>
                <a:ea typeface="Times New Roman"/>
              </a:rPr>
              <a:t>through Contract </a:t>
            </a:r>
            <a:r>
              <a:rPr lang="en-US" sz="3000" b="1" dirty="0" smtClean="0">
                <a:solidFill>
                  <a:srgbClr val="002060"/>
                </a:solidFill>
                <a:latin typeface="Constantia" pitchFamily="18" charset="0"/>
                <a:ea typeface="Times New Roman"/>
              </a:rPr>
              <a:t>Farming</a:t>
            </a:r>
          </a:p>
          <a:p>
            <a:pPr lvl="0" algn="just">
              <a:spcBef>
                <a:spcPts val="0"/>
              </a:spcBef>
              <a:buFont typeface="Wingdings" pitchFamily="2" charset="2"/>
              <a:buChar char="§"/>
            </a:pPr>
            <a:endParaRPr lang="en-US" sz="800" b="1" dirty="0">
              <a:solidFill>
                <a:srgbClr val="002060"/>
              </a:solidFill>
              <a:latin typeface="Constantia" pitchFamily="18" charset="0"/>
              <a:ea typeface="Times New Roman"/>
            </a:endParaRPr>
          </a:p>
          <a:p>
            <a:pPr lvl="0" algn="just">
              <a:spcBef>
                <a:spcPts val="0"/>
              </a:spcBef>
              <a:buFont typeface="Wingdings" pitchFamily="2" charset="2"/>
              <a:buChar char="§"/>
            </a:pPr>
            <a:r>
              <a:rPr lang="en-US" sz="3000" b="1" dirty="0" smtClean="0">
                <a:solidFill>
                  <a:srgbClr val="002060"/>
                </a:solidFill>
                <a:latin typeface="Constantia" pitchFamily="18" charset="0"/>
                <a:ea typeface="Times New Roman"/>
                <a:cs typeface="Times New Roman"/>
              </a:rPr>
              <a:t>Reduction </a:t>
            </a:r>
            <a:r>
              <a:rPr lang="en-US" sz="3000" b="1" dirty="0">
                <a:solidFill>
                  <a:srgbClr val="002060"/>
                </a:solidFill>
                <a:latin typeface="Constantia" pitchFamily="18" charset="0"/>
                <a:ea typeface="Times New Roman"/>
                <a:cs typeface="Times New Roman"/>
              </a:rPr>
              <a:t>of Fraudulent </a:t>
            </a:r>
            <a:r>
              <a:rPr lang="en-US" sz="3000" b="1" dirty="0" smtClean="0">
                <a:solidFill>
                  <a:srgbClr val="002060"/>
                </a:solidFill>
                <a:latin typeface="Constantia" pitchFamily="18" charset="0"/>
                <a:ea typeface="Times New Roman"/>
                <a:cs typeface="Times New Roman"/>
              </a:rPr>
              <a:t>certificate</a:t>
            </a:r>
          </a:p>
          <a:p>
            <a:pPr lvl="0" algn="just">
              <a:spcBef>
                <a:spcPts val="0"/>
              </a:spcBef>
              <a:buFont typeface="Wingdings" pitchFamily="2" charset="2"/>
              <a:buChar char="§"/>
            </a:pPr>
            <a:endParaRPr lang="en-US" sz="800" b="1" dirty="0">
              <a:solidFill>
                <a:srgbClr val="002060"/>
              </a:solidFill>
              <a:latin typeface="Constantia" pitchFamily="18" charset="0"/>
              <a:ea typeface="Times New Roman"/>
              <a:cs typeface="Times New Roman"/>
            </a:endParaRPr>
          </a:p>
          <a:p>
            <a:pPr lvl="0" algn="just">
              <a:spcBef>
                <a:spcPts val="0"/>
              </a:spcBef>
              <a:buFont typeface="Wingdings" pitchFamily="2" charset="2"/>
              <a:buChar char="§"/>
            </a:pPr>
            <a:r>
              <a:rPr lang="en-US" sz="3000" b="1" dirty="0" smtClean="0">
                <a:solidFill>
                  <a:srgbClr val="002060"/>
                </a:solidFill>
                <a:latin typeface="Constantia" pitchFamily="18" charset="0"/>
                <a:ea typeface="Times New Roman"/>
                <a:cs typeface="Times New Roman"/>
              </a:rPr>
              <a:t>Enhancement </a:t>
            </a:r>
            <a:r>
              <a:rPr lang="en-US" sz="3000" b="1" dirty="0">
                <a:solidFill>
                  <a:srgbClr val="002060"/>
                </a:solidFill>
                <a:latin typeface="Constantia" pitchFamily="18" charset="0"/>
                <a:ea typeface="Times New Roman"/>
                <a:cs typeface="Times New Roman"/>
              </a:rPr>
              <a:t>of inspection </a:t>
            </a:r>
            <a:r>
              <a:rPr lang="en-US" sz="3000" b="1" dirty="0" smtClean="0">
                <a:solidFill>
                  <a:srgbClr val="002060"/>
                </a:solidFill>
                <a:latin typeface="Constantia" pitchFamily="18" charset="0"/>
                <a:ea typeface="Times New Roman"/>
                <a:cs typeface="Times New Roman"/>
              </a:rPr>
              <a:t>facilities</a:t>
            </a:r>
          </a:p>
          <a:p>
            <a:pPr marL="0" lvl="0" indent="0" algn="just">
              <a:spcBef>
                <a:spcPts val="0"/>
              </a:spcBef>
              <a:buNone/>
            </a:pPr>
            <a:endParaRPr lang="en-US" sz="1200" dirty="0" smtClean="0">
              <a:solidFill>
                <a:srgbClr val="002060"/>
              </a:solidFill>
              <a:latin typeface="Constantia" pitchFamily="18" charset="0"/>
              <a:ea typeface="Times New Roman"/>
              <a:cs typeface="Times New Roman"/>
            </a:endParaRPr>
          </a:p>
          <a:p>
            <a:pPr lvl="0" algn="just">
              <a:spcBef>
                <a:spcPts val="0"/>
              </a:spcBef>
              <a:buFont typeface="Wingdings" pitchFamily="2" charset="2"/>
              <a:buChar char="§"/>
            </a:pPr>
            <a:r>
              <a:rPr lang="en-US" sz="3000" b="1" dirty="0" smtClean="0">
                <a:solidFill>
                  <a:srgbClr val="0070C0"/>
                </a:solidFill>
                <a:latin typeface="Constantia" pitchFamily="18" charset="0"/>
                <a:ea typeface="Times New Roman"/>
                <a:cs typeface="Times New Roman"/>
              </a:rPr>
              <a:t>Procurement </a:t>
            </a:r>
            <a:r>
              <a:rPr lang="en-US" sz="3000" b="1" dirty="0">
                <a:solidFill>
                  <a:srgbClr val="0070C0"/>
                </a:solidFill>
                <a:latin typeface="Constantia" pitchFamily="18" charset="0"/>
                <a:ea typeface="Times New Roman"/>
                <a:cs typeface="Times New Roman"/>
              </a:rPr>
              <a:t>of Laboratory </a:t>
            </a:r>
            <a:r>
              <a:rPr lang="en-US" sz="3000" b="1" dirty="0" smtClean="0">
                <a:solidFill>
                  <a:srgbClr val="0070C0"/>
                </a:solidFill>
                <a:latin typeface="Constantia" pitchFamily="18" charset="0"/>
                <a:ea typeface="Times New Roman"/>
                <a:cs typeface="Times New Roman"/>
              </a:rPr>
              <a:t>Equipment</a:t>
            </a:r>
          </a:p>
          <a:p>
            <a:pPr lvl="0" algn="just">
              <a:spcBef>
                <a:spcPts val="0"/>
              </a:spcBef>
              <a:buFont typeface="Wingdings" pitchFamily="2" charset="2"/>
              <a:buChar char="§"/>
            </a:pPr>
            <a:endParaRPr lang="en-US" sz="1100" b="1" dirty="0">
              <a:solidFill>
                <a:srgbClr val="0070C0"/>
              </a:solidFill>
              <a:latin typeface="Constantia" pitchFamily="18" charset="0"/>
              <a:ea typeface="Times New Roman"/>
              <a:cs typeface="Times New Roman"/>
            </a:endParaRPr>
          </a:p>
          <a:p>
            <a:pPr lvl="0" algn="just">
              <a:buFont typeface="Wingdings" pitchFamily="2" charset="2"/>
              <a:buChar char="§"/>
            </a:pPr>
            <a:r>
              <a:rPr lang="en-US" sz="3000" b="1" dirty="0" smtClean="0">
                <a:solidFill>
                  <a:srgbClr val="0070C0"/>
                </a:solidFill>
                <a:latin typeface="Constantia" pitchFamily="18" charset="0"/>
                <a:ea typeface="Times New Roman"/>
                <a:cs typeface="Times New Roman"/>
              </a:rPr>
              <a:t>Pest </a:t>
            </a:r>
            <a:r>
              <a:rPr lang="en-US" sz="3000" b="1" dirty="0">
                <a:solidFill>
                  <a:srgbClr val="0070C0"/>
                </a:solidFill>
                <a:latin typeface="Constantia" pitchFamily="18" charset="0"/>
                <a:ea typeface="Times New Roman"/>
                <a:cs typeface="Times New Roman"/>
              </a:rPr>
              <a:t>Listing and </a:t>
            </a:r>
            <a:r>
              <a:rPr lang="en-US" sz="3000" b="1" dirty="0" smtClean="0">
                <a:solidFill>
                  <a:srgbClr val="0070C0"/>
                </a:solidFill>
                <a:latin typeface="Constantia" pitchFamily="18" charset="0"/>
                <a:ea typeface="Times New Roman"/>
                <a:cs typeface="Times New Roman"/>
              </a:rPr>
              <a:t>PRA</a:t>
            </a:r>
          </a:p>
          <a:p>
            <a:pPr lvl="0" algn="just">
              <a:buFont typeface="Wingdings" pitchFamily="2" charset="2"/>
              <a:buChar char="§"/>
            </a:pPr>
            <a:endParaRPr lang="en-US" sz="600" b="1" dirty="0">
              <a:solidFill>
                <a:srgbClr val="0070C0"/>
              </a:solidFill>
              <a:latin typeface="Constantia" pitchFamily="18" charset="0"/>
              <a:ea typeface="Times New Roman"/>
              <a:cs typeface="Times New Roman"/>
            </a:endParaRPr>
          </a:p>
          <a:p>
            <a:pPr lvl="0" algn="just">
              <a:buFont typeface="Wingdings" pitchFamily="2" charset="2"/>
              <a:buChar char="§"/>
            </a:pPr>
            <a:r>
              <a:rPr lang="en-US" sz="3000" b="1" dirty="0" smtClean="0">
                <a:solidFill>
                  <a:srgbClr val="0070C0"/>
                </a:solidFill>
                <a:latin typeface="Constantia" pitchFamily="18" charset="0"/>
                <a:ea typeface="Times New Roman"/>
                <a:cs typeface="Times New Roman"/>
              </a:rPr>
              <a:t>Construction </a:t>
            </a:r>
            <a:r>
              <a:rPr lang="en-US" sz="3000" b="1" dirty="0">
                <a:solidFill>
                  <a:srgbClr val="0070C0"/>
                </a:solidFill>
                <a:latin typeface="Constantia" pitchFamily="18" charset="0"/>
                <a:ea typeface="Times New Roman"/>
                <a:cs typeface="Times New Roman"/>
              </a:rPr>
              <a:t>of Central </a:t>
            </a:r>
            <a:r>
              <a:rPr lang="en-US" sz="3000" b="1" dirty="0" smtClean="0">
                <a:solidFill>
                  <a:srgbClr val="0070C0"/>
                </a:solidFill>
                <a:latin typeface="Constantia" pitchFamily="18" charset="0"/>
                <a:ea typeface="Times New Roman"/>
                <a:cs typeface="Times New Roman"/>
              </a:rPr>
              <a:t>packaging house</a:t>
            </a:r>
            <a:endParaRPr lang="en-US" sz="3000" b="1" dirty="0">
              <a:solidFill>
                <a:srgbClr val="0070C0"/>
              </a:solidFill>
              <a:latin typeface="Constantia" pitchFamily="18" charset="0"/>
              <a:ea typeface="Times New Roman"/>
              <a:cs typeface="Times New Roman"/>
            </a:endParaRPr>
          </a:p>
        </p:txBody>
      </p:sp>
    </p:spTree>
    <p:extLst>
      <p:ext uri="{BB962C8B-B14F-4D97-AF65-F5344CB8AC3E}">
        <p14:creationId xmlns:p14="http://schemas.microsoft.com/office/powerpoint/2010/main" val="3687732108"/>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rmAutofit/>
          </a:bodyPr>
          <a:lstStyle/>
          <a:p>
            <a:r>
              <a:rPr lang="en-US" sz="3600" b="1" kern="0" dirty="0">
                <a:solidFill>
                  <a:srgbClr val="C00000"/>
                </a:solidFill>
                <a:effectLst>
                  <a:outerShdw blurRad="38100" dist="38100" dir="2700000" algn="tl">
                    <a:srgbClr val="000000">
                      <a:alpha val="43137"/>
                    </a:srgbClr>
                  </a:outerShdw>
                </a:effectLst>
                <a:latin typeface="Baskerville Old Face" pitchFamily="18" charset="0"/>
              </a:rPr>
              <a:t>Background of SPCB Project</a:t>
            </a:r>
            <a:endParaRPr lang="en-US" sz="3600" b="1" dirty="0">
              <a:solidFill>
                <a:srgbClr val="FF0000"/>
              </a:solidFill>
              <a:effectLst>
                <a:outerShdw blurRad="38100" dist="38100" dir="2700000" algn="tl">
                  <a:srgbClr val="000000">
                    <a:alpha val="43137"/>
                  </a:srgbClr>
                </a:outerShdw>
              </a:effectLst>
              <a:latin typeface="Baskerville Old Face" pitchFamily="18" charset="0"/>
            </a:endParaRPr>
          </a:p>
        </p:txBody>
      </p:sp>
      <p:sp>
        <p:nvSpPr>
          <p:cNvPr id="3" name="Content Placeholder 2"/>
          <p:cNvSpPr>
            <a:spLocks noGrp="1"/>
          </p:cNvSpPr>
          <p:nvPr>
            <p:ph idx="1"/>
          </p:nvPr>
        </p:nvSpPr>
        <p:spPr>
          <a:xfrm>
            <a:off x="457200" y="1066800"/>
            <a:ext cx="8001000" cy="5410200"/>
          </a:xfrm>
        </p:spPr>
        <p:style>
          <a:lnRef idx="1">
            <a:schemeClr val="accent4"/>
          </a:lnRef>
          <a:fillRef idx="2">
            <a:schemeClr val="accent4"/>
          </a:fillRef>
          <a:effectRef idx="1">
            <a:schemeClr val="accent4"/>
          </a:effectRef>
          <a:fontRef idx="minor">
            <a:schemeClr val="dk1"/>
          </a:fontRef>
        </p:style>
        <p:txBody>
          <a:bodyPr>
            <a:noAutofit/>
          </a:bodyPr>
          <a:lstStyle/>
          <a:p>
            <a:pPr lvl="0" algn="just" eaLnBrk="0" fontAlgn="base" hangingPunct="0">
              <a:spcAft>
                <a:spcPct val="0"/>
              </a:spcAft>
              <a:buClr>
                <a:srgbClr val="99FF66"/>
              </a:buClr>
              <a:buNone/>
              <a:defRPr/>
            </a:pPr>
            <a:r>
              <a:rPr lang="en-US" sz="3600" dirty="0">
                <a:solidFill>
                  <a:srgbClr val="002060"/>
                </a:solidFill>
              </a:rPr>
              <a:t> </a:t>
            </a:r>
            <a:r>
              <a:rPr lang="en-US" sz="3600" dirty="0" smtClean="0">
                <a:solidFill>
                  <a:srgbClr val="002060"/>
                </a:solidFill>
              </a:rPr>
              <a:t>  </a:t>
            </a:r>
            <a:r>
              <a:rPr lang="en-US" sz="2800" b="1" kern="0" dirty="0" smtClean="0">
                <a:solidFill>
                  <a:prstClr val="black">
                    <a:lumMod val="75000"/>
                    <a:lumOff val="25000"/>
                  </a:prstClr>
                </a:solidFill>
                <a:latin typeface="Constantia" pitchFamily="18" charset="0"/>
              </a:rPr>
              <a:t>Bangladesh successfully entered in the highly competitive international export market. We are earning a significant amount of valuable foreign currency through exporting 12-14 lakhs metric tons of agricultural products.</a:t>
            </a:r>
          </a:p>
          <a:p>
            <a:pPr lvl="0" algn="just" eaLnBrk="0" fontAlgn="base" hangingPunct="0">
              <a:spcAft>
                <a:spcPct val="0"/>
              </a:spcAft>
              <a:buClr>
                <a:srgbClr val="99FF66"/>
              </a:buClr>
              <a:buNone/>
              <a:defRPr/>
            </a:pPr>
            <a:endParaRPr lang="en-US" sz="2800" b="1" kern="0" dirty="0" smtClean="0">
              <a:solidFill>
                <a:prstClr val="black">
                  <a:lumMod val="75000"/>
                  <a:lumOff val="25000"/>
                </a:prstClr>
              </a:solidFill>
              <a:latin typeface="Constantia" pitchFamily="18" charset="0"/>
            </a:endParaRPr>
          </a:p>
          <a:p>
            <a:pPr lvl="0" algn="just" eaLnBrk="0" fontAlgn="base" hangingPunct="0">
              <a:spcAft>
                <a:spcPct val="0"/>
              </a:spcAft>
              <a:buClr>
                <a:srgbClr val="99FF66"/>
              </a:buClr>
              <a:buNone/>
              <a:defRPr/>
            </a:pPr>
            <a:r>
              <a:rPr lang="en-US" sz="2800" b="1" kern="0" dirty="0" smtClean="0">
                <a:solidFill>
                  <a:prstClr val="black">
                    <a:lumMod val="75000"/>
                    <a:lumOff val="25000"/>
                  </a:prstClr>
                </a:solidFill>
                <a:latin typeface="Constantia" pitchFamily="18" charset="0"/>
              </a:rPr>
              <a:t>  </a:t>
            </a:r>
            <a:r>
              <a:rPr lang="en-US" sz="2800" b="1" kern="0" dirty="0" smtClean="0">
                <a:solidFill>
                  <a:prstClr val="black">
                    <a:lumMod val="75000"/>
                    <a:lumOff val="25000"/>
                  </a:prstClr>
                </a:solidFill>
                <a:latin typeface="Constantia" pitchFamily="18" charset="0"/>
              </a:rPr>
              <a:t> To expedite safe and successful trade in developed and developing world we must meet the requirements of the importing country</a:t>
            </a:r>
            <a:r>
              <a:rPr lang="en-US" sz="2800" b="1" kern="0" dirty="0" smtClean="0">
                <a:solidFill>
                  <a:prstClr val="black">
                    <a:lumMod val="75000"/>
                    <a:lumOff val="25000"/>
                  </a:prstClr>
                </a:solidFill>
                <a:latin typeface="Arial"/>
              </a:rPr>
              <a:t>. </a:t>
            </a:r>
            <a:endParaRPr lang="en-US" sz="2800" b="1" kern="0" dirty="0">
              <a:solidFill>
                <a:prstClr val="black">
                  <a:lumMod val="75000"/>
                  <a:lumOff val="25000"/>
                </a:prstClr>
              </a:solidFill>
              <a:latin typeface="Arial"/>
            </a:endParaRPr>
          </a:p>
        </p:txBody>
      </p:sp>
    </p:spTree>
    <p:extLst>
      <p:ext uri="{BB962C8B-B14F-4D97-AF65-F5344CB8AC3E}">
        <p14:creationId xmlns:p14="http://schemas.microsoft.com/office/powerpoint/2010/main" val="2782731912"/>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685800"/>
            <a:ext cx="7848600" cy="5867400"/>
          </a:xfrm>
        </p:spPr>
        <p:style>
          <a:lnRef idx="1">
            <a:schemeClr val="accent4"/>
          </a:lnRef>
          <a:fillRef idx="2">
            <a:schemeClr val="accent4"/>
          </a:fillRef>
          <a:effectRef idx="1">
            <a:schemeClr val="accent4"/>
          </a:effectRef>
          <a:fontRef idx="minor">
            <a:schemeClr val="dk1"/>
          </a:fontRef>
        </p:style>
        <p:txBody>
          <a:bodyPr>
            <a:noAutofit/>
          </a:bodyPr>
          <a:lstStyle/>
          <a:p>
            <a:pPr lvl="0" algn="just" eaLnBrk="0" fontAlgn="base" hangingPunct="0">
              <a:spcAft>
                <a:spcPct val="0"/>
              </a:spcAft>
              <a:buClr>
                <a:srgbClr val="99FF66"/>
              </a:buClr>
              <a:buNone/>
              <a:defRPr/>
            </a:pPr>
            <a:r>
              <a:rPr lang="en-US" sz="3600" dirty="0">
                <a:solidFill>
                  <a:srgbClr val="002060"/>
                </a:solidFill>
              </a:rPr>
              <a:t> </a:t>
            </a:r>
            <a:r>
              <a:rPr lang="en-US" sz="3600" dirty="0" smtClean="0">
                <a:solidFill>
                  <a:srgbClr val="002060"/>
                </a:solidFill>
              </a:rPr>
              <a:t> </a:t>
            </a:r>
            <a:r>
              <a:rPr lang="en-US" sz="2800" b="1" kern="0" dirty="0" smtClean="0">
                <a:solidFill>
                  <a:prstClr val="black">
                    <a:lumMod val="75000"/>
                    <a:lumOff val="25000"/>
                  </a:prstClr>
                </a:solidFill>
                <a:latin typeface="Constantia" pitchFamily="18" charset="0"/>
              </a:rPr>
              <a:t>As </a:t>
            </a:r>
            <a:r>
              <a:rPr lang="en-US" sz="2800" b="1" kern="0" dirty="0">
                <a:solidFill>
                  <a:prstClr val="black">
                    <a:lumMod val="75000"/>
                    <a:lumOff val="25000"/>
                  </a:prstClr>
                </a:solidFill>
                <a:latin typeface="Constantia" pitchFamily="18" charset="0"/>
              </a:rPr>
              <a:t>a signatory to the IPPC we have to follow the ISPMs adopted by the IPPC for international trade. In order to comply with the WTO-SPS agreement we must update our </a:t>
            </a:r>
            <a:r>
              <a:rPr lang="en-US" sz="2800" b="1" kern="0" dirty="0" err="1">
                <a:solidFill>
                  <a:prstClr val="black">
                    <a:lumMod val="75000"/>
                    <a:lumOff val="25000"/>
                  </a:prstClr>
                </a:solidFill>
                <a:latin typeface="Constantia" pitchFamily="18" charset="0"/>
              </a:rPr>
              <a:t>phytosanitary</a:t>
            </a:r>
            <a:r>
              <a:rPr lang="en-US" sz="2800" b="1" kern="0" dirty="0">
                <a:solidFill>
                  <a:prstClr val="black">
                    <a:lumMod val="75000"/>
                    <a:lumOff val="25000"/>
                  </a:prstClr>
                </a:solidFill>
                <a:latin typeface="Constantia" pitchFamily="18" charset="0"/>
              </a:rPr>
              <a:t> capacity on a regular basis. </a:t>
            </a:r>
            <a:endParaRPr lang="en-US" sz="2800" b="1" kern="0" dirty="0" smtClean="0">
              <a:solidFill>
                <a:prstClr val="black">
                  <a:lumMod val="75000"/>
                  <a:lumOff val="25000"/>
                </a:prstClr>
              </a:solidFill>
              <a:latin typeface="Constantia" pitchFamily="18" charset="0"/>
            </a:endParaRPr>
          </a:p>
          <a:p>
            <a:pPr lvl="0" algn="just" eaLnBrk="0" fontAlgn="base" hangingPunct="0">
              <a:spcAft>
                <a:spcPct val="0"/>
              </a:spcAft>
              <a:buClr>
                <a:srgbClr val="99FF66"/>
              </a:buClr>
              <a:buNone/>
              <a:defRPr/>
            </a:pPr>
            <a:endParaRPr lang="en-US" sz="2800" b="1" kern="0" dirty="0" smtClean="0">
              <a:solidFill>
                <a:prstClr val="black">
                  <a:lumMod val="75000"/>
                  <a:lumOff val="25000"/>
                </a:prstClr>
              </a:solidFill>
              <a:latin typeface="Constantia" pitchFamily="18" charset="0"/>
            </a:endParaRPr>
          </a:p>
          <a:p>
            <a:pPr lvl="0" algn="just" eaLnBrk="0" fontAlgn="base" hangingPunct="0">
              <a:spcAft>
                <a:spcPct val="0"/>
              </a:spcAft>
              <a:buClr>
                <a:srgbClr val="99FF66"/>
              </a:buClr>
              <a:buNone/>
              <a:defRPr/>
            </a:pPr>
            <a:r>
              <a:rPr lang="en-US" sz="2800" b="1" kern="0" dirty="0">
                <a:solidFill>
                  <a:prstClr val="black">
                    <a:lumMod val="75000"/>
                    <a:lumOff val="25000"/>
                  </a:prstClr>
                </a:solidFill>
                <a:latin typeface="Constantia" pitchFamily="18" charset="0"/>
              </a:rPr>
              <a:t> </a:t>
            </a:r>
            <a:r>
              <a:rPr lang="en-US" sz="2800" b="1" kern="0" dirty="0" smtClean="0">
                <a:solidFill>
                  <a:prstClr val="black">
                    <a:lumMod val="75000"/>
                    <a:lumOff val="25000"/>
                  </a:prstClr>
                </a:solidFill>
                <a:latin typeface="Constantia" pitchFamily="18" charset="0"/>
              </a:rPr>
              <a:t>   </a:t>
            </a:r>
            <a:r>
              <a:rPr lang="en-US" sz="2800" b="1" kern="0" dirty="0" smtClean="0">
                <a:solidFill>
                  <a:prstClr val="black">
                    <a:lumMod val="75000"/>
                    <a:lumOff val="25000"/>
                  </a:prstClr>
                </a:solidFill>
                <a:latin typeface="Constantia" pitchFamily="18" charset="0"/>
              </a:rPr>
              <a:t>To </a:t>
            </a:r>
            <a:r>
              <a:rPr lang="en-US" sz="2800" b="1" kern="0" dirty="0">
                <a:solidFill>
                  <a:prstClr val="black">
                    <a:lumMod val="75000"/>
                    <a:lumOff val="25000"/>
                  </a:prstClr>
                </a:solidFill>
                <a:latin typeface="Constantia" pitchFamily="18" charset="0"/>
              </a:rPr>
              <a:t>ascertain the </a:t>
            </a:r>
            <a:r>
              <a:rPr lang="en-US" sz="2800" b="1" kern="0" dirty="0" err="1">
                <a:solidFill>
                  <a:prstClr val="black">
                    <a:lumMod val="75000"/>
                    <a:lumOff val="25000"/>
                  </a:prstClr>
                </a:solidFill>
                <a:latin typeface="Constantia" pitchFamily="18" charset="0"/>
              </a:rPr>
              <a:t>phytosanitary</a:t>
            </a:r>
            <a:r>
              <a:rPr lang="en-US" sz="2800" b="1" kern="0" dirty="0">
                <a:solidFill>
                  <a:prstClr val="black">
                    <a:lumMod val="75000"/>
                    <a:lumOff val="25000"/>
                  </a:prstClr>
                </a:solidFill>
                <a:latin typeface="Constantia" pitchFamily="18" charset="0"/>
              </a:rPr>
              <a:t> task we need high degree of quality control equipment's, trained manpower and necessary laboratory facilities in the field of quality control (Plant Quarantine).     </a:t>
            </a:r>
          </a:p>
          <a:p>
            <a:pPr lvl="0" algn="just" eaLnBrk="0" fontAlgn="base" hangingPunct="0">
              <a:spcAft>
                <a:spcPct val="0"/>
              </a:spcAft>
              <a:buClr>
                <a:srgbClr val="99FF66"/>
              </a:buClr>
              <a:buNone/>
              <a:defRPr/>
            </a:pPr>
            <a:r>
              <a:rPr lang="en-US" kern="0" dirty="0" smtClean="0">
                <a:solidFill>
                  <a:prstClr val="black">
                    <a:lumMod val="75000"/>
                    <a:lumOff val="25000"/>
                  </a:prstClr>
                </a:solidFill>
                <a:latin typeface="Arial"/>
              </a:rPr>
              <a:t>. </a:t>
            </a:r>
            <a:endParaRPr lang="en-US" kern="0" dirty="0">
              <a:solidFill>
                <a:prstClr val="black">
                  <a:lumMod val="75000"/>
                  <a:lumOff val="25000"/>
                </a:prstClr>
              </a:solidFill>
              <a:latin typeface="Arial"/>
            </a:endParaRPr>
          </a:p>
        </p:txBody>
      </p:sp>
    </p:spTree>
    <p:extLst>
      <p:ext uri="{BB962C8B-B14F-4D97-AF65-F5344CB8AC3E}">
        <p14:creationId xmlns:p14="http://schemas.microsoft.com/office/powerpoint/2010/main" val="148607781"/>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62000" y="838200"/>
            <a:ext cx="7924800" cy="5562600"/>
          </a:xfrm>
        </p:spPr>
        <p:style>
          <a:lnRef idx="1">
            <a:schemeClr val="accent4"/>
          </a:lnRef>
          <a:fillRef idx="2">
            <a:schemeClr val="accent4"/>
          </a:fillRef>
          <a:effectRef idx="1">
            <a:schemeClr val="accent4"/>
          </a:effectRef>
          <a:fontRef idx="minor">
            <a:schemeClr val="dk1"/>
          </a:fontRef>
        </p:style>
        <p:txBody>
          <a:bodyPr>
            <a:noAutofit/>
          </a:bodyPr>
          <a:lstStyle/>
          <a:p>
            <a:pPr marL="0" lvl="0" indent="0" algn="just">
              <a:buClr>
                <a:srgbClr val="629DD1"/>
              </a:buClr>
              <a:buSzPct val="100000"/>
              <a:buNone/>
            </a:pPr>
            <a:r>
              <a:rPr lang="en-US" sz="2800" b="1" kern="0" dirty="0" smtClean="0">
                <a:solidFill>
                  <a:prstClr val="black">
                    <a:lumMod val="75000"/>
                    <a:lumOff val="25000"/>
                  </a:prstClr>
                </a:solidFill>
                <a:latin typeface="Constantia" pitchFamily="18" charset="0"/>
              </a:rPr>
              <a:t>Many </a:t>
            </a:r>
            <a:r>
              <a:rPr lang="en-US" sz="2800" b="1" kern="0" dirty="0">
                <a:solidFill>
                  <a:prstClr val="black">
                    <a:lumMod val="75000"/>
                    <a:lumOff val="25000"/>
                  </a:prstClr>
                </a:solidFill>
                <a:latin typeface="Constantia" pitchFamily="18" charset="0"/>
              </a:rPr>
              <a:t>problems we are facing for exporting citrus and some vegetables to EU that we can not comply with the EU </a:t>
            </a:r>
            <a:r>
              <a:rPr lang="en-US" sz="2800" b="1" kern="0" dirty="0" err="1">
                <a:solidFill>
                  <a:prstClr val="black">
                    <a:lumMod val="75000"/>
                    <a:lumOff val="25000"/>
                  </a:prstClr>
                </a:solidFill>
                <a:latin typeface="Constantia" pitchFamily="18" charset="0"/>
              </a:rPr>
              <a:t>phytosanitary</a:t>
            </a:r>
            <a:r>
              <a:rPr lang="en-US" sz="2800" b="1" kern="0" dirty="0">
                <a:solidFill>
                  <a:prstClr val="black">
                    <a:lumMod val="75000"/>
                    <a:lumOff val="25000"/>
                  </a:prstClr>
                </a:solidFill>
                <a:latin typeface="Constantia" pitchFamily="18" charset="0"/>
              </a:rPr>
              <a:t> regulations. </a:t>
            </a:r>
            <a:endParaRPr lang="en-US" sz="2800" b="1" kern="0" dirty="0" smtClean="0">
              <a:solidFill>
                <a:prstClr val="black">
                  <a:lumMod val="75000"/>
                  <a:lumOff val="25000"/>
                </a:prstClr>
              </a:solidFill>
              <a:latin typeface="Constantia" pitchFamily="18" charset="0"/>
            </a:endParaRPr>
          </a:p>
          <a:p>
            <a:pPr marL="0" lvl="0" indent="0" algn="just">
              <a:buClr>
                <a:srgbClr val="629DD1"/>
              </a:buClr>
              <a:buSzPct val="100000"/>
              <a:buNone/>
            </a:pPr>
            <a:endParaRPr lang="en-US" sz="2800" b="1" kern="0" dirty="0">
              <a:solidFill>
                <a:prstClr val="black">
                  <a:lumMod val="75000"/>
                  <a:lumOff val="25000"/>
                </a:prstClr>
              </a:solidFill>
              <a:latin typeface="Constantia" pitchFamily="18" charset="0"/>
            </a:endParaRPr>
          </a:p>
          <a:p>
            <a:pPr marL="0" lvl="0" indent="0" algn="just">
              <a:buClr>
                <a:srgbClr val="629DD1"/>
              </a:buClr>
              <a:buSzPct val="100000"/>
              <a:buNone/>
            </a:pPr>
            <a:r>
              <a:rPr lang="en-US" sz="2800" b="1" kern="0" dirty="0" smtClean="0">
                <a:solidFill>
                  <a:prstClr val="black">
                    <a:lumMod val="75000"/>
                    <a:lumOff val="25000"/>
                  </a:prstClr>
                </a:solidFill>
                <a:latin typeface="Constantia" pitchFamily="18" charset="0"/>
              </a:rPr>
              <a:t>If </a:t>
            </a:r>
            <a:r>
              <a:rPr lang="en-US" sz="2800" b="1" kern="0" dirty="0">
                <a:solidFill>
                  <a:prstClr val="black">
                    <a:lumMod val="75000"/>
                    <a:lumOff val="25000"/>
                  </a:prstClr>
                </a:solidFill>
                <a:latin typeface="Constantia" pitchFamily="18" charset="0"/>
              </a:rPr>
              <a:t>we can comply with the International </a:t>
            </a:r>
            <a:r>
              <a:rPr lang="en-US" sz="2800" b="1" kern="0" dirty="0" err="1">
                <a:solidFill>
                  <a:prstClr val="black">
                    <a:lumMod val="75000"/>
                    <a:lumOff val="25000"/>
                  </a:prstClr>
                </a:solidFill>
                <a:latin typeface="Constantia" pitchFamily="18" charset="0"/>
              </a:rPr>
              <a:t>phytosanitary</a:t>
            </a:r>
            <a:r>
              <a:rPr lang="en-US" sz="2800" b="1" kern="0" dirty="0">
                <a:solidFill>
                  <a:prstClr val="black">
                    <a:lumMod val="75000"/>
                    <a:lumOff val="25000"/>
                  </a:prstClr>
                </a:solidFill>
                <a:latin typeface="Constantia" pitchFamily="18" charset="0"/>
              </a:rPr>
              <a:t> regulations, our agro-products export will be more than doubled. Therefore, our farmers will be benefitted to get fair price and total production will be increased</a:t>
            </a:r>
            <a:r>
              <a:rPr lang="en-US" sz="2800" b="1" kern="0" dirty="0">
                <a:solidFill>
                  <a:srgbClr val="4E3B30"/>
                </a:solidFill>
                <a:effectLst>
                  <a:outerShdw blurRad="38100" dist="38100" dir="2700000" algn="tl">
                    <a:srgbClr val="000000"/>
                  </a:outerShdw>
                </a:effectLst>
                <a:latin typeface="Constantia" pitchFamily="18" charset="0"/>
              </a:rPr>
              <a:t>.</a:t>
            </a:r>
            <a:endParaRPr lang="en-US" sz="2800" b="1" dirty="0">
              <a:solidFill>
                <a:srgbClr val="4E3B30"/>
              </a:solidFill>
              <a:latin typeface="Constantia" pitchFamily="18" charset="0"/>
            </a:endParaRPr>
          </a:p>
          <a:p>
            <a:pPr marL="0" lvl="0" indent="0" algn="ctr">
              <a:buNone/>
            </a:pPr>
            <a:endParaRPr lang="en-US" sz="3000" dirty="0">
              <a:solidFill>
                <a:srgbClr val="4E3B30"/>
              </a:solidFill>
            </a:endParaRPr>
          </a:p>
          <a:p>
            <a:pPr lvl="0" algn="just" eaLnBrk="0" fontAlgn="base" hangingPunct="0">
              <a:spcAft>
                <a:spcPct val="0"/>
              </a:spcAft>
              <a:buClr>
                <a:srgbClr val="99FF66"/>
              </a:buClr>
              <a:buNone/>
              <a:defRPr/>
            </a:pPr>
            <a:r>
              <a:rPr lang="en-US" kern="0" dirty="0" smtClean="0">
                <a:solidFill>
                  <a:prstClr val="black">
                    <a:lumMod val="75000"/>
                    <a:lumOff val="25000"/>
                  </a:prstClr>
                </a:solidFill>
                <a:latin typeface="Arial"/>
              </a:rPr>
              <a:t>. </a:t>
            </a:r>
            <a:endParaRPr lang="en-US" kern="0" dirty="0">
              <a:solidFill>
                <a:prstClr val="black">
                  <a:lumMod val="75000"/>
                  <a:lumOff val="25000"/>
                </a:prstClr>
              </a:solidFill>
              <a:latin typeface="Arial"/>
            </a:endParaRPr>
          </a:p>
        </p:txBody>
      </p:sp>
    </p:spTree>
    <p:extLst>
      <p:ext uri="{BB962C8B-B14F-4D97-AF65-F5344CB8AC3E}">
        <p14:creationId xmlns:p14="http://schemas.microsoft.com/office/powerpoint/2010/main" val="786947937"/>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914400"/>
          </a:xfrm>
        </p:spPr>
        <p:txBody>
          <a:bodyPr>
            <a:noAutofit/>
          </a:bodyPr>
          <a:lstStyle/>
          <a:p>
            <a:r>
              <a:rPr lang="en-US" sz="3600" b="1" dirty="0" smtClean="0">
                <a:solidFill>
                  <a:srgbClr val="0070C0"/>
                </a:solidFill>
              </a:rPr>
              <a:t> </a:t>
            </a:r>
            <a:r>
              <a:rPr lang="en-US" sz="3600" b="1" dirty="0" smtClean="0">
                <a:solidFill>
                  <a:srgbClr val="C00000"/>
                </a:solidFill>
                <a:effectLst>
                  <a:outerShdw blurRad="38100" dist="38100" dir="2700000" algn="tl">
                    <a:srgbClr val="000000">
                      <a:alpha val="43137"/>
                    </a:srgbClr>
                  </a:outerShdw>
                </a:effectLst>
                <a:latin typeface="Baskerville Old Face" pitchFamily="18" charset="0"/>
              </a:rPr>
              <a:t>Main Objective of SPCB Project</a:t>
            </a:r>
            <a:endParaRPr lang="en-US" sz="3600" b="1" dirty="0">
              <a:solidFill>
                <a:srgbClr val="C00000"/>
              </a:solidFill>
              <a:effectLst>
                <a:outerShdw blurRad="38100" dist="38100" dir="2700000" algn="tl">
                  <a:srgbClr val="000000">
                    <a:alpha val="43137"/>
                  </a:srgbClr>
                </a:outerShdw>
              </a:effectLst>
              <a:latin typeface="Baskerville Old Face" pitchFamily="18" charset="0"/>
            </a:endParaRPr>
          </a:p>
        </p:txBody>
      </p:sp>
      <p:sp>
        <p:nvSpPr>
          <p:cNvPr id="3" name="Content Placeholder 2"/>
          <p:cNvSpPr>
            <a:spLocks noGrp="1"/>
          </p:cNvSpPr>
          <p:nvPr>
            <p:ph idx="1"/>
          </p:nvPr>
        </p:nvSpPr>
        <p:spPr>
          <a:xfrm>
            <a:off x="914400" y="1219200"/>
            <a:ext cx="7772400" cy="5257800"/>
          </a:xfrm>
        </p:spPr>
        <p:style>
          <a:lnRef idx="1">
            <a:schemeClr val="accent2"/>
          </a:lnRef>
          <a:fillRef idx="2">
            <a:schemeClr val="accent2"/>
          </a:fillRef>
          <a:effectRef idx="1">
            <a:schemeClr val="accent2"/>
          </a:effectRef>
          <a:fontRef idx="minor">
            <a:schemeClr val="dk1"/>
          </a:fontRef>
        </p:style>
        <p:txBody>
          <a:bodyPr>
            <a:noAutofit/>
          </a:bodyPr>
          <a:lstStyle/>
          <a:p>
            <a:pPr algn="just">
              <a:buFont typeface="Wingdings" pitchFamily="2" charset="2"/>
              <a:buChar char="§"/>
            </a:pPr>
            <a:r>
              <a:rPr lang="en-US" sz="3000" b="1" dirty="0" smtClean="0">
                <a:latin typeface="Constantia" pitchFamily="18" charset="0"/>
              </a:rPr>
              <a:t>“</a:t>
            </a:r>
            <a:r>
              <a:rPr lang="en-US" sz="3000" b="1" dirty="0" smtClean="0">
                <a:latin typeface="Constantia" pitchFamily="18" charset="0"/>
              </a:rPr>
              <a:t>Strengthening </a:t>
            </a:r>
            <a:r>
              <a:rPr lang="en-US" sz="3000" b="1" dirty="0" err="1" smtClean="0">
                <a:latin typeface="Constantia" pitchFamily="18" charset="0"/>
              </a:rPr>
              <a:t>phytosanitary</a:t>
            </a:r>
            <a:r>
              <a:rPr lang="en-US" sz="3000" b="1" dirty="0" smtClean="0">
                <a:latin typeface="Constantia" pitchFamily="18" charset="0"/>
              </a:rPr>
              <a:t> capacity in Bangladesh project” of DAE going on with following </a:t>
            </a:r>
            <a:r>
              <a:rPr lang="en-US" sz="3000" b="1" dirty="0" smtClean="0">
                <a:latin typeface="Constantia" pitchFamily="18" charset="0"/>
              </a:rPr>
              <a:t>objectives</a:t>
            </a:r>
          </a:p>
          <a:p>
            <a:pPr algn="just">
              <a:buFont typeface="Wingdings" pitchFamily="2" charset="2"/>
              <a:buChar char="§"/>
            </a:pPr>
            <a:endParaRPr lang="en-US" sz="1100" b="1" dirty="0" smtClean="0">
              <a:latin typeface="Constantia" pitchFamily="18" charset="0"/>
            </a:endParaRPr>
          </a:p>
          <a:p>
            <a:pPr algn="just">
              <a:buFont typeface="Wingdings" pitchFamily="2" charset="2"/>
              <a:buChar char="§"/>
            </a:pPr>
            <a:r>
              <a:rPr lang="en-US" sz="3000" b="1" dirty="0" smtClean="0">
                <a:latin typeface="Constantia" pitchFamily="18" charset="0"/>
              </a:rPr>
              <a:t>Upgrading 16 Quarantine </a:t>
            </a:r>
            <a:r>
              <a:rPr lang="en-US" sz="3000" b="1" dirty="0" smtClean="0">
                <a:latin typeface="Constantia" pitchFamily="18" charset="0"/>
              </a:rPr>
              <a:t>laboratory</a:t>
            </a:r>
          </a:p>
          <a:p>
            <a:pPr algn="just">
              <a:buFont typeface="Wingdings" pitchFamily="2" charset="2"/>
              <a:buChar char="§"/>
            </a:pPr>
            <a:endParaRPr lang="en-US" sz="1200" b="1" dirty="0" smtClean="0">
              <a:latin typeface="Constantia" pitchFamily="18" charset="0"/>
            </a:endParaRPr>
          </a:p>
          <a:p>
            <a:pPr algn="just">
              <a:buFont typeface="Wingdings" pitchFamily="2" charset="2"/>
              <a:buChar char="§"/>
            </a:pPr>
            <a:r>
              <a:rPr lang="en-US" sz="3000" b="1" dirty="0" smtClean="0">
                <a:latin typeface="Constantia" pitchFamily="18" charset="0"/>
              </a:rPr>
              <a:t>Capacity development  for relevant </a:t>
            </a:r>
            <a:r>
              <a:rPr lang="en-US" sz="3000" b="1" dirty="0" smtClean="0">
                <a:latin typeface="Constantia" pitchFamily="18" charset="0"/>
              </a:rPr>
              <a:t>personnel</a:t>
            </a:r>
          </a:p>
          <a:p>
            <a:pPr algn="just">
              <a:buFont typeface="Wingdings" pitchFamily="2" charset="2"/>
              <a:buChar char="§"/>
            </a:pPr>
            <a:endParaRPr lang="en-US" sz="1600" b="1" dirty="0" smtClean="0">
              <a:latin typeface="Constantia" pitchFamily="18" charset="0"/>
            </a:endParaRPr>
          </a:p>
          <a:p>
            <a:pPr algn="just">
              <a:buFont typeface="Wingdings" pitchFamily="2" charset="2"/>
              <a:buChar char="§"/>
            </a:pPr>
            <a:r>
              <a:rPr lang="en-US" sz="3000" b="1" dirty="0" smtClean="0">
                <a:latin typeface="Constantia" pitchFamily="18" charset="0"/>
              </a:rPr>
              <a:t>Established central packing house at Dhaka.</a:t>
            </a:r>
          </a:p>
        </p:txBody>
      </p:sp>
    </p:spTree>
    <p:extLst>
      <p:ext uri="{BB962C8B-B14F-4D97-AF65-F5344CB8AC3E}">
        <p14:creationId xmlns:p14="http://schemas.microsoft.com/office/powerpoint/2010/main" val="1090244918"/>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1524000"/>
          </a:xfrm>
        </p:spPr>
        <p:txBody>
          <a:bodyPr>
            <a:noAutofit/>
          </a:bodyPr>
          <a:lstStyle/>
          <a:p>
            <a:r>
              <a:rPr lang="en-US" sz="5400" b="1" dirty="0" smtClean="0">
                <a:solidFill>
                  <a:srgbClr val="0070C0"/>
                </a:solidFill>
              </a:rPr>
              <a:t> </a:t>
            </a:r>
            <a:endParaRPr lang="en-US" sz="4400" dirty="0">
              <a:solidFill>
                <a:srgbClr val="0070C0"/>
              </a:solidFill>
            </a:endParaRPr>
          </a:p>
        </p:txBody>
      </p:sp>
      <p:sp>
        <p:nvSpPr>
          <p:cNvPr id="3" name="Content Placeholder 2"/>
          <p:cNvSpPr>
            <a:spLocks noGrp="1"/>
          </p:cNvSpPr>
          <p:nvPr>
            <p:ph idx="1"/>
          </p:nvPr>
        </p:nvSpPr>
        <p:spPr>
          <a:xfrm>
            <a:off x="990600" y="914400"/>
            <a:ext cx="7696200" cy="5638800"/>
          </a:xfrm>
        </p:spPr>
        <p:style>
          <a:lnRef idx="1">
            <a:schemeClr val="accent2"/>
          </a:lnRef>
          <a:fillRef idx="2">
            <a:schemeClr val="accent2"/>
          </a:fillRef>
          <a:effectRef idx="1">
            <a:schemeClr val="accent2"/>
          </a:effectRef>
          <a:fontRef idx="minor">
            <a:schemeClr val="dk1"/>
          </a:fontRef>
        </p:style>
        <p:txBody>
          <a:bodyPr>
            <a:noAutofit/>
          </a:bodyPr>
          <a:lstStyle/>
          <a:p>
            <a:pPr lvl="0" algn="just">
              <a:buFont typeface="Wingdings" pitchFamily="2" charset="2"/>
              <a:buChar char="§"/>
            </a:pPr>
            <a:r>
              <a:rPr lang="en-US" sz="2800" b="1" dirty="0">
                <a:solidFill>
                  <a:schemeClr val="tx1"/>
                </a:solidFill>
                <a:latin typeface="Constantia" pitchFamily="18" charset="0"/>
              </a:rPr>
              <a:t>Conducting PRA &amp; Listing of Pests for 8 </a:t>
            </a:r>
            <a:r>
              <a:rPr lang="en-US" sz="2800" b="1" dirty="0" smtClean="0">
                <a:solidFill>
                  <a:schemeClr val="tx1"/>
                </a:solidFill>
                <a:latin typeface="Constantia" pitchFamily="18" charset="0"/>
              </a:rPr>
              <a:t>crops</a:t>
            </a:r>
          </a:p>
          <a:p>
            <a:pPr lvl="0" algn="just">
              <a:buFont typeface="Wingdings" pitchFamily="2" charset="2"/>
              <a:buChar char="§"/>
            </a:pPr>
            <a:endParaRPr lang="en-US" sz="1200" b="1" dirty="0">
              <a:solidFill>
                <a:schemeClr val="tx1"/>
              </a:solidFill>
              <a:latin typeface="Constantia" pitchFamily="18" charset="0"/>
            </a:endParaRPr>
          </a:p>
          <a:p>
            <a:pPr lvl="0" algn="just">
              <a:buFont typeface="Wingdings" pitchFamily="2" charset="2"/>
              <a:buChar char="§"/>
            </a:pPr>
            <a:r>
              <a:rPr lang="en-US" sz="2800" b="1" dirty="0">
                <a:solidFill>
                  <a:schemeClr val="tx1"/>
                </a:solidFill>
                <a:latin typeface="Constantia" pitchFamily="18" charset="0"/>
              </a:rPr>
              <a:t>Establishment of  7 Post  entry quarantine </a:t>
            </a:r>
            <a:r>
              <a:rPr lang="en-US" sz="2800" b="1" dirty="0" smtClean="0">
                <a:solidFill>
                  <a:schemeClr val="tx1"/>
                </a:solidFill>
                <a:latin typeface="Constantia" pitchFamily="18" charset="0"/>
              </a:rPr>
              <a:t>centers</a:t>
            </a:r>
          </a:p>
          <a:p>
            <a:pPr lvl="0" algn="just">
              <a:buFont typeface="Wingdings" pitchFamily="2" charset="2"/>
              <a:buChar char="§"/>
            </a:pPr>
            <a:endParaRPr lang="en-US" sz="1400" b="1" dirty="0">
              <a:solidFill>
                <a:schemeClr val="tx1"/>
              </a:solidFill>
              <a:latin typeface="Constantia" pitchFamily="18" charset="0"/>
            </a:endParaRPr>
          </a:p>
          <a:p>
            <a:pPr lvl="0" algn="just">
              <a:buFont typeface="Wingdings" pitchFamily="2" charset="2"/>
              <a:buChar char="§"/>
            </a:pPr>
            <a:r>
              <a:rPr lang="en-US" sz="2800" b="1" dirty="0">
                <a:solidFill>
                  <a:schemeClr val="tx1"/>
                </a:solidFill>
                <a:latin typeface="Constantia" pitchFamily="18" charset="0"/>
              </a:rPr>
              <a:t>Construction of 6 office-laboratory building and repair maintenance of 7 existing </a:t>
            </a:r>
            <a:r>
              <a:rPr lang="en-US" sz="2800" b="1" dirty="0" smtClean="0">
                <a:solidFill>
                  <a:schemeClr val="tx1"/>
                </a:solidFill>
                <a:latin typeface="Constantia" pitchFamily="18" charset="0"/>
              </a:rPr>
              <a:t>office-laboratory</a:t>
            </a:r>
          </a:p>
          <a:p>
            <a:pPr lvl="0" algn="just">
              <a:buFont typeface="Wingdings" pitchFamily="2" charset="2"/>
              <a:buChar char="§"/>
            </a:pPr>
            <a:endParaRPr lang="en-US" sz="1600" b="1" dirty="0">
              <a:solidFill>
                <a:schemeClr val="tx1"/>
              </a:solidFill>
              <a:latin typeface="Constantia" pitchFamily="18" charset="0"/>
            </a:endParaRPr>
          </a:p>
          <a:p>
            <a:pPr lvl="0" algn="just">
              <a:buFont typeface="Wingdings" pitchFamily="2" charset="2"/>
              <a:buChar char="§"/>
            </a:pPr>
            <a:r>
              <a:rPr lang="en-US" sz="2800" b="1" dirty="0" smtClean="0">
                <a:solidFill>
                  <a:schemeClr val="tx1"/>
                </a:solidFill>
                <a:latin typeface="Constantia" pitchFamily="18" charset="0"/>
              </a:rPr>
              <a:t>Introduce  </a:t>
            </a:r>
            <a:r>
              <a:rPr lang="en-US" sz="2800" b="1" dirty="0">
                <a:solidFill>
                  <a:srgbClr val="C00000"/>
                </a:solidFill>
                <a:latin typeface="Constantia" pitchFamily="18" charset="0"/>
              </a:rPr>
              <a:t>e-</a:t>
            </a:r>
            <a:r>
              <a:rPr lang="en-US" sz="2800" b="1" dirty="0" err="1">
                <a:solidFill>
                  <a:srgbClr val="C00000"/>
                </a:solidFill>
                <a:latin typeface="Constantia" pitchFamily="18" charset="0"/>
              </a:rPr>
              <a:t>phytosanitary</a:t>
            </a:r>
            <a:r>
              <a:rPr lang="en-US" sz="2800" b="1" dirty="0">
                <a:solidFill>
                  <a:srgbClr val="C00000"/>
                </a:solidFill>
                <a:latin typeface="Constantia" pitchFamily="18" charset="0"/>
              </a:rPr>
              <a:t> certification</a:t>
            </a:r>
            <a:r>
              <a:rPr lang="en-US" sz="2800" b="1" dirty="0">
                <a:solidFill>
                  <a:schemeClr val="tx1"/>
                </a:solidFill>
                <a:latin typeface="Constantia" pitchFamily="18" charset="0"/>
              </a:rPr>
              <a:t> system.</a:t>
            </a:r>
          </a:p>
          <a:p>
            <a:pPr algn="just">
              <a:buFont typeface="Wingdings" pitchFamily="2" charset="2"/>
              <a:buChar char="Ø"/>
            </a:pPr>
            <a:endParaRPr lang="en-US" sz="3600" b="1" dirty="0" smtClean="0"/>
          </a:p>
        </p:txBody>
      </p:sp>
    </p:spTree>
    <p:extLst>
      <p:ext uri="{BB962C8B-B14F-4D97-AF65-F5344CB8AC3E}">
        <p14:creationId xmlns:p14="http://schemas.microsoft.com/office/powerpoint/2010/main" val="2034800125"/>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066800"/>
          </a:xfrm>
        </p:spPr>
        <p:txBody>
          <a:bodyPr>
            <a:noAutofit/>
          </a:bodyPr>
          <a:lstStyle/>
          <a:p>
            <a:r>
              <a:rPr lang="en-US" sz="3600" b="1" dirty="0" smtClean="0">
                <a:solidFill>
                  <a:srgbClr val="0070C0"/>
                </a:solidFill>
                <a:effectLst>
                  <a:outerShdw blurRad="38100" dist="38100" dir="2700000" algn="tl">
                    <a:srgbClr val="000000">
                      <a:alpha val="43137"/>
                    </a:srgbClr>
                  </a:outerShdw>
                </a:effectLst>
                <a:latin typeface="Baskerville Old Face" pitchFamily="18" charset="0"/>
              </a:rPr>
              <a:t> </a:t>
            </a:r>
            <a:r>
              <a:rPr lang="en-US" sz="3600" b="1" dirty="0">
                <a:solidFill>
                  <a:srgbClr val="C00000"/>
                </a:solidFill>
                <a:effectLst>
                  <a:outerShdw blurRad="38100" dist="38100" dir="2700000" algn="tl">
                    <a:srgbClr val="000000">
                      <a:alpha val="43137"/>
                    </a:srgbClr>
                  </a:outerShdw>
                </a:effectLst>
                <a:latin typeface="Baskerville Old Face" pitchFamily="18" charset="0"/>
              </a:rPr>
              <a:t>Activities done by Project</a:t>
            </a:r>
            <a:endParaRPr lang="en-US" sz="3600" b="1" dirty="0">
              <a:solidFill>
                <a:srgbClr val="0070C0"/>
              </a:solidFill>
              <a:effectLst>
                <a:outerShdw blurRad="38100" dist="38100" dir="2700000" algn="tl">
                  <a:srgbClr val="000000">
                    <a:alpha val="43137"/>
                  </a:srgbClr>
                </a:outerShdw>
              </a:effectLst>
              <a:latin typeface="Baskerville Old Face" pitchFamily="18" charset="0"/>
            </a:endParaRPr>
          </a:p>
        </p:txBody>
      </p:sp>
      <p:sp>
        <p:nvSpPr>
          <p:cNvPr id="3" name="Content Placeholder 2"/>
          <p:cNvSpPr>
            <a:spLocks noGrp="1"/>
          </p:cNvSpPr>
          <p:nvPr>
            <p:ph idx="1"/>
          </p:nvPr>
        </p:nvSpPr>
        <p:spPr>
          <a:xfrm>
            <a:off x="685800" y="990600"/>
            <a:ext cx="8001000" cy="5562600"/>
          </a:xfrm>
        </p:spPr>
        <p:style>
          <a:lnRef idx="1">
            <a:schemeClr val="accent2"/>
          </a:lnRef>
          <a:fillRef idx="2">
            <a:schemeClr val="accent2"/>
          </a:fillRef>
          <a:effectRef idx="1">
            <a:schemeClr val="accent2"/>
          </a:effectRef>
          <a:fontRef idx="minor">
            <a:schemeClr val="dk1"/>
          </a:fontRef>
        </p:style>
        <p:txBody>
          <a:bodyPr>
            <a:noAutofit/>
          </a:bodyPr>
          <a:lstStyle/>
          <a:p>
            <a:pPr lvl="0" algn="just">
              <a:buFont typeface="Wingdings" pitchFamily="2" charset="2"/>
              <a:buChar char="§"/>
            </a:pPr>
            <a:r>
              <a:rPr lang="en-US" sz="2800" dirty="0" smtClean="0">
                <a:solidFill>
                  <a:srgbClr val="002060"/>
                </a:solidFill>
                <a:latin typeface="Constantia" pitchFamily="18" charset="0"/>
              </a:rPr>
              <a:t>Trained  </a:t>
            </a:r>
            <a:r>
              <a:rPr lang="en-US" sz="2800" dirty="0">
                <a:solidFill>
                  <a:srgbClr val="002060"/>
                </a:solidFill>
                <a:latin typeface="Constantia" pitchFamily="18" charset="0"/>
              </a:rPr>
              <a:t>1200 quarantine related  personnel</a:t>
            </a:r>
          </a:p>
          <a:p>
            <a:pPr lvl="0" algn="just">
              <a:buFont typeface="Wingdings" pitchFamily="2" charset="2"/>
              <a:buChar char="§"/>
            </a:pPr>
            <a:r>
              <a:rPr lang="en-US" sz="2800" dirty="0" smtClean="0">
                <a:solidFill>
                  <a:srgbClr val="002060"/>
                </a:solidFill>
                <a:latin typeface="Constantia" pitchFamily="18" charset="0"/>
              </a:rPr>
              <a:t>Organize </a:t>
            </a:r>
            <a:r>
              <a:rPr lang="en-US" sz="2800" dirty="0">
                <a:solidFill>
                  <a:srgbClr val="002060"/>
                </a:solidFill>
                <a:latin typeface="Constantia" pitchFamily="18" charset="0"/>
              </a:rPr>
              <a:t>8 awareness building workshop on </a:t>
            </a:r>
            <a:r>
              <a:rPr lang="en-US" sz="2800" dirty="0" err="1">
                <a:solidFill>
                  <a:srgbClr val="002060"/>
                </a:solidFill>
                <a:latin typeface="Constantia" pitchFamily="18" charset="0"/>
              </a:rPr>
              <a:t>Phytosanitary</a:t>
            </a:r>
            <a:r>
              <a:rPr lang="en-US" sz="2800" dirty="0">
                <a:solidFill>
                  <a:srgbClr val="002060"/>
                </a:solidFill>
                <a:latin typeface="Constantia" pitchFamily="18" charset="0"/>
              </a:rPr>
              <a:t> </a:t>
            </a:r>
            <a:r>
              <a:rPr lang="en-US" sz="2800" dirty="0" smtClean="0">
                <a:solidFill>
                  <a:srgbClr val="002060"/>
                </a:solidFill>
                <a:latin typeface="Constantia" pitchFamily="18" charset="0"/>
              </a:rPr>
              <a:t>measures</a:t>
            </a:r>
          </a:p>
          <a:p>
            <a:pPr lvl="0" algn="just">
              <a:buFont typeface="Wingdings" pitchFamily="2" charset="2"/>
              <a:buChar char="§"/>
            </a:pPr>
            <a:endParaRPr lang="en-US" sz="1100" dirty="0">
              <a:solidFill>
                <a:srgbClr val="002060"/>
              </a:solidFill>
              <a:latin typeface="Constantia" pitchFamily="18" charset="0"/>
            </a:endParaRPr>
          </a:p>
          <a:p>
            <a:pPr lvl="0" algn="just">
              <a:buFont typeface="Wingdings" pitchFamily="2" charset="2"/>
              <a:buChar char="§"/>
            </a:pPr>
            <a:r>
              <a:rPr lang="en-US" sz="2800" dirty="0" smtClean="0">
                <a:solidFill>
                  <a:srgbClr val="002060"/>
                </a:solidFill>
                <a:latin typeface="Constantia" pitchFamily="18" charset="0"/>
              </a:rPr>
              <a:t>1(one</a:t>
            </a:r>
            <a:r>
              <a:rPr lang="en-US" sz="2800" dirty="0">
                <a:solidFill>
                  <a:srgbClr val="002060"/>
                </a:solidFill>
                <a:latin typeface="Constantia" pitchFamily="18" charset="0"/>
              </a:rPr>
              <a:t>) PRA(Pest Risk Analysis) already done &amp; 3(Three) PRA of Wheat, Potato &amp; Mango is in </a:t>
            </a:r>
            <a:r>
              <a:rPr lang="en-US" sz="2800" dirty="0" smtClean="0">
                <a:solidFill>
                  <a:srgbClr val="002060"/>
                </a:solidFill>
                <a:latin typeface="Constantia" pitchFamily="18" charset="0"/>
              </a:rPr>
              <a:t>progress</a:t>
            </a:r>
          </a:p>
          <a:p>
            <a:pPr lvl="0" algn="just">
              <a:buFont typeface="Wingdings" pitchFamily="2" charset="2"/>
              <a:buChar char="§"/>
            </a:pPr>
            <a:endParaRPr lang="en-US" sz="1400" dirty="0">
              <a:solidFill>
                <a:srgbClr val="002060"/>
              </a:solidFill>
              <a:latin typeface="Constantia" pitchFamily="18" charset="0"/>
            </a:endParaRPr>
          </a:p>
          <a:p>
            <a:pPr lvl="0" algn="just">
              <a:buFont typeface="Wingdings" pitchFamily="2" charset="2"/>
              <a:buChar char="§"/>
            </a:pPr>
            <a:r>
              <a:rPr lang="en-US" sz="2800" dirty="0" smtClean="0">
                <a:solidFill>
                  <a:srgbClr val="002060"/>
                </a:solidFill>
                <a:latin typeface="Constantia" pitchFamily="18" charset="0"/>
              </a:rPr>
              <a:t>Repair </a:t>
            </a:r>
            <a:r>
              <a:rPr lang="en-US" sz="2800" dirty="0">
                <a:solidFill>
                  <a:srgbClr val="002060"/>
                </a:solidFill>
                <a:latin typeface="Constantia" pitchFamily="18" charset="0"/>
              </a:rPr>
              <a:t>maintenance &amp; extension of 7 Office cum laboratory building going </a:t>
            </a:r>
            <a:r>
              <a:rPr lang="en-US" sz="2800" dirty="0" smtClean="0">
                <a:solidFill>
                  <a:srgbClr val="002060"/>
                </a:solidFill>
                <a:latin typeface="Constantia" pitchFamily="18" charset="0"/>
              </a:rPr>
              <a:t>on</a:t>
            </a:r>
          </a:p>
          <a:p>
            <a:pPr lvl="0" algn="just">
              <a:buFont typeface="Wingdings" pitchFamily="2" charset="2"/>
              <a:buChar char="§"/>
            </a:pPr>
            <a:endParaRPr lang="en-US" sz="1400" dirty="0">
              <a:solidFill>
                <a:srgbClr val="002060"/>
              </a:solidFill>
              <a:latin typeface="Constantia" pitchFamily="18" charset="0"/>
            </a:endParaRPr>
          </a:p>
          <a:p>
            <a:pPr lvl="0" algn="just">
              <a:buFont typeface="Wingdings" pitchFamily="2" charset="2"/>
              <a:buChar char="§"/>
            </a:pPr>
            <a:r>
              <a:rPr lang="en-US" sz="2800" dirty="0" smtClean="0">
                <a:solidFill>
                  <a:srgbClr val="002060"/>
                </a:solidFill>
                <a:latin typeface="Constantia" pitchFamily="18" charset="0"/>
              </a:rPr>
              <a:t>Construction </a:t>
            </a:r>
            <a:r>
              <a:rPr lang="en-US" sz="2800" dirty="0">
                <a:solidFill>
                  <a:srgbClr val="002060"/>
                </a:solidFill>
                <a:latin typeface="Constantia" pitchFamily="18" charset="0"/>
              </a:rPr>
              <a:t>of 4 New office cum laboratory building is </a:t>
            </a:r>
            <a:r>
              <a:rPr lang="en-US" sz="2800" dirty="0" smtClean="0">
                <a:solidFill>
                  <a:srgbClr val="002060"/>
                </a:solidFill>
                <a:latin typeface="Constantia" pitchFamily="18" charset="0"/>
              </a:rPr>
              <a:t>in </a:t>
            </a:r>
            <a:r>
              <a:rPr lang="en-US" sz="2800" dirty="0">
                <a:solidFill>
                  <a:srgbClr val="002060"/>
                </a:solidFill>
                <a:latin typeface="Constantia" pitchFamily="18" charset="0"/>
              </a:rPr>
              <a:t>progress</a:t>
            </a:r>
          </a:p>
        </p:txBody>
      </p:sp>
    </p:spTree>
    <p:extLst>
      <p:ext uri="{BB962C8B-B14F-4D97-AF65-F5344CB8AC3E}">
        <p14:creationId xmlns:p14="http://schemas.microsoft.com/office/powerpoint/2010/main" val="123587374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15962"/>
          </a:xfrm>
        </p:spPr>
        <p:style>
          <a:lnRef idx="2">
            <a:schemeClr val="accent3">
              <a:shade val="50000"/>
            </a:schemeClr>
          </a:lnRef>
          <a:fillRef idx="1">
            <a:schemeClr val="accent3"/>
          </a:fillRef>
          <a:effectRef idx="0">
            <a:schemeClr val="accent3"/>
          </a:effectRef>
          <a:fontRef idx="minor">
            <a:schemeClr val="lt1"/>
          </a:fontRef>
        </p:style>
        <p:txBody>
          <a:bodyPr/>
          <a:lstStyle/>
          <a:p>
            <a:pPr>
              <a:defRPr/>
            </a:pPr>
            <a:r>
              <a:rPr lang="en-US" sz="4000" dirty="0">
                <a:solidFill>
                  <a:srgbClr val="FFFF00"/>
                </a:solidFill>
              </a:rPr>
              <a:t>Why is Plant Quarantine ?</a:t>
            </a:r>
            <a:endParaRPr lang="en-US" dirty="0">
              <a:solidFill>
                <a:srgbClr val="FFFF00"/>
              </a:solidFill>
            </a:endParaRPr>
          </a:p>
        </p:txBody>
      </p:sp>
      <p:sp>
        <p:nvSpPr>
          <p:cNvPr id="3" name="Content Placeholder 2"/>
          <p:cNvSpPr>
            <a:spLocks noGrp="1"/>
          </p:cNvSpPr>
          <p:nvPr>
            <p:ph idx="1"/>
          </p:nvPr>
        </p:nvSpPr>
        <p:spPr>
          <a:xfrm>
            <a:off x="457200" y="1066800"/>
            <a:ext cx="8229600" cy="5059363"/>
          </a:xfrm>
        </p:spPr>
        <p:style>
          <a:lnRef idx="1">
            <a:schemeClr val="accent6"/>
          </a:lnRef>
          <a:fillRef idx="2">
            <a:schemeClr val="accent6"/>
          </a:fillRef>
          <a:effectRef idx="1">
            <a:schemeClr val="accent6"/>
          </a:effectRef>
          <a:fontRef idx="minor">
            <a:schemeClr val="dk1"/>
          </a:fontRef>
        </p:style>
        <p:txBody>
          <a:bodyPr>
            <a:normAutofit fontScale="92500" lnSpcReduction="20000"/>
          </a:bodyPr>
          <a:lstStyle/>
          <a:p>
            <a:pPr marL="0" lvl="0" indent="0" algn="just">
              <a:spcBef>
                <a:spcPts val="0"/>
              </a:spcBef>
              <a:buFontTx/>
              <a:buChar char="-"/>
              <a:defRPr/>
            </a:pPr>
            <a:r>
              <a:rPr lang="en-US" sz="4400" dirty="0" smtClean="0">
                <a:solidFill>
                  <a:srgbClr val="002060"/>
                </a:solidFill>
              </a:rPr>
              <a:t>  </a:t>
            </a:r>
            <a:r>
              <a:rPr lang="en-US" dirty="0">
                <a:solidFill>
                  <a:srgbClr val="0000FF"/>
                </a:solidFill>
              </a:rPr>
              <a:t> Our lives &amp; well-being are based on plant</a:t>
            </a:r>
          </a:p>
          <a:p>
            <a:pPr marL="0" lvl="0" indent="0" algn="just">
              <a:spcBef>
                <a:spcPts val="0"/>
              </a:spcBef>
              <a:buNone/>
              <a:defRPr/>
            </a:pPr>
            <a:r>
              <a:rPr lang="en-US" dirty="0">
                <a:solidFill>
                  <a:srgbClr val="0000FF"/>
                </a:solidFill>
              </a:rPr>
              <a:t>     growth and </a:t>
            </a:r>
            <a:r>
              <a:rPr lang="en-US" dirty="0" smtClean="0">
                <a:solidFill>
                  <a:srgbClr val="0000FF"/>
                </a:solidFill>
              </a:rPr>
              <a:t>cultivation</a:t>
            </a:r>
          </a:p>
          <a:p>
            <a:pPr marL="0" lvl="0" indent="0" algn="just">
              <a:spcBef>
                <a:spcPts val="0"/>
              </a:spcBef>
              <a:buNone/>
              <a:defRPr/>
            </a:pPr>
            <a:endParaRPr lang="en-US" sz="900" dirty="0">
              <a:solidFill>
                <a:srgbClr val="0000FF"/>
              </a:solidFill>
            </a:endParaRPr>
          </a:p>
          <a:p>
            <a:pPr marL="457200" lvl="0" indent="-457200" algn="just">
              <a:buFontTx/>
              <a:buChar char="-"/>
              <a:defRPr/>
            </a:pPr>
            <a:r>
              <a:rPr lang="en-US" dirty="0">
                <a:solidFill>
                  <a:srgbClr val="0000FF"/>
                </a:solidFill>
              </a:rPr>
              <a:t>Invasive alien species greatly endanger our</a:t>
            </a:r>
          </a:p>
          <a:p>
            <a:pPr marL="0" lvl="0" indent="0" algn="just">
              <a:buNone/>
              <a:defRPr/>
            </a:pPr>
            <a:r>
              <a:rPr lang="en-US" dirty="0">
                <a:solidFill>
                  <a:srgbClr val="0000FF"/>
                </a:solidFill>
              </a:rPr>
              <a:t>    food production, medication etc</a:t>
            </a:r>
            <a:r>
              <a:rPr lang="en-US" dirty="0" smtClean="0">
                <a:solidFill>
                  <a:srgbClr val="0000FF"/>
                </a:solidFill>
              </a:rPr>
              <a:t>.</a:t>
            </a:r>
          </a:p>
          <a:p>
            <a:pPr marL="0" lvl="0" indent="0" algn="just">
              <a:buNone/>
              <a:defRPr/>
            </a:pPr>
            <a:endParaRPr lang="en-US" sz="1100" dirty="0">
              <a:solidFill>
                <a:srgbClr val="0000FF"/>
              </a:solidFill>
            </a:endParaRPr>
          </a:p>
          <a:p>
            <a:pPr marL="457200" lvl="0" indent="-457200" algn="just">
              <a:buFontTx/>
              <a:buChar char="-"/>
              <a:defRPr/>
            </a:pPr>
            <a:r>
              <a:rPr lang="en-US" dirty="0">
                <a:solidFill>
                  <a:srgbClr val="0000FF"/>
                </a:solidFill>
              </a:rPr>
              <a:t>Expanding global trade, tourism &amp; climate </a:t>
            </a:r>
          </a:p>
          <a:p>
            <a:pPr marL="0" lvl="0" indent="0" algn="just">
              <a:buNone/>
              <a:defRPr/>
            </a:pPr>
            <a:r>
              <a:rPr lang="en-US" dirty="0">
                <a:solidFill>
                  <a:srgbClr val="0000FF"/>
                </a:solidFill>
              </a:rPr>
              <a:t>     change also increase the </a:t>
            </a:r>
            <a:r>
              <a:rPr lang="en-US" dirty="0" smtClean="0">
                <a:solidFill>
                  <a:srgbClr val="0000FF"/>
                </a:solidFill>
              </a:rPr>
              <a:t>dangers</a:t>
            </a:r>
          </a:p>
          <a:p>
            <a:pPr marL="0" lvl="0" indent="0" algn="just">
              <a:buNone/>
              <a:defRPr/>
            </a:pPr>
            <a:endParaRPr lang="en-US" sz="1700" dirty="0">
              <a:solidFill>
                <a:srgbClr val="0000FF"/>
              </a:solidFill>
            </a:endParaRPr>
          </a:p>
          <a:p>
            <a:pPr marL="457200" lvl="0" indent="-457200" algn="just">
              <a:buFontTx/>
              <a:buChar char="-"/>
              <a:defRPr/>
            </a:pPr>
            <a:r>
              <a:rPr lang="en-US" dirty="0">
                <a:solidFill>
                  <a:srgbClr val="0000FF"/>
                </a:solidFill>
              </a:rPr>
              <a:t>The impact of invasive alien species has </a:t>
            </a:r>
          </a:p>
          <a:p>
            <a:pPr marL="0" lvl="0" indent="0" algn="just">
              <a:buNone/>
              <a:defRPr/>
            </a:pPr>
            <a:r>
              <a:rPr lang="en-US" dirty="0">
                <a:solidFill>
                  <a:srgbClr val="0000FF"/>
                </a:solidFill>
              </a:rPr>
              <a:t>      serious implications for the economy and </a:t>
            </a:r>
          </a:p>
          <a:p>
            <a:pPr marL="0" lvl="0" indent="0" algn="just">
              <a:buNone/>
              <a:defRPr/>
            </a:pPr>
            <a:r>
              <a:rPr lang="en-US" dirty="0">
                <a:solidFill>
                  <a:srgbClr val="0000FF"/>
                </a:solidFill>
              </a:rPr>
              <a:t>      ecology.</a:t>
            </a:r>
            <a:endParaRPr lang="en-US" sz="4400" dirty="0">
              <a:solidFill>
                <a:srgbClr val="002060"/>
              </a:solidFill>
            </a:endParaRPr>
          </a:p>
        </p:txBody>
      </p:sp>
    </p:spTree>
    <p:extLst>
      <p:ext uri="{BB962C8B-B14F-4D97-AF65-F5344CB8AC3E}">
        <p14:creationId xmlns:p14="http://schemas.microsoft.com/office/powerpoint/2010/main" val="1293121541"/>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1524000"/>
          </a:xfrm>
        </p:spPr>
        <p:txBody>
          <a:bodyPr>
            <a:noAutofit/>
          </a:bodyPr>
          <a:lstStyle/>
          <a:p>
            <a:r>
              <a:rPr lang="en-US" sz="5400" b="1" dirty="0" smtClean="0">
                <a:solidFill>
                  <a:srgbClr val="0070C0"/>
                </a:solidFill>
              </a:rPr>
              <a:t> </a:t>
            </a:r>
            <a:endParaRPr lang="en-US" sz="4400" dirty="0">
              <a:solidFill>
                <a:srgbClr val="0070C0"/>
              </a:solidFill>
            </a:endParaRPr>
          </a:p>
        </p:txBody>
      </p:sp>
      <p:sp>
        <p:nvSpPr>
          <p:cNvPr id="3" name="Content Placeholder 2"/>
          <p:cNvSpPr>
            <a:spLocks noGrp="1"/>
          </p:cNvSpPr>
          <p:nvPr>
            <p:ph idx="1"/>
          </p:nvPr>
        </p:nvSpPr>
        <p:spPr>
          <a:xfrm>
            <a:off x="762000" y="381000"/>
            <a:ext cx="7924800" cy="6172200"/>
          </a:xfrm>
        </p:spPr>
        <p:style>
          <a:lnRef idx="1">
            <a:schemeClr val="accent2"/>
          </a:lnRef>
          <a:fillRef idx="2">
            <a:schemeClr val="accent2"/>
          </a:fillRef>
          <a:effectRef idx="1">
            <a:schemeClr val="accent2"/>
          </a:effectRef>
          <a:fontRef idx="minor">
            <a:schemeClr val="dk1"/>
          </a:fontRef>
        </p:style>
        <p:txBody>
          <a:bodyPr>
            <a:noAutofit/>
          </a:bodyPr>
          <a:lstStyle/>
          <a:p>
            <a:pPr lvl="0" algn="just">
              <a:buFont typeface="Wingdings" pitchFamily="2" charset="2"/>
              <a:buChar char="§"/>
            </a:pPr>
            <a:r>
              <a:rPr lang="en-US" sz="3000" dirty="0" smtClean="0">
                <a:solidFill>
                  <a:srgbClr val="002060"/>
                </a:solidFill>
              </a:rPr>
              <a:t>Central </a:t>
            </a:r>
            <a:r>
              <a:rPr lang="en-US" sz="3000" dirty="0">
                <a:solidFill>
                  <a:srgbClr val="002060"/>
                </a:solidFill>
              </a:rPr>
              <a:t>packaging house construction process  is going on</a:t>
            </a:r>
          </a:p>
          <a:p>
            <a:pPr lvl="0" algn="just">
              <a:buFont typeface="Wingdings" pitchFamily="2" charset="2"/>
              <a:buChar char="§"/>
            </a:pPr>
            <a:r>
              <a:rPr lang="en-US" sz="3000" dirty="0" smtClean="0">
                <a:solidFill>
                  <a:srgbClr val="002060"/>
                </a:solidFill>
              </a:rPr>
              <a:t>Procurement </a:t>
            </a:r>
            <a:r>
              <a:rPr lang="en-US" sz="3000" dirty="0">
                <a:solidFill>
                  <a:srgbClr val="002060"/>
                </a:solidFill>
              </a:rPr>
              <a:t>of Laboratory </a:t>
            </a:r>
            <a:r>
              <a:rPr lang="en-US" sz="3000" dirty="0" smtClean="0">
                <a:solidFill>
                  <a:srgbClr val="002060"/>
                </a:solidFill>
              </a:rPr>
              <a:t>equipment </a:t>
            </a:r>
            <a:r>
              <a:rPr lang="en-US" sz="3000" dirty="0">
                <a:solidFill>
                  <a:srgbClr val="002060"/>
                </a:solidFill>
              </a:rPr>
              <a:t>of existing laboratory is going </a:t>
            </a:r>
            <a:r>
              <a:rPr lang="en-US" sz="3000" dirty="0" smtClean="0">
                <a:solidFill>
                  <a:srgbClr val="002060"/>
                </a:solidFill>
              </a:rPr>
              <a:t>on</a:t>
            </a:r>
          </a:p>
          <a:p>
            <a:pPr lvl="0" algn="just">
              <a:buFont typeface="Wingdings" pitchFamily="2" charset="2"/>
              <a:buChar char="§"/>
            </a:pPr>
            <a:endParaRPr lang="en-US" sz="400" dirty="0">
              <a:solidFill>
                <a:srgbClr val="002060"/>
              </a:solidFill>
            </a:endParaRPr>
          </a:p>
          <a:p>
            <a:pPr lvl="0" algn="just">
              <a:buFont typeface="Wingdings" pitchFamily="2" charset="2"/>
              <a:buChar char="§"/>
            </a:pPr>
            <a:r>
              <a:rPr lang="en-US" sz="3000" dirty="0" smtClean="0">
                <a:solidFill>
                  <a:srgbClr val="002060"/>
                </a:solidFill>
              </a:rPr>
              <a:t>Quick </a:t>
            </a:r>
            <a:r>
              <a:rPr lang="en-US" sz="3000" dirty="0">
                <a:solidFill>
                  <a:srgbClr val="002060"/>
                </a:solidFill>
              </a:rPr>
              <a:t>testing kits of </a:t>
            </a:r>
            <a:r>
              <a:rPr lang="en-US" sz="3000" dirty="0">
                <a:solidFill>
                  <a:srgbClr val="C00000"/>
                </a:solidFill>
              </a:rPr>
              <a:t>Potato Brown rot </a:t>
            </a:r>
            <a:r>
              <a:rPr lang="en-US" sz="3000" dirty="0">
                <a:solidFill>
                  <a:srgbClr val="002060"/>
                </a:solidFill>
              </a:rPr>
              <a:t>already been collected and kits of </a:t>
            </a:r>
            <a:r>
              <a:rPr lang="en-US" sz="3000" dirty="0" smtClean="0">
                <a:solidFill>
                  <a:srgbClr val="C00000"/>
                </a:solidFill>
              </a:rPr>
              <a:t>Bacterial </a:t>
            </a:r>
            <a:r>
              <a:rPr lang="en-US" sz="3000" dirty="0">
                <a:solidFill>
                  <a:srgbClr val="C00000"/>
                </a:solidFill>
              </a:rPr>
              <a:t>canker of citrus </a:t>
            </a:r>
            <a:r>
              <a:rPr lang="en-US" sz="3000" dirty="0">
                <a:solidFill>
                  <a:srgbClr val="002060"/>
                </a:solidFill>
              </a:rPr>
              <a:t>and </a:t>
            </a:r>
            <a:r>
              <a:rPr lang="en-US" sz="3000" dirty="0">
                <a:solidFill>
                  <a:srgbClr val="C00000"/>
                </a:solidFill>
              </a:rPr>
              <a:t>salmonella of Betel leaf </a:t>
            </a:r>
            <a:r>
              <a:rPr lang="en-US" sz="3000" dirty="0">
                <a:solidFill>
                  <a:srgbClr val="002060"/>
                </a:solidFill>
              </a:rPr>
              <a:t>is coming soon for quick testing at Airport</a:t>
            </a:r>
            <a:r>
              <a:rPr lang="en-US" sz="3000" dirty="0" smtClean="0">
                <a:solidFill>
                  <a:srgbClr val="002060"/>
                </a:solidFill>
              </a:rPr>
              <a:t>.</a:t>
            </a:r>
          </a:p>
          <a:p>
            <a:pPr lvl="0" algn="just">
              <a:buFont typeface="Wingdings" pitchFamily="2" charset="2"/>
              <a:buChar char="§"/>
            </a:pPr>
            <a:endParaRPr lang="en-US" sz="1000" dirty="0">
              <a:solidFill>
                <a:srgbClr val="002060"/>
              </a:solidFill>
            </a:endParaRPr>
          </a:p>
          <a:p>
            <a:pPr lvl="0" algn="just">
              <a:buFont typeface="Wingdings" pitchFamily="2" charset="2"/>
              <a:buChar char="§"/>
            </a:pPr>
            <a:r>
              <a:rPr lang="en-US" sz="3000" dirty="0" smtClean="0">
                <a:solidFill>
                  <a:srgbClr val="002060"/>
                </a:solidFill>
              </a:rPr>
              <a:t>Handy </a:t>
            </a:r>
            <a:r>
              <a:rPr lang="en-US" sz="3000" dirty="0">
                <a:solidFill>
                  <a:srgbClr val="002060"/>
                </a:solidFill>
              </a:rPr>
              <a:t>microscope, Scanner, GCMS, Soft X-ray </a:t>
            </a:r>
            <a:r>
              <a:rPr lang="en-US" sz="3000" dirty="0" smtClean="0">
                <a:solidFill>
                  <a:srgbClr val="002060"/>
                </a:solidFill>
              </a:rPr>
              <a:t>machine procuring </a:t>
            </a:r>
            <a:r>
              <a:rPr lang="en-US" sz="3000" dirty="0">
                <a:solidFill>
                  <a:srgbClr val="002060"/>
                </a:solidFill>
              </a:rPr>
              <a:t>process is under way for safe exportation &amp; importation of Plant &amp; Plant Products.</a:t>
            </a:r>
          </a:p>
          <a:p>
            <a:pPr algn="just">
              <a:buFont typeface="Wingdings" pitchFamily="2" charset="2"/>
              <a:buChar char="Ø"/>
            </a:pPr>
            <a:endParaRPr lang="en-US" sz="3600" b="1" dirty="0" smtClean="0"/>
          </a:p>
        </p:txBody>
      </p:sp>
    </p:spTree>
    <p:extLst>
      <p:ext uri="{BB962C8B-B14F-4D97-AF65-F5344CB8AC3E}">
        <p14:creationId xmlns:p14="http://schemas.microsoft.com/office/powerpoint/2010/main" val="3171747251"/>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229600" cy="838200"/>
          </a:xfrm>
        </p:spPr>
        <p:txBody>
          <a:bodyPr>
            <a:noAutofit/>
          </a:bodyPr>
          <a:lstStyle/>
          <a:p>
            <a:pPr marL="342900" lvl="0" indent="-342900">
              <a:spcBef>
                <a:spcPct val="20000"/>
              </a:spcBef>
            </a:pPr>
            <a:r>
              <a:rPr lang="en-US" sz="5400" b="1" dirty="0" smtClean="0">
                <a:solidFill>
                  <a:srgbClr val="0070C0"/>
                </a:solidFill>
              </a:rPr>
              <a:t> </a:t>
            </a:r>
            <a:r>
              <a:rPr lang="en-US" sz="4800" b="1" dirty="0">
                <a:solidFill>
                  <a:srgbClr val="C00000"/>
                </a:solidFill>
                <a:effectLst>
                  <a:outerShdw blurRad="38100" dist="38100" dir="2700000" algn="tl">
                    <a:srgbClr val="000000">
                      <a:alpha val="43137"/>
                    </a:srgbClr>
                  </a:outerShdw>
                </a:effectLst>
                <a:latin typeface="Baskerville Old Face" pitchFamily="18" charset="0"/>
                <a:ea typeface="+mn-ea"/>
                <a:cs typeface="+mn-cs"/>
              </a:rPr>
              <a:t>Conclusion</a:t>
            </a:r>
            <a:r>
              <a:rPr lang="en-US" sz="3400" dirty="0">
                <a:solidFill>
                  <a:srgbClr val="C00000"/>
                </a:solidFill>
                <a:latin typeface="Times New Roman"/>
                <a:ea typeface="+mn-ea"/>
                <a:cs typeface="+mn-cs"/>
              </a:rPr>
              <a:t/>
            </a:r>
            <a:br>
              <a:rPr lang="en-US" sz="3400" dirty="0">
                <a:solidFill>
                  <a:srgbClr val="C00000"/>
                </a:solidFill>
                <a:latin typeface="Times New Roman"/>
                <a:ea typeface="+mn-ea"/>
                <a:cs typeface="+mn-cs"/>
              </a:rPr>
            </a:br>
            <a:endParaRPr lang="en-US" sz="4400" dirty="0">
              <a:solidFill>
                <a:srgbClr val="0070C0"/>
              </a:solidFill>
            </a:endParaRPr>
          </a:p>
        </p:txBody>
      </p:sp>
      <p:sp>
        <p:nvSpPr>
          <p:cNvPr id="3" name="Content Placeholder 2"/>
          <p:cNvSpPr>
            <a:spLocks noGrp="1"/>
          </p:cNvSpPr>
          <p:nvPr>
            <p:ph idx="1"/>
          </p:nvPr>
        </p:nvSpPr>
        <p:spPr>
          <a:xfrm>
            <a:off x="533400" y="1295400"/>
            <a:ext cx="8229600" cy="5257800"/>
          </a:xfrm>
        </p:spPr>
        <p:style>
          <a:lnRef idx="1">
            <a:schemeClr val="accent2"/>
          </a:lnRef>
          <a:fillRef idx="2">
            <a:schemeClr val="accent2"/>
          </a:fillRef>
          <a:effectRef idx="1">
            <a:schemeClr val="accent2"/>
          </a:effectRef>
          <a:fontRef idx="minor">
            <a:schemeClr val="dk1"/>
          </a:fontRef>
        </p:style>
        <p:txBody>
          <a:bodyPr>
            <a:noAutofit/>
          </a:bodyPr>
          <a:lstStyle/>
          <a:p>
            <a:pPr lvl="0" algn="just">
              <a:buFont typeface="Wingdings" pitchFamily="2" charset="2"/>
              <a:buChar char="§"/>
            </a:pPr>
            <a:r>
              <a:rPr lang="en-US" sz="3400" dirty="0" smtClean="0">
                <a:solidFill>
                  <a:prstClr val="black"/>
                </a:solidFill>
              </a:rPr>
              <a:t>To </a:t>
            </a:r>
            <a:r>
              <a:rPr lang="en-US" sz="3400" dirty="0">
                <a:solidFill>
                  <a:prstClr val="black"/>
                </a:solidFill>
              </a:rPr>
              <a:t>increase successful export capacity building in addressed areas is</a:t>
            </a:r>
            <a:r>
              <a:rPr lang="en-US" sz="3700" dirty="0">
                <a:solidFill>
                  <a:prstClr val="black"/>
                </a:solidFill>
              </a:rPr>
              <a:t> of prime interest</a:t>
            </a:r>
            <a:r>
              <a:rPr lang="en-US" sz="3700" dirty="0" smtClean="0">
                <a:solidFill>
                  <a:prstClr val="black"/>
                </a:solidFill>
              </a:rPr>
              <a:t>.</a:t>
            </a:r>
          </a:p>
          <a:p>
            <a:pPr lvl="0" algn="just">
              <a:buFont typeface="Wingdings" pitchFamily="2" charset="2"/>
              <a:buChar char="§"/>
            </a:pPr>
            <a:r>
              <a:rPr lang="en-US" sz="900" dirty="0" smtClean="0">
                <a:solidFill>
                  <a:prstClr val="black"/>
                </a:solidFill>
              </a:rPr>
              <a:t> </a:t>
            </a:r>
            <a:r>
              <a:rPr lang="en-US" sz="800" dirty="0" smtClean="0">
                <a:solidFill>
                  <a:prstClr val="black"/>
                </a:solidFill>
              </a:rPr>
              <a:t> </a:t>
            </a:r>
            <a:endParaRPr lang="en-US" sz="800" dirty="0">
              <a:solidFill>
                <a:prstClr val="black"/>
              </a:solidFill>
            </a:endParaRPr>
          </a:p>
          <a:p>
            <a:pPr lvl="0" algn="just">
              <a:buFont typeface="Wingdings" pitchFamily="2" charset="2"/>
              <a:buChar char="§"/>
            </a:pPr>
            <a:r>
              <a:rPr lang="en-US" sz="3400" dirty="0" smtClean="0">
                <a:solidFill>
                  <a:prstClr val="black"/>
                </a:solidFill>
              </a:rPr>
              <a:t>To </a:t>
            </a:r>
            <a:r>
              <a:rPr lang="en-US" sz="3400" dirty="0">
                <a:solidFill>
                  <a:prstClr val="black"/>
                </a:solidFill>
              </a:rPr>
              <a:t>be practical, it is, therefore necessary to try to comply with EU Directives, international SPS rules and regulations, both mandatory and  voluntary for improving Citrus ,</a:t>
            </a:r>
            <a:r>
              <a:rPr lang="en-US" sz="3400" dirty="0" smtClean="0">
                <a:solidFill>
                  <a:prstClr val="black"/>
                </a:solidFill>
              </a:rPr>
              <a:t> </a:t>
            </a:r>
            <a:r>
              <a:rPr lang="en-US" sz="3400" dirty="0">
                <a:solidFill>
                  <a:prstClr val="black"/>
                </a:solidFill>
              </a:rPr>
              <a:t>fresh Vegetables </a:t>
            </a:r>
            <a:r>
              <a:rPr lang="en-US" sz="3400" dirty="0" smtClean="0">
                <a:solidFill>
                  <a:prstClr val="black"/>
                </a:solidFill>
              </a:rPr>
              <a:t>&amp; other Plant and plant products export and import.</a:t>
            </a:r>
            <a:endParaRPr lang="en-US" sz="3400" dirty="0">
              <a:solidFill>
                <a:prstClr val="black"/>
              </a:solidFill>
            </a:endParaRPr>
          </a:p>
        </p:txBody>
      </p:sp>
    </p:spTree>
    <p:extLst>
      <p:ext uri="{BB962C8B-B14F-4D97-AF65-F5344CB8AC3E}">
        <p14:creationId xmlns:p14="http://schemas.microsoft.com/office/powerpoint/2010/main" val="3265863582"/>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990600"/>
            <a:ext cx="7848600" cy="5257800"/>
          </a:xfrm>
        </p:spPr>
        <p:style>
          <a:lnRef idx="1">
            <a:schemeClr val="accent2"/>
          </a:lnRef>
          <a:fillRef idx="2">
            <a:schemeClr val="accent2"/>
          </a:fillRef>
          <a:effectRef idx="1">
            <a:schemeClr val="accent2"/>
          </a:effectRef>
          <a:fontRef idx="minor">
            <a:schemeClr val="dk1"/>
          </a:fontRef>
        </p:style>
        <p:txBody>
          <a:bodyPr>
            <a:noAutofit/>
          </a:bodyPr>
          <a:lstStyle/>
          <a:p>
            <a:pPr lvl="0" algn="just">
              <a:buFont typeface="Wingdings" pitchFamily="2" charset="2"/>
              <a:buChar char="§"/>
            </a:pPr>
            <a:r>
              <a:rPr lang="en-US" sz="2800" b="1" dirty="0" smtClean="0"/>
              <a:t> </a:t>
            </a:r>
            <a:r>
              <a:rPr lang="en-US" dirty="0" smtClean="0">
                <a:solidFill>
                  <a:prstClr val="black"/>
                </a:solidFill>
                <a:latin typeface="Constantia" pitchFamily="18" charset="0"/>
              </a:rPr>
              <a:t>To </a:t>
            </a:r>
            <a:r>
              <a:rPr lang="en-US" dirty="0">
                <a:solidFill>
                  <a:prstClr val="black"/>
                </a:solidFill>
                <a:latin typeface="Constantia" pitchFamily="18" charset="0"/>
              </a:rPr>
              <a:t>expedite exportation and Safe food production through IPM approach created a great enthusiasm among the producers and consumers under the direct and positive guidance of the different Government </a:t>
            </a:r>
            <a:r>
              <a:rPr lang="en-US" dirty="0" smtClean="0">
                <a:solidFill>
                  <a:prstClr val="black"/>
                </a:solidFill>
                <a:latin typeface="Constantia" pitchFamily="18" charset="0"/>
              </a:rPr>
              <a:t>agencies like DAE. </a:t>
            </a:r>
            <a:r>
              <a:rPr lang="en-US" dirty="0">
                <a:solidFill>
                  <a:prstClr val="black"/>
                </a:solidFill>
                <a:latin typeface="Constantia" pitchFamily="18" charset="0"/>
              </a:rPr>
              <a:t>Government is also considering about GAP for exportable vegetables and fruits.</a:t>
            </a:r>
          </a:p>
        </p:txBody>
      </p:sp>
    </p:spTree>
    <p:extLst>
      <p:ext uri="{BB962C8B-B14F-4D97-AF65-F5344CB8AC3E}">
        <p14:creationId xmlns:p14="http://schemas.microsoft.com/office/powerpoint/2010/main" val="1269750389"/>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609600" y="609600"/>
            <a:ext cx="7772400" cy="5638800"/>
          </a:xfrm>
        </p:spPr>
        <p:txBody>
          <a:bodyPr/>
          <a:lstStyle/>
          <a:p>
            <a:endParaRPr lang="en-US" dirty="0"/>
          </a:p>
        </p:txBody>
      </p:sp>
      <p:sp>
        <p:nvSpPr>
          <p:cNvPr id="4" name="Rectangle 3"/>
          <p:cNvSpPr/>
          <p:nvPr/>
        </p:nvSpPr>
        <p:spPr>
          <a:xfrm>
            <a:off x="533400" y="2967335"/>
            <a:ext cx="8153400" cy="1569660"/>
          </a:xfrm>
          <a:prstGeom prst="rect">
            <a:avLst/>
          </a:prstGeom>
          <a:noFill/>
        </p:spPr>
        <p:txBody>
          <a:bodyPr wrap="square" lIns="91440" tIns="45720" rIns="91440" bIns="4572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en-US" sz="9600" b="1" cap="none"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THANK YOU</a:t>
            </a:r>
            <a:endParaRPr lang="en-US" sz="9600" b="1" cap="none"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endParaRPr>
          </a:p>
        </p:txBody>
      </p:sp>
    </p:spTree>
    <p:extLst>
      <p:ext uri="{BB962C8B-B14F-4D97-AF65-F5344CB8AC3E}">
        <p14:creationId xmlns:p14="http://schemas.microsoft.com/office/powerpoint/2010/main" val="369286851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15962"/>
          </a:xfrm>
        </p:spPr>
        <p:style>
          <a:lnRef idx="2">
            <a:schemeClr val="accent3">
              <a:shade val="50000"/>
            </a:schemeClr>
          </a:lnRef>
          <a:fillRef idx="1">
            <a:schemeClr val="accent3"/>
          </a:fillRef>
          <a:effectRef idx="0">
            <a:schemeClr val="accent3"/>
          </a:effectRef>
          <a:fontRef idx="minor">
            <a:schemeClr val="lt1"/>
          </a:fontRef>
        </p:style>
        <p:txBody>
          <a:bodyPr>
            <a:normAutofit fontScale="90000"/>
          </a:bodyPr>
          <a:lstStyle/>
          <a:p>
            <a:pPr>
              <a:defRPr/>
            </a:pPr>
            <a:r>
              <a:rPr lang="en-US" sz="4000" dirty="0">
                <a:solidFill>
                  <a:srgbClr val="FFFF00"/>
                </a:solidFill>
              </a:rPr>
              <a:t> </a:t>
            </a:r>
            <a:r>
              <a:rPr lang="en-US" dirty="0">
                <a:solidFill>
                  <a:srgbClr val="FFFF00"/>
                </a:solidFill>
              </a:rPr>
              <a:t>Plant Quarantine Service</a:t>
            </a:r>
          </a:p>
        </p:txBody>
      </p:sp>
      <p:sp>
        <p:nvSpPr>
          <p:cNvPr id="3" name="Content Placeholder 2"/>
          <p:cNvSpPr>
            <a:spLocks noGrp="1"/>
          </p:cNvSpPr>
          <p:nvPr>
            <p:ph idx="1"/>
          </p:nvPr>
        </p:nvSpPr>
        <p:spPr>
          <a:xfrm>
            <a:off x="457200" y="1066800"/>
            <a:ext cx="8229600" cy="5410200"/>
          </a:xfrm>
        </p:spPr>
        <p:style>
          <a:lnRef idx="1">
            <a:schemeClr val="accent6"/>
          </a:lnRef>
          <a:fillRef idx="2">
            <a:schemeClr val="accent6"/>
          </a:fillRef>
          <a:effectRef idx="1">
            <a:schemeClr val="accent6"/>
          </a:effectRef>
          <a:fontRef idx="minor">
            <a:schemeClr val="dk1"/>
          </a:fontRef>
        </p:style>
        <p:txBody>
          <a:bodyPr>
            <a:normAutofit/>
          </a:bodyPr>
          <a:lstStyle/>
          <a:p>
            <a:pPr lvl="0" algn="just">
              <a:lnSpc>
                <a:spcPct val="80000"/>
              </a:lnSpc>
              <a:buFont typeface="Wingdings" pitchFamily="2" charset="2"/>
              <a:buChar char="§"/>
              <a:defRPr/>
            </a:pPr>
            <a:r>
              <a:rPr lang="en-US" sz="3000" dirty="0" smtClean="0">
                <a:solidFill>
                  <a:prstClr val="black">
                    <a:lumMod val="90000"/>
                    <a:lumOff val="10000"/>
                  </a:prstClr>
                </a:solidFill>
                <a:latin typeface="Constantia" pitchFamily="18" charset="0"/>
                <a:ea typeface="MS PGothic" pitchFamily="34" charset="-128"/>
              </a:rPr>
              <a:t>Quarantine </a:t>
            </a:r>
            <a:r>
              <a:rPr lang="en-US" sz="3000" dirty="0">
                <a:solidFill>
                  <a:prstClr val="black">
                    <a:lumMod val="90000"/>
                    <a:lumOff val="10000"/>
                  </a:prstClr>
                </a:solidFill>
                <a:latin typeface="Constantia" pitchFamily="18" charset="0"/>
                <a:ea typeface="MS PGothic" pitchFamily="34" charset="-128"/>
              </a:rPr>
              <a:t>Service Started from 14</a:t>
            </a:r>
            <a:r>
              <a:rPr lang="en-US" sz="3000" baseline="30000" dirty="0">
                <a:solidFill>
                  <a:prstClr val="black">
                    <a:lumMod val="90000"/>
                    <a:lumOff val="10000"/>
                  </a:prstClr>
                </a:solidFill>
                <a:latin typeface="Constantia" pitchFamily="18" charset="0"/>
                <a:ea typeface="MS PGothic" pitchFamily="34" charset="-128"/>
              </a:rPr>
              <a:t>th</a:t>
            </a:r>
            <a:r>
              <a:rPr lang="en-US" sz="3000" dirty="0">
                <a:solidFill>
                  <a:prstClr val="black">
                    <a:lumMod val="90000"/>
                    <a:lumOff val="10000"/>
                  </a:prstClr>
                </a:solidFill>
                <a:latin typeface="Constantia" pitchFamily="18" charset="0"/>
                <a:ea typeface="MS PGothic" pitchFamily="34" charset="-128"/>
              </a:rPr>
              <a:t> </a:t>
            </a:r>
            <a:r>
              <a:rPr lang="en-US" sz="3000" dirty="0" smtClean="0">
                <a:solidFill>
                  <a:prstClr val="black">
                    <a:lumMod val="90000"/>
                    <a:lumOff val="10000"/>
                  </a:prstClr>
                </a:solidFill>
                <a:latin typeface="Constantia" pitchFamily="18" charset="0"/>
                <a:ea typeface="MS PGothic" pitchFamily="34" charset="-128"/>
              </a:rPr>
              <a:t>century</a:t>
            </a:r>
          </a:p>
          <a:p>
            <a:pPr lvl="0" algn="just">
              <a:lnSpc>
                <a:spcPct val="80000"/>
              </a:lnSpc>
              <a:buFont typeface="Wingdings" pitchFamily="2" charset="2"/>
              <a:buChar char="§"/>
              <a:defRPr/>
            </a:pPr>
            <a:endParaRPr lang="en-US" sz="1600" dirty="0">
              <a:solidFill>
                <a:prstClr val="black">
                  <a:lumMod val="90000"/>
                  <a:lumOff val="10000"/>
                </a:prstClr>
              </a:solidFill>
              <a:latin typeface="Constantia" pitchFamily="18" charset="0"/>
              <a:ea typeface="MS PGothic" pitchFamily="34" charset="-128"/>
            </a:endParaRPr>
          </a:p>
          <a:p>
            <a:pPr lvl="0" algn="just">
              <a:lnSpc>
                <a:spcPct val="80000"/>
              </a:lnSpc>
              <a:buFont typeface="Wingdings" pitchFamily="2" charset="2"/>
              <a:buChar char="§"/>
              <a:defRPr/>
            </a:pPr>
            <a:r>
              <a:rPr lang="en-US" sz="3000" dirty="0">
                <a:solidFill>
                  <a:prstClr val="black">
                    <a:lumMod val="90000"/>
                    <a:lumOff val="10000"/>
                  </a:prstClr>
                </a:solidFill>
                <a:latin typeface="Constantia" pitchFamily="18" charset="0"/>
                <a:ea typeface="MS PGothic" pitchFamily="34" charset="-128"/>
              </a:rPr>
              <a:t>In 1799  USA introduced Quarantine Act</a:t>
            </a:r>
            <a:r>
              <a:rPr lang="en-US" sz="3000" dirty="0" smtClean="0">
                <a:solidFill>
                  <a:prstClr val="black">
                    <a:lumMod val="90000"/>
                    <a:lumOff val="10000"/>
                  </a:prstClr>
                </a:solidFill>
                <a:latin typeface="Constantia" pitchFamily="18" charset="0"/>
                <a:ea typeface="MS PGothic" pitchFamily="34" charset="-128"/>
              </a:rPr>
              <a:t>.</a:t>
            </a:r>
          </a:p>
          <a:p>
            <a:pPr lvl="0" algn="just">
              <a:lnSpc>
                <a:spcPct val="80000"/>
              </a:lnSpc>
              <a:buFont typeface="Wingdings" pitchFamily="2" charset="2"/>
              <a:buChar char="§"/>
              <a:defRPr/>
            </a:pPr>
            <a:endParaRPr lang="en-US" sz="1600" dirty="0">
              <a:solidFill>
                <a:prstClr val="black">
                  <a:lumMod val="90000"/>
                  <a:lumOff val="10000"/>
                </a:prstClr>
              </a:solidFill>
              <a:latin typeface="Constantia" pitchFamily="18" charset="0"/>
              <a:ea typeface="MS PGothic" pitchFamily="34" charset="-128"/>
            </a:endParaRPr>
          </a:p>
          <a:p>
            <a:pPr lvl="0" algn="just">
              <a:lnSpc>
                <a:spcPct val="80000"/>
              </a:lnSpc>
              <a:buFont typeface="Wingdings" pitchFamily="2" charset="2"/>
              <a:buChar char="§"/>
              <a:defRPr/>
            </a:pPr>
            <a:r>
              <a:rPr lang="en-US" sz="3000" dirty="0">
                <a:solidFill>
                  <a:prstClr val="black">
                    <a:lumMod val="90000"/>
                    <a:lumOff val="10000"/>
                  </a:prstClr>
                </a:solidFill>
                <a:latin typeface="Constantia" pitchFamily="18" charset="0"/>
                <a:ea typeface="MS PGothic" pitchFamily="34" charset="-128"/>
              </a:rPr>
              <a:t>In 1825 UK  promulgated Quarantine Act</a:t>
            </a:r>
            <a:r>
              <a:rPr lang="en-US" sz="3000" dirty="0" smtClean="0">
                <a:solidFill>
                  <a:prstClr val="black">
                    <a:lumMod val="90000"/>
                    <a:lumOff val="10000"/>
                  </a:prstClr>
                </a:solidFill>
                <a:latin typeface="Constantia" pitchFamily="18" charset="0"/>
                <a:ea typeface="MS PGothic" pitchFamily="34" charset="-128"/>
              </a:rPr>
              <a:t>.</a:t>
            </a:r>
          </a:p>
          <a:p>
            <a:pPr lvl="0" algn="just">
              <a:lnSpc>
                <a:spcPct val="80000"/>
              </a:lnSpc>
              <a:buFont typeface="Wingdings" pitchFamily="2" charset="2"/>
              <a:buChar char="§"/>
              <a:defRPr/>
            </a:pPr>
            <a:endParaRPr lang="en-US" sz="1600" dirty="0">
              <a:solidFill>
                <a:prstClr val="black">
                  <a:lumMod val="90000"/>
                  <a:lumOff val="10000"/>
                </a:prstClr>
              </a:solidFill>
              <a:latin typeface="Constantia" pitchFamily="18" charset="0"/>
              <a:ea typeface="MS PGothic" pitchFamily="34" charset="-128"/>
            </a:endParaRPr>
          </a:p>
          <a:p>
            <a:pPr lvl="0" algn="just">
              <a:lnSpc>
                <a:spcPct val="80000"/>
              </a:lnSpc>
              <a:buFont typeface="Wingdings" pitchFamily="2" charset="2"/>
              <a:buChar char="§"/>
              <a:defRPr/>
            </a:pPr>
            <a:r>
              <a:rPr lang="en-US" sz="3000" dirty="0">
                <a:solidFill>
                  <a:prstClr val="black">
                    <a:lumMod val="90000"/>
                    <a:lumOff val="10000"/>
                  </a:prstClr>
                </a:solidFill>
                <a:latin typeface="Constantia" pitchFamily="18" charset="0"/>
                <a:ea typeface="MS PGothic" pitchFamily="34" charset="-128"/>
              </a:rPr>
              <a:t>In 1914 British Indian Governor  General Promulgated the “Destructive Insects and Pest Act</a:t>
            </a:r>
            <a:r>
              <a:rPr lang="en-US" sz="3000" dirty="0" smtClean="0">
                <a:solidFill>
                  <a:prstClr val="black">
                    <a:lumMod val="90000"/>
                    <a:lumOff val="10000"/>
                  </a:prstClr>
                </a:solidFill>
                <a:latin typeface="Constantia" pitchFamily="18" charset="0"/>
                <a:ea typeface="MS PGothic" pitchFamily="34" charset="-128"/>
              </a:rPr>
              <a:t>”</a:t>
            </a:r>
          </a:p>
          <a:p>
            <a:pPr lvl="0" algn="just">
              <a:lnSpc>
                <a:spcPct val="80000"/>
              </a:lnSpc>
              <a:buFont typeface="Wingdings" pitchFamily="2" charset="2"/>
              <a:buChar char="§"/>
              <a:defRPr/>
            </a:pPr>
            <a:endParaRPr lang="en-US" sz="2800" dirty="0" smtClean="0">
              <a:solidFill>
                <a:prstClr val="black">
                  <a:lumMod val="90000"/>
                  <a:lumOff val="10000"/>
                </a:prstClr>
              </a:solidFill>
              <a:latin typeface="Constantia" pitchFamily="18" charset="0"/>
              <a:ea typeface="MS PGothic" pitchFamily="34" charset="-128"/>
            </a:endParaRPr>
          </a:p>
          <a:p>
            <a:pPr lvl="0" algn="just">
              <a:lnSpc>
                <a:spcPct val="80000"/>
              </a:lnSpc>
              <a:buFont typeface="Wingdings" pitchFamily="2" charset="2"/>
              <a:buChar char="§"/>
              <a:defRPr/>
            </a:pPr>
            <a:endParaRPr lang="en-US" sz="100" dirty="0">
              <a:solidFill>
                <a:prstClr val="black">
                  <a:lumMod val="90000"/>
                  <a:lumOff val="10000"/>
                </a:prstClr>
              </a:solidFill>
              <a:latin typeface="Constantia" pitchFamily="18" charset="0"/>
              <a:ea typeface="MS PGothic" pitchFamily="34" charset="-128"/>
            </a:endParaRPr>
          </a:p>
          <a:p>
            <a:pPr lvl="0" algn="just">
              <a:lnSpc>
                <a:spcPct val="80000"/>
              </a:lnSpc>
              <a:buFont typeface="Wingdings" pitchFamily="2" charset="2"/>
              <a:buChar char="§"/>
              <a:defRPr/>
            </a:pPr>
            <a:r>
              <a:rPr lang="en-US" sz="3000" dirty="0">
                <a:solidFill>
                  <a:prstClr val="black">
                    <a:lumMod val="90000"/>
                    <a:lumOff val="10000"/>
                  </a:prstClr>
                </a:solidFill>
                <a:latin typeface="Constantia" pitchFamily="18" charset="0"/>
                <a:ea typeface="MS PGothic" pitchFamily="34" charset="-128"/>
              </a:rPr>
              <a:t>In 1951 FAO started International Plant Protection Convention (IPPC)</a:t>
            </a:r>
          </a:p>
        </p:txBody>
      </p:sp>
    </p:spTree>
    <p:extLst>
      <p:ext uri="{BB962C8B-B14F-4D97-AF65-F5344CB8AC3E}">
        <p14:creationId xmlns:p14="http://schemas.microsoft.com/office/powerpoint/2010/main" val="66558100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15962"/>
          </a:xfrm>
        </p:spPr>
        <p:style>
          <a:lnRef idx="2">
            <a:schemeClr val="accent3">
              <a:shade val="50000"/>
            </a:schemeClr>
          </a:lnRef>
          <a:fillRef idx="1">
            <a:schemeClr val="accent3"/>
          </a:fillRef>
          <a:effectRef idx="0">
            <a:schemeClr val="accent3"/>
          </a:effectRef>
          <a:fontRef idx="minor">
            <a:schemeClr val="lt1"/>
          </a:fontRef>
        </p:style>
        <p:txBody>
          <a:bodyPr>
            <a:normAutofit fontScale="90000"/>
          </a:bodyPr>
          <a:lstStyle/>
          <a:p>
            <a:pPr>
              <a:defRPr/>
            </a:pPr>
            <a:r>
              <a:rPr lang="en-US" sz="4000" dirty="0">
                <a:solidFill>
                  <a:srgbClr val="FFFF00"/>
                </a:solidFill>
              </a:rPr>
              <a:t> </a:t>
            </a:r>
            <a:r>
              <a:rPr lang="en-US" dirty="0">
                <a:solidFill>
                  <a:srgbClr val="FFFF00"/>
                </a:solidFill>
              </a:rPr>
              <a:t>Plant Quarantine Service</a:t>
            </a:r>
          </a:p>
        </p:txBody>
      </p:sp>
      <p:sp>
        <p:nvSpPr>
          <p:cNvPr id="3" name="Content Placeholder 2"/>
          <p:cNvSpPr>
            <a:spLocks noGrp="1"/>
          </p:cNvSpPr>
          <p:nvPr>
            <p:ph idx="1"/>
          </p:nvPr>
        </p:nvSpPr>
        <p:spPr>
          <a:xfrm>
            <a:off x="457200" y="1295400"/>
            <a:ext cx="8229600" cy="5181600"/>
          </a:xfrm>
        </p:spPr>
        <p:style>
          <a:lnRef idx="1">
            <a:schemeClr val="accent6"/>
          </a:lnRef>
          <a:fillRef idx="2">
            <a:schemeClr val="accent6"/>
          </a:fillRef>
          <a:effectRef idx="1">
            <a:schemeClr val="accent6"/>
          </a:effectRef>
          <a:fontRef idx="minor">
            <a:schemeClr val="dk1"/>
          </a:fontRef>
        </p:style>
        <p:txBody>
          <a:bodyPr>
            <a:normAutofit lnSpcReduction="10000"/>
          </a:bodyPr>
          <a:lstStyle/>
          <a:p>
            <a:pPr lvl="0" algn="just">
              <a:lnSpc>
                <a:spcPct val="80000"/>
              </a:lnSpc>
              <a:buFont typeface="Wingdings" pitchFamily="2" charset="2"/>
              <a:buChar char="§"/>
              <a:defRPr/>
            </a:pPr>
            <a:r>
              <a:rPr lang="en-US" dirty="0" smtClean="0">
                <a:solidFill>
                  <a:prstClr val="black"/>
                </a:solidFill>
                <a:latin typeface="Constantia" pitchFamily="18" charset="0"/>
                <a:ea typeface="MS PGothic" pitchFamily="34" charset="-128"/>
              </a:rPr>
              <a:t>In </a:t>
            </a:r>
            <a:r>
              <a:rPr lang="en-US" dirty="0">
                <a:solidFill>
                  <a:prstClr val="black"/>
                </a:solidFill>
                <a:latin typeface="Book Antiqua" pitchFamily="18" charset="0"/>
                <a:ea typeface="MS PGothic" pitchFamily="34" charset="-128"/>
              </a:rPr>
              <a:t>1966</a:t>
            </a:r>
            <a:r>
              <a:rPr lang="en-US" dirty="0">
                <a:solidFill>
                  <a:prstClr val="black"/>
                </a:solidFill>
                <a:latin typeface="Constantia" pitchFamily="18" charset="0"/>
                <a:ea typeface="MS PGothic" pitchFamily="34" charset="-128"/>
              </a:rPr>
              <a:t> Pakistan endorsed ‘Destructive Insects and Pests Rules</a:t>
            </a:r>
            <a:r>
              <a:rPr lang="en-US" dirty="0" smtClean="0">
                <a:solidFill>
                  <a:prstClr val="black"/>
                </a:solidFill>
                <a:latin typeface="Constantia" pitchFamily="18" charset="0"/>
                <a:ea typeface="MS PGothic" pitchFamily="34" charset="-128"/>
              </a:rPr>
              <a:t>’</a:t>
            </a:r>
          </a:p>
          <a:p>
            <a:pPr lvl="0" algn="just">
              <a:lnSpc>
                <a:spcPct val="80000"/>
              </a:lnSpc>
              <a:buFont typeface="Wingdings" pitchFamily="2" charset="2"/>
              <a:buChar char="§"/>
              <a:defRPr/>
            </a:pPr>
            <a:endParaRPr lang="en-US" sz="1200" dirty="0">
              <a:solidFill>
                <a:prstClr val="black"/>
              </a:solidFill>
              <a:latin typeface="Constantia" pitchFamily="18" charset="0"/>
              <a:ea typeface="MS PGothic" pitchFamily="34" charset="-128"/>
            </a:endParaRPr>
          </a:p>
          <a:p>
            <a:pPr lvl="0" algn="just">
              <a:lnSpc>
                <a:spcPct val="90000"/>
              </a:lnSpc>
              <a:buFont typeface="Wingdings" pitchFamily="2" charset="2"/>
              <a:buChar char="§"/>
              <a:defRPr/>
            </a:pPr>
            <a:r>
              <a:rPr lang="en-US" dirty="0">
                <a:solidFill>
                  <a:prstClr val="black"/>
                </a:solidFill>
                <a:latin typeface="Constantia" pitchFamily="18" charset="0"/>
                <a:ea typeface="MS PGothic" pitchFamily="34" charset="-128"/>
              </a:rPr>
              <a:t>In </a:t>
            </a:r>
            <a:r>
              <a:rPr lang="en-US" dirty="0">
                <a:solidFill>
                  <a:prstClr val="black"/>
                </a:solidFill>
                <a:latin typeface="Book Antiqua" pitchFamily="18" charset="0"/>
                <a:ea typeface="MS PGothic" pitchFamily="34" charset="-128"/>
              </a:rPr>
              <a:t>1974</a:t>
            </a:r>
            <a:r>
              <a:rPr lang="en-US" dirty="0">
                <a:solidFill>
                  <a:prstClr val="black"/>
                </a:solidFill>
                <a:latin typeface="Constantia" pitchFamily="18" charset="0"/>
                <a:ea typeface="MS PGothic" pitchFamily="34" charset="-128"/>
              </a:rPr>
              <a:t> Bangladesh became the member of </a:t>
            </a:r>
            <a:r>
              <a:rPr lang="en-US" dirty="0" smtClean="0">
                <a:solidFill>
                  <a:prstClr val="black"/>
                </a:solidFill>
                <a:latin typeface="Constantia" pitchFamily="18" charset="0"/>
                <a:ea typeface="MS PGothic" pitchFamily="34" charset="-128"/>
              </a:rPr>
              <a:t>IPPC</a:t>
            </a:r>
          </a:p>
          <a:p>
            <a:pPr lvl="0" algn="just">
              <a:lnSpc>
                <a:spcPct val="90000"/>
              </a:lnSpc>
              <a:buFont typeface="Wingdings" pitchFamily="2" charset="2"/>
              <a:buChar char="§"/>
              <a:defRPr/>
            </a:pPr>
            <a:endParaRPr lang="en-US" sz="1200" dirty="0">
              <a:solidFill>
                <a:prstClr val="black"/>
              </a:solidFill>
              <a:latin typeface="Constantia" pitchFamily="18" charset="0"/>
              <a:ea typeface="MS PGothic" pitchFamily="34" charset="-128"/>
            </a:endParaRPr>
          </a:p>
          <a:p>
            <a:pPr lvl="0" algn="just">
              <a:lnSpc>
                <a:spcPct val="90000"/>
              </a:lnSpc>
              <a:buFont typeface="Wingdings" pitchFamily="2" charset="2"/>
              <a:buChar char="§"/>
              <a:defRPr/>
            </a:pPr>
            <a:r>
              <a:rPr lang="en-US" dirty="0">
                <a:solidFill>
                  <a:prstClr val="black"/>
                </a:solidFill>
                <a:latin typeface="Constantia" pitchFamily="18" charset="0"/>
                <a:ea typeface="MS PGothic" pitchFamily="34" charset="-128"/>
              </a:rPr>
              <a:t>In </a:t>
            </a:r>
            <a:r>
              <a:rPr lang="en-US" dirty="0">
                <a:solidFill>
                  <a:prstClr val="black"/>
                </a:solidFill>
                <a:latin typeface="Book Antiqua" pitchFamily="18" charset="0"/>
                <a:ea typeface="MS PGothic" pitchFamily="34" charset="-128"/>
              </a:rPr>
              <a:t>1989</a:t>
            </a:r>
            <a:r>
              <a:rPr lang="en-US" dirty="0">
                <a:solidFill>
                  <a:prstClr val="black"/>
                </a:solidFill>
                <a:latin typeface="Constantia" pitchFamily="18" charset="0"/>
                <a:ea typeface="MS PGothic" pitchFamily="34" charset="-128"/>
              </a:rPr>
              <a:t> Bangladesh amended the </a:t>
            </a:r>
            <a:r>
              <a:rPr lang="en-US" dirty="0" smtClean="0">
                <a:solidFill>
                  <a:prstClr val="black"/>
                </a:solidFill>
                <a:latin typeface="Constantia" pitchFamily="18" charset="0"/>
                <a:ea typeface="MS PGothic" pitchFamily="34" charset="-128"/>
              </a:rPr>
              <a:t>Destructive </a:t>
            </a:r>
            <a:r>
              <a:rPr lang="en-US" dirty="0">
                <a:solidFill>
                  <a:prstClr val="black"/>
                </a:solidFill>
                <a:latin typeface="Constantia" pitchFamily="18" charset="0"/>
                <a:ea typeface="MS PGothic" pitchFamily="34" charset="-128"/>
              </a:rPr>
              <a:t>Insects and Pests </a:t>
            </a:r>
            <a:r>
              <a:rPr lang="en-US" dirty="0" smtClean="0">
                <a:solidFill>
                  <a:prstClr val="black"/>
                </a:solidFill>
                <a:latin typeface="Constantia" pitchFamily="18" charset="0"/>
                <a:ea typeface="MS PGothic" pitchFamily="34" charset="-128"/>
              </a:rPr>
              <a:t>Rules’1966  </a:t>
            </a:r>
            <a:r>
              <a:rPr lang="en-US" dirty="0">
                <a:solidFill>
                  <a:prstClr val="black"/>
                </a:solidFill>
                <a:latin typeface="Constantia" pitchFamily="18" charset="0"/>
                <a:ea typeface="MS PGothic" pitchFamily="34" charset="-128"/>
              </a:rPr>
              <a:t>and the rules is still </a:t>
            </a:r>
            <a:r>
              <a:rPr lang="en-US" dirty="0" smtClean="0">
                <a:solidFill>
                  <a:prstClr val="black"/>
                </a:solidFill>
                <a:latin typeface="Constantia" pitchFamily="18" charset="0"/>
                <a:ea typeface="MS PGothic" pitchFamily="34" charset="-128"/>
              </a:rPr>
              <a:t>on</a:t>
            </a:r>
          </a:p>
          <a:p>
            <a:pPr lvl="0" algn="just">
              <a:lnSpc>
                <a:spcPct val="90000"/>
              </a:lnSpc>
              <a:buFont typeface="Wingdings" pitchFamily="2" charset="2"/>
              <a:buChar char="§"/>
              <a:defRPr/>
            </a:pPr>
            <a:endParaRPr lang="en-US" sz="1200" dirty="0">
              <a:solidFill>
                <a:prstClr val="black"/>
              </a:solidFill>
              <a:latin typeface="Constantia" pitchFamily="18" charset="0"/>
              <a:ea typeface="MS PGothic" pitchFamily="34" charset="-128"/>
            </a:endParaRPr>
          </a:p>
          <a:p>
            <a:pPr lvl="0" algn="just">
              <a:lnSpc>
                <a:spcPct val="90000"/>
              </a:lnSpc>
              <a:buFont typeface="Wingdings" pitchFamily="2" charset="2"/>
              <a:buChar char="§"/>
              <a:defRPr/>
            </a:pPr>
            <a:r>
              <a:rPr lang="en-US" dirty="0">
                <a:solidFill>
                  <a:prstClr val="black"/>
                </a:solidFill>
                <a:latin typeface="Constantia" pitchFamily="18" charset="0"/>
                <a:ea typeface="MS PGothic" pitchFamily="34" charset="-128"/>
              </a:rPr>
              <a:t>‘Plant Quarantine Act-2011’ has been  </a:t>
            </a:r>
            <a:r>
              <a:rPr lang="en-US" dirty="0" smtClean="0">
                <a:solidFill>
                  <a:prstClr val="black"/>
                </a:solidFill>
                <a:latin typeface="Constantia" pitchFamily="18" charset="0"/>
                <a:ea typeface="MS PGothic" pitchFamily="34" charset="-128"/>
              </a:rPr>
              <a:t> passed </a:t>
            </a:r>
            <a:r>
              <a:rPr lang="en-US" dirty="0">
                <a:solidFill>
                  <a:prstClr val="black"/>
                </a:solidFill>
                <a:latin typeface="Constantia" pitchFamily="18" charset="0"/>
                <a:ea typeface="MS PGothic" pitchFamily="34" charset="-128"/>
              </a:rPr>
              <a:t>in </a:t>
            </a:r>
            <a:r>
              <a:rPr lang="en-US" dirty="0" smtClean="0">
                <a:solidFill>
                  <a:prstClr val="black"/>
                </a:solidFill>
                <a:latin typeface="Constantia" pitchFamily="18" charset="0"/>
                <a:ea typeface="MS PGothic" pitchFamily="34" charset="-128"/>
              </a:rPr>
              <a:t>2011</a:t>
            </a:r>
          </a:p>
          <a:p>
            <a:pPr lvl="0" algn="just">
              <a:lnSpc>
                <a:spcPct val="90000"/>
              </a:lnSpc>
              <a:buFont typeface="Wingdings" pitchFamily="2" charset="2"/>
              <a:buChar char="§"/>
              <a:defRPr/>
            </a:pPr>
            <a:endParaRPr lang="en-US" sz="1200" dirty="0">
              <a:solidFill>
                <a:prstClr val="black"/>
              </a:solidFill>
              <a:latin typeface="Constantia" pitchFamily="18" charset="0"/>
              <a:ea typeface="MS PGothic" pitchFamily="34" charset="-128"/>
            </a:endParaRPr>
          </a:p>
          <a:p>
            <a:pPr lvl="0" algn="just">
              <a:lnSpc>
                <a:spcPct val="90000"/>
              </a:lnSpc>
              <a:buFont typeface="Wingdings" pitchFamily="2" charset="2"/>
              <a:buChar char="§"/>
              <a:defRPr/>
            </a:pPr>
            <a:r>
              <a:rPr lang="en-US" dirty="0">
                <a:solidFill>
                  <a:prstClr val="black"/>
                </a:solidFill>
                <a:latin typeface="Constantia" pitchFamily="18" charset="0"/>
                <a:ea typeface="MS PGothic" pitchFamily="34" charset="-128"/>
              </a:rPr>
              <a:t>New Rules  yet to be formulated.</a:t>
            </a:r>
            <a:endParaRPr lang="en-US" dirty="0">
              <a:solidFill>
                <a:prstClr val="black">
                  <a:lumMod val="90000"/>
                  <a:lumOff val="10000"/>
                </a:prstClr>
              </a:solidFill>
              <a:latin typeface="Constantia" pitchFamily="18" charset="0"/>
              <a:ea typeface="MS PGothic" pitchFamily="34" charset="-128"/>
            </a:endParaRPr>
          </a:p>
        </p:txBody>
      </p:sp>
    </p:spTree>
    <p:extLst>
      <p:ext uri="{BB962C8B-B14F-4D97-AF65-F5344CB8AC3E}">
        <p14:creationId xmlns:p14="http://schemas.microsoft.com/office/powerpoint/2010/main" val="94035301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15962"/>
          </a:xfrm>
        </p:spPr>
        <p:style>
          <a:lnRef idx="2">
            <a:schemeClr val="accent3">
              <a:shade val="50000"/>
            </a:schemeClr>
          </a:lnRef>
          <a:fillRef idx="1">
            <a:schemeClr val="accent3"/>
          </a:fillRef>
          <a:effectRef idx="0">
            <a:schemeClr val="accent3"/>
          </a:effectRef>
          <a:fontRef idx="minor">
            <a:schemeClr val="lt1"/>
          </a:fontRef>
        </p:style>
        <p:txBody>
          <a:bodyPr>
            <a:normAutofit fontScale="90000"/>
          </a:bodyPr>
          <a:lstStyle/>
          <a:p>
            <a:pPr>
              <a:defRPr/>
            </a:pPr>
            <a:r>
              <a:rPr lang="en-US" sz="4000" dirty="0">
                <a:solidFill>
                  <a:srgbClr val="FFFF00"/>
                </a:solidFill>
              </a:rPr>
              <a:t> </a:t>
            </a:r>
            <a:r>
              <a:rPr lang="en-US" dirty="0">
                <a:solidFill>
                  <a:srgbClr val="FFFF00"/>
                </a:solidFill>
                <a:latin typeface="Arial"/>
                <a:ea typeface="+mj-ea"/>
                <a:cs typeface="+mj-cs"/>
              </a:rPr>
              <a:t>What is </a:t>
            </a:r>
            <a:r>
              <a:rPr lang="en-US" dirty="0" err="1">
                <a:solidFill>
                  <a:srgbClr val="FFFF00"/>
                </a:solidFill>
                <a:latin typeface="Arial"/>
                <a:ea typeface="+mj-ea"/>
                <a:cs typeface="+mj-cs"/>
              </a:rPr>
              <a:t>Phytosanitary</a:t>
            </a:r>
            <a:r>
              <a:rPr lang="en-US" dirty="0">
                <a:solidFill>
                  <a:srgbClr val="FFFF00"/>
                </a:solidFill>
                <a:latin typeface="Arial"/>
                <a:ea typeface="+mj-ea"/>
                <a:cs typeface="+mj-cs"/>
              </a:rPr>
              <a:t> ?</a:t>
            </a:r>
            <a:endParaRPr lang="en-US" dirty="0">
              <a:solidFill>
                <a:srgbClr val="FFFF00"/>
              </a:solidFill>
            </a:endParaRPr>
          </a:p>
        </p:txBody>
      </p:sp>
      <p:sp>
        <p:nvSpPr>
          <p:cNvPr id="3" name="Content Placeholder 2"/>
          <p:cNvSpPr>
            <a:spLocks noGrp="1"/>
          </p:cNvSpPr>
          <p:nvPr>
            <p:ph idx="1"/>
          </p:nvPr>
        </p:nvSpPr>
        <p:spPr>
          <a:xfrm>
            <a:off x="457200" y="1295400"/>
            <a:ext cx="8229600" cy="4830763"/>
          </a:xfrm>
        </p:spPr>
        <p:style>
          <a:lnRef idx="1">
            <a:schemeClr val="accent6"/>
          </a:lnRef>
          <a:fillRef idx="2">
            <a:schemeClr val="accent6"/>
          </a:fillRef>
          <a:effectRef idx="1">
            <a:schemeClr val="accent6"/>
          </a:effectRef>
          <a:fontRef idx="minor">
            <a:schemeClr val="dk1"/>
          </a:fontRef>
        </p:style>
        <p:txBody>
          <a:bodyPr>
            <a:normAutofit/>
          </a:bodyPr>
          <a:lstStyle/>
          <a:p>
            <a:pPr marL="0" lvl="0" indent="0" algn="just">
              <a:buNone/>
            </a:pPr>
            <a:r>
              <a:rPr lang="en-US" dirty="0" err="1" smtClean="0">
                <a:solidFill>
                  <a:prstClr val="black"/>
                </a:solidFill>
              </a:rPr>
              <a:t>Phyto</a:t>
            </a:r>
            <a:r>
              <a:rPr lang="en-US" dirty="0" smtClean="0">
                <a:solidFill>
                  <a:prstClr val="black"/>
                </a:solidFill>
              </a:rPr>
              <a:t> </a:t>
            </a:r>
            <a:r>
              <a:rPr lang="en-US" dirty="0">
                <a:solidFill>
                  <a:prstClr val="black"/>
                </a:solidFill>
              </a:rPr>
              <a:t>means ‘Plant’ and Sanitary means ‘health’ so, </a:t>
            </a:r>
            <a:r>
              <a:rPr lang="en-US" dirty="0" err="1">
                <a:solidFill>
                  <a:prstClr val="black"/>
                </a:solidFill>
              </a:rPr>
              <a:t>Phytosanitary</a:t>
            </a:r>
            <a:r>
              <a:rPr lang="en-US" dirty="0">
                <a:solidFill>
                  <a:prstClr val="black"/>
                </a:solidFill>
              </a:rPr>
              <a:t> indicates concerning the health of plants; especially the freedom from pest which require quarantine. </a:t>
            </a:r>
          </a:p>
          <a:p>
            <a:pPr marL="0" lvl="0" indent="0" algn="just">
              <a:buNone/>
            </a:pPr>
            <a:endParaRPr lang="en-US" dirty="0">
              <a:solidFill>
                <a:prstClr val="black"/>
              </a:solidFill>
            </a:endParaRPr>
          </a:p>
          <a:p>
            <a:pPr marL="0" lvl="0" indent="0" algn="just">
              <a:buNone/>
            </a:pPr>
            <a:r>
              <a:rPr lang="en-US" dirty="0">
                <a:solidFill>
                  <a:prstClr val="black"/>
                </a:solidFill>
              </a:rPr>
              <a:t>-</a:t>
            </a:r>
            <a:r>
              <a:rPr lang="en-US" dirty="0" err="1">
                <a:solidFill>
                  <a:prstClr val="black"/>
                </a:solidFill>
              </a:rPr>
              <a:t>Phytosanitary</a:t>
            </a:r>
            <a:r>
              <a:rPr lang="en-US" dirty="0">
                <a:solidFill>
                  <a:prstClr val="black"/>
                </a:solidFill>
              </a:rPr>
              <a:t> Measures means any legislation, regulation or official procedure having the purpose to prevent the introduction and/or spread of quarantine pests.</a:t>
            </a:r>
          </a:p>
        </p:txBody>
      </p:sp>
    </p:spTree>
    <p:extLst>
      <p:ext uri="{BB962C8B-B14F-4D97-AF65-F5344CB8AC3E}">
        <p14:creationId xmlns:p14="http://schemas.microsoft.com/office/powerpoint/2010/main" val="208940274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15962"/>
          </a:xfrm>
        </p:spPr>
        <p:style>
          <a:lnRef idx="2">
            <a:schemeClr val="accent3">
              <a:shade val="50000"/>
            </a:schemeClr>
          </a:lnRef>
          <a:fillRef idx="1">
            <a:schemeClr val="accent3"/>
          </a:fillRef>
          <a:effectRef idx="0">
            <a:schemeClr val="accent3"/>
          </a:effectRef>
          <a:fontRef idx="minor">
            <a:schemeClr val="lt1"/>
          </a:fontRef>
        </p:style>
        <p:txBody>
          <a:bodyPr>
            <a:normAutofit/>
          </a:bodyPr>
          <a:lstStyle/>
          <a:p>
            <a:pPr>
              <a:defRPr/>
            </a:pPr>
            <a:r>
              <a:rPr lang="en-US" sz="3200" dirty="0">
                <a:solidFill>
                  <a:srgbClr val="FFFF00"/>
                </a:solidFill>
              </a:rPr>
              <a:t> </a:t>
            </a:r>
            <a:r>
              <a:rPr lang="en-US" sz="3200" b="1" dirty="0" err="1">
                <a:solidFill>
                  <a:srgbClr val="FFFF00"/>
                </a:solidFill>
              </a:rPr>
              <a:t>Phytosanitary</a:t>
            </a:r>
            <a:r>
              <a:rPr lang="en-US" sz="3200" b="1" dirty="0">
                <a:solidFill>
                  <a:srgbClr val="FFFF00"/>
                </a:solidFill>
              </a:rPr>
              <a:t> </a:t>
            </a:r>
            <a:r>
              <a:rPr lang="en-US" sz="3200" b="1" dirty="0" smtClean="0">
                <a:solidFill>
                  <a:srgbClr val="FFFF00"/>
                </a:solidFill>
              </a:rPr>
              <a:t> cont’d</a:t>
            </a:r>
            <a:endParaRPr lang="en-US" dirty="0">
              <a:solidFill>
                <a:srgbClr val="FFFF00"/>
              </a:solidFill>
            </a:endParaRPr>
          </a:p>
        </p:txBody>
      </p:sp>
      <p:sp>
        <p:nvSpPr>
          <p:cNvPr id="3" name="Content Placeholder 2"/>
          <p:cNvSpPr>
            <a:spLocks noGrp="1"/>
          </p:cNvSpPr>
          <p:nvPr>
            <p:ph idx="1"/>
          </p:nvPr>
        </p:nvSpPr>
        <p:spPr>
          <a:xfrm>
            <a:off x="457200" y="1066800"/>
            <a:ext cx="8229600" cy="5059363"/>
          </a:xfrm>
        </p:spPr>
        <p:style>
          <a:lnRef idx="1">
            <a:schemeClr val="accent6"/>
          </a:lnRef>
          <a:fillRef idx="2">
            <a:schemeClr val="accent6"/>
          </a:fillRef>
          <a:effectRef idx="1">
            <a:schemeClr val="accent6"/>
          </a:effectRef>
          <a:fontRef idx="minor">
            <a:schemeClr val="dk1"/>
          </a:fontRef>
        </p:style>
        <p:txBody>
          <a:bodyPr>
            <a:normAutofit/>
          </a:bodyPr>
          <a:lstStyle/>
          <a:p>
            <a:pPr lvl="0" algn="just"/>
            <a:r>
              <a:rPr lang="en-US" b="1" dirty="0" err="1">
                <a:solidFill>
                  <a:prstClr val="black"/>
                </a:solidFill>
              </a:rPr>
              <a:t>Phytosanitary</a:t>
            </a:r>
            <a:r>
              <a:rPr lang="en-US" b="1" dirty="0">
                <a:solidFill>
                  <a:prstClr val="black"/>
                </a:solidFill>
              </a:rPr>
              <a:t> procedure: </a:t>
            </a:r>
            <a:r>
              <a:rPr lang="en-US" dirty="0">
                <a:solidFill>
                  <a:prstClr val="black"/>
                </a:solidFill>
              </a:rPr>
              <a:t>Any </a:t>
            </a:r>
            <a:r>
              <a:rPr lang="en-US" b="1" dirty="0">
                <a:solidFill>
                  <a:prstClr val="black"/>
                </a:solidFill>
              </a:rPr>
              <a:t>official </a:t>
            </a:r>
            <a:r>
              <a:rPr lang="en-US" dirty="0">
                <a:solidFill>
                  <a:prstClr val="black"/>
                </a:solidFill>
              </a:rPr>
              <a:t>method for implementing </a:t>
            </a:r>
            <a:r>
              <a:rPr lang="en-US" b="1" dirty="0" err="1">
                <a:solidFill>
                  <a:prstClr val="black"/>
                </a:solidFill>
              </a:rPr>
              <a:t>phytosanitary</a:t>
            </a:r>
            <a:r>
              <a:rPr lang="en-US" b="1" dirty="0">
                <a:solidFill>
                  <a:prstClr val="black"/>
                </a:solidFill>
              </a:rPr>
              <a:t> measures </a:t>
            </a:r>
            <a:r>
              <a:rPr lang="en-US" dirty="0">
                <a:solidFill>
                  <a:prstClr val="black"/>
                </a:solidFill>
              </a:rPr>
              <a:t>including the performance of </a:t>
            </a:r>
            <a:r>
              <a:rPr lang="en-US" b="1" dirty="0">
                <a:solidFill>
                  <a:prstClr val="black"/>
                </a:solidFill>
              </a:rPr>
              <a:t>inspections</a:t>
            </a:r>
            <a:r>
              <a:rPr lang="en-US" dirty="0">
                <a:solidFill>
                  <a:prstClr val="black"/>
                </a:solidFill>
              </a:rPr>
              <a:t>, </a:t>
            </a:r>
            <a:r>
              <a:rPr lang="en-US" b="1" dirty="0">
                <a:solidFill>
                  <a:prstClr val="black"/>
                </a:solidFill>
              </a:rPr>
              <a:t>tests</a:t>
            </a:r>
            <a:r>
              <a:rPr lang="en-US" dirty="0">
                <a:solidFill>
                  <a:prstClr val="black"/>
                </a:solidFill>
              </a:rPr>
              <a:t>, </a:t>
            </a:r>
            <a:r>
              <a:rPr lang="en-US" b="1" dirty="0">
                <a:solidFill>
                  <a:prstClr val="black"/>
                </a:solidFill>
              </a:rPr>
              <a:t>surveillance </a:t>
            </a:r>
            <a:r>
              <a:rPr lang="en-US" dirty="0">
                <a:solidFill>
                  <a:prstClr val="black"/>
                </a:solidFill>
              </a:rPr>
              <a:t>or </a:t>
            </a:r>
            <a:r>
              <a:rPr lang="en-US" b="1" dirty="0">
                <a:solidFill>
                  <a:prstClr val="black"/>
                </a:solidFill>
              </a:rPr>
              <a:t>treatments </a:t>
            </a:r>
            <a:r>
              <a:rPr lang="en-US" dirty="0">
                <a:solidFill>
                  <a:prstClr val="black"/>
                </a:solidFill>
              </a:rPr>
              <a:t>in connection with </a:t>
            </a:r>
            <a:r>
              <a:rPr lang="en-US" b="1" dirty="0">
                <a:solidFill>
                  <a:prstClr val="black"/>
                </a:solidFill>
              </a:rPr>
              <a:t>regulated pests.</a:t>
            </a:r>
          </a:p>
          <a:p>
            <a:pPr marL="0" lvl="0" indent="0">
              <a:buNone/>
            </a:pPr>
            <a:endParaRPr lang="en-US" b="1" dirty="0">
              <a:solidFill>
                <a:prstClr val="black"/>
              </a:solidFill>
            </a:endParaRPr>
          </a:p>
          <a:p>
            <a:pPr lvl="0" algn="just"/>
            <a:r>
              <a:rPr lang="en-US" b="1" dirty="0" err="1">
                <a:solidFill>
                  <a:prstClr val="black"/>
                </a:solidFill>
              </a:rPr>
              <a:t>Phytosanitary</a:t>
            </a:r>
            <a:r>
              <a:rPr lang="en-US" b="1" dirty="0">
                <a:solidFill>
                  <a:prstClr val="black"/>
                </a:solidFill>
              </a:rPr>
              <a:t> certification: </a:t>
            </a:r>
            <a:r>
              <a:rPr lang="en-US" dirty="0">
                <a:solidFill>
                  <a:prstClr val="black"/>
                </a:solidFill>
              </a:rPr>
              <a:t>Use of </a:t>
            </a:r>
            <a:r>
              <a:rPr lang="en-US" b="1" dirty="0" err="1">
                <a:solidFill>
                  <a:prstClr val="black"/>
                </a:solidFill>
              </a:rPr>
              <a:t>phytosanitary</a:t>
            </a:r>
            <a:r>
              <a:rPr lang="en-US" b="1" dirty="0">
                <a:solidFill>
                  <a:prstClr val="black"/>
                </a:solidFill>
              </a:rPr>
              <a:t> procedures </a:t>
            </a:r>
            <a:r>
              <a:rPr lang="en-US" dirty="0">
                <a:solidFill>
                  <a:prstClr val="black"/>
                </a:solidFill>
              </a:rPr>
              <a:t>leading to the issue of a </a:t>
            </a:r>
            <a:r>
              <a:rPr lang="en-US" b="1" dirty="0" err="1">
                <a:solidFill>
                  <a:prstClr val="black"/>
                </a:solidFill>
              </a:rPr>
              <a:t>phytosanitary</a:t>
            </a:r>
            <a:r>
              <a:rPr lang="en-US" b="1" dirty="0">
                <a:solidFill>
                  <a:prstClr val="black"/>
                </a:solidFill>
              </a:rPr>
              <a:t> certificate. </a:t>
            </a:r>
            <a:r>
              <a:rPr lang="en-US" dirty="0">
                <a:solidFill>
                  <a:prstClr val="black"/>
                </a:solidFill>
              </a:rPr>
              <a:t>	</a:t>
            </a:r>
          </a:p>
        </p:txBody>
      </p:sp>
    </p:spTree>
    <p:extLst>
      <p:ext uri="{BB962C8B-B14F-4D97-AF65-F5344CB8AC3E}">
        <p14:creationId xmlns:p14="http://schemas.microsoft.com/office/powerpoint/2010/main" val="115450993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447800"/>
          </a:xfrm>
        </p:spPr>
        <p:style>
          <a:lnRef idx="2">
            <a:schemeClr val="accent3">
              <a:shade val="50000"/>
            </a:schemeClr>
          </a:lnRef>
          <a:fillRef idx="1">
            <a:schemeClr val="accent3"/>
          </a:fillRef>
          <a:effectRef idx="0">
            <a:schemeClr val="accent3"/>
          </a:effectRef>
          <a:fontRef idx="minor">
            <a:schemeClr val="lt1"/>
          </a:fontRef>
        </p:style>
        <p:txBody>
          <a:bodyPr>
            <a:normAutofit/>
          </a:bodyPr>
          <a:lstStyle/>
          <a:p>
            <a:pPr>
              <a:defRPr/>
            </a:pPr>
            <a:r>
              <a:rPr lang="en-US" sz="4000" b="1" dirty="0">
                <a:solidFill>
                  <a:srgbClr val="FFFF00"/>
                </a:solidFill>
                <a:latin typeface="Baskerville Old Face" pitchFamily="18" charset="0"/>
                <a:ea typeface="+mj-ea"/>
                <a:cs typeface="+mj-cs"/>
              </a:rPr>
              <a:t>IPPC </a:t>
            </a:r>
            <a:br>
              <a:rPr lang="en-US" sz="4000" b="1" dirty="0">
                <a:solidFill>
                  <a:srgbClr val="FFFF00"/>
                </a:solidFill>
                <a:latin typeface="Baskerville Old Face" pitchFamily="18" charset="0"/>
                <a:ea typeface="+mj-ea"/>
                <a:cs typeface="+mj-cs"/>
              </a:rPr>
            </a:br>
            <a:r>
              <a:rPr lang="en-US" sz="3200" b="1" dirty="0">
                <a:solidFill>
                  <a:srgbClr val="FFFF00"/>
                </a:solidFill>
                <a:latin typeface="Baskerville Old Face" pitchFamily="18" charset="0"/>
                <a:ea typeface="+mj-ea"/>
                <a:cs typeface="+mj-cs"/>
              </a:rPr>
              <a:t>(International Plant Protection Convention</a:t>
            </a:r>
            <a:r>
              <a:rPr lang="en-US" sz="3200" dirty="0">
                <a:solidFill>
                  <a:srgbClr val="FFFF00"/>
                </a:solidFill>
                <a:latin typeface="Arial"/>
                <a:ea typeface="+mj-ea"/>
                <a:cs typeface="+mj-cs"/>
              </a:rPr>
              <a:t>)</a:t>
            </a:r>
            <a:endParaRPr lang="en-US" dirty="0">
              <a:solidFill>
                <a:srgbClr val="FFFF00"/>
              </a:solidFill>
            </a:endParaRPr>
          </a:p>
        </p:txBody>
      </p:sp>
      <p:sp>
        <p:nvSpPr>
          <p:cNvPr id="3" name="Content Placeholder 2"/>
          <p:cNvSpPr>
            <a:spLocks noGrp="1"/>
          </p:cNvSpPr>
          <p:nvPr>
            <p:ph idx="1"/>
          </p:nvPr>
        </p:nvSpPr>
        <p:spPr>
          <a:xfrm>
            <a:off x="457200" y="1447800"/>
            <a:ext cx="8229600" cy="4678363"/>
          </a:xfrm>
        </p:spPr>
        <p:style>
          <a:lnRef idx="1">
            <a:schemeClr val="accent6"/>
          </a:lnRef>
          <a:fillRef idx="2">
            <a:schemeClr val="accent6"/>
          </a:fillRef>
          <a:effectRef idx="1">
            <a:schemeClr val="accent6"/>
          </a:effectRef>
          <a:fontRef idx="minor">
            <a:schemeClr val="dk1"/>
          </a:fontRef>
        </p:style>
        <p:txBody>
          <a:bodyPr>
            <a:normAutofit fontScale="92500" lnSpcReduction="10000"/>
          </a:bodyPr>
          <a:lstStyle/>
          <a:p>
            <a:pPr marL="0" lvl="0" indent="0" algn="just">
              <a:buNone/>
            </a:pPr>
            <a:r>
              <a:rPr lang="en-US" sz="4400" dirty="0" smtClean="0">
                <a:solidFill>
                  <a:srgbClr val="002060"/>
                </a:solidFill>
              </a:rPr>
              <a:t> </a:t>
            </a:r>
            <a:r>
              <a:rPr lang="en-US" sz="3000" dirty="0">
                <a:solidFill>
                  <a:prstClr val="black"/>
                </a:solidFill>
              </a:rPr>
              <a:t>The IPPC (1952) was first adopted by the FAO Conference at its sixth session in December 1951 by Resolution 85, and came into force in April 1952. </a:t>
            </a:r>
          </a:p>
          <a:p>
            <a:pPr marL="0" lvl="0" indent="0">
              <a:buNone/>
            </a:pPr>
            <a:endParaRPr lang="en-US" sz="1400" dirty="0">
              <a:solidFill>
                <a:prstClr val="black"/>
              </a:solidFill>
            </a:endParaRPr>
          </a:p>
          <a:p>
            <a:pPr marL="0" lvl="0" indent="0" algn="just">
              <a:buNone/>
            </a:pPr>
            <a:r>
              <a:rPr lang="en-US" sz="3000" dirty="0">
                <a:solidFill>
                  <a:prstClr val="black"/>
                </a:solidFill>
              </a:rPr>
              <a:t>-With the purpose of securing common and effective action to prevent the spread and introduction of pests of plants and plant products, and to promote appropriate measures for their control, the contracting parties undertake to adopt the legislative, technical and administrative measures specified in this Convention (IPPC) and in supplementary agreements </a:t>
            </a:r>
            <a:r>
              <a:rPr lang="en-US" dirty="0" smtClean="0">
                <a:solidFill>
                  <a:prstClr val="black"/>
                </a:solidFill>
              </a:rPr>
              <a:t>	</a:t>
            </a:r>
          </a:p>
          <a:p>
            <a:pPr lvl="0"/>
            <a:endParaRPr lang="en-US" dirty="0">
              <a:solidFill>
                <a:prstClr val="black"/>
              </a:solidFill>
            </a:endParaRPr>
          </a:p>
        </p:txBody>
      </p:sp>
    </p:spTree>
    <p:extLst>
      <p:ext uri="{BB962C8B-B14F-4D97-AF65-F5344CB8AC3E}">
        <p14:creationId xmlns:p14="http://schemas.microsoft.com/office/powerpoint/2010/main" val="323837686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914400"/>
          </a:xfrm>
        </p:spPr>
        <p:style>
          <a:lnRef idx="2">
            <a:schemeClr val="accent3">
              <a:shade val="50000"/>
            </a:schemeClr>
          </a:lnRef>
          <a:fillRef idx="1">
            <a:schemeClr val="accent3"/>
          </a:fillRef>
          <a:effectRef idx="0">
            <a:schemeClr val="accent3"/>
          </a:effectRef>
          <a:fontRef idx="minor">
            <a:schemeClr val="lt1"/>
          </a:fontRef>
        </p:style>
        <p:txBody>
          <a:bodyPr>
            <a:noAutofit/>
          </a:bodyPr>
          <a:lstStyle/>
          <a:p>
            <a:pPr>
              <a:defRPr/>
            </a:pPr>
            <a:r>
              <a:rPr lang="en-US" sz="2800" b="1" dirty="0">
                <a:solidFill>
                  <a:srgbClr val="FFFF00"/>
                </a:solidFill>
                <a:latin typeface="Constantia" pitchFamily="18" charset="0"/>
                <a:ea typeface="+mj-ea"/>
                <a:cs typeface="+mj-cs"/>
              </a:rPr>
              <a:t>NPPO </a:t>
            </a:r>
            <a:br>
              <a:rPr lang="en-US" sz="2800" b="1" dirty="0">
                <a:solidFill>
                  <a:srgbClr val="FFFF00"/>
                </a:solidFill>
                <a:latin typeface="Constantia" pitchFamily="18" charset="0"/>
                <a:ea typeface="+mj-ea"/>
                <a:cs typeface="+mj-cs"/>
              </a:rPr>
            </a:br>
            <a:r>
              <a:rPr lang="en-US" sz="2800" b="1" dirty="0">
                <a:solidFill>
                  <a:srgbClr val="FFFF00"/>
                </a:solidFill>
                <a:latin typeface="Constantia" pitchFamily="18" charset="0"/>
                <a:ea typeface="+mj-ea"/>
                <a:cs typeface="+mj-cs"/>
              </a:rPr>
              <a:t>(National Plant Protection </a:t>
            </a:r>
            <a:r>
              <a:rPr lang="en-US" sz="2800" b="1" dirty="0" smtClean="0">
                <a:solidFill>
                  <a:srgbClr val="FFFF00"/>
                </a:solidFill>
                <a:latin typeface="Constantia" pitchFamily="18" charset="0"/>
                <a:ea typeface="+mj-ea"/>
                <a:cs typeface="+mj-cs"/>
              </a:rPr>
              <a:t>Organization</a:t>
            </a:r>
            <a:r>
              <a:rPr lang="en-US" sz="2000" dirty="0" smtClean="0">
                <a:solidFill>
                  <a:srgbClr val="FFFF00"/>
                </a:solidFill>
                <a:latin typeface="Arial"/>
                <a:ea typeface="+mj-ea"/>
                <a:cs typeface="+mj-cs"/>
              </a:rPr>
              <a:t>)</a:t>
            </a:r>
            <a:r>
              <a:rPr lang="en-US" sz="2400" dirty="0" smtClean="0">
                <a:solidFill>
                  <a:srgbClr val="FFFF00"/>
                </a:solidFill>
                <a:latin typeface="Arial"/>
                <a:ea typeface="+mj-ea"/>
                <a:cs typeface="+mj-cs"/>
              </a:rPr>
              <a:t> </a:t>
            </a:r>
            <a:endParaRPr lang="en-US" sz="2800" dirty="0">
              <a:solidFill>
                <a:srgbClr val="FFFF00"/>
              </a:solidFill>
            </a:endParaRPr>
          </a:p>
        </p:txBody>
      </p:sp>
      <p:sp>
        <p:nvSpPr>
          <p:cNvPr id="3" name="Content Placeholder 2"/>
          <p:cNvSpPr>
            <a:spLocks noGrp="1"/>
          </p:cNvSpPr>
          <p:nvPr>
            <p:ph idx="1"/>
          </p:nvPr>
        </p:nvSpPr>
        <p:spPr>
          <a:xfrm>
            <a:off x="457200" y="1371600"/>
            <a:ext cx="8229600" cy="4754563"/>
          </a:xfrm>
        </p:spPr>
        <p:style>
          <a:lnRef idx="1">
            <a:schemeClr val="accent6"/>
          </a:lnRef>
          <a:fillRef idx="2">
            <a:schemeClr val="accent6"/>
          </a:fillRef>
          <a:effectRef idx="1">
            <a:schemeClr val="accent6"/>
          </a:effectRef>
          <a:fontRef idx="minor">
            <a:schemeClr val="dk1"/>
          </a:fontRef>
        </p:style>
        <p:txBody>
          <a:bodyPr>
            <a:normAutofit/>
          </a:bodyPr>
          <a:lstStyle/>
          <a:p>
            <a:pPr lvl="0" algn="just">
              <a:buFont typeface="Wingdings" pitchFamily="2" charset="2"/>
              <a:buChar char="§"/>
            </a:pPr>
            <a:r>
              <a:rPr lang="en-US" dirty="0" smtClean="0">
                <a:solidFill>
                  <a:prstClr val="black"/>
                </a:solidFill>
              </a:rPr>
              <a:t>Each </a:t>
            </a:r>
            <a:r>
              <a:rPr lang="en-US" dirty="0">
                <a:solidFill>
                  <a:prstClr val="black"/>
                </a:solidFill>
              </a:rPr>
              <a:t>contracting party shall make provision, to the best of its ability, for an official national plant protection organization with the main responsibilities set out in this Article</a:t>
            </a:r>
            <a:r>
              <a:rPr lang="en-US" dirty="0" smtClean="0">
                <a:solidFill>
                  <a:prstClr val="black"/>
                </a:solidFill>
              </a:rPr>
              <a:t>.</a:t>
            </a:r>
          </a:p>
          <a:p>
            <a:pPr marL="0" lvl="0" indent="0" algn="just">
              <a:buNone/>
            </a:pPr>
            <a:r>
              <a:rPr lang="en-US" sz="1600" dirty="0" smtClean="0">
                <a:solidFill>
                  <a:prstClr val="black"/>
                </a:solidFill>
              </a:rPr>
              <a:t> </a:t>
            </a:r>
            <a:endParaRPr lang="en-US" sz="1600" dirty="0">
              <a:solidFill>
                <a:prstClr val="black"/>
              </a:solidFill>
            </a:endParaRPr>
          </a:p>
          <a:p>
            <a:pPr lvl="0" algn="just">
              <a:buFont typeface="Wingdings" pitchFamily="2" charset="2"/>
              <a:buChar char="§"/>
            </a:pPr>
            <a:r>
              <a:rPr lang="en-US" dirty="0">
                <a:solidFill>
                  <a:prstClr val="black"/>
                </a:solidFill>
              </a:rPr>
              <a:t>The issuance of certificates relating to the </a:t>
            </a:r>
            <a:r>
              <a:rPr lang="en-US" dirty="0" err="1">
                <a:solidFill>
                  <a:prstClr val="black"/>
                </a:solidFill>
              </a:rPr>
              <a:t>phytosanitary</a:t>
            </a:r>
            <a:r>
              <a:rPr lang="en-US" dirty="0">
                <a:solidFill>
                  <a:prstClr val="black"/>
                </a:solidFill>
              </a:rPr>
              <a:t> regulations of the importing contracting party for consignments of plants, plant products and other regulated articles; </a:t>
            </a:r>
          </a:p>
          <a:p>
            <a:pPr lvl="0"/>
            <a:endParaRPr lang="en-US" dirty="0">
              <a:solidFill>
                <a:prstClr val="black"/>
              </a:solidFill>
            </a:endParaRPr>
          </a:p>
        </p:txBody>
      </p:sp>
    </p:spTree>
    <p:extLst>
      <p:ext uri="{BB962C8B-B14F-4D97-AF65-F5344CB8AC3E}">
        <p14:creationId xmlns:p14="http://schemas.microsoft.com/office/powerpoint/2010/main" val="3511306477"/>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Trek">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Office Classic">
      <a:majorFont>
        <a:latin typeface="Arial"/>
        <a:ea typeface=""/>
        <a:cs typeface=""/>
        <a:font script="Jpan" typeface="ＭＳ Ｐゴシック"/>
        <a:font script="Hang" typeface="돋움"/>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Times New Roman"/>
        <a:ea typeface=""/>
        <a:cs typeface=""/>
        <a:font script="Jpan" typeface="ＭＳ Ｐ明朝"/>
        <a:font script="Hang" typeface="바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2_Office Theme">
  <a:themeElements>
    <a:clrScheme name="Trek">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Office Classic">
      <a:majorFont>
        <a:latin typeface="Arial"/>
        <a:ea typeface=""/>
        <a:cs typeface=""/>
        <a:font script="Jpan" typeface="ＭＳ Ｐゴシック"/>
        <a:font script="Hang" typeface="돋움"/>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Times New Roman"/>
        <a:ea typeface=""/>
        <a:cs typeface=""/>
        <a:font script="Jpan" typeface="ＭＳ Ｐ明朝"/>
        <a:font script="Hang" typeface="바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627</TotalTime>
  <Words>1679</Words>
  <Application>Microsoft Office PowerPoint</Application>
  <PresentationFormat>On-screen Show (4:3)</PresentationFormat>
  <Paragraphs>224</Paragraphs>
  <Slides>33</Slides>
  <Notes>0</Notes>
  <HiddenSlides>0</HiddenSlides>
  <MMClips>0</MMClips>
  <ScaleCrop>false</ScaleCrop>
  <HeadingPairs>
    <vt:vector size="4" baseType="variant">
      <vt:variant>
        <vt:lpstr>Theme</vt:lpstr>
      </vt:variant>
      <vt:variant>
        <vt:i4>2</vt:i4>
      </vt:variant>
      <vt:variant>
        <vt:lpstr>Slide Titles</vt:lpstr>
      </vt:variant>
      <vt:variant>
        <vt:i4>33</vt:i4>
      </vt:variant>
    </vt:vector>
  </HeadingPairs>
  <TitlesOfParts>
    <vt:vector size="35" baseType="lpstr">
      <vt:lpstr>Office Theme</vt:lpstr>
      <vt:lpstr>2_Office Theme</vt:lpstr>
      <vt:lpstr>Phytosanitary  Status of Bangladesh</vt:lpstr>
      <vt:lpstr>What is Plant Quarantine ?</vt:lpstr>
      <vt:lpstr>Why is Plant Quarantine ?</vt:lpstr>
      <vt:lpstr> Plant Quarantine Service</vt:lpstr>
      <vt:lpstr> Plant Quarantine Service</vt:lpstr>
      <vt:lpstr> What is Phytosanitary ?</vt:lpstr>
      <vt:lpstr> Phytosanitary  cont’d</vt:lpstr>
      <vt:lpstr>IPPC  (International Plant Protection Convention)</vt:lpstr>
      <vt:lpstr>NPPO  (National Plant Protection Organization) </vt:lpstr>
      <vt:lpstr>NPPO of Bangladesh</vt:lpstr>
      <vt:lpstr>Organizational Strength</vt:lpstr>
      <vt:lpstr> Function Of Plant Quarantine Wing</vt:lpstr>
      <vt:lpstr> </vt:lpstr>
      <vt:lpstr>Main Import (Plant &amp; Plant Products)</vt:lpstr>
      <vt:lpstr>Main Export (Plant &amp; Plant Products)</vt:lpstr>
      <vt:lpstr>Challenges</vt:lpstr>
      <vt:lpstr>Export Supply Chain Management </vt:lpstr>
      <vt:lpstr>Constraints of exportation to EU</vt:lpstr>
      <vt:lpstr>Citrus Export (Constraints)</vt:lpstr>
      <vt:lpstr>Requirements in the EU markets</vt:lpstr>
      <vt:lpstr>Measures taken for Vegetable &amp;  Citrus Exportation</vt:lpstr>
      <vt:lpstr>PowerPoint Presentation</vt:lpstr>
      <vt:lpstr>Action Plan Taken to Reduce Interception</vt:lpstr>
      <vt:lpstr>Background of SPCB Project</vt:lpstr>
      <vt:lpstr>PowerPoint Presentation</vt:lpstr>
      <vt:lpstr>PowerPoint Presentation</vt:lpstr>
      <vt:lpstr> Main Objective of SPCB Project</vt:lpstr>
      <vt:lpstr> </vt:lpstr>
      <vt:lpstr> Activities done by Project</vt:lpstr>
      <vt:lpstr> </vt:lpstr>
      <vt:lpstr> Conclusion </vt:lpstr>
      <vt:lpstr>PowerPoint Presentation</vt:lpstr>
      <vt:lpstr>PowerPoint Presentation</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Phytosanitary Certification system of Bangladesh</dc:title>
  <dc:creator>User</dc:creator>
  <cp:lastModifiedBy>ismail - [2010]</cp:lastModifiedBy>
  <cp:revision>71</cp:revision>
  <cp:lastPrinted>2014-11-25T08:20:19Z</cp:lastPrinted>
  <dcterms:created xsi:type="dcterms:W3CDTF">2006-08-16T00:00:00Z</dcterms:created>
  <dcterms:modified xsi:type="dcterms:W3CDTF">2014-11-25T10:11:27Z</dcterms:modified>
</cp:coreProperties>
</file>