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2" r:id="rId2"/>
    <p:sldId id="258" r:id="rId3"/>
    <p:sldId id="342" r:id="rId4"/>
    <p:sldId id="343" r:id="rId5"/>
    <p:sldId id="344" r:id="rId6"/>
    <p:sldId id="345" r:id="rId7"/>
    <p:sldId id="346" r:id="rId8"/>
    <p:sldId id="349" r:id="rId9"/>
    <p:sldId id="351" r:id="rId10"/>
    <p:sldId id="350" r:id="rId11"/>
    <p:sldId id="34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5288"/>
    <a:srgbClr val="7929E3"/>
    <a:srgbClr val="000000"/>
    <a:srgbClr val="903877"/>
    <a:srgbClr val="3B3377"/>
    <a:srgbClr val="3B205E"/>
    <a:srgbClr val="492757"/>
    <a:srgbClr val="3A2B53"/>
    <a:srgbClr val="291E3A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6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27000">
              <a:srgbClr val="85C2FF"/>
            </a:gs>
            <a:gs pos="10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-76200"/>
            <a:ext cx="91440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6600" b="1" dirty="0" err="1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জাতির</a:t>
            </a:r>
            <a:r>
              <a:rPr lang="en-US" sz="6600" b="1" dirty="0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600" b="1" dirty="0" err="1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পিতার</a:t>
            </a:r>
            <a:r>
              <a:rPr lang="en-US" sz="6600" b="1" dirty="0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600" b="1" dirty="0" err="1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প্রতি</a:t>
            </a:r>
            <a:r>
              <a:rPr lang="en-US" sz="6600" b="1" dirty="0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600" b="1" dirty="0" err="1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বিনম্র</a:t>
            </a:r>
            <a:r>
              <a:rPr lang="en-US" sz="6600" b="1" dirty="0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600" b="1" dirty="0" err="1">
                <a:solidFill>
                  <a:srgbClr val="0033CC"/>
                </a:solidFill>
                <a:latin typeface="Nikosh" pitchFamily="2" charset="0"/>
                <a:cs typeface="Nikosh" pitchFamily="2" charset="0"/>
              </a:rPr>
              <a:t>শ্রদ্ধা</a:t>
            </a:r>
            <a:endParaRPr lang="en-US" sz="6600" b="1" dirty="0">
              <a:solidFill>
                <a:srgbClr val="0033CC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511" y="1066800"/>
            <a:ext cx="1421543" cy="9906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43001"/>
            <a:ext cx="762000" cy="762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2667000"/>
            <a:ext cx="9144000" cy="2140561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হিসাব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মহানিয়ন্ত্রকের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কার্যালয়ের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উদ্ভাবনী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কার্যক্রম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২০২১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এর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উপস্থাপনায়</a:t>
            </a:r>
            <a:r>
              <a:rPr lang="en-US" sz="3600" b="1" dirty="0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solidFill>
                  <a:srgbClr val="0066FF"/>
                </a:solidFill>
                <a:latin typeface="Nikosh" pitchFamily="2" charset="0"/>
                <a:cs typeface="Nikosh" pitchFamily="2" charset="0"/>
              </a:rPr>
              <a:t>স্বাগতম</a:t>
            </a:r>
            <a:endParaRPr lang="en-US" sz="3600" b="1" dirty="0">
              <a:solidFill>
                <a:srgbClr val="0066FF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58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0" y="2743200"/>
            <a:ext cx="9144000" cy="220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অর্থা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আলোচ্য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সেবাসমূহ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প্রদানের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ক্ষেত্রে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Time-Cost-Visit (T-C-V)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পূর্বের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তুলনায়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কম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প্রয়োজন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9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হবে</a:t>
            </a:r>
            <a:r>
              <a:rPr lang="en-US" sz="49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pPr algn="just"/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856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908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8000" b="1" u="sng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63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0" y="2209800"/>
            <a:ext cx="9296400" cy="2133600"/>
          </a:xfrm>
        </p:spPr>
        <p:txBody>
          <a:bodyPr>
            <a:normAutofit fontScale="70000" lnSpcReduction="20000"/>
          </a:bodyPr>
          <a:lstStyle/>
          <a:p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সহজীকরণ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প্রক্রিয়ায়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পেনশনারগণকে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জিপিএফ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চুড়ান্ত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লাম্পগ্রান্ট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আনুতোষিকের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</a:t>
            </a:r>
            <a:r>
              <a:rPr lang="en-US" sz="7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</a:t>
            </a:r>
            <a:endParaRPr lang="en-US" sz="72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9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76201"/>
            <a:ext cx="7772400" cy="1219199"/>
          </a:xfrm>
        </p:spPr>
        <p:txBody>
          <a:bodyPr>
            <a:noAutofit/>
          </a:bodyPr>
          <a:lstStyle/>
          <a:p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প্রথম</a:t>
            </a:r>
            <a:r>
              <a:rPr lang="en-US" sz="6000" u="sng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ধাপ</a:t>
            </a:r>
            <a:endParaRPr lang="en-US" sz="6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1295400"/>
            <a:ext cx="91440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 algn="just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কর্তৃক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জিপিএফ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চুড়ান্ত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লাম্পগ্রান্ট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আনুতোষিকের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বিল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দাখিল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0" y="3047999"/>
            <a:ext cx="91440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 algn="just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কর্তৃক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দাখিলকৃত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বিলের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নিস্পত্তি</a:t>
            </a:r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0" y="4267201"/>
            <a:ext cx="91440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lvl="0" indent="-685800" algn="just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প্রস্তুত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আছে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জানিয়ে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ফোন</a:t>
            </a:r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13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/>
          <p:cNvSpPr txBox="1">
            <a:spLocks/>
          </p:cNvSpPr>
          <p:nvPr/>
        </p:nvSpPr>
        <p:spPr>
          <a:xfrm>
            <a:off x="0" y="990600"/>
            <a:ext cx="91440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0" indent="-457200" algn="just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প্রধানগণের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কক্ষে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আমন্ত্রণ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এবং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হালকা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আপ্যায়ন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0" y="3276600"/>
            <a:ext cx="91440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0" indent="-457200" algn="just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প্রধানগণ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কর্তৃক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স্ব-হস্তে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জিপিএফ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চুড়ান্ত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লাম্পগ্রান্ট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আনুতোষিকের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হস্তান্তর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649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76201"/>
            <a:ext cx="7772400" cy="1523999"/>
          </a:xfrm>
        </p:spPr>
        <p:txBody>
          <a:bodyPr>
            <a:noAutofit/>
          </a:bodyPr>
          <a:lstStyle/>
          <a:p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দ্বিতীয়</a:t>
            </a:r>
            <a:r>
              <a:rPr lang="en-US" sz="6000" u="sng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ধাপ</a:t>
            </a:r>
            <a:endParaRPr lang="en-US" sz="6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1295400"/>
            <a:ext cx="9144000" cy="441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অফিসসমূহ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কর্তৃক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জিপিএফ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চুড়ান্ত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লাম্পগ্রান্ট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আনুতোষিকের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সংক্রান্ত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পাক্ষিক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প্রতিবেদন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(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মোবাইল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নম্বরসহ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)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নির্ধারিত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ছক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মোতাবেক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সিজিএ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কার্যালয়ে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প্রেরণ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426420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76201"/>
            <a:ext cx="7772400" cy="1523999"/>
          </a:xfrm>
        </p:spPr>
        <p:txBody>
          <a:bodyPr>
            <a:noAutofit/>
          </a:bodyPr>
          <a:lstStyle/>
          <a:p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তৃতীয়</a:t>
            </a:r>
            <a:r>
              <a:rPr lang="en-US" sz="6000" u="sng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ধাপ</a:t>
            </a:r>
            <a:endParaRPr lang="en-US" sz="6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1295400"/>
            <a:ext cx="9144000" cy="2362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just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জিপিএফ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চুড়ান্ত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/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লাম্পগ্রান্ট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/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আনুতোষিকের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সংক্রান্ত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পাক্ষিক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প্রতিবেদনসমূহ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যাচাইয়ের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নিমিত্ত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সিজিএ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কার্যালয়ের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যাচাই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টিম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গঠন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0" y="3733800"/>
            <a:ext cx="9144000" cy="2362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lvl="0" indent="-571500" algn="l">
              <a:buFont typeface="Wingdings" pitchFamily="2" charset="2"/>
              <a:buChar char="§"/>
            </a:pP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সিজিএ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কার্যালয়ের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যাচাই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টিম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পাক্ষিক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প্রতিবেদনে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উল্লিখিত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প্রত্যেক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সরাসরি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ফোন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নিম্নোক্ত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বিষয়ে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জানতে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চাইবে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0574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533400" y="304800"/>
            <a:ext cx="86106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(১)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সংশ্লিষ্ট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প্রধান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স্ব-হস্তে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তাঁর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চেকটি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হস্তান্তর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করেছিলেন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;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533400" y="14478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(২) 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উক্ত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তাঁর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কাংখিত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সেবাটি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কোনরকম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হয়রানির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স্বীকার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হয়েছিলেন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;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0" y="4114800"/>
            <a:ext cx="91440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lvl="0" indent="-571500" algn="just">
              <a:buFont typeface="Wingdings" pitchFamily="2" charset="2"/>
              <a:buChar char="§"/>
            </a:pP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ফোন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কলের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প্রাপ্ত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ফিডব্যাক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রেজিষ্টার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ভুক্ত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হবে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এবং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টিম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প্রধান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নিয়মিত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সিজিএ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মহোদয়কে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অবহিত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করবেন</a:t>
            </a:r>
            <a:r>
              <a:rPr lang="en-US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20464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76201"/>
            <a:ext cx="7772400" cy="1523999"/>
          </a:xfrm>
        </p:spPr>
        <p:txBody>
          <a:bodyPr>
            <a:noAutofit/>
          </a:bodyPr>
          <a:lstStyle/>
          <a:p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ফলাফল</a:t>
            </a:r>
            <a:r>
              <a:rPr lang="en-US" sz="6000" u="sng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সার্বিক</a:t>
            </a:r>
            <a:r>
              <a:rPr lang="en-US" sz="6000" u="sng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প্রভাব</a:t>
            </a:r>
            <a:endParaRPr lang="en-US" sz="6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1295400"/>
            <a:ext cx="91440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(১)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প্রধানের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হাত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সরাসরি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চেক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গ্রহণের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ফলে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সংশ্লিষ্ট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অত্যন্ত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সন্তুষ্টি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প্রকাশ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এবং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নিজেকে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বোধ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করছেন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6844" y="3314700"/>
            <a:ext cx="9144000" cy="2095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(২)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প্রধান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নিজে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সংশ্লিষ্ট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থাকায়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উক্ত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অধীনস্থ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কর্মচারীগণ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ক্ষেত্রে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অধিকতর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আন্তরিক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নিষ্ঠার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সাথে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দ্রুততর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সময়ের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কার্যক্রম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সম্পন্ন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করছেন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xmlns="" id="{3932132B-B5A7-4AAF-B44E-AFFD4F3ECF86}"/>
              </a:ext>
            </a:extLst>
          </p:cNvPr>
          <p:cNvSpPr txBox="1">
            <a:spLocks/>
          </p:cNvSpPr>
          <p:nvPr/>
        </p:nvSpPr>
        <p:spPr>
          <a:xfrm>
            <a:off x="0" y="5638800"/>
            <a:ext cx="91440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(৩)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সম্মানিত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গ্রহীতাগণের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মনে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বিভাগ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সর্ম্পকে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ইতিবাচক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ধারণা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তৈরি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হবে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11600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76201"/>
            <a:ext cx="7772400" cy="1523999"/>
          </a:xfrm>
        </p:spPr>
        <p:txBody>
          <a:bodyPr>
            <a:noAutofit/>
          </a:bodyPr>
          <a:lstStyle/>
          <a:p>
            <a:r>
              <a:rPr lang="en-US" sz="6000" u="sng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উপসংহার</a:t>
            </a:r>
            <a:endParaRPr lang="en-US" sz="6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1295400"/>
            <a:ext cx="9144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বর্ণিত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পদ্ধতিতে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পেনশনারগণকে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হলে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বিষয়গুলোর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সমন্বয়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ঘটবে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নিম্নরুপঃ</a:t>
            </a:r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04800" y="2971800"/>
            <a:ext cx="8839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সম্মানীত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পেনশনারগণের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আগমনের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পরিমাণ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(visit)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কমে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যাবে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;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04800" y="4267200"/>
            <a:ext cx="8839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খ)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হিসাবরক্ষণ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অফিসে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আগমনের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পরিমাণ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(visit)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কমে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যাওয়ায়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সেবাগ্রহীতা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/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পেনশনারগণের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খরচ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(cost)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কমবে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;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04800" y="5486400"/>
            <a:ext cx="8839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গ)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পূর্বের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তুলনায়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কম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সময়ে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(time)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সেবা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কার্যক্রম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সম্পন্ন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হবে</a:t>
            </a:r>
            <a:r>
              <a: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7532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531</TotalTime>
  <Words>351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জাতির পিতার প্রতি বিনম্র শ্রদ্ধা</vt:lpstr>
      <vt:lpstr>PowerPoint Presentation</vt:lpstr>
      <vt:lpstr>প্রথম ধাপ</vt:lpstr>
      <vt:lpstr>PowerPoint Presentation</vt:lpstr>
      <vt:lpstr>দ্বিতীয় ধাপ</vt:lpstr>
      <vt:lpstr>তৃতীয় ধাপ</vt:lpstr>
      <vt:lpstr>PowerPoint Presentation</vt:lpstr>
      <vt:lpstr>ফলাফল ও সার্বিক প্রভাব</vt:lpstr>
      <vt:lpstr>উপসংহার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cga</dc:creator>
  <cp:lastModifiedBy>Md. Ayubur Rahman</cp:lastModifiedBy>
  <cp:revision>48</cp:revision>
  <dcterms:created xsi:type="dcterms:W3CDTF">2006-08-16T00:00:00Z</dcterms:created>
  <dcterms:modified xsi:type="dcterms:W3CDTF">2021-06-07T03:31:29Z</dcterms:modified>
</cp:coreProperties>
</file>