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5" r:id="rId9"/>
    <p:sldId id="270" r:id="rId10"/>
    <p:sldId id="269" r:id="rId11"/>
    <p:sldId id="268" r:id="rId12"/>
    <p:sldId id="271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7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-560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FB98C9-F433-41E6-9583-79F3F7F77D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4FF50E-24CF-4405-9E06-613E6DF8E755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 rtl="0"/>
          <a:r>
            <a:rPr lang="bn-IN" sz="4800" b="1" dirty="0" smtClean="0">
              <a:latin typeface="SolaimanLipi" pitchFamily="65" charset="0"/>
              <a:cs typeface="SolaimanLipi" pitchFamily="65" charset="0"/>
            </a:rPr>
            <a:t>উদ্ভাবন</a:t>
          </a:r>
          <a:r>
            <a:rPr lang="en-US" sz="4800" b="1" dirty="0" smtClean="0">
              <a:latin typeface="SolaimanLipi" pitchFamily="65" charset="0"/>
              <a:cs typeface="SolaimanLipi" pitchFamily="65" charset="0"/>
            </a:rPr>
            <a:t> </a:t>
          </a:r>
          <a:r>
            <a:rPr lang="en-US" sz="4800" b="1" dirty="0" err="1" smtClean="0">
              <a:latin typeface="SolaimanLipi" pitchFamily="65" charset="0"/>
              <a:cs typeface="SolaimanLipi" pitchFamily="65" charset="0"/>
            </a:rPr>
            <a:t>প্রদর্শনী</a:t>
          </a:r>
          <a:r>
            <a:rPr lang="en-US" sz="4800" b="1" dirty="0" smtClean="0">
              <a:latin typeface="SolaimanLipi" pitchFamily="65" charset="0"/>
              <a:cs typeface="SolaimanLipi" pitchFamily="65" charset="0"/>
            </a:rPr>
            <a:t> (</a:t>
          </a:r>
          <a:r>
            <a:rPr lang="bn-IN" sz="4800" b="1" dirty="0" smtClean="0">
              <a:latin typeface="SolaimanLipi" pitchFamily="65" charset="0"/>
              <a:cs typeface="SolaimanLipi" pitchFamily="65" charset="0"/>
            </a:rPr>
            <a:t>শোকেসিং</a:t>
          </a:r>
          <a:r>
            <a:rPr lang="en-US" sz="4800" b="1" dirty="0" smtClean="0">
              <a:latin typeface="SolaimanLipi" pitchFamily="65" charset="0"/>
              <a:cs typeface="SolaimanLipi" pitchFamily="65" charset="0"/>
            </a:rPr>
            <a:t>)</a:t>
          </a:r>
          <a:endParaRPr lang="en-US" sz="4800" b="1" dirty="0">
            <a:latin typeface="SolaimanLipi" pitchFamily="65" charset="0"/>
            <a:cs typeface="SolaimanLipi" pitchFamily="65" charset="0"/>
          </a:endParaRPr>
        </a:p>
      </dgm:t>
    </dgm:pt>
    <dgm:pt modelId="{576290DF-3BA2-4374-8677-2DA89FD7DB9C}" type="parTrans" cxnId="{19C174B2-378F-4518-96C9-65F6FDD609A6}">
      <dgm:prSet/>
      <dgm:spPr/>
      <dgm:t>
        <a:bodyPr/>
        <a:lstStyle/>
        <a:p>
          <a:endParaRPr lang="en-US"/>
        </a:p>
      </dgm:t>
    </dgm:pt>
    <dgm:pt modelId="{1B633CA2-7FEE-49BB-AC31-0F55E517F5FB}" type="sibTrans" cxnId="{19C174B2-378F-4518-96C9-65F6FDD609A6}">
      <dgm:prSet/>
      <dgm:spPr/>
      <dgm:t>
        <a:bodyPr/>
        <a:lstStyle/>
        <a:p>
          <a:endParaRPr lang="en-US"/>
        </a:p>
      </dgm:t>
    </dgm:pt>
    <dgm:pt modelId="{2A9AB309-248E-44E0-8707-5890B561FC01}" type="pres">
      <dgm:prSet presAssocID="{89FB98C9-F433-41E6-9583-79F3F7F77D07}" presName="linear" presStyleCnt="0">
        <dgm:presLayoutVars>
          <dgm:animLvl val="lvl"/>
          <dgm:resizeHandles val="exact"/>
        </dgm:presLayoutVars>
      </dgm:prSet>
      <dgm:spPr/>
    </dgm:pt>
    <dgm:pt modelId="{A7483791-405A-4EE8-90CD-036FEA87A422}" type="pres">
      <dgm:prSet presAssocID="{4A4FF50E-24CF-4405-9E06-613E6DF8E755}" presName="parentText" presStyleLbl="node1" presStyleIdx="0" presStyleCnt="1" custLinFactNeighborX="-6496" custLinFactNeighborY="-80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BC7CAE-C543-4A12-A35A-B73301DD97E6}" type="presOf" srcId="{4A4FF50E-24CF-4405-9E06-613E6DF8E755}" destId="{A7483791-405A-4EE8-90CD-036FEA87A422}" srcOrd="0" destOrd="0" presId="urn:microsoft.com/office/officeart/2005/8/layout/vList2"/>
    <dgm:cxn modelId="{81FC08B0-FE07-4668-BFEC-4501E7CC20A1}" type="presOf" srcId="{89FB98C9-F433-41E6-9583-79F3F7F77D07}" destId="{2A9AB309-248E-44E0-8707-5890B561FC01}" srcOrd="0" destOrd="0" presId="urn:microsoft.com/office/officeart/2005/8/layout/vList2"/>
    <dgm:cxn modelId="{19C174B2-378F-4518-96C9-65F6FDD609A6}" srcId="{89FB98C9-F433-41E6-9583-79F3F7F77D07}" destId="{4A4FF50E-24CF-4405-9E06-613E6DF8E755}" srcOrd="0" destOrd="0" parTransId="{576290DF-3BA2-4374-8677-2DA89FD7DB9C}" sibTransId="{1B633CA2-7FEE-49BB-AC31-0F55E517F5FB}"/>
    <dgm:cxn modelId="{E83B27D8-AE11-400E-BA12-C381ED299E93}" type="presParOf" srcId="{2A9AB309-248E-44E0-8707-5890B561FC01}" destId="{A7483791-405A-4EE8-90CD-036FEA87A422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FB55CA-3735-4A4E-A3F2-0C6E7C5312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DBF68A-4672-4C4F-B7D7-0E91107661F6}">
      <dgm:prSet custT="1"/>
      <dgm:spPr>
        <a:solidFill>
          <a:schemeClr val="accent5">
            <a:lumMod val="50000"/>
          </a:schemeClr>
        </a:solidFill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 rtl="0"/>
          <a:r>
            <a:rPr lang="en-US" sz="3200" b="1" baseline="0" dirty="0" err="1" smtClean="0">
              <a:latin typeface="SolaimanLipi" pitchFamily="65" charset="0"/>
              <a:cs typeface="SolaimanLipi" pitchFamily="65" charset="0"/>
            </a:rPr>
            <a:t>সিএ</a:t>
          </a:r>
          <a:r>
            <a:rPr lang="en-US" sz="3200" b="1" dirty="0" err="1" smtClean="0">
              <a:latin typeface="SolaimanLipi" pitchFamily="65" charset="0"/>
              <a:cs typeface="SolaimanLipi" pitchFamily="65" charset="0"/>
            </a:rPr>
            <a:t>এফও</a:t>
          </a:r>
          <a:r>
            <a:rPr lang="en-US" sz="3200" b="1" dirty="0" smtClean="0">
              <a:latin typeface="SolaimanLipi" pitchFamily="65" charset="0"/>
              <a:cs typeface="SolaimanLipi" pitchFamily="65" charset="0"/>
            </a:rPr>
            <a:t>, </a:t>
          </a:r>
          <a:r>
            <a:rPr lang="en-US" sz="3200" b="1" dirty="0" err="1" smtClean="0">
              <a:latin typeface="SolaimanLipi" pitchFamily="65" charset="0"/>
              <a:cs typeface="SolaimanLipi" pitchFamily="65" charset="0"/>
            </a:rPr>
            <a:t>পেনশন</a:t>
          </a:r>
          <a:r>
            <a:rPr lang="en-US" sz="3200" b="1" dirty="0" smtClean="0">
              <a:latin typeface="SolaimanLipi" pitchFamily="65" charset="0"/>
              <a:cs typeface="SolaimanLipi" pitchFamily="65" charset="0"/>
            </a:rPr>
            <a:t> ও </a:t>
          </a:r>
          <a:r>
            <a:rPr lang="en-US" sz="3200" b="1" dirty="0" err="1" smtClean="0">
              <a:latin typeface="SolaimanLipi" pitchFamily="65" charset="0"/>
              <a:cs typeface="SolaimanLipi" pitchFamily="65" charset="0"/>
            </a:rPr>
            <a:t>ফান্ড</a:t>
          </a:r>
          <a:r>
            <a:rPr lang="en-US" sz="3200" b="1" dirty="0" smtClean="0">
              <a:latin typeface="SolaimanLipi" pitchFamily="65" charset="0"/>
              <a:cs typeface="SolaimanLipi" pitchFamily="65" charset="0"/>
            </a:rPr>
            <a:t> </a:t>
          </a:r>
          <a:r>
            <a:rPr lang="en-US" sz="3200" b="1" dirty="0" err="1" smtClean="0">
              <a:latin typeface="SolaimanLipi" pitchFamily="65" charset="0"/>
              <a:cs typeface="SolaimanLipi" pitchFamily="65" charset="0"/>
            </a:rPr>
            <a:t>ম্যানেজমেন্ট</a:t>
          </a:r>
          <a:r>
            <a:rPr lang="en-US" sz="3200" b="1" dirty="0" smtClean="0">
              <a:latin typeface="SolaimanLipi" pitchFamily="65" charset="0"/>
              <a:cs typeface="SolaimanLipi" pitchFamily="65" charset="0"/>
            </a:rPr>
            <a:t> </a:t>
          </a:r>
          <a:r>
            <a:rPr lang="en-US" sz="3200" b="1" dirty="0" err="1" smtClean="0">
              <a:latin typeface="SolaimanLipi" pitchFamily="65" charset="0"/>
              <a:cs typeface="SolaimanLipi" pitchFamily="65" charset="0"/>
            </a:rPr>
            <a:t>কার্যালয়-এর</a:t>
          </a:r>
          <a:r>
            <a:rPr lang="en-US" sz="3200" b="1" dirty="0" smtClean="0">
              <a:latin typeface="SolaimanLipi" pitchFamily="65" charset="0"/>
              <a:cs typeface="SolaimanLipi" pitchFamily="65" charset="0"/>
            </a:rPr>
            <a:t> </a:t>
          </a:r>
          <a:r>
            <a:rPr lang="bn-IN" sz="3200" b="1" dirty="0" smtClean="0">
              <a:latin typeface="SolaimanLipi" pitchFamily="65" charset="0"/>
              <a:cs typeface="SolaimanLipi" pitchFamily="65" charset="0"/>
            </a:rPr>
            <a:t>উদ্ভাবনীসমূহ</a:t>
          </a:r>
          <a:endParaRPr lang="en-US" sz="3200" dirty="0">
            <a:latin typeface="SolaimanLipi" pitchFamily="65" charset="0"/>
            <a:cs typeface="SolaimanLipi" pitchFamily="65" charset="0"/>
          </a:endParaRPr>
        </a:p>
      </dgm:t>
    </dgm:pt>
    <dgm:pt modelId="{CFCF2361-545B-4850-83F0-BF98C9FDF63C}" type="parTrans" cxnId="{6EA2F188-0E22-4CA8-B415-6D77F757569D}">
      <dgm:prSet/>
      <dgm:spPr/>
      <dgm:t>
        <a:bodyPr/>
        <a:lstStyle/>
        <a:p>
          <a:endParaRPr lang="en-US"/>
        </a:p>
      </dgm:t>
    </dgm:pt>
    <dgm:pt modelId="{31EE7A2D-9BC8-4365-8317-61E1130E5613}" type="sibTrans" cxnId="{6EA2F188-0E22-4CA8-B415-6D77F757569D}">
      <dgm:prSet/>
      <dgm:spPr/>
      <dgm:t>
        <a:bodyPr/>
        <a:lstStyle/>
        <a:p>
          <a:endParaRPr lang="en-US"/>
        </a:p>
      </dgm:t>
    </dgm:pt>
    <dgm:pt modelId="{440D40A4-311A-45AD-8C4F-472B4EE93810}" type="pres">
      <dgm:prSet presAssocID="{4FFB55CA-3735-4A4E-A3F2-0C6E7C53124E}" presName="linear" presStyleCnt="0">
        <dgm:presLayoutVars>
          <dgm:animLvl val="lvl"/>
          <dgm:resizeHandles val="exact"/>
        </dgm:presLayoutVars>
      </dgm:prSet>
      <dgm:spPr/>
    </dgm:pt>
    <dgm:pt modelId="{B9E1F306-2312-4974-9360-9D48855A36BA}" type="pres">
      <dgm:prSet presAssocID="{DEDBF68A-4672-4C4F-B7D7-0E91107661F6}" presName="parentText" presStyleLbl="node1" presStyleIdx="0" presStyleCnt="1" custLinFactNeighborX="-117" custLinFactNeighborY="-118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31B7D4-7D35-4E3D-8419-0DEEE60952A8}" type="presOf" srcId="{DEDBF68A-4672-4C4F-B7D7-0E91107661F6}" destId="{B9E1F306-2312-4974-9360-9D48855A36BA}" srcOrd="0" destOrd="0" presId="urn:microsoft.com/office/officeart/2005/8/layout/vList2"/>
    <dgm:cxn modelId="{25C4BB80-8C8F-4D94-B32E-6953488E711D}" type="presOf" srcId="{4FFB55CA-3735-4A4E-A3F2-0C6E7C53124E}" destId="{440D40A4-311A-45AD-8C4F-472B4EE93810}" srcOrd="0" destOrd="0" presId="urn:microsoft.com/office/officeart/2005/8/layout/vList2"/>
    <dgm:cxn modelId="{6EA2F188-0E22-4CA8-B415-6D77F757569D}" srcId="{4FFB55CA-3735-4A4E-A3F2-0C6E7C53124E}" destId="{DEDBF68A-4672-4C4F-B7D7-0E91107661F6}" srcOrd="0" destOrd="0" parTransId="{CFCF2361-545B-4850-83F0-BF98C9FDF63C}" sibTransId="{31EE7A2D-9BC8-4365-8317-61E1130E5613}"/>
    <dgm:cxn modelId="{4013E2F7-A26F-4012-A0E8-8BBC4A018F8C}" type="presParOf" srcId="{440D40A4-311A-45AD-8C4F-472B4EE93810}" destId="{B9E1F306-2312-4974-9360-9D48855A36BA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D8F863-F3D7-4EDD-A56F-DB33DDFC74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2FCB9-AF9B-411B-8FF4-C39032902CE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 rtl="0">
            <a:lnSpc>
              <a:spcPct val="90000"/>
            </a:lnSpc>
            <a:spcAft>
              <a:spcPts val="0"/>
            </a:spcAft>
          </a:pPr>
          <a:r>
            <a:rPr lang="en-US" sz="2800" b="1" i="0" baseline="0" dirty="0" err="1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rPr>
            <a:t>মোহাম্মদ</a:t>
          </a:r>
          <a:r>
            <a:rPr lang="en-US" sz="2800" b="1" i="0" baseline="0" dirty="0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rPr>
            <a:t> </a:t>
          </a:r>
          <a:r>
            <a:rPr lang="en-US" sz="2800" b="1" i="0" baseline="0" dirty="0" err="1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rPr>
            <a:t>মমিনুল</a:t>
          </a:r>
          <a:r>
            <a:rPr lang="en-US" sz="2800" b="1" i="0" dirty="0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rPr>
            <a:t> </a:t>
          </a:r>
          <a:r>
            <a:rPr lang="en-US" sz="2800" b="1" i="0" dirty="0" err="1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rPr>
            <a:t>হক</a:t>
          </a:r>
          <a:r>
            <a:rPr lang="en-US" sz="2800" b="1" i="0" dirty="0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rPr>
            <a:t> </a:t>
          </a:r>
          <a:r>
            <a:rPr lang="en-US" sz="2800" b="1" i="0" dirty="0" err="1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rPr>
            <a:t>ভুঁইয়া</a:t>
          </a:r>
          <a:endParaRPr lang="en-US" sz="2800" b="1" i="0" dirty="0" smtClean="0">
            <a:solidFill>
              <a:schemeClr val="bg1"/>
            </a:solidFill>
            <a:latin typeface="SolaimanLipi" pitchFamily="65" charset="0"/>
            <a:cs typeface="SolaimanLipi" pitchFamily="65" charset="0"/>
          </a:endParaRPr>
        </a:p>
        <a:p>
          <a:pPr algn="ctr" rtl="0">
            <a:lnSpc>
              <a:spcPct val="90000"/>
            </a:lnSpc>
            <a:spcAft>
              <a:spcPct val="35000"/>
            </a:spcAft>
          </a:pPr>
          <a:r>
            <a:rPr lang="en-US" sz="2800" b="1" baseline="0" dirty="0" err="1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rPr>
            <a:t>সিএ</a:t>
          </a:r>
          <a:r>
            <a:rPr lang="en-US" sz="2800" b="1" dirty="0" err="1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rPr>
            <a:t>এফও</a:t>
          </a:r>
          <a:r>
            <a:rPr lang="en-US" sz="2800" b="1" dirty="0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rPr>
            <a:t>, </a:t>
          </a:r>
          <a:r>
            <a:rPr lang="en-US" sz="2800" b="1" dirty="0" err="1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rPr>
            <a:t>পেনশন</a:t>
          </a:r>
          <a:r>
            <a:rPr lang="en-US" sz="2800" b="1" dirty="0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rPr>
            <a:t> ও </a:t>
          </a:r>
          <a:r>
            <a:rPr lang="en-US" sz="2800" b="1" dirty="0" err="1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rPr>
            <a:t>ফান্ড</a:t>
          </a:r>
          <a:r>
            <a:rPr lang="en-US" sz="2800" b="1" dirty="0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rPr>
            <a:t>ম্যানেজমেন্ট</a:t>
          </a:r>
          <a:endParaRPr lang="en-US" sz="2800" b="1" dirty="0" smtClean="0">
            <a:solidFill>
              <a:schemeClr val="bg1"/>
            </a:solidFill>
            <a:latin typeface="SolaimanLipi" pitchFamily="65" charset="0"/>
            <a:cs typeface="SolaimanLipi" pitchFamily="65" charset="0"/>
          </a:endParaRPr>
        </a:p>
        <a:p>
          <a:pPr algn="ctr" rtl="0">
            <a:lnSpc>
              <a:spcPct val="90000"/>
            </a:lnSpc>
            <a:spcAft>
              <a:spcPct val="35000"/>
            </a:spcAft>
          </a:pPr>
          <a:r>
            <a:rPr lang="en-US" sz="2800" b="1" i="0" dirty="0" err="1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rPr>
            <a:t>তারিখঃ</a:t>
          </a:r>
          <a:r>
            <a:rPr lang="en-US" sz="2800" b="1" i="0" dirty="0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rPr>
            <a:t> ২৭ </a:t>
          </a:r>
          <a:r>
            <a:rPr lang="en-US" sz="2800" b="1" i="0" dirty="0" err="1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rPr>
            <a:t>মে</a:t>
          </a:r>
          <a:r>
            <a:rPr lang="en-US" sz="2800" b="1" i="0" dirty="0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rPr>
            <a:t>, ২০২১</a:t>
          </a:r>
          <a:endParaRPr lang="en-US" sz="2800" b="1" i="0" dirty="0">
            <a:solidFill>
              <a:schemeClr val="bg1"/>
            </a:solidFill>
            <a:latin typeface="SolaimanLipi" pitchFamily="65" charset="0"/>
            <a:cs typeface="SolaimanLipi" pitchFamily="65" charset="0"/>
          </a:endParaRPr>
        </a:p>
      </dgm:t>
    </dgm:pt>
    <dgm:pt modelId="{A19047D7-76C5-4A78-BAF0-3F28F218E691}" type="parTrans" cxnId="{2D840F19-63CD-449D-A1AE-91B50A2FC3CC}">
      <dgm:prSet/>
      <dgm:spPr/>
      <dgm:t>
        <a:bodyPr/>
        <a:lstStyle/>
        <a:p>
          <a:endParaRPr lang="en-US"/>
        </a:p>
      </dgm:t>
    </dgm:pt>
    <dgm:pt modelId="{BB9DD91F-7355-4C3C-AE5E-81E1F7B8B672}" type="sibTrans" cxnId="{2D840F19-63CD-449D-A1AE-91B50A2FC3CC}">
      <dgm:prSet/>
      <dgm:spPr/>
      <dgm:t>
        <a:bodyPr/>
        <a:lstStyle/>
        <a:p>
          <a:endParaRPr lang="en-US"/>
        </a:p>
      </dgm:t>
    </dgm:pt>
    <dgm:pt modelId="{E1BCDB17-063F-457C-BD6B-66E12A9F6552}" type="pres">
      <dgm:prSet presAssocID="{70D8F863-F3D7-4EDD-A56F-DB33DDFC7476}" presName="linear" presStyleCnt="0">
        <dgm:presLayoutVars>
          <dgm:animLvl val="lvl"/>
          <dgm:resizeHandles val="exact"/>
        </dgm:presLayoutVars>
      </dgm:prSet>
      <dgm:spPr/>
    </dgm:pt>
    <dgm:pt modelId="{7CDC115C-9E18-46BA-A2A2-F777A6EA29D0}" type="pres">
      <dgm:prSet presAssocID="{41C2FCB9-AF9B-411B-8FF4-C39032902CE6}" presName="parentText" presStyleLbl="node1" presStyleIdx="0" presStyleCnt="1" custScaleY="312235" custLinFactNeighborX="1049" custLinFactNeighborY="1321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2D840F19-63CD-449D-A1AE-91B50A2FC3CC}" srcId="{70D8F863-F3D7-4EDD-A56F-DB33DDFC7476}" destId="{41C2FCB9-AF9B-411B-8FF4-C39032902CE6}" srcOrd="0" destOrd="0" parTransId="{A19047D7-76C5-4A78-BAF0-3F28F218E691}" sibTransId="{BB9DD91F-7355-4C3C-AE5E-81E1F7B8B672}"/>
    <dgm:cxn modelId="{86A42932-8B9D-4E1E-B5E3-CFAC525FC122}" type="presOf" srcId="{41C2FCB9-AF9B-411B-8FF4-C39032902CE6}" destId="{7CDC115C-9E18-46BA-A2A2-F777A6EA29D0}" srcOrd="0" destOrd="0" presId="urn:microsoft.com/office/officeart/2005/8/layout/vList2"/>
    <dgm:cxn modelId="{21C29771-083B-451C-8DDE-B988DD17B7BF}" type="presOf" srcId="{70D8F863-F3D7-4EDD-A56F-DB33DDFC7476}" destId="{E1BCDB17-063F-457C-BD6B-66E12A9F6552}" srcOrd="0" destOrd="0" presId="urn:microsoft.com/office/officeart/2005/8/layout/vList2"/>
    <dgm:cxn modelId="{735D166D-0BF9-4CF3-8528-3DD4D1A7902F}" type="presParOf" srcId="{E1BCDB17-063F-457C-BD6B-66E12A9F6552}" destId="{7CDC115C-9E18-46BA-A2A2-F777A6EA29D0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FB98C9-F433-41E6-9583-79F3F7F77D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4FF50E-24CF-4405-9E06-613E6DF8E755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 rtl="0"/>
          <a:r>
            <a:rPr lang="bn-IN" sz="3600" b="1" dirty="0" smtClean="0">
              <a:latin typeface="SolaimanLipi" pitchFamily="65" charset="0"/>
              <a:cs typeface="SolaimanLipi" pitchFamily="65" charset="0"/>
            </a:rPr>
            <a:t>পেনশন পরিশোধের তথ্যাদি</a:t>
          </a:r>
          <a:endParaRPr lang="en-US" sz="3600" b="1" dirty="0">
            <a:latin typeface="SolaimanLipi" pitchFamily="65" charset="0"/>
            <a:cs typeface="SolaimanLipi" pitchFamily="65" charset="0"/>
          </a:endParaRPr>
        </a:p>
      </dgm:t>
    </dgm:pt>
    <dgm:pt modelId="{576290DF-3BA2-4374-8677-2DA89FD7DB9C}" type="parTrans" cxnId="{19C174B2-378F-4518-96C9-65F6FDD609A6}">
      <dgm:prSet/>
      <dgm:spPr/>
      <dgm:t>
        <a:bodyPr/>
        <a:lstStyle/>
        <a:p>
          <a:endParaRPr lang="en-US"/>
        </a:p>
      </dgm:t>
    </dgm:pt>
    <dgm:pt modelId="{1B633CA2-7FEE-49BB-AC31-0F55E517F5FB}" type="sibTrans" cxnId="{19C174B2-378F-4518-96C9-65F6FDD609A6}">
      <dgm:prSet/>
      <dgm:spPr/>
      <dgm:t>
        <a:bodyPr/>
        <a:lstStyle/>
        <a:p>
          <a:endParaRPr lang="en-US"/>
        </a:p>
      </dgm:t>
    </dgm:pt>
    <dgm:pt modelId="{2A9AB309-248E-44E0-8707-5890B561FC01}" type="pres">
      <dgm:prSet presAssocID="{89FB98C9-F433-41E6-9583-79F3F7F77D07}" presName="linear" presStyleCnt="0">
        <dgm:presLayoutVars>
          <dgm:animLvl val="lvl"/>
          <dgm:resizeHandles val="exact"/>
        </dgm:presLayoutVars>
      </dgm:prSet>
      <dgm:spPr/>
    </dgm:pt>
    <dgm:pt modelId="{A7483791-405A-4EE8-90CD-036FEA87A422}" type="pres">
      <dgm:prSet presAssocID="{4A4FF50E-24CF-4405-9E06-613E6DF8E755}" presName="parentText" presStyleLbl="node1" presStyleIdx="0" presStyleCnt="1" custLinFactNeighborX="-780" custLinFactNeighborY="157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C4D268-FF4E-451A-A6CB-99B6A65E101B}" type="presOf" srcId="{4A4FF50E-24CF-4405-9E06-613E6DF8E755}" destId="{A7483791-405A-4EE8-90CD-036FEA87A422}" srcOrd="0" destOrd="0" presId="urn:microsoft.com/office/officeart/2005/8/layout/vList2"/>
    <dgm:cxn modelId="{529B3657-8278-43AA-92FD-FBC11A66ACA9}" type="presOf" srcId="{89FB98C9-F433-41E6-9583-79F3F7F77D07}" destId="{2A9AB309-248E-44E0-8707-5890B561FC01}" srcOrd="0" destOrd="0" presId="urn:microsoft.com/office/officeart/2005/8/layout/vList2"/>
    <dgm:cxn modelId="{19C174B2-378F-4518-96C9-65F6FDD609A6}" srcId="{89FB98C9-F433-41E6-9583-79F3F7F77D07}" destId="{4A4FF50E-24CF-4405-9E06-613E6DF8E755}" srcOrd="0" destOrd="0" parTransId="{576290DF-3BA2-4374-8677-2DA89FD7DB9C}" sibTransId="{1B633CA2-7FEE-49BB-AC31-0F55E517F5FB}"/>
    <dgm:cxn modelId="{D3B422E3-774D-4D18-892C-AF340A6AAC58}" type="presParOf" srcId="{2A9AB309-248E-44E0-8707-5890B561FC01}" destId="{A7483791-405A-4EE8-90CD-036FEA87A422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FB98C9-F433-41E6-9583-79F3F7F77D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4FF50E-24CF-4405-9E06-613E6DF8E755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 rtl="0"/>
          <a:r>
            <a:rPr lang="bn-I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rPr>
            <a:t>জিপিএফ-</a:t>
          </a:r>
          <a:r>
            <a:rPr lang="bn-I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rPr>
            <a:t> এর তথ্যাদি </a:t>
          </a:r>
          <a:endParaRPr lang="en-US" sz="3600" b="1" dirty="0">
            <a:latin typeface="SolaimanLipi" pitchFamily="65" charset="0"/>
            <a:cs typeface="SolaimanLipi" pitchFamily="65" charset="0"/>
          </a:endParaRPr>
        </a:p>
      </dgm:t>
    </dgm:pt>
    <dgm:pt modelId="{1B633CA2-7FEE-49BB-AC31-0F55E517F5FB}" type="sibTrans" cxnId="{19C174B2-378F-4518-96C9-65F6FDD609A6}">
      <dgm:prSet/>
      <dgm:spPr/>
      <dgm:t>
        <a:bodyPr/>
        <a:lstStyle/>
        <a:p>
          <a:endParaRPr lang="en-US"/>
        </a:p>
      </dgm:t>
    </dgm:pt>
    <dgm:pt modelId="{576290DF-3BA2-4374-8677-2DA89FD7DB9C}" type="parTrans" cxnId="{19C174B2-378F-4518-96C9-65F6FDD609A6}">
      <dgm:prSet/>
      <dgm:spPr/>
      <dgm:t>
        <a:bodyPr/>
        <a:lstStyle/>
        <a:p>
          <a:endParaRPr lang="en-US"/>
        </a:p>
      </dgm:t>
    </dgm:pt>
    <dgm:pt modelId="{2A9AB309-248E-44E0-8707-5890B561FC01}" type="pres">
      <dgm:prSet presAssocID="{89FB98C9-F433-41E6-9583-79F3F7F77D07}" presName="linear" presStyleCnt="0">
        <dgm:presLayoutVars>
          <dgm:animLvl val="lvl"/>
          <dgm:resizeHandles val="exact"/>
        </dgm:presLayoutVars>
      </dgm:prSet>
      <dgm:spPr/>
    </dgm:pt>
    <dgm:pt modelId="{A7483791-405A-4EE8-90CD-036FEA87A422}" type="pres">
      <dgm:prSet presAssocID="{4A4FF50E-24CF-4405-9E06-613E6DF8E755}" presName="parentText" presStyleLbl="node1" presStyleIdx="0" presStyleCnt="1" custLinFactNeighborX="-24035" custLinFactNeighborY="-717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CBBD42-1ED7-42ED-825F-C869982DE6B1}" type="presOf" srcId="{4A4FF50E-24CF-4405-9E06-613E6DF8E755}" destId="{A7483791-405A-4EE8-90CD-036FEA87A422}" srcOrd="0" destOrd="0" presId="urn:microsoft.com/office/officeart/2005/8/layout/vList2"/>
    <dgm:cxn modelId="{19C174B2-378F-4518-96C9-65F6FDD609A6}" srcId="{89FB98C9-F433-41E6-9583-79F3F7F77D07}" destId="{4A4FF50E-24CF-4405-9E06-613E6DF8E755}" srcOrd="0" destOrd="0" parTransId="{576290DF-3BA2-4374-8677-2DA89FD7DB9C}" sibTransId="{1B633CA2-7FEE-49BB-AC31-0F55E517F5FB}"/>
    <dgm:cxn modelId="{D56CBA69-EB86-41A2-8005-0FC36720E16D}" type="presOf" srcId="{89FB98C9-F433-41E6-9583-79F3F7F77D07}" destId="{2A9AB309-248E-44E0-8707-5890B561FC01}" srcOrd="0" destOrd="0" presId="urn:microsoft.com/office/officeart/2005/8/layout/vList2"/>
    <dgm:cxn modelId="{0B6E2983-0782-4A4A-AA9F-ED352C55E77E}" type="presParOf" srcId="{2A9AB309-248E-44E0-8707-5890B561FC01}" destId="{A7483791-405A-4EE8-90CD-036FEA87A422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825C-5D30-460A-A220-D4400AA53ABE}" type="datetimeFigureOut">
              <a:rPr lang="en-US" smtClean="0"/>
              <a:pPr/>
              <a:t>26-May-21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A56F-E6E9-4555-A4E8-96ABA884B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825C-5D30-460A-A220-D4400AA53ABE}" type="datetimeFigureOut">
              <a:rPr lang="en-US" smtClean="0"/>
              <a:pPr/>
              <a:t>26-May-21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A56F-E6E9-4555-A4E8-96ABA884B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825C-5D30-460A-A220-D4400AA53ABE}" type="datetimeFigureOut">
              <a:rPr lang="en-US" smtClean="0"/>
              <a:pPr/>
              <a:t>26-May-21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A56F-E6E9-4555-A4E8-96ABA884B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825C-5D30-460A-A220-D4400AA53ABE}" type="datetimeFigureOut">
              <a:rPr lang="en-US" smtClean="0"/>
              <a:pPr/>
              <a:t>26-May-21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A56F-E6E9-4555-A4E8-96ABA884B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825C-5D30-460A-A220-D4400AA53ABE}" type="datetimeFigureOut">
              <a:rPr lang="en-US" smtClean="0"/>
              <a:pPr/>
              <a:t>26-May-21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A56F-E6E9-4555-A4E8-96ABA884B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825C-5D30-460A-A220-D4400AA53ABE}" type="datetimeFigureOut">
              <a:rPr lang="en-US" smtClean="0"/>
              <a:pPr/>
              <a:t>26-May-21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A56F-E6E9-4555-A4E8-96ABA884B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825C-5D30-460A-A220-D4400AA53ABE}" type="datetimeFigureOut">
              <a:rPr lang="en-US" smtClean="0"/>
              <a:pPr/>
              <a:t>26-May-21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A56F-E6E9-4555-A4E8-96ABA884B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825C-5D30-460A-A220-D4400AA53ABE}" type="datetimeFigureOut">
              <a:rPr lang="en-US" smtClean="0"/>
              <a:pPr/>
              <a:t>26-May-21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A56F-E6E9-4555-A4E8-96ABA884B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825C-5D30-460A-A220-D4400AA53ABE}" type="datetimeFigureOut">
              <a:rPr lang="en-US" smtClean="0"/>
              <a:pPr/>
              <a:t>26-May-21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A56F-E6E9-4555-A4E8-96ABA884B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825C-5D30-460A-A220-D4400AA53ABE}" type="datetimeFigureOut">
              <a:rPr lang="en-US" smtClean="0"/>
              <a:pPr/>
              <a:t>26-May-21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A56F-E6E9-4555-A4E8-96ABA884B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825C-5D30-460A-A220-D4400AA53ABE}" type="datetimeFigureOut">
              <a:rPr lang="en-US" smtClean="0"/>
              <a:pPr/>
              <a:t>26-May-21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A56F-E6E9-4555-A4E8-96ABA884B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5825C-5D30-460A-A220-D4400AA53ABE}" type="datetimeFigureOut">
              <a:rPr lang="en-US" smtClean="0"/>
              <a:pPr/>
              <a:t>26-May-21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1A56F-E6E9-4555-A4E8-96ABA884B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hyperlink" Target="http://www.cafopfm.gov.bd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2" Type="http://schemas.openxmlformats.org/officeDocument/2006/relationships/hyperlink" Target="http://www.cafopfm.gov.bd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afopfm.gov.bd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2293581" y="933652"/>
          <a:ext cx="7408684" cy="962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973180" y="2434758"/>
          <a:ext cx="8229600" cy="1482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2521898" y="4475747"/>
          <a:ext cx="7340449" cy="1751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3554" name="Picture 2" descr="Bangladesh Government Logo Vector (.EPS) Free Downloa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1756" y="152916"/>
            <a:ext cx="1405656" cy="1335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74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502" y="1776908"/>
            <a:ext cx="6283060" cy="48645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সিএএফও / পেনশন ও ফান্ড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ম্যানেজমেন্টএর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ওয়েব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সাইটের (</a:t>
            </a:r>
            <a:r>
              <a:rPr lang="en-US" sz="28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www.cafopfm.gov.bd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)–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এই মেন্যুর মাধ্যমে সম্মানিত পেনশনারগনের আত্মীয়-স্বজন অথবা যে কোন পে-পয়েন্ট হতে পেনশনারের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নিজ জাতীয় পরিচয় পত্র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এবং মোবাইল নম্বর ব্যবহার করে মৃত্যুর তথ্য এন্ট্রি দিতে পারবেন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প্রাপ্ত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তথ্যানুযায়ী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সিএএফওপেনশন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ও ফান্ড ম্যানেজমেন্ট সংশ্লিষ্ট পেনশনারকে ব্লক করবে। এই সেবা কার্যক্রমটি অতি শীঘ্রই চালু করা হবে।</a:t>
            </a:r>
          </a:p>
          <a:p>
            <a:pPr marL="0" indent="0">
              <a:buNone/>
            </a:pP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626" y="1409337"/>
            <a:ext cx="3867690" cy="4906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5"/>
          <p:cNvGrpSpPr/>
          <p:nvPr/>
        </p:nvGrpSpPr>
        <p:grpSpPr>
          <a:xfrm>
            <a:off x="1821905" y="257662"/>
            <a:ext cx="8833260" cy="884671"/>
            <a:chOff x="14652" y="0"/>
            <a:chExt cx="7442692" cy="884671"/>
          </a:xfrm>
          <a:scene3d>
            <a:camera prst="orthographicFront"/>
            <a:lightRig rig="threeP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48660" y="0"/>
              <a:ext cx="7408684" cy="798524"/>
            </a:xfrm>
            <a:prstGeom prst="roundRect">
              <a:avLst/>
            </a:prstGeom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4652" y="164109"/>
              <a:ext cx="7330722" cy="7205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পেনশনারের মৃত্যুর তথ্য অন্তর্ভুক্ত </a:t>
              </a:r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করণ</a:t>
              </a:r>
              <a:endParaRPr lang="en-US" sz="3600" b="1" kern="1200" dirty="0">
                <a:latin typeface="SolaimanLipi" pitchFamily="65" charset="0"/>
                <a:cs typeface="SolaimanLipi" pitchFamily="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646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551" y="1857677"/>
            <a:ext cx="4831882" cy="40714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পেনশন সেবা আরও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সহজ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লক্ষ্যে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সিএএফও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পেনশন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ও ফান্ড ম্যানেজমেন্ট কার্যালয়ে আইপি টেলিফোন সার্ভিস সহ একটি অত্যাধুনিক কল সেন্টার চালুর অপেক্ষায় আছে, যার মাধ্যমে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পেনশনারগ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দেশের ও দেশের বাহির হতে সেবা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গ্রহ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ণ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করতে পারবেন।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71" r="8187"/>
          <a:stretch/>
        </p:blipFill>
        <p:spPr>
          <a:xfrm>
            <a:off x="324246" y="3039951"/>
            <a:ext cx="4743682" cy="3307909"/>
          </a:xfrm>
          <a:prstGeom prst="rect">
            <a:avLst/>
          </a:prstGeom>
          <a:effectLst>
            <a:outerShdw blurRad="50800" dist="38100" dir="8100000" algn="tr" rotWithShape="0">
              <a:schemeClr val="bg2">
                <a:lumMod val="75000"/>
                <a:alpha val="40000"/>
              </a:schemeClr>
            </a:outerShdw>
          </a:effectLst>
        </p:spPr>
      </p:pic>
      <p:grpSp>
        <p:nvGrpSpPr>
          <p:cNvPr id="2" name="Group 4"/>
          <p:cNvGrpSpPr/>
          <p:nvPr/>
        </p:nvGrpSpPr>
        <p:grpSpPr>
          <a:xfrm>
            <a:off x="1501543" y="394636"/>
            <a:ext cx="8758989" cy="1106905"/>
            <a:chOff x="-339212" y="91622"/>
            <a:chExt cx="8287510" cy="891791"/>
          </a:xfrm>
          <a:scene3d>
            <a:camera prst="orthographicFront"/>
            <a:lightRig rig="threeP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-175284" y="177136"/>
              <a:ext cx="7905011" cy="798524"/>
            </a:xfrm>
            <a:prstGeom prst="roundRect">
              <a:avLst/>
            </a:prstGeom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-339212" y="91622"/>
              <a:ext cx="8287510" cy="8917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কল </a:t>
              </a:r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সেন্টার </a:t>
              </a:r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স্থাপন</a:t>
              </a:r>
              <a:endParaRPr lang="en-US" sz="3600" b="1" kern="1200" dirty="0">
                <a:latin typeface="SolaimanLipi" pitchFamily="65" charset="0"/>
                <a:cs typeface="SolaimanLipi" pitchFamily="65" charset="0"/>
              </a:endParaRPr>
            </a:p>
          </p:txBody>
        </p:sp>
      </p:grp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3965" y="1501540"/>
            <a:ext cx="2418646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3809" y="4769817"/>
            <a:ext cx="2933951" cy="6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278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501543" y="394636"/>
            <a:ext cx="8758989" cy="1106905"/>
            <a:chOff x="-339212" y="91622"/>
            <a:chExt cx="8287510" cy="891791"/>
          </a:xfrm>
          <a:scene3d>
            <a:camera prst="orthographicFront"/>
            <a:lightRig rig="threeP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-175284" y="177136"/>
              <a:ext cx="7905011" cy="798524"/>
            </a:xfrm>
            <a:prstGeom prst="roundRect">
              <a:avLst/>
            </a:prstGeom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-339212" y="91622"/>
              <a:ext cx="8287510" cy="8917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algn="ctr"/>
              <a:r>
                <a:rPr lang="en-US" sz="3600" dirty="0" err="1" smtClean="0">
                  <a:latin typeface="SolaimanLipi" pitchFamily="65" charset="0"/>
                  <a:cs typeface="SolaimanLipi" pitchFamily="65" charset="0"/>
                </a:rPr>
                <a:t>লাইফ</a:t>
              </a:r>
              <a:r>
                <a:rPr lang="en-US" sz="3600" dirty="0" smtClean="0">
                  <a:latin typeface="SolaimanLipi" pitchFamily="65" charset="0"/>
                  <a:cs typeface="SolaimanLipi" pitchFamily="65" charset="0"/>
                </a:rPr>
                <a:t> </a:t>
              </a:r>
              <a:r>
                <a:rPr lang="en-US" sz="3600" dirty="0" err="1" smtClean="0">
                  <a:latin typeface="SolaimanLipi" pitchFamily="65" charset="0"/>
                  <a:cs typeface="SolaimanLipi" pitchFamily="65" charset="0"/>
                </a:rPr>
                <a:t>ভেরিফিকেশন</a:t>
              </a:r>
              <a:endParaRPr lang="en-US" sz="3600" dirty="0">
                <a:latin typeface="SolaimanLipi" pitchFamily="65" charset="0"/>
                <a:cs typeface="SolaimanLipi" pitchFamily="65" charset="0"/>
              </a:endParaRPr>
            </a:p>
          </p:txBody>
        </p:sp>
      </p:grp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3861" y="1717258"/>
            <a:ext cx="2741596" cy="229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886" y="2483319"/>
            <a:ext cx="3003148" cy="241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7727" y="2405613"/>
            <a:ext cx="2666197" cy="247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ounded Rectangle 4"/>
          <p:cNvSpPr/>
          <p:nvPr/>
        </p:nvSpPr>
        <p:spPr>
          <a:xfrm>
            <a:off x="4793381" y="4185386"/>
            <a:ext cx="2695074" cy="848628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থাম্ব</a:t>
            </a:r>
            <a:r>
              <a:rPr lang="en-US" sz="36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ইম্প্রেশন</a:t>
            </a:r>
            <a:endParaRPr lang="en-US" sz="36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4" name="Rounded Rectangle 4"/>
          <p:cNvSpPr/>
          <p:nvPr/>
        </p:nvSpPr>
        <p:spPr>
          <a:xfrm>
            <a:off x="8470232" y="5078931"/>
            <a:ext cx="2194560" cy="725103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আইরিশ</a:t>
            </a:r>
            <a:endParaRPr lang="en-US" sz="36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968942" y="5154329"/>
            <a:ext cx="2967790" cy="726707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ফেস</a:t>
            </a:r>
            <a:r>
              <a:rPr lang="en-US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রেকগনিশন</a:t>
            </a:r>
            <a:endParaRPr lang="en-US" sz="32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8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11381" y="2356845"/>
            <a:ext cx="6603744" cy="1801268"/>
            <a:chOff x="125608" y="577996"/>
            <a:chExt cx="7777818" cy="802421"/>
          </a:xfrm>
          <a:scene3d>
            <a:camera prst="orthographicFront"/>
            <a:lightRig rig="threePt" dir="t"/>
          </a:scene3d>
        </p:grpSpPr>
        <p:sp>
          <p:nvSpPr>
            <p:cNvPr id="4" name="Rounded Rectangle 3"/>
            <p:cNvSpPr/>
            <p:nvPr/>
          </p:nvSpPr>
          <p:spPr>
            <a:xfrm>
              <a:off x="494742" y="581893"/>
              <a:ext cx="7408684" cy="798524"/>
            </a:xfrm>
            <a:prstGeom prst="roundRect">
              <a:avLst/>
            </a:prstGeom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125608" y="577996"/>
              <a:ext cx="7330722" cy="7205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dirty="0" err="1" smtClean="0">
                  <a:latin typeface="SolaimanLipi" panose="02000500020000020004" pitchFamily="2" charset="0"/>
                  <a:cs typeface="SolaimanLipi" panose="02000500020000020004" pitchFamily="2" charset="0"/>
                </a:rPr>
                <a:t>ধন্যবাদ</a:t>
              </a:r>
              <a:endParaRPr lang="en-US" sz="5400" b="1" kern="1200" dirty="0">
                <a:latin typeface="SolaimanLipi" pitchFamily="65" charset="0"/>
                <a:cs typeface="SolaimanLipi" pitchFamily="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62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332" y="4892992"/>
            <a:ext cx="9601823" cy="17773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সিএএফও/পেনশন ও ফান্ড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ম্যানেজমেন্ট-এর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ওয়েব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সাইট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ে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24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  <a:hlinkClick r:id="rId2"/>
              </a:rPr>
              <a:t>www.cafopfm.gov.bd</a:t>
            </a:r>
            <a:r>
              <a:rPr lang="en-US" sz="24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en-US" sz="2400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-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এর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এই মেন্যুর মাধ্যমে সম্মানিত পেনশনারগণ নিজ জাতীয় পরিচয় পত্র নম্বর বা মোবাইল নম্বর ব্যবহার করে পেনশন/ ভাতাদি পরিশোধের সকল তথ্য জানতে পারবেন এবং প্রিন্ট করতে পারবেন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56" t="3010" r="11740" b="922"/>
          <a:stretch/>
        </p:blipFill>
        <p:spPr>
          <a:xfrm>
            <a:off x="3782728" y="1278576"/>
            <a:ext cx="6872438" cy="3179307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2101076" y="173256"/>
          <a:ext cx="7408684" cy="798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274" y="1078028"/>
            <a:ext cx="2498689" cy="357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3038769" y="2598892"/>
            <a:ext cx="724929" cy="63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8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100" y="1454364"/>
            <a:ext cx="3705726" cy="44362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n-IN" sz="2400" dirty="0">
                <a:latin typeface="Nikosh" pitchFamily="2" charset="0"/>
                <a:cs typeface="Nikosh" pitchFamily="2" charset="0"/>
              </a:rPr>
              <a:t>সিএএফও/পেনশন ও ফান্ড ম্যানেজমেন্ট-এর ওয়েব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সাইটের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  <a:hlinkClick r:id="rId2"/>
              </a:rPr>
              <a:t>www.cafopfm.gov.bd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এই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মেন্যুর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মাধ্যমে যে কোন সরকারী কর্মকর্তা/ কর্মচারী তাঁর নিজ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জাতীয় পরিচয় পত্র নম্বর বা মোবাইল নম্বর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ব্যবহার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করে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জিপিএফ- এর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বাৎসরিক স্থিতি, কর্তনকৃত চাঁদা/ মুনাফা ইত্যাদি সম্পর্কিত সকল তথ্য দেখতে পারবেন এবং প্রিন্ট করতে পারবেন।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786" y="1501541"/>
            <a:ext cx="2264170" cy="43217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3019519" y="3301536"/>
            <a:ext cx="724929" cy="63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4978" y="1549667"/>
            <a:ext cx="4225490" cy="43409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Diagram 6"/>
          <p:cNvGraphicFramePr/>
          <p:nvPr/>
        </p:nvGraphicFramePr>
        <p:xfrm>
          <a:off x="2101076" y="173256"/>
          <a:ext cx="7408684" cy="798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2757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16" y="1551488"/>
            <a:ext cx="5929746" cy="5306512"/>
          </a:xfrm>
        </p:spPr>
        <p:txBody>
          <a:bodyPr>
            <a:noAutofit/>
          </a:bodyPr>
          <a:lstStyle/>
          <a:p>
            <a:pPr marL="0" indent="3175" algn="just">
              <a:buNone/>
            </a:pPr>
            <a:r>
              <a:rPr lang="bn-IN" sz="2400" dirty="0">
                <a:latin typeface="Nikosh" pitchFamily="2" charset="0"/>
                <a:cs typeface="Nikosh" pitchFamily="2" charset="0"/>
              </a:rPr>
              <a:t>সিএএফও/পেনশন ও ফান্ড ম্যানেজমেন্ট-এর ওয়েব সাইটের </a:t>
            </a:r>
            <a:r>
              <a:rPr lang="bn-IN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www.cafopfm.gov.bd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24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bn-IN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এই মেন্যুর মাধ্যমে সম্মানিত পেনশনারগণ নিজ জাতীয় পরিচয় পত্র নম্বর বা মোবাইল নম্বর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ব্যবহার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করে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পেনশন/ ভাতা না প্রাপ্তি, কম/বেশি প্রাপ্তি,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এস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এম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এস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না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পাওয়া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অথবা ফিক্সেশন সমস্যা ইত্যাদি সংক্রান্ত অভিযোগসমূহ দাখিল করতে পারবেন। অভিযোগটি একটি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API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এর মাধ্যমে আইবাস++ হতে ডিভিশন ভিত্তিক বিভাজিত হয়ে অডিটর/ সুপার প্যানেলে প্রদর্শিত হবে। অতঃপর অভিযোগটি সমাধানের পর 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‘</a:t>
            </a:r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  <a:cs typeface="Nikosh" pitchFamily="2" charset="0"/>
              </a:rPr>
              <a:t>Your complaint no… has been resolved by CAFO Pension &amp; Fund Management’</a:t>
            </a:r>
            <a:r>
              <a:rPr lang="en-US" sz="2400" b="1" dirty="0"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শীর্ষক একটি এসএমএস সংশ্লিষ্ট পেনশনারের মোবাইল নম্বরে প্রেরিত হবে।</a:t>
            </a:r>
          </a:p>
          <a:p>
            <a:pPr marL="0" indent="0">
              <a:buNone/>
            </a:pPr>
            <a:endParaRPr lang="en-US" sz="2400" dirty="0"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8964" y="1672469"/>
            <a:ext cx="5569527" cy="409306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36037" y="296164"/>
            <a:ext cx="7408684" cy="798524"/>
            <a:chOff x="0" y="0"/>
            <a:chExt cx="7408684" cy="798524"/>
          </a:xfrm>
          <a:scene3d>
            <a:camera prst="orthographicFront"/>
            <a:lightRig rig="threeP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7408684" cy="798524"/>
            </a:xfrm>
            <a:prstGeom prst="roundRect">
              <a:avLst/>
            </a:prstGeom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8981" y="38981"/>
              <a:ext cx="7330722" cy="7205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অভিযোগ প্রতিকার ব্যবস্থা</a:t>
              </a:r>
              <a:endParaRPr lang="en-US" sz="3600" b="1" kern="1200" dirty="0">
                <a:latin typeface="SolaimanLipi" pitchFamily="65" charset="0"/>
                <a:cs typeface="SolaimanLipi" pitchFamily="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094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6796" y="1654867"/>
            <a:ext cx="5322770" cy="3995161"/>
          </a:xfrm>
        </p:spPr>
        <p:txBody>
          <a:bodyPr>
            <a:normAutofit/>
          </a:bodyPr>
          <a:lstStyle/>
          <a:p>
            <a:pPr marL="53975" indent="3175" algn="just">
              <a:buNone/>
            </a:pPr>
            <a:r>
              <a:rPr lang="bn-IN" sz="2800" dirty="0">
                <a:latin typeface="Nikosh" pitchFamily="2" charset="0"/>
                <a:cs typeface="Nikosh" pitchFamily="2" charset="0"/>
              </a:rPr>
              <a:t>প্রতি ১১  মাস পর  পর পেনশনারদের নিকট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Life Verification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–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একটি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মেসেজ যাবে। তখন পেনশন তার সুবিধামত যেকোনো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Accounts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Office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(সিএএফও/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ডিসিএ/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জেলা/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উপজেলা)-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এ নিজ জাতীয় পরিচয় পত্র নিয়ে উপস্থিত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লাইফ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ভেরিফিকেশন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কার্যক্রম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সম্পন্ন করতে পারবেন।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57" t="6945" r="20055" b="10185"/>
          <a:stretch/>
        </p:blipFill>
        <p:spPr>
          <a:xfrm>
            <a:off x="358822" y="1694046"/>
            <a:ext cx="5551090" cy="3185962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2324281" y="315413"/>
            <a:ext cx="7408684" cy="798524"/>
            <a:chOff x="0" y="0"/>
            <a:chExt cx="7408684" cy="798524"/>
          </a:xfrm>
          <a:scene3d>
            <a:camera prst="orthographicFront"/>
            <a:lightRig rig="threeP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7408684" cy="798524"/>
            </a:xfrm>
            <a:prstGeom prst="roundRect">
              <a:avLst/>
            </a:prstGeom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8981" y="38981"/>
              <a:ext cx="7330722" cy="7205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পেনশনারদের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লাইফ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ভেরিফিকেশন</a:t>
              </a:r>
              <a:endParaRPr lang="en-US" sz="3600" b="1" kern="1200" dirty="0">
                <a:latin typeface="SolaimanLipi" pitchFamily="65" charset="0"/>
                <a:cs typeface="SolaimanLipi" pitchFamily="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388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782" y="1661864"/>
            <a:ext cx="6022513" cy="42961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n-IN" sz="2800" dirty="0">
                <a:latin typeface="Nikosh" pitchFamily="2" charset="0"/>
                <a:cs typeface="Nikosh" pitchFamily="2" charset="0"/>
              </a:rPr>
              <a:t>সিএএফও/পেনশন ও ফান্ড ম্যানেজমেন্ট-এর ওয়েব সাইটের </a:t>
            </a:r>
            <a:r>
              <a:rPr lang="bn-IN" sz="28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  <a:hlinkClick r:id="rId2"/>
              </a:rPr>
              <a:t>www.cafopfm.gov.bd</a:t>
            </a:r>
            <a:r>
              <a:rPr lang="en-US" sz="28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নোটিশ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বোর্ড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মেন্যুর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মধ্যে পেনশন ক্যালকুলেটর সাব-মেন্যুটি সংযোজন করা হয়েছে। এই সাব-মেন্যুতে পেনশনারের জন্ম তারিখ, অবসরের তারিখ এবং নীট পেনশন এন্ট্রি করলে সংশ্লিষ্ট পেনশনার বিভিন্ন পে-স্কেল প্রদত্ত সুবিধা অনুযায়ী তার প্রাপ্য পেনশন নির্ধারণ সম্পর্কে নিশ্চিত হতে পারবেন। </a:t>
            </a:r>
          </a:p>
          <a:p>
            <a:pPr marL="0" indent="0">
              <a:buNone/>
            </a:pP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82" y="1703672"/>
            <a:ext cx="5002471" cy="3889820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tx1">
                <a:alpha val="40000"/>
              </a:scheme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2141401" y="286538"/>
            <a:ext cx="7408684" cy="798524"/>
            <a:chOff x="0" y="0"/>
            <a:chExt cx="7408684" cy="798524"/>
          </a:xfrm>
          <a:scene3d>
            <a:camera prst="orthographicFront"/>
            <a:lightRig rig="threeP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7408684" cy="798524"/>
            </a:xfrm>
            <a:prstGeom prst="roundRect">
              <a:avLst/>
            </a:prstGeom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8981" y="38981"/>
              <a:ext cx="7330722" cy="7205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পেনশন </a:t>
              </a:r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ক্যালকুলেটর</a:t>
              </a:r>
              <a:endParaRPr lang="en-US" sz="3600" b="1" kern="1200" dirty="0">
                <a:latin typeface="SolaimanLipi" pitchFamily="65" charset="0"/>
                <a:cs typeface="SolaimanLipi" pitchFamily="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655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726" y="2463114"/>
            <a:ext cx="9966960" cy="2108886"/>
          </a:xfrm>
        </p:spPr>
        <p:txBody>
          <a:bodyPr>
            <a:noAutofit/>
          </a:bodyPr>
          <a:lstStyle/>
          <a:p>
            <a:pPr marL="0" indent="0" algn="just">
              <a:buNone/>
              <a:tabLst>
                <a:tab pos="404813" algn="l"/>
              </a:tabLst>
            </a:pPr>
            <a:r>
              <a:rPr lang="bn-IN" sz="2800" dirty="0">
                <a:latin typeface="SolaimanLipi" pitchFamily="65" charset="0"/>
                <a:cs typeface="SolaimanLipi" pitchFamily="65" charset="0"/>
              </a:rPr>
              <a:t>পূর্ববর্তী মাসের পেনশনারদের প্রদত্ত পেনশন অনুযায়ী চলতি মাসের মাসিক পেনশন একজন 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User </a:t>
            </a:r>
            <a:r>
              <a:rPr lang="bn-IN" sz="2800" dirty="0" smtClean="0">
                <a:latin typeface="SolaimanLipi" pitchFamily="65" charset="0"/>
                <a:cs typeface="SolaimanLipi" pitchFamily="65" charset="0"/>
              </a:rPr>
              <a:t>দ্বারা স্বয়ংক্রিয়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IN" sz="2800" dirty="0" smtClean="0">
                <a:latin typeface="SolaimanLipi" pitchFamily="65" charset="0"/>
                <a:cs typeface="SolaimanLipi" pitchFamily="65" charset="0"/>
              </a:rPr>
              <a:t>ভাবে </a:t>
            </a:r>
            <a:r>
              <a:rPr lang="bn-IN" sz="2800" dirty="0">
                <a:latin typeface="SolaimanLipi" pitchFamily="65" charset="0"/>
                <a:cs typeface="SolaimanLipi" pitchFamily="65" charset="0"/>
              </a:rPr>
              <a:t>টোকেন এবং বিল এন্ট্রি করা হয় । এতে করে 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Human Intervention </a:t>
            </a:r>
            <a:r>
              <a:rPr lang="bn-IN" sz="2800" dirty="0" smtClean="0">
                <a:latin typeface="SolaimanLipi" pitchFamily="65" charset="0"/>
                <a:cs typeface="SolaimanLipi" pitchFamily="65" charset="0"/>
              </a:rPr>
              <a:t>কম </a:t>
            </a:r>
            <a:r>
              <a:rPr lang="bn-IN" sz="2800" dirty="0">
                <a:latin typeface="SolaimanLipi" pitchFamily="65" charset="0"/>
                <a:cs typeface="SolaimanLipi" pitchFamily="65" charset="0"/>
              </a:rPr>
              <a:t>হয় এবং কম সময়ে পেনশনারদের মাসিক পেনশন প্রক্রিয়া সহজ ও নির্ভুলভাবে করা </a:t>
            </a:r>
            <a:r>
              <a:rPr lang="bn-IN" sz="2800" dirty="0" smtClean="0">
                <a:latin typeface="SolaimanLipi" pitchFamily="65" charset="0"/>
                <a:cs typeface="SolaimanLipi" pitchFamily="65" charset="0"/>
              </a:rPr>
              <a:t>সম্ভব হয়।</a:t>
            </a:r>
            <a:endParaRPr lang="en-US" sz="2800" dirty="0">
              <a:latin typeface="SolaimanLipi" pitchFamily="65" charset="0"/>
              <a:cs typeface="SolaimanLipi" pitchFamily="65" charset="0"/>
            </a:endParaRPr>
          </a:p>
          <a:p>
            <a:endParaRPr lang="en-US" sz="2800" dirty="0">
              <a:latin typeface="SolaimanLipi" pitchFamily="65" charset="0"/>
              <a:cs typeface="SolaimanLipi" pitchFamily="65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0793" y="375386"/>
            <a:ext cx="8758989" cy="1106905"/>
            <a:chOff x="-339212" y="91622"/>
            <a:chExt cx="8287510" cy="891791"/>
          </a:xfrm>
          <a:scene3d>
            <a:camera prst="orthographicFront"/>
            <a:lightRig rig="threeP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-175284" y="177136"/>
              <a:ext cx="7905011" cy="798524"/>
            </a:xfrm>
            <a:prstGeom prst="roundRect">
              <a:avLst/>
            </a:prstGeom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-339212" y="91622"/>
              <a:ext cx="8287510" cy="8917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স্বয়ংক্রিয় মাসিক পেনশন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টোকেন এবং বিল এন্ট্রি </a:t>
              </a:r>
              <a:endParaRPr lang="en-US" sz="3600" b="1" kern="1200" dirty="0">
                <a:latin typeface="SolaimanLipi" pitchFamily="65" charset="0"/>
                <a:cs typeface="SolaimanLipi" pitchFamily="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966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95" y="1799577"/>
            <a:ext cx="4403558" cy="3465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n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সিএএফও/পেনশন ও ফান্ড ম্যানেজমেন্ট-এ সরাসরি আগত পেনশনারদের বিভিন্ন সমস্যা </a:t>
            </a:r>
            <a:r>
              <a:rPr lang="bn-IN" sz="28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সমাধানের </a:t>
            </a:r>
            <a:r>
              <a:rPr lang="bn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উদ্দেশ্যে একটি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Dedicated Help Desk </a:t>
            </a:r>
            <a:r>
              <a:rPr lang="bn-IN" sz="28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স্থাপন </a:t>
            </a:r>
            <a:r>
              <a:rPr lang="bn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করা </a:t>
            </a:r>
            <a:r>
              <a:rPr lang="bn-IN" sz="28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হয়েছে।</a:t>
            </a:r>
            <a:endParaRPr lang="en-US" sz="2800" dirty="0"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463" y="1859162"/>
            <a:ext cx="4682951" cy="28090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41401" y="286538"/>
            <a:ext cx="7408684" cy="798524"/>
            <a:chOff x="0" y="0"/>
            <a:chExt cx="7408684" cy="798524"/>
          </a:xfrm>
          <a:scene3d>
            <a:camera prst="orthographicFront"/>
            <a:lightRig rig="threeP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7408684" cy="798524"/>
            </a:xfrm>
            <a:prstGeom prst="roundRect">
              <a:avLst/>
            </a:prstGeom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8981" y="38981"/>
              <a:ext cx="7330722" cy="7205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পেনশন প্রদানকারী সহায়তা ডেস্ক</a:t>
              </a:r>
              <a:endParaRPr lang="en-US" sz="3600" b="1" kern="1200" dirty="0">
                <a:latin typeface="SolaimanLipi" pitchFamily="65" charset="0"/>
                <a:cs typeface="SolaimanLipi" pitchFamily="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256903" y="856651"/>
            <a:ext cx="7408684" cy="1354996"/>
            <a:chOff x="0" y="1"/>
            <a:chExt cx="7408684" cy="759542"/>
          </a:xfrm>
          <a:scene3d>
            <a:camera prst="orthographicFront"/>
            <a:lightRig rig="threeP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1"/>
              <a:ext cx="7408684" cy="598893"/>
            </a:xfrm>
            <a:prstGeom prst="roundRect">
              <a:avLst/>
            </a:prstGeom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8981" y="38981"/>
              <a:ext cx="7330722" cy="7205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বাস্তবায়নাধীন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bn-IN" sz="3600" b="1" dirty="0" smtClean="0">
                  <a:latin typeface="SolaimanLipi" pitchFamily="65" charset="0"/>
                  <a:cs typeface="SolaimanLipi" pitchFamily="65" charset="0"/>
                </a:rPr>
                <a:t>উদ্ভাবনী</a:t>
              </a:r>
              <a:r>
                <a:rPr lang="en-US" sz="3600" b="1" dirty="0" smtClean="0">
                  <a:latin typeface="SolaimanLipi" pitchFamily="65" charset="0"/>
                  <a:cs typeface="SolaimanLipi" pitchFamily="65" charset="0"/>
                </a:rPr>
                <a:t> </a:t>
              </a:r>
              <a:r>
                <a:rPr lang="en-US" sz="3600" b="1" dirty="0" err="1" smtClean="0">
                  <a:latin typeface="SolaimanLipi" pitchFamily="65" charset="0"/>
                  <a:cs typeface="SolaimanLipi" pitchFamily="65" charset="0"/>
                </a:rPr>
                <a:t>ধারণা</a:t>
              </a:r>
              <a:r>
                <a:rPr lang="bn-IN" sz="3600" b="1" dirty="0" smtClean="0">
                  <a:latin typeface="SolaimanLipi" pitchFamily="65" charset="0"/>
                  <a:cs typeface="SolaimanLipi" pitchFamily="65" charset="0"/>
                </a:rPr>
                <a:t>সমূহ</a:t>
              </a:r>
              <a:endParaRPr lang="en-US" sz="3600" dirty="0" smtClean="0"/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endParaRPr lang="en-US" sz="3600" b="1" kern="1200" dirty="0">
                <a:latin typeface="SolaimanLipi" pitchFamily="65" charset="0"/>
                <a:cs typeface="SolaimanLipi" pitchFamily="65" charset="0"/>
              </a:endParaRPr>
            </a:p>
          </p:txBody>
        </p:sp>
      </p:grp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3081" y="2098307"/>
            <a:ext cx="5842534" cy="421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512</Words>
  <Application>Microsoft Office PowerPoint</Application>
  <PresentationFormat>Custom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শোকেসিং</dc:title>
  <dc:creator>User</dc:creator>
  <cp:lastModifiedBy>8801715303355</cp:lastModifiedBy>
  <cp:revision>83</cp:revision>
  <dcterms:created xsi:type="dcterms:W3CDTF">2021-05-24T06:59:46Z</dcterms:created>
  <dcterms:modified xsi:type="dcterms:W3CDTF">2021-05-26T14:54:57Z</dcterms:modified>
</cp:coreProperties>
</file>