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60" r:id="rId2"/>
    <p:sldId id="257" r:id="rId3"/>
    <p:sldId id="272" r:id="rId4"/>
    <p:sldId id="274" r:id="rId5"/>
    <p:sldId id="261" r:id="rId6"/>
    <p:sldId id="262" r:id="rId7"/>
    <p:sldId id="263" r:id="rId8"/>
    <p:sldId id="264" r:id="rId9"/>
    <p:sldId id="265" r:id="rId10"/>
    <p:sldId id="267" r:id="rId11"/>
    <p:sldId id="266" r:id="rId12"/>
    <p:sldId id="268" r:id="rId13"/>
    <p:sldId id="269" r:id="rId14"/>
    <p:sldId id="270" r:id="rId15"/>
    <p:sldId id="258" r:id="rId16"/>
    <p:sldId id="273" r:id="rId17"/>
    <p:sldId id="275"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996" y="1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F73E99C-4BB6-4326-8B0D-1EF9F33E1FF2}" type="datetimeFigureOut">
              <a:rPr lang="en-US" smtClean="0"/>
              <a:t>5/1/2021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D775DE6-D1CC-4228-8A57-6B67C47FD09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F73E99C-4BB6-4326-8B0D-1EF9F33E1FF2}"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775DE6-D1CC-4228-8A57-6B67C47FD09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F73E99C-4BB6-4326-8B0D-1EF9F33E1FF2}"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775DE6-D1CC-4228-8A57-6B67C47FD09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F73E99C-4BB6-4326-8B0D-1EF9F33E1FF2}"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775DE6-D1CC-4228-8A57-6B67C47FD09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F73E99C-4BB6-4326-8B0D-1EF9F33E1FF2}"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775DE6-D1CC-4228-8A57-6B67C47FD09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F73E99C-4BB6-4326-8B0D-1EF9F33E1FF2}" type="datetimeFigureOut">
              <a:rPr lang="en-US" smtClean="0"/>
              <a:t>5/1/2021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775DE6-D1CC-4228-8A57-6B67C47FD09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F73E99C-4BB6-4326-8B0D-1EF9F33E1FF2}" type="datetimeFigureOut">
              <a:rPr lang="en-US" smtClean="0"/>
              <a:t>5/1/2021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775DE6-D1CC-4228-8A57-6B67C47FD09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F73E99C-4BB6-4326-8B0D-1EF9F33E1FF2}" type="datetimeFigureOut">
              <a:rPr lang="en-US" smtClean="0"/>
              <a:t>5/1/2021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775DE6-D1CC-4228-8A57-6B67C47FD09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73E99C-4BB6-4326-8B0D-1EF9F33E1FF2}" type="datetimeFigureOut">
              <a:rPr lang="en-US" smtClean="0"/>
              <a:t>5/1/2021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775DE6-D1CC-4228-8A57-6B67C47FD09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F73E99C-4BB6-4326-8B0D-1EF9F33E1FF2}" type="datetimeFigureOut">
              <a:rPr lang="en-US" smtClean="0"/>
              <a:t>5/1/2021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775DE6-D1CC-4228-8A57-6B67C47FD09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F73E99C-4BB6-4326-8B0D-1EF9F33E1FF2}" type="datetimeFigureOut">
              <a:rPr lang="en-US" smtClean="0"/>
              <a:t>5/1/2021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D775DE6-D1CC-4228-8A57-6B67C47FD09B}"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F73E99C-4BB6-4326-8B0D-1EF9F33E1FF2}" type="datetimeFigureOut">
              <a:rPr lang="en-US" smtClean="0"/>
              <a:t>5/1/2021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D775DE6-D1CC-4228-8A57-6B67C47FD09B}"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4372168"/>
            <a:ext cx="5029200" cy="1723832"/>
          </a:xfrm>
        </p:spPr>
        <p:txBody>
          <a:bodyPr/>
          <a:lstStyle/>
          <a:p>
            <a:r>
              <a:rPr lang="en-US" sz="2800" dirty="0" smtClean="0"/>
              <a:t>Muhammad </a:t>
            </a:r>
            <a:r>
              <a:rPr lang="en-US" sz="2800" dirty="0" err="1" smtClean="0"/>
              <a:t>Asadul</a:t>
            </a:r>
            <a:r>
              <a:rPr lang="en-US" sz="2800" dirty="0" smtClean="0"/>
              <a:t> </a:t>
            </a:r>
            <a:r>
              <a:rPr lang="en-US" sz="2800" dirty="0" err="1" smtClean="0"/>
              <a:t>Haq</a:t>
            </a:r>
            <a:r>
              <a:rPr lang="en-US" sz="2800" dirty="0" smtClean="0"/>
              <a:t/>
            </a:r>
            <a:br>
              <a:rPr lang="en-US" sz="2800" dirty="0" smtClean="0"/>
            </a:br>
            <a:r>
              <a:rPr lang="en-US" sz="2800" dirty="0" smtClean="0"/>
              <a:t>Deputy Secretary</a:t>
            </a:r>
            <a:br>
              <a:rPr lang="en-US" sz="2800" dirty="0" smtClean="0"/>
            </a:br>
            <a:r>
              <a:rPr lang="en-US" sz="2800" dirty="0" smtClean="0"/>
              <a:t>Cabinet Division</a:t>
            </a:r>
            <a:endParaRPr lang="en-US" sz="2800" dirty="0"/>
          </a:p>
        </p:txBody>
      </p:sp>
      <p:sp>
        <p:nvSpPr>
          <p:cNvPr id="3" name="Content Placeholder 2"/>
          <p:cNvSpPr>
            <a:spLocks noGrp="1"/>
          </p:cNvSpPr>
          <p:nvPr>
            <p:ph idx="1"/>
          </p:nvPr>
        </p:nvSpPr>
        <p:spPr>
          <a:xfrm>
            <a:off x="1143000" y="731520"/>
            <a:ext cx="5105400" cy="2164080"/>
          </a:xfrm>
        </p:spPr>
        <p:txBody>
          <a:bodyPr>
            <a:normAutofit/>
          </a:bodyPr>
          <a:lstStyle/>
          <a:p>
            <a:pPr marL="45720" indent="0" algn="ctr">
              <a:buNone/>
            </a:pPr>
            <a:r>
              <a:rPr lang="en-US" sz="6000" dirty="0" smtClean="0">
                <a:solidFill>
                  <a:srgbClr val="FF0000"/>
                </a:solidFill>
              </a:rPr>
              <a:t>     WELCOME</a:t>
            </a:r>
            <a:endParaRPr lang="en-US" sz="6000" dirty="0">
              <a:solidFill>
                <a:srgbClr val="FF0000"/>
              </a:solidFill>
            </a:endParaRPr>
          </a:p>
        </p:txBody>
      </p:sp>
    </p:spTree>
    <p:extLst>
      <p:ext uri="{BB962C8B-B14F-4D97-AF65-F5344CB8AC3E}">
        <p14:creationId xmlns:p14="http://schemas.microsoft.com/office/powerpoint/2010/main" val="17944054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bn-IN" sz="2000" u="sng" dirty="0">
                <a:solidFill>
                  <a:srgbClr val="C00000"/>
                </a:solidFill>
              </a:rPr>
              <a:t>কার্যক্রম নং ১.৫ </a:t>
            </a:r>
            <a:r>
              <a:rPr lang="en-US" sz="2000" u="sng" dirty="0" smtClean="0">
                <a:solidFill>
                  <a:srgbClr val="C00000"/>
                </a:solidFill>
              </a:rPr>
              <a:t/>
            </a:r>
            <a:br>
              <a:rPr lang="en-US" sz="2000" u="sng" dirty="0" smtClean="0">
                <a:solidFill>
                  <a:srgbClr val="C00000"/>
                </a:solidFill>
              </a:rPr>
            </a:br>
            <a:r>
              <a:rPr lang="bn-IN" sz="2000" u="sng" dirty="0" smtClean="0">
                <a:solidFill>
                  <a:srgbClr val="C00000"/>
                </a:solidFill>
              </a:rPr>
              <a:t>তথ্য </a:t>
            </a:r>
            <a:r>
              <a:rPr lang="bn-IN" sz="2000" u="sng" dirty="0">
                <a:solidFill>
                  <a:srgbClr val="C00000"/>
                </a:solidFill>
              </a:rPr>
              <a:t>অধিকার আইন ও বিধিবিধান সম্পর্কে জনসচেতনতা বৃদ্ধিকরণ</a:t>
            </a:r>
            <a:r>
              <a:rPr lang="en-US" sz="2000" dirty="0"/>
              <a:t/>
            </a:r>
            <a:br>
              <a:rPr lang="en-US" sz="2000" dirty="0"/>
            </a:br>
            <a:endParaRPr lang="en-US" sz="2000" dirty="0"/>
          </a:p>
        </p:txBody>
      </p:sp>
      <p:sp>
        <p:nvSpPr>
          <p:cNvPr id="3" name="Content Placeholder 2"/>
          <p:cNvSpPr>
            <a:spLocks noGrp="1"/>
          </p:cNvSpPr>
          <p:nvPr>
            <p:ph idx="1"/>
          </p:nvPr>
        </p:nvSpPr>
        <p:spPr/>
        <p:txBody>
          <a:bodyPr/>
          <a:lstStyle/>
          <a:p>
            <a:pPr algn="just"/>
            <a:endParaRPr lang="en-US" u="sng" dirty="0" smtClean="0">
              <a:solidFill>
                <a:srgbClr val="C00000"/>
              </a:solidFill>
              <a:latin typeface="Nikosh" pitchFamily="2" charset="0"/>
              <a:cs typeface="Nikosh" pitchFamily="2" charset="0"/>
            </a:endParaRPr>
          </a:p>
          <a:p>
            <a:pPr algn="just"/>
            <a:endParaRPr lang="en-US" u="sng" dirty="0">
              <a:solidFill>
                <a:srgbClr val="C00000"/>
              </a:solidFill>
              <a:latin typeface="Nikosh" pitchFamily="2" charset="0"/>
              <a:cs typeface="Nikosh" pitchFamily="2" charset="0"/>
            </a:endParaRPr>
          </a:p>
          <a:p>
            <a:pPr algn="just"/>
            <a:r>
              <a:rPr lang="bn-IN" u="sng" dirty="0" smtClean="0">
                <a:solidFill>
                  <a:srgbClr val="C00000"/>
                </a:solidFill>
                <a:latin typeface="Nikosh" pitchFamily="2" charset="0"/>
                <a:cs typeface="Nikosh" pitchFamily="2" charset="0"/>
              </a:rPr>
              <a:t>বাস্তবায়ন </a:t>
            </a:r>
            <a:r>
              <a:rPr lang="bn-IN" u="sng" dirty="0">
                <a:solidFill>
                  <a:srgbClr val="C00000"/>
                </a:solidFill>
                <a:latin typeface="Nikosh" pitchFamily="2" charset="0"/>
                <a:cs typeface="Nikosh" pitchFamily="2" charset="0"/>
              </a:rPr>
              <a:t>পদ্ধতি</a:t>
            </a:r>
            <a:r>
              <a:rPr lang="bn-IN" dirty="0">
                <a:solidFill>
                  <a:srgbClr val="C00000"/>
                </a:solidFill>
                <a:latin typeface="Nikosh" pitchFamily="2" charset="0"/>
                <a:cs typeface="Nikosh" pitchFamily="2" charset="0"/>
              </a:rPr>
              <a:t>:</a:t>
            </a:r>
            <a:r>
              <a:rPr lang="bn-IN" dirty="0">
                <a:latin typeface="Nikosh" pitchFamily="2" charset="0"/>
                <a:cs typeface="Nikosh" pitchFamily="2" charset="0"/>
              </a:rPr>
              <a:t> </a:t>
            </a:r>
            <a:r>
              <a:rPr lang="bn-IN" sz="2000" dirty="0">
                <a:latin typeface="Nikosh" pitchFamily="2" charset="0"/>
                <a:cs typeface="Nikosh" pitchFamily="2" charset="0"/>
              </a:rPr>
              <a:t>জনসচেতনতা বৃদ্ধিমূলক প্রচার কার্যক্রম হিসেবে সভা, সেমিনার, কর্মশালা কিংবা প্রচারপত্র বিবেচনা করা হবে। লক্ষ্যমাত্রার বিপরীতে অর্জন শতভাগ হলে পূর্ণ নম্বর পাওয়া যাবে।</a:t>
            </a:r>
            <a:r>
              <a:rPr lang="bn-IN" dirty="0">
                <a:latin typeface="Nikosh" pitchFamily="2" charset="0"/>
                <a:cs typeface="Nikosh" pitchFamily="2" charset="0"/>
              </a:rPr>
              <a:t> </a:t>
            </a:r>
            <a:endParaRPr lang="en-US" dirty="0" smtClean="0">
              <a:latin typeface="Nikosh" pitchFamily="2" charset="0"/>
              <a:cs typeface="Nikosh" pitchFamily="2" charset="0"/>
            </a:endParaRPr>
          </a:p>
          <a:p>
            <a:pPr marL="0" indent="0" algn="just">
              <a:buNone/>
            </a:pPr>
            <a:endParaRPr lang="en-US" dirty="0">
              <a:latin typeface="Nikosh" pitchFamily="2" charset="0"/>
              <a:cs typeface="Nikosh" pitchFamily="2" charset="0"/>
            </a:endParaRPr>
          </a:p>
          <a:p>
            <a:pPr algn="just"/>
            <a:r>
              <a:rPr lang="bn-IN" u="sng" dirty="0" smtClean="0">
                <a:solidFill>
                  <a:srgbClr val="C00000"/>
                </a:solidFill>
                <a:latin typeface="Nikosh" pitchFamily="2" charset="0"/>
                <a:cs typeface="Nikosh" pitchFamily="2" charset="0"/>
              </a:rPr>
              <a:t>প্রমাণক</a:t>
            </a:r>
            <a:r>
              <a:rPr lang="bn-IN" u="sng" dirty="0">
                <a:solidFill>
                  <a:srgbClr val="C00000"/>
                </a:solidFill>
                <a:latin typeface="Nikosh" pitchFamily="2" charset="0"/>
                <a:cs typeface="Nikosh" pitchFamily="2" charset="0"/>
              </a:rPr>
              <a:t>:</a:t>
            </a:r>
            <a:r>
              <a:rPr lang="bn-IN" dirty="0">
                <a:latin typeface="Nikosh" pitchFamily="2" charset="0"/>
                <a:cs typeface="Nikosh" pitchFamily="2" charset="0"/>
              </a:rPr>
              <a:t> </a:t>
            </a:r>
            <a:r>
              <a:rPr lang="bn-IN" sz="2000" dirty="0">
                <a:latin typeface="Nikosh" pitchFamily="2" charset="0"/>
                <a:cs typeface="Nikosh" pitchFamily="2" charset="0"/>
              </a:rPr>
              <a:t>সভা, সেমিনার, কর্মশালার অফিস আদেশ কিংবা প্রচারপত্রের কপি।</a:t>
            </a:r>
            <a:r>
              <a:rPr lang="bn-IN" dirty="0">
                <a:latin typeface="Nikosh" pitchFamily="2" charset="0"/>
                <a:cs typeface="Nikosh" pitchFamily="2" charset="0"/>
              </a:rPr>
              <a:t> </a:t>
            </a:r>
            <a:endParaRPr lang="en-US" dirty="0">
              <a:latin typeface="Nikosh" pitchFamily="2" charset="0"/>
              <a:cs typeface="Nikosh" pitchFamily="2" charset="0"/>
            </a:endParaRPr>
          </a:p>
          <a:p>
            <a:pPr marL="0" indent="0">
              <a:buNone/>
            </a:pPr>
            <a:endParaRPr lang="en-US" dirty="0">
              <a:latin typeface="Nikosh" pitchFamily="2" charset="0"/>
              <a:cs typeface="Nikosh" pitchFamily="2" charset="0"/>
            </a:endParaRPr>
          </a:p>
        </p:txBody>
      </p:sp>
    </p:spTree>
    <p:extLst>
      <p:ext uri="{BB962C8B-B14F-4D97-AF65-F5344CB8AC3E}">
        <p14:creationId xmlns:p14="http://schemas.microsoft.com/office/powerpoint/2010/main" val="8909854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bn-IN" sz="2000" u="sng" dirty="0">
                <a:solidFill>
                  <a:srgbClr val="C00000"/>
                </a:solidFill>
              </a:rPr>
              <a:t>কার্যক্রম নং ১.৬ </a:t>
            </a:r>
            <a:r>
              <a:rPr lang="en-US" sz="2000" u="sng" dirty="0" smtClean="0">
                <a:solidFill>
                  <a:srgbClr val="C00000"/>
                </a:solidFill>
              </a:rPr>
              <a:t/>
            </a:r>
            <a:br>
              <a:rPr lang="en-US" sz="2000" u="sng" dirty="0" smtClean="0">
                <a:solidFill>
                  <a:srgbClr val="C00000"/>
                </a:solidFill>
              </a:rPr>
            </a:br>
            <a:r>
              <a:rPr lang="bn-IN" sz="2000" u="sng" dirty="0" smtClean="0">
                <a:solidFill>
                  <a:srgbClr val="C00000"/>
                </a:solidFill>
              </a:rPr>
              <a:t>তথ্য </a:t>
            </a:r>
            <a:r>
              <a:rPr lang="bn-IN" sz="2000" u="sng" dirty="0">
                <a:solidFill>
                  <a:srgbClr val="C00000"/>
                </a:solidFill>
              </a:rPr>
              <a:t>অধিকার বিষয়ে কর্মকর্তাদের প্রশিক্ষণ আয়োজন</a:t>
            </a:r>
            <a:r>
              <a:rPr lang="bn-IN" sz="2000" u="sng" dirty="0"/>
              <a:t>   </a:t>
            </a:r>
            <a:r>
              <a:rPr lang="en-US" sz="2000" dirty="0"/>
              <a:t/>
            </a:r>
            <a:br>
              <a:rPr lang="en-US" sz="2000" dirty="0"/>
            </a:br>
            <a:endParaRPr lang="en-US" sz="2000" dirty="0"/>
          </a:p>
        </p:txBody>
      </p:sp>
      <p:sp>
        <p:nvSpPr>
          <p:cNvPr id="3" name="Content Placeholder 2"/>
          <p:cNvSpPr>
            <a:spLocks noGrp="1"/>
          </p:cNvSpPr>
          <p:nvPr>
            <p:ph idx="1"/>
          </p:nvPr>
        </p:nvSpPr>
        <p:spPr/>
        <p:txBody>
          <a:bodyPr/>
          <a:lstStyle/>
          <a:p>
            <a:pPr algn="just"/>
            <a:r>
              <a:rPr lang="en-US" sz="2400" u="sng" dirty="0" err="1" smtClean="0">
                <a:solidFill>
                  <a:srgbClr val="C00000"/>
                </a:solidFill>
                <a:latin typeface="Nikosh" pitchFamily="2" charset="0"/>
                <a:cs typeface="Nikosh" pitchFamily="2" charset="0"/>
              </a:rPr>
              <a:t>বাস্তবায়ন</a:t>
            </a:r>
            <a:r>
              <a:rPr lang="en-US" sz="2400" u="sng" dirty="0">
                <a:solidFill>
                  <a:srgbClr val="C00000"/>
                </a:solidFill>
                <a:latin typeface="Nikosh" pitchFamily="2" charset="0"/>
                <a:cs typeface="Nikosh" pitchFamily="2" charset="0"/>
              </a:rPr>
              <a:t> </a:t>
            </a:r>
            <a:r>
              <a:rPr lang="en-US" sz="2400" u="sng" dirty="0" err="1" smtClean="0">
                <a:solidFill>
                  <a:srgbClr val="C00000"/>
                </a:solidFill>
                <a:latin typeface="Nikosh" pitchFamily="2" charset="0"/>
                <a:cs typeface="Nikosh" pitchFamily="2" charset="0"/>
              </a:rPr>
              <a:t>পদ্ধতিঃ</a:t>
            </a:r>
            <a:r>
              <a:rPr lang="en-US" sz="2400" u="sng" dirty="0" smtClean="0">
                <a:latin typeface="Nikosh" pitchFamily="2" charset="0"/>
                <a:cs typeface="Nikosh" pitchFamily="2" charset="0"/>
              </a:rPr>
              <a:t> </a:t>
            </a:r>
            <a:r>
              <a:rPr lang="en-US" sz="2400" dirty="0" err="1" smtClean="0">
                <a:latin typeface="Nikosh" pitchFamily="2" charset="0"/>
                <a:cs typeface="Nikosh" pitchFamily="2" charset="0"/>
              </a:rPr>
              <a:t>মন্ত্রণালয়</a:t>
            </a:r>
            <a:r>
              <a:rPr lang="en-US" sz="2400" dirty="0" smtClean="0">
                <a:latin typeface="Nikosh" pitchFamily="2" charset="0"/>
                <a:cs typeface="Nikosh" pitchFamily="2" charset="0"/>
              </a:rPr>
              <a:t>/</a:t>
            </a:r>
            <a:r>
              <a:rPr lang="en-US" sz="2400" dirty="0" err="1" smtClean="0">
                <a:latin typeface="Nikosh" pitchFamily="2" charset="0"/>
                <a:cs typeface="Nikosh" pitchFamily="2" charset="0"/>
              </a:rPr>
              <a:t>বিভাগ</a:t>
            </a:r>
            <a:r>
              <a:rPr lang="en-US" sz="2400" dirty="0" smtClean="0">
                <a:latin typeface="Nikosh" pitchFamily="2" charset="0"/>
                <a:cs typeface="Nikosh" pitchFamily="2" charset="0"/>
              </a:rPr>
              <a:t>/</a:t>
            </a:r>
            <a:r>
              <a:rPr lang="en-US" sz="2400" dirty="0" err="1" smtClean="0">
                <a:latin typeface="Nikosh" pitchFamily="2" charset="0"/>
                <a:cs typeface="Nikosh" pitchFamily="2" charset="0"/>
              </a:rPr>
              <a:t>রাষ্ট্রীয়</a:t>
            </a:r>
            <a:r>
              <a:rPr lang="en-US" sz="2400" dirty="0" smtClean="0">
                <a:latin typeface="Nikosh" pitchFamily="2" charset="0"/>
                <a:cs typeface="Nikosh" pitchFamily="2" charset="0"/>
              </a:rPr>
              <a:t> </a:t>
            </a:r>
            <a:r>
              <a:rPr lang="en-US" sz="2400" dirty="0" err="1">
                <a:latin typeface="Nikosh" pitchFamily="2" charset="0"/>
                <a:cs typeface="Nikosh" pitchFamily="2" charset="0"/>
              </a:rPr>
              <a:t>প্রতিষ্ঠানসমূহের</a:t>
            </a:r>
            <a:r>
              <a:rPr lang="en-US" sz="2400" dirty="0">
                <a:latin typeface="Nikosh" pitchFamily="2" charset="0"/>
                <a:cs typeface="Nikosh" pitchFamily="2" charset="0"/>
              </a:rPr>
              <a:t> </a:t>
            </a:r>
            <a:r>
              <a:rPr lang="en-US" sz="2400" dirty="0" err="1">
                <a:latin typeface="Nikosh" pitchFamily="2" charset="0"/>
                <a:cs typeface="Nikosh" pitchFamily="2" charset="0"/>
              </a:rPr>
              <a:t>কর্মকর্তা-কর্মচারীদের</a:t>
            </a:r>
            <a:r>
              <a:rPr lang="en-US" sz="2400" dirty="0">
                <a:latin typeface="Nikosh" pitchFamily="2" charset="0"/>
                <a:cs typeface="Nikosh" pitchFamily="2" charset="0"/>
              </a:rPr>
              <a:t> </a:t>
            </a:r>
            <a:r>
              <a:rPr lang="en-US" sz="2400" dirty="0" err="1">
                <a:latin typeface="Nikosh" pitchFamily="2" charset="0"/>
                <a:cs typeface="Nikosh" pitchFamily="2" charset="0"/>
              </a:rPr>
              <a:t>অংশগ্রহণে</a:t>
            </a:r>
            <a:r>
              <a:rPr lang="en-US" sz="2400" dirty="0">
                <a:latin typeface="Nikosh" pitchFamily="2" charset="0"/>
                <a:cs typeface="Nikosh" pitchFamily="2" charset="0"/>
              </a:rPr>
              <a:t> </a:t>
            </a:r>
            <a:r>
              <a:rPr lang="bn-IN" sz="2400" dirty="0">
                <a:latin typeface="Nikosh" pitchFamily="2" charset="0"/>
                <a:cs typeface="Nikosh" pitchFamily="2" charset="0"/>
              </a:rPr>
              <a:t>তথ্য অধিকার বিষয়ক বিভিন্ন </a:t>
            </a:r>
            <a:r>
              <a:rPr lang="en-US" sz="2400" dirty="0" err="1">
                <a:latin typeface="Nikosh" pitchFamily="2" charset="0"/>
                <a:cs typeface="Nikosh" pitchFamily="2" charset="0"/>
              </a:rPr>
              <a:t>প্রশিক্ষণ</a:t>
            </a:r>
            <a:r>
              <a:rPr lang="en-US" sz="2400" dirty="0">
                <a:latin typeface="Nikosh" pitchFamily="2" charset="0"/>
                <a:cs typeface="Nikosh" pitchFamily="2" charset="0"/>
              </a:rPr>
              <a:t> </a:t>
            </a:r>
            <a:r>
              <a:rPr lang="en-US" sz="2400" dirty="0" err="1">
                <a:latin typeface="Nikosh" pitchFamily="2" charset="0"/>
                <a:cs typeface="Nikosh" pitchFamily="2" charset="0"/>
              </a:rPr>
              <a:t>আয়োজন</a:t>
            </a:r>
            <a:r>
              <a:rPr lang="bn-IN" sz="2400" dirty="0">
                <a:latin typeface="Nikosh" pitchFamily="2" charset="0"/>
                <a:cs typeface="Nikosh" pitchFamily="2" charset="0"/>
              </a:rPr>
              <a:t> </a:t>
            </a:r>
            <a:r>
              <a:rPr lang="en-US" sz="2400" dirty="0" err="1">
                <a:latin typeface="Nikosh" pitchFamily="2" charset="0"/>
                <a:cs typeface="Nikosh" pitchFamily="2" charset="0"/>
              </a:rPr>
              <a:t>করতে</a:t>
            </a:r>
            <a:r>
              <a:rPr lang="en-US" sz="2400" dirty="0">
                <a:latin typeface="Nikosh" pitchFamily="2" charset="0"/>
                <a:cs typeface="Nikosh" pitchFamily="2" charset="0"/>
              </a:rPr>
              <a:t> </a:t>
            </a:r>
            <a:r>
              <a:rPr lang="en-US" sz="2400" dirty="0" err="1">
                <a:latin typeface="Nikosh" pitchFamily="2" charset="0"/>
                <a:cs typeface="Nikosh" pitchFamily="2" charset="0"/>
              </a:rPr>
              <a:t>হবে</a:t>
            </a:r>
            <a:r>
              <a:rPr lang="bn-BD" sz="2400" dirty="0">
                <a:latin typeface="Nikosh" pitchFamily="2" charset="0"/>
                <a:cs typeface="Nikosh" pitchFamily="2" charset="0"/>
              </a:rPr>
              <a:t>। </a:t>
            </a:r>
            <a:r>
              <a:rPr lang="en-US" sz="2400" dirty="0" err="1">
                <a:latin typeface="Nikosh" pitchFamily="2" charset="0"/>
                <a:cs typeface="Nikosh" pitchFamily="2" charset="0"/>
              </a:rPr>
              <a:t>প্রশিক্ষণের</a:t>
            </a:r>
            <a:r>
              <a:rPr lang="en-US" sz="2400" dirty="0">
                <a:latin typeface="Nikosh" pitchFamily="2" charset="0"/>
                <a:cs typeface="Nikosh" pitchFamily="2" charset="0"/>
              </a:rPr>
              <a:t> </a:t>
            </a:r>
            <a:r>
              <a:rPr lang="en-US" sz="2400" dirty="0" err="1">
                <a:latin typeface="Nikosh" pitchFamily="2" charset="0"/>
                <a:cs typeface="Nikosh" pitchFamily="2" charset="0"/>
              </a:rPr>
              <a:t>মোট</a:t>
            </a:r>
            <a:r>
              <a:rPr lang="en-US" sz="2400" dirty="0">
                <a:latin typeface="Nikosh" pitchFamily="2" charset="0"/>
                <a:cs typeface="Nikosh" pitchFamily="2" charset="0"/>
              </a:rPr>
              <a:t> </a:t>
            </a:r>
            <a:r>
              <a:rPr lang="en-US" sz="2400" dirty="0" err="1">
                <a:latin typeface="Nikosh" pitchFamily="2" charset="0"/>
                <a:cs typeface="Nikosh" pitchFamily="2" charset="0"/>
              </a:rPr>
              <a:t>সংখ্যার</a:t>
            </a:r>
            <a:r>
              <a:rPr lang="en-US" sz="2400" dirty="0">
                <a:latin typeface="Nikosh" pitchFamily="2" charset="0"/>
                <a:cs typeface="Nikosh" pitchFamily="2" charset="0"/>
              </a:rPr>
              <a:t> </a:t>
            </a:r>
            <a:r>
              <a:rPr lang="en-US" sz="2400" dirty="0" err="1">
                <a:latin typeface="Nikosh" pitchFamily="2" charset="0"/>
                <a:cs typeface="Nikosh" pitchFamily="2" charset="0"/>
              </a:rPr>
              <a:t>লক্ষ্যমাত্রার</a:t>
            </a:r>
            <a:r>
              <a:rPr lang="en-US" sz="2400" dirty="0">
                <a:latin typeface="Nikosh" pitchFamily="2" charset="0"/>
                <a:cs typeface="Nikosh" pitchFamily="2" charset="0"/>
              </a:rPr>
              <a:t> </a:t>
            </a:r>
            <a:r>
              <a:rPr lang="en-US" sz="2400" dirty="0" err="1">
                <a:latin typeface="Nikosh" pitchFamily="2" charset="0"/>
                <a:cs typeface="Nikosh" pitchFamily="2" charset="0"/>
              </a:rPr>
              <a:t>বিপরীতে</a:t>
            </a:r>
            <a:r>
              <a:rPr lang="en-US" sz="2400" dirty="0">
                <a:latin typeface="Nikosh" pitchFamily="2" charset="0"/>
                <a:cs typeface="Nikosh" pitchFamily="2" charset="0"/>
              </a:rPr>
              <a:t> </a:t>
            </a:r>
            <a:r>
              <a:rPr lang="en-US" sz="2400" dirty="0" err="1">
                <a:latin typeface="Nikosh" pitchFamily="2" charset="0"/>
                <a:cs typeface="Nikosh" pitchFamily="2" charset="0"/>
              </a:rPr>
              <a:t>অর্জন</a:t>
            </a:r>
            <a:r>
              <a:rPr lang="en-US" sz="2400" dirty="0">
                <a:latin typeface="Nikosh" pitchFamily="2" charset="0"/>
                <a:cs typeface="Nikosh" pitchFamily="2" charset="0"/>
              </a:rPr>
              <a:t> </a:t>
            </a:r>
            <a:r>
              <a:rPr lang="en-US" sz="2400" dirty="0" err="1">
                <a:latin typeface="Nikosh" pitchFamily="2" charset="0"/>
                <a:cs typeface="Nikosh" pitchFamily="2" charset="0"/>
              </a:rPr>
              <a:t>শতভাগ</a:t>
            </a:r>
            <a:r>
              <a:rPr lang="en-US" sz="2400" dirty="0">
                <a:latin typeface="Nikosh" pitchFamily="2" charset="0"/>
                <a:cs typeface="Nikosh" pitchFamily="2" charset="0"/>
              </a:rPr>
              <a:t> </a:t>
            </a:r>
            <a:r>
              <a:rPr lang="en-US" sz="2400" dirty="0" err="1">
                <a:latin typeface="Nikosh" pitchFamily="2" charset="0"/>
                <a:cs typeface="Nikosh" pitchFamily="2" charset="0"/>
              </a:rPr>
              <a:t>হলে</a:t>
            </a:r>
            <a:r>
              <a:rPr lang="en-US" sz="2400" dirty="0">
                <a:latin typeface="Nikosh" pitchFamily="2" charset="0"/>
                <a:cs typeface="Nikosh" pitchFamily="2" charset="0"/>
              </a:rPr>
              <a:t> </a:t>
            </a:r>
            <a:r>
              <a:rPr lang="en-US" sz="2400" dirty="0" err="1">
                <a:latin typeface="Nikosh" pitchFamily="2" charset="0"/>
                <a:cs typeface="Nikosh" pitchFamily="2" charset="0"/>
              </a:rPr>
              <a:t>পূর্ণ</a:t>
            </a:r>
            <a:r>
              <a:rPr lang="en-US" sz="2400" dirty="0">
                <a:latin typeface="Nikosh" pitchFamily="2" charset="0"/>
                <a:cs typeface="Nikosh" pitchFamily="2" charset="0"/>
              </a:rPr>
              <a:t> </a:t>
            </a:r>
            <a:r>
              <a:rPr lang="en-US" sz="2400" dirty="0" err="1">
                <a:latin typeface="Nikosh" pitchFamily="2" charset="0"/>
                <a:cs typeface="Nikosh" pitchFamily="2" charset="0"/>
              </a:rPr>
              <a:t>নম্বর</a:t>
            </a:r>
            <a:r>
              <a:rPr lang="en-US" sz="2400" dirty="0">
                <a:latin typeface="Nikosh" pitchFamily="2" charset="0"/>
                <a:cs typeface="Nikosh" pitchFamily="2" charset="0"/>
              </a:rPr>
              <a:t> </a:t>
            </a:r>
            <a:r>
              <a:rPr lang="en-US" sz="2400" dirty="0" err="1">
                <a:latin typeface="Nikosh" pitchFamily="2" charset="0"/>
                <a:cs typeface="Nikosh" pitchFamily="2" charset="0"/>
              </a:rPr>
              <a:t>পাওয়া</a:t>
            </a:r>
            <a:r>
              <a:rPr lang="en-US" sz="2400" dirty="0">
                <a:latin typeface="Nikosh" pitchFamily="2" charset="0"/>
                <a:cs typeface="Nikosh" pitchFamily="2" charset="0"/>
              </a:rPr>
              <a:t> </a:t>
            </a:r>
            <a:r>
              <a:rPr lang="en-US" sz="2400" dirty="0" err="1">
                <a:latin typeface="Nikosh" pitchFamily="2" charset="0"/>
                <a:cs typeface="Nikosh" pitchFamily="2" charset="0"/>
              </a:rPr>
              <a:t>যাবে</a:t>
            </a:r>
            <a:r>
              <a:rPr lang="en-US" sz="2400" dirty="0">
                <a:latin typeface="Nikosh" pitchFamily="2" charset="0"/>
                <a:cs typeface="Nikosh" pitchFamily="2" charset="0"/>
              </a:rPr>
              <a:t>। </a:t>
            </a:r>
            <a:r>
              <a:rPr lang="en-US" sz="2400" dirty="0" err="1">
                <a:latin typeface="Nikosh" pitchFamily="2" charset="0"/>
                <a:cs typeface="Nikosh" pitchFamily="2" charset="0"/>
              </a:rPr>
              <a:t>মাঠ</a:t>
            </a:r>
            <a:r>
              <a:rPr lang="en-US" sz="2400" dirty="0">
                <a:latin typeface="Nikosh" pitchFamily="2" charset="0"/>
                <a:cs typeface="Nikosh" pitchFamily="2" charset="0"/>
              </a:rPr>
              <a:t> </a:t>
            </a:r>
            <a:r>
              <a:rPr lang="en-US" sz="2400" dirty="0" err="1">
                <a:latin typeface="Nikosh" pitchFamily="2" charset="0"/>
                <a:cs typeface="Nikosh" pitchFamily="2" charset="0"/>
              </a:rPr>
              <a:t>পর্যায়ের</a:t>
            </a:r>
            <a:r>
              <a:rPr lang="en-US" sz="2400" dirty="0">
                <a:latin typeface="Nikosh" pitchFamily="2" charset="0"/>
                <a:cs typeface="Nikosh" pitchFamily="2" charset="0"/>
              </a:rPr>
              <a:t> </a:t>
            </a:r>
            <a:r>
              <a:rPr lang="en-US" sz="2400" dirty="0" err="1">
                <a:latin typeface="Nikosh" pitchFamily="2" charset="0"/>
                <a:cs typeface="Nikosh" pitchFamily="2" charset="0"/>
              </a:rPr>
              <a:t>যেসকল</a:t>
            </a:r>
            <a:r>
              <a:rPr lang="en-US" sz="2400" dirty="0">
                <a:latin typeface="Nikosh" pitchFamily="2" charset="0"/>
                <a:cs typeface="Nikosh" pitchFamily="2" charset="0"/>
              </a:rPr>
              <a:t> </a:t>
            </a:r>
            <a:r>
              <a:rPr lang="en-US" sz="2400" dirty="0" err="1">
                <a:latin typeface="Nikosh" pitchFamily="2" charset="0"/>
                <a:cs typeface="Nikosh" pitchFamily="2" charset="0"/>
              </a:rPr>
              <a:t>অফিসে</a:t>
            </a:r>
            <a:r>
              <a:rPr lang="en-US" sz="2400" dirty="0">
                <a:latin typeface="Nikosh" pitchFamily="2" charset="0"/>
                <a:cs typeface="Nikosh" pitchFamily="2" charset="0"/>
              </a:rPr>
              <a:t> </a:t>
            </a:r>
            <a:r>
              <a:rPr lang="en-US" sz="2400" dirty="0" err="1">
                <a:latin typeface="Nikosh" pitchFamily="2" charset="0"/>
                <a:cs typeface="Nikosh" pitchFamily="2" charset="0"/>
              </a:rPr>
              <a:t>প্রশিক্ষণ</a:t>
            </a:r>
            <a:r>
              <a:rPr lang="en-US" sz="2400" dirty="0">
                <a:latin typeface="Nikosh" pitchFamily="2" charset="0"/>
                <a:cs typeface="Nikosh" pitchFamily="2" charset="0"/>
              </a:rPr>
              <a:t> </a:t>
            </a:r>
            <a:r>
              <a:rPr lang="en-US" sz="2400" dirty="0" err="1">
                <a:latin typeface="Nikosh" pitchFamily="2" charset="0"/>
                <a:cs typeface="Nikosh" pitchFamily="2" charset="0"/>
              </a:rPr>
              <a:t>আয়োজনের</a:t>
            </a:r>
            <a:r>
              <a:rPr lang="en-US" sz="2400" dirty="0">
                <a:latin typeface="Nikosh" pitchFamily="2" charset="0"/>
                <a:cs typeface="Nikosh" pitchFamily="2" charset="0"/>
              </a:rPr>
              <a:t> </a:t>
            </a:r>
            <a:r>
              <a:rPr lang="en-US" sz="2400" dirty="0" err="1">
                <a:latin typeface="Nikosh" pitchFamily="2" charset="0"/>
                <a:cs typeface="Nikosh" pitchFamily="2" charset="0"/>
              </a:rPr>
              <a:t>সক্ষমতা</a:t>
            </a:r>
            <a:r>
              <a:rPr lang="en-US" sz="2400" dirty="0">
                <a:latin typeface="Nikosh" pitchFamily="2" charset="0"/>
                <a:cs typeface="Nikosh" pitchFamily="2" charset="0"/>
              </a:rPr>
              <a:t> </a:t>
            </a:r>
            <a:r>
              <a:rPr lang="en-US" sz="2400" dirty="0" err="1">
                <a:latin typeface="Nikosh" pitchFamily="2" charset="0"/>
                <a:cs typeface="Nikosh" pitchFamily="2" charset="0"/>
              </a:rPr>
              <a:t>নাই</a:t>
            </a:r>
            <a:r>
              <a:rPr lang="en-US" sz="2400" dirty="0">
                <a:latin typeface="Nikosh" pitchFamily="2" charset="0"/>
                <a:cs typeface="Nikosh" pitchFamily="2" charset="0"/>
              </a:rPr>
              <a:t> </a:t>
            </a:r>
            <a:r>
              <a:rPr lang="en-US" sz="2400" dirty="0" err="1">
                <a:latin typeface="Nikosh" pitchFamily="2" charset="0"/>
                <a:cs typeface="Nikosh" pitchFamily="2" charset="0"/>
              </a:rPr>
              <a:t>সে</a:t>
            </a:r>
            <a:r>
              <a:rPr lang="en-US" sz="2400" dirty="0">
                <a:latin typeface="Nikosh" pitchFamily="2" charset="0"/>
                <a:cs typeface="Nikosh" pitchFamily="2" charset="0"/>
              </a:rPr>
              <a:t> </a:t>
            </a:r>
            <a:r>
              <a:rPr lang="en-US" sz="2400" dirty="0" err="1">
                <a:latin typeface="Nikosh" pitchFamily="2" charset="0"/>
                <a:cs typeface="Nikosh" pitchFamily="2" charset="0"/>
              </a:rPr>
              <a:t>সকল</a:t>
            </a:r>
            <a:r>
              <a:rPr lang="en-US" sz="2400" dirty="0">
                <a:latin typeface="Nikosh" pitchFamily="2" charset="0"/>
                <a:cs typeface="Nikosh" pitchFamily="2" charset="0"/>
              </a:rPr>
              <a:t> </a:t>
            </a:r>
            <a:r>
              <a:rPr lang="en-US" sz="2400" dirty="0" err="1">
                <a:latin typeface="Nikosh" pitchFamily="2" charset="0"/>
                <a:cs typeface="Nikosh" pitchFamily="2" charset="0"/>
              </a:rPr>
              <a:t>অফিসের</a:t>
            </a:r>
            <a:r>
              <a:rPr lang="en-US" sz="2400" dirty="0">
                <a:latin typeface="Nikosh" pitchFamily="2" charset="0"/>
                <a:cs typeface="Nikosh" pitchFamily="2" charset="0"/>
              </a:rPr>
              <a:t> </a:t>
            </a:r>
            <a:r>
              <a:rPr lang="en-US" sz="2400" dirty="0" err="1">
                <a:latin typeface="Nikosh" pitchFamily="2" charset="0"/>
                <a:cs typeface="Nikosh" pitchFamily="2" charset="0"/>
              </a:rPr>
              <a:t>কর্মকর্তাগণ</a:t>
            </a:r>
            <a:r>
              <a:rPr lang="en-US" sz="2400" dirty="0">
                <a:latin typeface="Nikosh" pitchFamily="2" charset="0"/>
                <a:cs typeface="Nikosh" pitchFamily="2" charset="0"/>
              </a:rPr>
              <a:t> </a:t>
            </a:r>
            <a:r>
              <a:rPr lang="en-US" sz="2400" dirty="0" err="1">
                <a:latin typeface="Nikosh" pitchFamily="2" charset="0"/>
                <a:cs typeface="Nikosh" pitchFamily="2" charset="0"/>
              </a:rPr>
              <a:t>ঊর্ধ্বতন</a:t>
            </a:r>
            <a:r>
              <a:rPr lang="en-US" sz="2400" dirty="0">
                <a:latin typeface="Nikosh" pitchFamily="2" charset="0"/>
                <a:cs typeface="Nikosh" pitchFamily="2" charset="0"/>
              </a:rPr>
              <a:t> </a:t>
            </a:r>
            <a:r>
              <a:rPr lang="en-US" sz="2400" dirty="0" err="1">
                <a:latin typeface="Nikosh" pitchFamily="2" charset="0"/>
                <a:cs typeface="Nikosh" pitchFamily="2" charset="0"/>
              </a:rPr>
              <a:t>অফিস</a:t>
            </a:r>
            <a:r>
              <a:rPr lang="en-US" sz="2400" dirty="0">
                <a:latin typeface="Nikosh" pitchFamily="2" charset="0"/>
                <a:cs typeface="Nikosh" pitchFamily="2" charset="0"/>
              </a:rPr>
              <a:t> </a:t>
            </a:r>
            <a:r>
              <a:rPr lang="en-US" sz="2400" dirty="0" err="1">
                <a:latin typeface="Nikosh" pitchFamily="2" charset="0"/>
                <a:cs typeface="Nikosh" pitchFamily="2" charset="0"/>
              </a:rPr>
              <a:t>কর্তৃক</a:t>
            </a:r>
            <a:r>
              <a:rPr lang="en-US" sz="2400" dirty="0">
                <a:latin typeface="Nikosh" pitchFamily="2" charset="0"/>
                <a:cs typeface="Nikosh" pitchFamily="2" charset="0"/>
              </a:rPr>
              <a:t> </a:t>
            </a:r>
            <a:r>
              <a:rPr lang="en-US" sz="2400" dirty="0" err="1">
                <a:latin typeface="Nikosh" pitchFamily="2" charset="0"/>
                <a:cs typeface="Nikosh" pitchFamily="2" charset="0"/>
              </a:rPr>
              <a:t>আয়োজিত</a:t>
            </a:r>
            <a:r>
              <a:rPr lang="en-US" sz="2400" dirty="0">
                <a:latin typeface="Nikosh" pitchFamily="2" charset="0"/>
                <a:cs typeface="Nikosh" pitchFamily="2" charset="0"/>
              </a:rPr>
              <a:t> </a:t>
            </a:r>
            <a:r>
              <a:rPr lang="en-US" sz="2400" dirty="0" err="1">
                <a:latin typeface="Nikosh" pitchFamily="2" charset="0"/>
                <a:cs typeface="Nikosh" pitchFamily="2" charset="0"/>
              </a:rPr>
              <a:t>প্রশিক্ষণে</a:t>
            </a:r>
            <a:r>
              <a:rPr lang="en-US" sz="2400" dirty="0">
                <a:latin typeface="Nikosh" pitchFamily="2" charset="0"/>
                <a:cs typeface="Nikosh" pitchFamily="2" charset="0"/>
              </a:rPr>
              <a:t> </a:t>
            </a:r>
            <a:r>
              <a:rPr lang="en-US" sz="2400" dirty="0" err="1">
                <a:latin typeface="Nikosh" pitchFamily="2" charset="0"/>
                <a:cs typeface="Nikosh" pitchFamily="2" charset="0"/>
              </a:rPr>
              <a:t>অংশগ্রহণ</a:t>
            </a:r>
            <a:r>
              <a:rPr lang="en-US" sz="2400" dirty="0">
                <a:latin typeface="Nikosh" pitchFamily="2" charset="0"/>
                <a:cs typeface="Nikosh" pitchFamily="2" charset="0"/>
              </a:rPr>
              <a:t> </a:t>
            </a:r>
            <a:r>
              <a:rPr lang="en-US" sz="2400" dirty="0" err="1">
                <a:latin typeface="Nikosh" pitchFamily="2" charset="0"/>
                <a:cs typeface="Nikosh" pitchFamily="2" charset="0"/>
              </a:rPr>
              <a:t>করলেও</a:t>
            </a:r>
            <a:r>
              <a:rPr lang="en-US" sz="2400" dirty="0">
                <a:latin typeface="Nikosh" pitchFamily="2" charset="0"/>
                <a:cs typeface="Nikosh" pitchFamily="2" charset="0"/>
              </a:rPr>
              <a:t> </a:t>
            </a:r>
            <a:r>
              <a:rPr lang="en-US" sz="2400" dirty="0" err="1">
                <a:latin typeface="Nikosh" pitchFamily="2" charset="0"/>
                <a:cs typeface="Nikosh" pitchFamily="2" charset="0"/>
              </a:rPr>
              <a:t>অর্জন</a:t>
            </a:r>
            <a:r>
              <a:rPr lang="en-US" sz="2400" dirty="0">
                <a:latin typeface="Nikosh" pitchFamily="2" charset="0"/>
                <a:cs typeface="Nikosh" pitchFamily="2" charset="0"/>
              </a:rPr>
              <a:t> </a:t>
            </a:r>
            <a:r>
              <a:rPr lang="en-US" sz="2400" dirty="0" err="1">
                <a:latin typeface="Nikosh" pitchFamily="2" charset="0"/>
                <a:cs typeface="Nikosh" pitchFamily="2" charset="0"/>
              </a:rPr>
              <a:t>হিসেবে</a:t>
            </a:r>
            <a:r>
              <a:rPr lang="en-US" sz="2400" dirty="0">
                <a:latin typeface="Nikosh" pitchFamily="2" charset="0"/>
                <a:cs typeface="Nikosh" pitchFamily="2" charset="0"/>
              </a:rPr>
              <a:t> </a:t>
            </a:r>
            <a:r>
              <a:rPr lang="en-US" sz="2400" dirty="0" err="1">
                <a:latin typeface="Nikosh" pitchFamily="2" charset="0"/>
                <a:cs typeface="Nikosh" pitchFamily="2" charset="0"/>
              </a:rPr>
              <a:t>বিবেচিত</a:t>
            </a:r>
            <a:r>
              <a:rPr lang="en-US" sz="2400" dirty="0">
                <a:latin typeface="Nikosh" pitchFamily="2" charset="0"/>
                <a:cs typeface="Nikosh" pitchFamily="2" charset="0"/>
              </a:rPr>
              <a:t> </a:t>
            </a:r>
            <a:r>
              <a:rPr lang="en-US" sz="2400" dirty="0" err="1">
                <a:latin typeface="Nikosh" pitchFamily="2" charset="0"/>
                <a:cs typeface="Nikosh" pitchFamily="2" charset="0"/>
              </a:rPr>
              <a:t>হবে</a:t>
            </a:r>
            <a:r>
              <a:rPr lang="en-US" sz="2400" dirty="0">
                <a:latin typeface="Nikosh" pitchFamily="2" charset="0"/>
                <a:cs typeface="Nikosh" pitchFamily="2" charset="0"/>
              </a:rPr>
              <a:t>। </a:t>
            </a:r>
            <a:endParaRPr lang="en-US" sz="2400" dirty="0" smtClean="0">
              <a:latin typeface="Nikosh" pitchFamily="2" charset="0"/>
              <a:cs typeface="Nikosh" pitchFamily="2" charset="0"/>
            </a:endParaRPr>
          </a:p>
          <a:p>
            <a:pPr marL="0" indent="0" algn="just">
              <a:buNone/>
            </a:pPr>
            <a:endParaRPr lang="en-US" sz="2400" dirty="0">
              <a:latin typeface="Nikosh" pitchFamily="2" charset="0"/>
              <a:cs typeface="Nikosh" pitchFamily="2" charset="0"/>
            </a:endParaRPr>
          </a:p>
          <a:p>
            <a:pPr algn="just"/>
            <a:r>
              <a:rPr lang="bn-IN" sz="2400" u="sng" dirty="0">
                <a:solidFill>
                  <a:srgbClr val="C00000"/>
                </a:solidFill>
                <a:latin typeface="Nikosh" pitchFamily="2" charset="0"/>
                <a:cs typeface="Nikosh" pitchFamily="2" charset="0"/>
              </a:rPr>
              <a:t>প্রমাণক</a:t>
            </a:r>
            <a:r>
              <a:rPr lang="bn-IN" sz="2400" dirty="0">
                <a:solidFill>
                  <a:srgbClr val="C00000"/>
                </a:solidFill>
                <a:latin typeface="Nikosh" pitchFamily="2" charset="0"/>
                <a:cs typeface="Nikosh" pitchFamily="2" charset="0"/>
              </a:rPr>
              <a:t>:</a:t>
            </a:r>
            <a:r>
              <a:rPr lang="bn-IN" sz="2400" dirty="0">
                <a:latin typeface="Nikosh" pitchFamily="2" charset="0"/>
                <a:cs typeface="Nikosh" pitchFamily="2" charset="0"/>
              </a:rPr>
              <a:t> প্রশিক্ষণ আয়োজনের অফিস আদেশ ।</a:t>
            </a:r>
            <a:endParaRPr lang="en-US" sz="2400" dirty="0">
              <a:latin typeface="Nikosh" pitchFamily="2" charset="0"/>
              <a:cs typeface="Nikosh" pitchFamily="2" charset="0"/>
            </a:endParaRPr>
          </a:p>
          <a:p>
            <a:pPr algn="just"/>
            <a:endParaRPr lang="en-US" dirty="0"/>
          </a:p>
        </p:txBody>
      </p:sp>
    </p:spTree>
    <p:extLst>
      <p:ext uri="{BB962C8B-B14F-4D97-AF65-F5344CB8AC3E}">
        <p14:creationId xmlns:p14="http://schemas.microsoft.com/office/powerpoint/2010/main" val="15093405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b="1" u="sng" dirty="0" err="1"/>
              <a:t>তথ্য</a:t>
            </a:r>
            <a:r>
              <a:rPr lang="en-US" sz="2000" b="1" u="sng" dirty="0"/>
              <a:t> </a:t>
            </a:r>
            <a:r>
              <a:rPr lang="en-US" sz="2000" b="1" u="sng" dirty="0" err="1"/>
              <a:t>অধিকার</a:t>
            </a:r>
            <a:r>
              <a:rPr lang="en-US" sz="2000" b="1" u="sng" dirty="0"/>
              <a:t> </a:t>
            </a:r>
            <a:r>
              <a:rPr lang="en-US" sz="2000" b="1" u="sng" dirty="0" err="1"/>
              <a:t>কর্মপরিকল্পনা</a:t>
            </a:r>
            <a:r>
              <a:rPr lang="en-US" sz="2000" b="1" u="sng" dirty="0"/>
              <a:t> </a:t>
            </a:r>
            <a:r>
              <a:rPr lang="en-US" sz="2000" b="1" u="sng" dirty="0" err="1"/>
              <a:t>পরিবীক্ষণ</a:t>
            </a:r>
            <a:r>
              <a:rPr lang="en-US" sz="2000" b="1" u="sng" dirty="0"/>
              <a:t> </a:t>
            </a:r>
            <a:r>
              <a:rPr lang="en-US" sz="2000" b="1" u="sng" dirty="0" err="1"/>
              <a:t>পদ্ধতিঃ</a:t>
            </a:r>
            <a:r>
              <a:rPr lang="en-US" sz="2000" dirty="0"/>
              <a:t/>
            </a:r>
            <a:br>
              <a:rPr lang="en-US" sz="2000" dirty="0"/>
            </a:br>
            <a:endParaRPr lang="en-US" sz="2000" dirty="0"/>
          </a:p>
        </p:txBody>
      </p:sp>
      <p:sp>
        <p:nvSpPr>
          <p:cNvPr id="3" name="Content Placeholder 2"/>
          <p:cNvSpPr>
            <a:spLocks noGrp="1"/>
          </p:cNvSpPr>
          <p:nvPr>
            <p:ph idx="1"/>
          </p:nvPr>
        </p:nvSpPr>
        <p:spPr/>
        <p:txBody>
          <a:bodyPr/>
          <a:lstStyle/>
          <a:p>
            <a:pPr lvl="0" algn="just"/>
            <a:r>
              <a:rPr lang="en-US" sz="2400" dirty="0" err="1">
                <a:latin typeface="Nikosh" pitchFamily="2" charset="0"/>
                <a:cs typeface="Nikosh" pitchFamily="2" charset="0"/>
              </a:rPr>
              <a:t>তথ্য</a:t>
            </a:r>
            <a:r>
              <a:rPr lang="en-US" sz="2400" dirty="0">
                <a:latin typeface="Nikosh" pitchFamily="2" charset="0"/>
                <a:cs typeface="Nikosh" pitchFamily="2" charset="0"/>
              </a:rPr>
              <a:t> </a:t>
            </a:r>
            <a:r>
              <a:rPr lang="en-US" sz="2400" dirty="0" err="1">
                <a:latin typeface="Nikosh" pitchFamily="2" charset="0"/>
                <a:cs typeface="Nikosh" pitchFamily="2" charset="0"/>
              </a:rPr>
              <a:t>অধিকার</a:t>
            </a:r>
            <a:r>
              <a:rPr lang="en-US" sz="2400" dirty="0">
                <a:latin typeface="Nikosh" pitchFamily="2" charset="0"/>
                <a:cs typeface="Nikosh" pitchFamily="2" charset="0"/>
              </a:rPr>
              <a:t> </a:t>
            </a:r>
            <a:r>
              <a:rPr lang="en-US" sz="2400" dirty="0" err="1">
                <a:latin typeface="Nikosh" pitchFamily="2" charset="0"/>
                <a:cs typeface="Nikosh" pitchFamily="2" charset="0"/>
              </a:rPr>
              <a:t>কর্মপরিকল্পনা</a:t>
            </a:r>
            <a:r>
              <a:rPr lang="en-US" sz="2400" dirty="0">
                <a:latin typeface="Nikosh" pitchFamily="2" charset="0"/>
                <a:cs typeface="Nikosh" pitchFamily="2" charset="0"/>
              </a:rPr>
              <a:t> </a:t>
            </a:r>
            <a:r>
              <a:rPr lang="en-US" sz="2400" dirty="0" err="1">
                <a:latin typeface="Nikosh" pitchFamily="2" charset="0"/>
                <a:cs typeface="Nikosh" pitchFamily="2" charset="0"/>
              </a:rPr>
              <a:t>প্রণয়নকারী</a:t>
            </a:r>
            <a:r>
              <a:rPr lang="en-US" sz="2400" dirty="0">
                <a:latin typeface="Nikosh" pitchFamily="2" charset="0"/>
                <a:cs typeface="Nikosh" pitchFamily="2" charset="0"/>
              </a:rPr>
              <a:t> </a:t>
            </a:r>
            <a:r>
              <a:rPr lang="en-US" sz="2400" dirty="0" err="1">
                <a:latin typeface="Nikosh" pitchFamily="2" charset="0"/>
                <a:cs typeface="Nikosh" pitchFamily="2" charset="0"/>
              </a:rPr>
              <a:t>অফিস</a:t>
            </a:r>
            <a:r>
              <a:rPr lang="en-US" sz="2400" dirty="0">
                <a:latin typeface="Nikosh" pitchFamily="2" charset="0"/>
                <a:cs typeface="Nikosh" pitchFamily="2" charset="0"/>
              </a:rPr>
              <a:t> </a:t>
            </a:r>
            <a:r>
              <a:rPr lang="en-US" sz="2400" dirty="0" err="1">
                <a:latin typeface="Nikosh" pitchFamily="2" charset="0"/>
                <a:cs typeface="Nikosh" pitchFamily="2" charset="0"/>
              </a:rPr>
              <a:t>ত্রৈমাসিক</a:t>
            </a:r>
            <a:r>
              <a:rPr lang="en-US" sz="2400" dirty="0">
                <a:latin typeface="Nikosh" pitchFamily="2" charset="0"/>
                <a:cs typeface="Nikosh" pitchFamily="2" charset="0"/>
              </a:rPr>
              <a:t> </a:t>
            </a:r>
            <a:r>
              <a:rPr lang="en-US" sz="2400" dirty="0" err="1">
                <a:latin typeface="Nikosh" pitchFamily="2" charset="0"/>
                <a:cs typeface="Nikosh" pitchFamily="2" charset="0"/>
              </a:rPr>
              <a:t>ভিত্তিতে</a:t>
            </a:r>
            <a:r>
              <a:rPr lang="en-US" sz="2400" dirty="0">
                <a:latin typeface="Nikosh" pitchFamily="2" charset="0"/>
                <a:cs typeface="Nikosh" pitchFamily="2" charset="0"/>
              </a:rPr>
              <a:t> </a:t>
            </a:r>
            <a:r>
              <a:rPr lang="en-US" sz="2400" dirty="0" err="1">
                <a:latin typeface="Nikosh" pitchFamily="2" charset="0"/>
                <a:cs typeface="Nikosh" pitchFamily="2" charset="0"/>
              </a:rPr>
              <a:t>অগ্রগতি</a:t>
            </a:r>
            <a:r>
              <a:rPr lang="en-US" sz="2400" dirty="0">
                <a:latin typeface="Nikosh" pitchFamily="2" charset="0"/>
                <a:cs typeface="Nikosh" pitchFamily="2" charset="0"/>
              </a:rPr>
              <a:t> </a:t>
            </a:r>
            <a:r>
              <a:rPr lang="en-US" sz="2400" dirty="0" err="1">
                <a:latin typeface="Nikosh" pitchFamily="2" charset="0"/>
                <a:cs typeface="Nikosh" pitchFamily="2" charset="0"/>
              </a:rPr>
              <a:t>পর্যালোচনা</a:t>
            </a:r>
            <a:r>
              <a:rPr lang="en-US" sz="2400" dirty="0">
                <a:latin typeface="Nikosh" pitchFamily="2" charset="0"/>
                <a:cs typeface="Nikosh" pitchFamily="2" charset="0"/>
              </a:rPr>
              <a:t> </a:t>
            </a:r>
            <a:r>
              <a:rPr lang="en-US" sz="2400" dirty="0" err="1">
                <a:latin typeface="Nikosh" pitchFamily="2" charset="0"/>
                <a:cs typeface="Nikosh" pitchFamily="2" charset="0"/>
              </a:rPr>
              <a:t>করবে</a:t>
            </a:r>
            <a:r>
              <a:rPr lang="en-US" sz="2400" dirty="0">
                <a:latin typeface="Nikosh" pitchFamily="2" charset="0"/>
                <a:cs typeface="Nikosh" pitchFamily="2" charset="0"/>
              </a:rPr>
              <a:t> </a:t>
            </a:r>
            <a:r>
              <a:rPr lang="en-US" sz="2400" dirty="0" err="1">
                <a:latin typeface="Nikosh" pitchFamily="2" charset="0"/>
                <a:cs typeface="Nikosh" pitchFamily="2" charset="0"/>
              </a:rPr>
              <a:t>এবং</a:t>
            </a:r>
            <a:r>
              <a:rPr lang="en-US" sz="2400" dirty="0">
                <a:latin typeface="Nikosh" pitchFamily="2" charset="0"/>
                <a:cs typeface="Nikosh" pitchFamily="2" charset="0"/>
              </a:rPr>
              <a:t> </a:t>
            </a:r>
            <a:r>
              <a:rPr lang="en-US" sz="2400" dirty="0" err="1">
                <a:latin typeface="Nikosh" pitchFamily="2" charset="0"/>
                <a:cs typeface="Nikosh" pitchFamily="2" charset="0"/>
              </a:rPr>
              <a:t>অগ্রগতি</a:t>
            </a:r>
            <a:r>
              <a:rPr lang="en-US" sz="2400" dirty="0">
                <a:latin typeface="Nikosh" pitchFamily="2" charset="0"/>
                <a:cs typeface="Nikosh" pitchFamily="2" charset="0"/>
              </a:rPr>
              <a:t> </a:t>
            </a:r>
            <a:r>
              <a:rPr lang="en-US" sz="2400" dirty="0" err="1">
                <a:latin typeface="Nikosh" pitchFamily="2" charset="0"/>
                <a:cs typeface="Nikosh" pitchFamily="2" charset="0"/>
              </a:rPr>
              <a:t>প্রতিবেদন</a:t>
            </a:r>
            <a:r>
              <a:rPr lang="en-US" sz="2400" dirty="0">
                <a:latin typeface="Nikosh" pitchFamily="2" charset="0"/>
                <a:cs typeface="Nikosh" pitchFamily="2" charset="0"/>
              </a:rPr>
              <a:t> </a:t>
            </a:r>
            <a:r>
              <a:rPr lang="en-US" sz="2400" dirty="0" err="1">
                <a:latin typeface="Nikosh" pitchFamily="2" charset="0"/>
                <a:cs typeface="Nikosh" pitchFamily="2" charset="0"/>
              </a:rPr>
              <a:t>ঊর্ধ্বতন</a:t>
            </a:r>
            <a:r>
              <a:rPr lang="en-US" sz="2400" dirty="0">
                <a:latin typeface="Nikosh" pitchFamily="2" charset="0"/>
                <a:cs typeface="Nikosh" pitchFamily="2" charset="0"/>
              </a:rPr>
              <a:t> </a:t>
            </a:r>
            <a:r>
              <a:rPr lang="en-US" sz="2400" dirty="0" err="1">
                <a:latin typeface="Nikosh" pitchFamily="2" charset="0"/>
                <a:cs typeface="Nikosh" pitchFamily="2" charset="0"/>
              </a:rPr>
              <a:t>অফিসের</a:t>
            </a:r>
            <a:r>
              <a:rPr lang="en-US" sz="2400" dirty="0">
                <a:latin typeface="Nikosh" pitchFamily="2" charset="0"/>
                <a:cs typeface="Nikosh" pitchFamily="2" charset="0"/>
              </a:rPr>
              <a:t> </a:t>
            </a:r>
            <a:r>
              <a:rPr lang="en-US" sz="2400" dirty="0" err="1">
                <a:latin typeface="Nikosh" pitchFamily="2" charset="0"/>
                <a:cs typeface="Nikosh" pitchFamily="2" charset="0"/>
              </a:rPr>
              <a:t>নিকট</a:t>
            </a:r>
            <a:r>
              <a:rPr lang="en-US" sz="2400" dirty="0">
                <a:latin typeface="Nikosh" pitchFamily="2" charset="0"/>
                <a:cs typeface="Nikosh" pitchFamily="2" charset="0"/>
              </a:rPr>
              <a:t> </a:t>
            </a:r>
            <a:r>
              <a:rPr lang="en-US" sz="2400" dirty="0" err="1">
                <a:latin typeface="Nikosh" pitchFamily="2" charset="0"/>
                <a:cs typeface="Nikosh" pitchFamily="2" charset="0"/>
              </a:rPr>
              <a:t>প্রেরণ</a:t>
            </a:r>
            <a:r>
              <a:rPr lang="en-US" sz="2400" dirty="0">
                <a:latin typeface="Nikosh" pitchFamily="2" charset="0"/>
                <a:cs typeface="Nikosh" pitchFamily="2" charset="0"/>
              </a:rPr>
              <a:t> </a:t>
            </a:r>
            <a:r>
              <a:rPr lang="en-US" sz="2400" dirty="0" err="1">
                <a:latin typeface="Nikosh" pitchFamily="2" charset="0"/>
                <a:cs typeface="Nikosh" pitchFamily="2" charset="0"/>
              </a:rPr>
              <a:t>করবে</a:t>
            </a:r>
            <a:r>
              <a:rPr lang="en-US" sz="2400" dirty="0" smtClean="0">
                <a:latin typeface="Nikosh" pitchFamily="2" charset="0"/>
                <a:cs typeface="Nikosh" pitchFamily="2" charset="0"/>
              </a:rPr>
              <a:t>;</a:t>
            </a:r>
          </a:p>
          <a:p>
            <a:pPr lvl="0" algn="just"/>
            <a:endParaRPr lang="en-US" sz="2400" dirty="0">
              <a:latin typeface="Nikosh" pitchFamily="2" charset="0"/>
              <a:cs typeface="Nikosh" pitchFamily="2" charset="0"/>
            </a:endParaRPr>
          </a:p>
          <a:p>
            <a:pPr lvl="0" algn="just"/>
            <a:r>
              <a:rPr lang="en-US" sz="2400" dirty="0" err="1" smtClean="0">
                <a:latin typeface="Nikosh" pitchFamily="2" charset="0"/>
                <a:cs typeface="Nikosh" pitchFamily="2" charset="0"/>
              </a:rPr>
              <a:t>ঊর্ধ্বতন</a:t>
            </a:r>
            <a:r>
              <a:rPr lang="en-US" sz="2400" dirty="0" smtClean="0">
                <a:latin typeface="Nikosh" pitchFamily="2" charset="0"/>
                <a:cs typeface="Nikosh" pitchFamily="2" charset="0"/>
              </a:rPr>
              <a:t> </a:t>
            </a:r>
            <a:r>
              <a:rPr lang="en-US" sz="2400" dirty="0" err="1">
                <a:latin typeface="Nikosh" pitchFamily="2" charset="0"/>
                <a:cs typeface="Nikosh" pitchFamily="2" charset="0"/>
              </a:rPr>
              <a:t>অফিস</a:t>
            </a:r>
            <a:r>
              <a:rPr lang="en-US" sz="2400" dirty="0">
                <a:latin typeface="Nikosh" pitchFamily="2" charset="0"/>
                <a:cs typeface="Nikosh" pitchFamily="2" charset="0"/>
              </a:rPr>
              <a:t> </a:t>
            </a:r>
            <a:r>
              <a:rPr lang="en-US" sz="2400" dirty="0" err="1">
                <a:latin typeface="Nikosh" pitchFamily="2" charset="0"/>
                <a:cs typeface="Nikosh" pitchFamily="2" charset="0"/>
              </a:rPr>
              <a:t>প্রতি</a:t>
            </a:r>
            <a:r>
              <a:rPr lang="en-US" sz="2400" dirty="0">
                <a:latin typeface="Nikosh" pitchFamily="2" charset="0"/>
                <a:cs typeface="Nikosh" pitchFamily="2" charset="0"/>
              </a:rPr>
              <a:t> </a:t>
            </a:r>
            <a:r>
              <a:rPr lang="en-US" sz="2400" dirty="0" err="1">
                <a:latin typeface="Nikosh" pitchFamily="2" charset="0"/>
                <a:cs typeface="Nikosh" pitchFamily="2" charset="0"/>
              </a:rPr>
              <a:t>অর্থবছরের</a:t>
            </a:r>
            <a:r>
              <a:rPr lang="en-US" sz="2400" dirty="0">
                <a:latin typeface="Nikosh" pitchFamily="2" charset="0"/>
                <a:cs typeface="Nikosh" pitchFamily="2" charset="0"/>
              </a:rPr>
              <a:t> </a:t>
            </a:r>
            <a:r>
              <a:rPr lang="en-US" sz="2400" dirty="0" err="1">
                <a:latin typeface="Nikosh" pitchFamily="2" charset="0"/>
                <a:cs typeface="Nikosh" pitchFamily="2" charset="0"/>
              </a:rPr>
              <a:t>মাঝামাঝি</a:t>
            </a:r>
            <a:r>
              <a:rPr lang="en-US" sz="2400" dirty="0">
                <a:latin typeface="Nikosh" pitchFamily="2" charset="0"/>
                <a:cs typeface="Nikosh" pitchFamily="2" charset="0"/>
              </a:rPr>
              <a:t> </a:t>
            </a:r>
            <a:r>
              <a:rPr lang="en-US" sz="2400" dirty="0" err="1">
                <a:latin typeface="Nikosh" pitchFamily="2" charset="0"/>
                <a:cs typeface="Nikosh" pitchFamily="2" charset="0"/>
              </a:rPr>
              <a:t>সময়ে</a:t>
            </a:r>
            <a:r>
              <a:rPr lang="en-US" sz="2400" dirty="0">
                <a:latin typeface="Nikosh" pitchFamily="2" charset="0"/>
                <a:cs typeface="Nikosh" pitchFamily="2" charset="0"/>
              </a:rPr>
              <a:t> (১৫ </a:t>
            </a:r>
            <a:r>
              <a:rPr lang="en-US" sz="2400" dirty="0" err="1">
                <a:latin typeface="Nikosh" pitchFamily="2" charset="0"/>
                <a:cs typeface="Nikosh" pitchFamily="2" charset="0"/>
              </a:rPr>
              <a:t>জানুয়ারীর</a:t>
            </a:r>
            <a:r>
              <a:rPr lang="en-US" sz="2400" dirty="0">
                <a:latin typeface="Nikosh" pitchFamily="2" charset="0"/>
                <a:cs typeface="Nikosh" pitchFamily="2" charset="0"/>
              </a:rPr>
              <a:t> </a:t>
            </a:r>
            <a:r>
              <a:rPr lang="en-US" sz="2400" dirty="0" err="1">
                <a:latin typeface="Nikosh" pitchFamily="2" charset="0"/>
                <a:cs typeface="Nikosh" pitchFamily="2" charset="0"/>
              </a:rPr>
              <a:t>মধ্যে</a:t>
            </a:r>
            <a:r>
              <a:rPr lang="en-US" sz="2400" dirty="0">
                <a:latin typeface="Nikosh" pitchFamily="2" charset="0"/>
                <a:cs typeface="Nikosh" pitchFamily="2" charset="0"/>
              </a:rPr>
              <a:t>) </a:t>
            </a:r>
            <a:r>
              <a:rPr lang="en-US" sz="2400" dirty="0" err="1">
                <a:latin typeface="Nikosh" pitchFamily="2" charset="0"/>
                <a:cs typeface="Nikosh" pitchFamily="2" charset="0"/>
              </a:rPr>
              <a:t>আওতাধীন</a:t>
            </a:r>
            <a:r>
              <a:rPr lang="en-US" sz="2400" dirty="0">
                <a:latin typeface="Nikosh" pitchFamily="2" charset="0"/>
                <a:cs typeface="Nikosh" pitchFamily="2" charset="0"/>
              </a:rPr>
              <a:t> </a:t>
            </a:r>
            <a:r>
              <a:rPr lang="en-US" sz="2400" dirty="0" err="1">
                <a:latin typeface="Nikosh" pitchFamily="2" charset="0"/>
                <a:cs typeface="Nikosh" pitchFamily="2" charset="0"/>
              </a:rPr>
              <a:t>অফিসসমুহের</a:t>
            </a:r>
            <a:r>
              <a:rPr lang="en-US" sz="2400" dirty="0">
                <a:latin typeface="Nikosh" pitchFamily="2" charset="0"/>
                <a:cs typeface="Nikosh" pitchFamily="2" charset="0"/>
              </a:rPr>
              <a:t> </a:t>
            </a:r>
            <a:r>
              <a:rPr lang="en-US" sz="2400" dirty="0" err="1">
                <a:latin typeface="Nikosh" pitchFamily="2" charset="0"/>
                <a:cs typeface="Nikosh" pitchFamily="2" charset="0"/>
              </a:rPr>
              <a:t>তথ্য</a:t>
            </a:r>
            <a:r>
              <a:rPr lang="en-US" sz="2400" dirty="0">
                <a:latin typeface="Nikosh" pitchFamily="2" charset="0"/>
                <a:cs typeface="Nikosh" pitchFamily="2" charset="0"/>
              </a:rPr>
              <a:t> </a:t>
            </a:r>
            <a:r>
              <a:rPr lang="en-US" sz="2400" dirty="0" err="1">
                <a:latin typeface="Nikosh" pitchFamily="2" charset="0"/>
                <a:cs typeface="Nikosh" pitchFamily="2" charset="0"/>
              </a:rPr>
              <a:t>অধিকার</a:t>
            </a:r>
            <a:r>
              <a:rPr lang="en-US" sz="2400" dirty="0">
                <a:latin typeface="Nikosh" pitchFamily="2" charset="0"/>
                <a:cs typeface="Nikosh" pitchFamily="2" charset="0"/>
              </a:rPr>
              <a:t> </a:t>
            </a:r>
            <a:r>
              <a:rPr lang="en-US" sz="2400" dirty="0" err="1">
                <a:latin typeface="Nikosh" pitchFamily="2" charset="0"/>
                <a:cs typeface="Nikosh" pitchFamily="2" charset="0"/>
              </a:rPr>
              <a:t>কর্মপরিকল্পনা</a:t>
            </a:r>
            <a:r>
              <a:rPr lang="en-US" sz="2400" dirty="0">
                <a:latin typeface="Nikosh" pitchFamily="2" charset="0"/>
                <a:cs typeface="Nikosh" pitchFamily="2" charset="0"/>
              </a:rPr>
              <a:t> </a:t>
            </a:r>
            <a:r>
              <a:rPr lang="en-US" sz="2400" dirty="0" err="1">
                <a:latin typeface="Nikosh" pitchFamily="2" charset="0"/>
                <a:cs typeface="Nikosh" pitchFamily="2" charset="0"/>
              </a:rPr>
              <a:t>বাস্তবায়ন</a:t>
            </a:r>
            <a:r>
              <a:rPr lang="en-US" sz="2400" dirty="0">
                <a:latin typeface="Nikosh" pitchFamily="2" charset="0"/>
                <a:cs typeface="Nikosh" pitchFamily="2" charset="0"/>
              </a:rPr>
              <a:t> </a:t>
            </a:r>
            <a:r>
              <a:rPr lang="en-US" sz="2400" dirty="0" err="1">
                <a:latin typeface="Nikosh" pitchFamily="2" charset="0"/>
                <a:cs typeface="Nikosh" pitchFamily="2" charset="0"/>
              </a:rPr>
              <a:t>অগ্রগতি</a:t>
            </a:r>
            <a:r>
              <a:rPr lang="en-US" sz="2400" dirty="0">
                <a:latin typeface="Nikosh" pitchFamily="2" charset="0"/>
                <a:cs typeface="Nikosh" pitchFamily="2" charset="0"/>
              </a:rPr>
              <a:t> </a:t>
            </a:r>
            <a:r>
              <a:rPr lang="en-US" sz="2400" dirty="0" err="1">
                <a:latin typeface="Nikosh" pitchFamily="2" charset="0"/>
                <a:cs typeface="Nikosh" pitchFamily="2" charset="0"/>
              </a:rPr>
              <a:t>পর্যালোচনা</a:t>
            </a:r>
            <a:r>
              <a:rPr lang="en-US" sz="2400" dirty="0">
                <a:latin typeface="Nikosh" pitchFamily="2" charset="0"/>
                <a:cs typeface="Nikosh" pitchFamily="2" charset="0"/>
              </a:rPr>
              <a:t> </a:t>
            </a:r>
            <a:r>
              <a:rPr lang="en-US" sz="2400" dirty="0" err="1">
                <a:latin typeface="Nikosh" pitchFamily="2" charset="0"/>
                <a:cs typeface="Nikosh" pitchFamily="2" charset="0"/>
              </a:rPr>
              <a:t>করবে</a:t>
            </a:r>
            <a:r>
              <a:rPr lang="en-US" sz="2400" dirty="0">
                <a:latin typeface="Nikosh" pitchFamily="2" charset="0"/>
                <a:cs typeface="Nikosh" pitchFamily="2" charset="0"/>
              </a:rPr>
              <a:t> </a:t>
            </a:r>
            <a:r>
              <a:rPr lang="en-US" sz="2400" dirty="0" err="1">
                <a:latin typeface="Nikosh" pitchFamily="2" charset="0"/>
                <a:cs typeface="Nikosh" pitchFamily="2" charset="0"/>
              </a:rPr>
              <a:t>এবং</a:t>
            </a:r>
            <a:r>
              <a:rPr lang="en-US" sz="2400" dirty="0">
                <a:latin typeface="Nikosh" pitchFamily="2" charset="0"/>
                <a:cs typeface="Nikosh" pitchFamily="2" charset="0"/>
              </a:rPr>
              <a:t> </a:t>
            </a:r>
            <a:r>
              <a:rPr lang="en-US" sz="2400" dirty="0" err="1">
                <a:latin typeface="Nikosh" pitchFamily="2" charset="0"/>
                <a:cs typeface="Nikosh" pitchFamily="2" charset="0"/>
              </a:rPr>
              <a:t>আওতাধীন</a:t>
            </a:r>
            <a:r>
              <a:rPr lang="en-US" sz="2400" dirty="0">
                <a:latin typeface="Nikosh" pitchFamily="2" charset="0"/>
                <a:cs typeface="Nikosh" pitchFamily="2" charset="0"/>
              </a:rPr>
              <a:t> </a:t>
            </a:r>
            <a:r>
              <a:rPr lang="en-US" sz="2400" dirty="0" err="1">
                <a:latin typeface="Nikosh" pitchFamily="2" charset="0"/>
                <a:cs typeface="Nikosh" pitchFamily="2" charset="0"/>
              </a:rPr>
              <a:t>অফিসসমূহকে</a:t>
            </a:r>
            <a:r>
              <a:rPr lang="en-US" sz="2400" dirty="0">
                <a:latin typeface="Nikosh" pitchFamily="2" charset="0"/>
                <a:cs typeface="Nikosh" pitchFamily="2" charset="0"/>
              </a:rPr>
              <a:t> </a:t>
            </a:r>
            <a:r>
              <a:rPr lang="en-US" sz="2400" dirty="0" err="1">
                <a:latin typeface="Nikosh" pitchFamily="2" charset="0"/>
                <a:cs typeface="Nikosh" pitchFamily="2" charset="0"/>
              </a:rPr>
              <a:t>ফলাবর্তক</a:t>
            </a:r>
            <a:r>
              <a:rPr lang="en-US" sz="2400" dirty="0">
                <a:latin typeface="Nikosh" pitchFamily="2" charset="0"/>
                <a:cs typeface="Nikosh" pitchFamily="2" charset="0"/>
              </a:rPr>
              <a:t> </a:t>
            </a:r>
            <a:r>
              <a:rPr lang="en-US" sz="2400" dirty="0" err="1">
                <a:latin typeface="Nikosh" pitchFamily="2" charset="0"/>
                <a:cs typeface="Nikosh" pitchFamily="2" charset="0"/>
              </a:rPr>
              <a:t>প্রদান</a:t>
            </a:r>
            <a:r>
              <a:rPr lang="en-US" sz="2400" dirty="0">
                <a:latin typeface="Nikosh" pitchFamily="2" charset="0"/>
                <a:cs typeface="Nikosh" pitchFamily="2" charset="0"/>
              </a:rPr>
              <a:t> </a:t>
            </a:r>
            <a:r>
              <a:rPr lang="en-US" sz="2400" dirty="0" err="1">
                <a:latin typeface="Nikosh" pitchFamily="2" charset="0"/>
                <a:cs typeface="Nikosh" pitchFamily="2" charset="0"/>
              </a:rPr>
              <a:t>করবে</a:t>
            </a:r>
            <a:r>
              <a:rPr lang="en-US" sz="2400" dirty="0">
                <a:latin typeface="Nikosh" pitchFamily="2" charset="0"/>
                <a:cs typeface="Nikosh" pitchFamily="2" charset="0"/>
              </a:rPr>
              <a:t>;</a:t>
            </a:r>
          </a:p>
          <a:p>
            <a:pPr marL="0" indent="0">
              <a:buNone/>
            </a:pPr>
            <a:endParaRPr lang="en-US" dirty="0"/>
          </a:p>
        </p:txBody>
      </p:sp>
    </p:spTree>
    <p:extLst>
      <p:ext uri="{BB962C8B-B14F-4D97-AF65-F5344CB8AC3E}">
        <p14:creationId xmlns:p14="http://schemas.microsoft.com/office/powerpoint/2010/main" val="19929734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b="1" u="sng" dirty="0" err="1"/>
              <a:t>তথ্য</a:t>
            </a:r>
            <a:r>
              <a:rPr lang="en-US" sz="2000" b="1" u="sng" dirty="0"/>
              <a:t> </a:t>
            </a:r>
            <a:r>
              <a:rPr lang="en-US" sz="2000" b="1" u="sng" dirty="0" err="1"/>
              <a:t>অধিকার</a:t>
            </a:r>
            <a:r>
              <a:rPr lang="en-US" sz="2000" b="1" u="sng" dirty="0"/>
              <a:t> </a:t>
            </a:r>
            <a:r>
              <a:rPr lang="en-US" sz="2000" b="1" u="sng" dirty="0" err="1"/>
              <a:t>কর্মপরিকল্পনা</a:t>
            </a:r>
            <a:r>
              <a:rPr lang="en-US" sz="2000" b="1" u="sng" dirty="0"/>
              <a:t> </a:t>
            </a:r>
            <a:r>
              <a:rPr lang="en-US" sz="2000" b="1" u="sng" dirty="0" err="1"/>
              <a:t>মূল্যায়ন</a:t>
            </a:r>
            <a:r>
              <a:rPr lang="en-US" sz="2000" b="1" u="sng" dirty="0"/>
              <a:t> </a:t>
            </a:r>
            <a:r>
              <a:rPr lang="en-US" sz="2000" b="1" u="sng" dirty="0" err="1"/>
              <a:t>পদ্ধতিঃ</a:t>
            </a:r>
            <a:r>
              <a:rPr lang="en-US" sz="2000" dirty="0"/>
              <a:t/>
            </a:r>
            <a:br>
              <a:rPr lang="en-US" sz="2000" dirty="0"/>
            </a:br>
            <a:endParaRPr lang="en-US" sz="2000" dirty="0"/>
          </a:p>
        </p:txBody>
      </p:sp>
      <p:sp>
        <p:nvSpPr>
          <p:cNvPr id="3" name="Content Placeholder 2"/>
          <p:cNvSpPr>
            <a:spLocks noGrp="1"/>
          </p:cNvSpPr>
          <p:nvPr>
            <p:ph idx="1"/>
          </p:nvPr>
        </p:nvSpPr>
        <p:spPr/>
        <p:txBody>
          <a:bodyPr>
            <a:normAutofit lnSpcReduction="10000"/>
          </a:bodyPr>
          <a:lstStyle/>
          <a:p>
            <a:pPr lvl="0" algn="just"/>
            <a:r>
              <a:rPr lang="en-US" sz="2000" dirty="0" err="1">
                <a:latin typeface="Nikosh" pitchFamily="2" charset="0"/>
                <a:cs typeface="Nikosh" pitchFamily="2" charset="0"/>
              </a:rPr>
              <a:t>অর্থ</a:t>
            </a:r>
            <a:r>
              <a:rPr lang="en-US" sz="2000" dirty="0">
                <a:latin typeface="Nikosh" pitchFamily="2" charset="0"/>
                <a:cs typeface="Nikosh" pitchFamily="2" charset="0"/>
              </a:rPr>
              <a:t> </a:t>
            </a:r>
            <a:r>
              <a:rPr lang="en-US" sz="2000" dirty="0" err="1">
                <a:latin typeface="Nikosh" pitchFamily="2" charset="0"/>
                <a:cs typeface="Nikosh" pitchFamily="2" charset="0"/>
              </a:rPr>
              <a:t>বছর</a:t>
            </a:r>
            <a:r>
              <a:rPr lang="en-US" sz="2000" dirty="0">
                <a:latin typeface="Nikosh" pitchFamily="2" charset="0"/>
                <a:cs typeface="Nikosh" pitchFamily="2" charset="0"/>
              </a:rPr>
              <a:t> </a:t>
            </a:r>
            <a:r>
              <a:rPr lang="en-US" sz="2000" dirty="0" err="1">
                <a:latin typeface="Nikosh" pitchFamily="2" charset="0"/>
                <a:cs typeface="Nikosh" pitchFamily="2" charset="0"/>
              </a:rPr>
              <a:t>শেষে</a:t>
            </a:r>
            <a:r>
              <a:rPr lang="en-US" sz="2000" dirty="0">
                <a:latin typeface="Nikosh" pitchFamily="2" charset="0"/>
                <a:cs typeface="Nikosh" pitchFamily="2" charset="0"/>
              </a:rPr>
              <a:t> ১৫ </a:t>
            </a:r>
            <a:r>
              <a:rPr lang="en-US" sz="2000" dirty="0" err="1">
                <a:latin typeface="Nikosh" pitchFamily="2" charset="0"/>
                <a:cs typeface="Nikosh" pitchFamily="2" charset="0"/>
              </a:rPr>
              <a:t>জুলাই</a:t>
            </a:r>
            <a:r>
              <a:rPr lang="en-US" sz="2000" dirty="0">
                <a:latin typeface="Nikosh" pitchFamily="2" charset="0"/>
                <a:cs typeface="Nikosh" pitchFamily="2" charset="0"/>
              </a:rPr>
              <a:t> </a:t>
            </a:r>
            <a:r>
              <a:rPr lang="en-US" sz="2000" dirty="0" err="1">
                <a:latin typeface="Nikosh" pitchFamily="2" charset="0"/>
                <a:cs typeface="Nikosh" pitchFamily="2" charset="0"/>
              </a:rPr>
              <a:t>তারিখের</a:t>
            </a:r>
            <a:r>
              <a:rPr lang="en-US" sz="2000" dirty="0">
                <a:latin typeface="Nikosh" pitchFamily="2" charset="0"/>
                <a:cs typeface="Nikosh" pitchFamily="2" charset="0"/>
              </a:rPr>
              <a:t> </a:t>
            </a:r>
            <a:r>
              <a:rPr lang="en-US" sz="2000" dirty="0" err="1">
                <a:latin typeface="Nikosh" pitchFamily="2" charset="0"/>
                <a:cs typeface="Nikosh" pitchFamily="2" charset="0"/>
              </a:rPr>
              <a:t>মধ্যে</a:t>
            </a:r>
            <a:r>
              <a:rPr lang="en-US" sz="2000" dirty="0">
                <a:latin typeface="Nikosh" pitchFamily="2" charset="0"/>
                <a:cs typeface="Nikosh" pitchFamily="2" charset="0"/>
              </a:rPr>
              <a:t> </a:t>
            </a:r>
            <a:r>
              <a:rPr lang="en-US" sz="2000" dirty="0" err="1">
                <a:latin typeface="Nikosh" pitchFamily="2" charset="0"/>
                <a:cs typeface="Nikosh" pitchFamily="2" charset="0"/>
              </a:rPr>
              <a:t>তথ্য</a:t>
            </a:r>
            <a:r>
              <a:rPr lang="en-US" sz="2000" dirty="0">
                <a:latin typeface="Nikosh" pitchFamily="2" charset="0"/>
                <a:cs typeface="Nikosh" pitchFamily="2" charset="0"/>
              </a:rPr>
              <a:t> </a:t>
            </a:r>
            <a:r>
              <a:rPr lang="en-US" sz="2000" dirty="0" err="1">
                <a:latin typeface="Nikosh" pitchFamily="2" charset="0"/>
                <a:cs typeface="Nikosh" pitchFamily="2" charset="0"/>
              </a:rPr>
              <a:t>অধিকার</a:t>
            </a:r>
            <a:r>
              <a:rPr lang="en-US" sz="2000" dirty="0">
                <a:latin typeface="Nikosh" pitchFamily="2" charset="0"/>
                <a:cs typeface="Nikosh" pitchFamily="2" charset="0"/>
              </a:rPr>
              <a:t> </a:t>
            </a:r>
            <a:r>
              <a:rPr lang="en-US" sz="2000" dirty="0" err="1">
                <a:latin typeface="Nikosh" pitchFamily="2" charset="0"/>
                <a:cs typeface="Nikosh" pitchFamily="2" charset="0"/>
              </a:rPr>
              <a:t>কর্মপরিকল্পনা</a:t>
            </a:r>
            <a:r>
              <a:rPr lang="en-US" sz="2000" dirty="0">
                <a:latin typeface="Nikosh" pitchFamily="2" charset="0"/>
                <a:cs typeface="Nikosh" pitchFamily="2" charset="0"/>
              </a:rPr>
              <a:t> </a:t>
            </a:r>
            <a:r>
              <a:rPr lang="en-US" sz="2000" dirty="0" err="1">
                <a:latin typeface="Nikosh" pitchFamily="2" charset="0"/>
                <a:cs typeface="Nikosh" pitchFamily="2" charset="0"/>
              </a:rPr>
              <a:t>প্রণয়নকারী</a:t>
            </a:r>
            <a:r>
              <a:rPr lang="en-US" sz="2000" dirty="0">
                <a:latin typeface="Nikosh" pitchFamily="2" charset="0"/>
                <a:cs typeface="Nikosh" pitchFamily="2" charset="0"/>
              </a:rPr>
              <a:t> </a:t>
            </a:r>
            <a:r>
              <a:rPr lang="en-US" sz="2000" dirty="0" err="1">
                <a:latin typeface="Nikosh" pitchFamily="2" charset="0"/>
                <a:cs typeface="Nikosh" pitchFamily="2" charset="0"/>
              </a:rPr>
              <a:t>অফিস</a:t>
            </a:r>
            <a:r>
              <a:rPr lang="en-US" sz="2000" dirty="0">
                <a:latin typeface="Nikosh" pitchFamily="2" charset="0"/>
                <a:cs typeface="Nikosh" pitchFamily="2" charset="0"/>
              </a:rPr>
              <a:t> </a:t>
            </a:r>
            <a:r>
              <a:rPr lang="en-US" sz="2000" dirty="0" err="1">
                <a:latin typeface="Nikosh" pitchFamily="2" charset="0"/>
                <a:cs typeface="Nikosh" pitchFamily="2" charset="0"/>
              </a:rPr>
              <a:t>পূর্ববর্তী</a:t>
            </a:r>
            <a:r>
              <a:rPr lang="en-US" sz="2000" dirty="0">
                <a:latin typeface="Nikosh" pitchFamily="2" charset="0"/>
                <a:cs typeface="Nikosh" pitchFamily="2" charset="0"/>
              </a:rPr>
              <a:t> </a:t>
            </a:r>
            <a:r>
              <a:rPr lang="en-US" sz="2000" dirty="0" err="1">
                <a:latin typeface="Nikosh" pitchFamily="2" charset="0"/>
                <a:cs typeface="Nikosh" pitchFamily="2" charset="0"/>
              </a:rPr>
              <a:t>অর্থবছরের</a:t>
            </a:r>
            <a:r>
              <a:rPr lang="en-US" sz="2000" dirty="0">
                <a:latin typeface="Nikosh" pitchFamily="2" charset="0"/>
                <a:cs typeface="Nikosh" pitchFamily="2" charset="0"/>
              </a:rPr>
              <a:t> </a:t>
            </a:r>
            <a:r>
              <a:rPr lang="en-US" sz="2000" dirty="0" err="1">
                <a:latin typeface="Nikosh" pitchFamily="2" charset="0"/>
                <a:cs typeface="Nikosh" pitchFamily="2" charset="0"/>
              </a:rPr>
              <a:t>তথ্য</a:t>
            </a:r>
            <a:r>
              <a:rPr lang="en-US" sz="2000" dirty="0">
                <a:latin typeface="Nikosh" pitchFamily="2" charset="0"/>
                <a:cs typeface="Nikosh" pitchFamily="2" charset="0"/>
              </a:rPr>
              <a:t> </a:t>
            </a:r>
            <a:r>
              <a:rPr lang="en-US" sz="2000" dirty="0" err="1">
                <a:latin typeface="Nikosh" pitchFamily="2" charset="0"/>
                <a:cs typeface="Nikosh" pitchFamily="2" charset="0"/>
              </a:rPr>
              <a:t>অধিকার</a:t>
            </a:r>
            <a:r>
              <a:rPr lang="en-US" sz="2000" dirty="0">
                <a:latin typeface="Nikosh" pitchFamily="2" charset="0"/>
                <a:cs typeface="Nikosh" pitchFamily="2" charset="0"/>
              </a:rPr>
              <a:t> </a:t>
            </a:r>
            <a:r>
              <a:rPr lang="en-US" sz="2000" dirty="0" err="1">
                <a:latin typeface="Nikosh" pitchFamily="2" charset="0"/>
                <a:cs typeface="Nikosh" pitchFamily="2" charset="0"/>
              </a:rPr>
              <a:t>কর্মপরিকল্পনার</a:t>
            </a:r>
            <a:r>
              <a:rPr lang="en-US" sz="2000" dirty="0">
                <a:latin typeface="Nikosh" pitchFamily="2" charset="0"/>
                <a:cs typeface="Nikosh" pitchFamily="2" charset="0"/>
              </a:rPr>
              <a:t> </a:t>
            </a:r>
            <a:r>
              <a:rPr lang="en-US" sz="2000" dirty="0" err="1">
                <a:latin typeface="Nikosh" pitchFamily="2" charset="0"/>
                <a:cs typeface="Nikosh" pitchFamily="2" charset="0"/>
              </a:rPr>
              <a:t>স্বমূল্যায়ন</a:t>
            </a:r>
            <a:r>
              <a:rPr lang="en-US" sz="2000" dirty="0">
                <a:latin typeface="Nikosh" pitchFamily="2" charset="0"/>
                <a:cs typeface="Nikosh" pitchFamily="2" charset="0"/>
              </a:rPr>
              <a:t> </a:t>
            </a:r>
            <a:r>
              <a:rPr lang="en-US" sz="2000" dirty="0" err="1">
                <a:latin typeface="Nikosh" pitchFamily="2" charset="0"/>
                <a:cs typeface="Nikosh" pitchFamily="2" charset="0"/>
              </a:rPr>
              <a:t>প্রতিবেদন</a:t>
            </a:r>
            <a:r>
              <a:rPr lang="en-US" sz="2000" dirty="0">
                <a:latin typeface="Nikosh" pitchFamily="2" charset="0"/>
                <a:cs typeface="Nikosh" pitchFamily="2" charset="0"/>
              </a:rPr>
              <a:t> </a:t>
            </a:r>
            <a:r>
              <a:rPr lang="en-US" sz="2000" dirty="0" err="1">
                <a:latin typeface="Nikosh" pitchFamily="2" charset="0"/>
                <a:cs typeface="Nikosh" pitchFamily="2" charset="0"/>
              </a:rPr>
              <a:t>প্রস্তুত</a:t>
            </a:r>
            <a:r>
              <a:rPr lang="en-US" sz="2000" dirty="0">
                <a:latin typeface="Nikosh" pitchFamily="2" charset="0"/>
                <a:cs typeface="Nikosh" pitchFamily="2" charset="0"/>
              </a:rPr>
              <a:t> </a:t>
            </a:r>
            <a:r>
              <a:rPr lang="en-US" sz="2000" dirty="0" err="1">
                <a:latin typeface="Nikosh" pitchFamily="2" charset="0"/>
                <a:cs typeface="Nikosh" pitchFamily="2" charset="0"/>
              </a:rPr>
              <a:t>করবে</a:t>
            </a:r>
            <a:r>
              <a:rPr lang="en-US" sz="2000" dirty="0">
                <a:latin typeface="Nikosh" pitchFamily="2" charset="0"/>
                <a:cs typeface="Nikosh" pitchFamily="2" charset="0"/>
              </a:rPr>
              <a:t> (</a:t>
            </a:r>
            <a:r>
              <a:rPr lang="en-US" sz="2000" dirty="0" err="1">
                <a:latin typeface="Nikosh" pitchFamily="2" charset="0"/>
                <a:cs typeface="Nikosh" pitchFamily="2" charset="0"/>
              </a:rPr>
              <a:t>প্রতিটি</a:t>
            </a:r>
            <a:r>
              <a:rPr lang="en-US" sz="2000" dirty="0">
                <a:latin typeface="Nikosh" pitchFamily="2" charset="0"/>
                <a:cs typeface="Nikosh" pitchFamily="2" charset="0"/>
              </a:rPr>
              <a:t> </a:t>
            </a:r>
            <a:r>
              <a:rPr lang="en-US" sz="2000" dirty="0" err="1">
                <a:latin typeface="Nikosh" pitchFamily="2" charset="0"/>
                <a:cs typeface="Nikosh" pitchFamily="2" charset="0"/>
              </a:rPr>
              <a:t>সূচকের</a:t>
            </a:r>
            <a:r>
              <a:rPr lang="en-US" sz="2000" dirty="0">
                <a:latin typeface="Nikosh" pitchFamily="2" charset="0"/>
                <a:cs typeface="Nikosh" pitchFamily="2" charset="0"/>
              </a:rPr>
              <a:t> </a:t>
            </a:r>
            <a:r>
              <a:rPr lang="en-US" sz="2000" dirty="0" err="1">
                <a:latin typeface="Nikosh" pitchFamily="2" charset="0"/>
                <a:cs typeface="Nikosh" pitchFamily="2" charset="0"/>
              </a:rPr>
              <a:t>বিপরীতে</a:t>
            </a:r>
            <a:r>
              <a:rPr lang="en-US" sz="2000" dirty="0">
                <a:latin typeface="Nikosh" pitchFamily="2" charset="0"/>
                <a:cs typeface="Nikosh" pitchFamily="2" charset="0"/>
              </a:rPr>
              <a:t> </a:t>
            </a:r>
            <a:r>
              <a:rPr lang="en-US" sz="2000" dirty="0" err="1">
                <a:latin typeface="Nikosh" pitchFamily="2" charset="0"/>
                <a:cs typeface="Nikosh" pitchFamily="2" charset="0"/>
              </a:rPr>
              <a:t>প্রদত্ত</a:t>
            </a:r>
            <a:r>
              <a:rPr lang="en-US" sz="2000" dirty="0">
                <a:latin typeface="Nikosh" pitchFamily="2" charset="0"/>
                <a:cs typeface="Nikosh" pitchFamily="2" charset="0"/>
              </a:rPr>
              <a:t> </a:t>
            </a:r>
            <a:r>
              <a:rPr lang="en-US" sz="2000" dirty="0" err="1">
                <a:latin typeface="Nikosh" pitchFamily="2" charset="0"/>
                <a:cs typeface="Nikosh" pitchFamily="2" charset="0"/>
              </a:rPr>
              <a:t>নম্বরের</a:t>
            </a:r>
            <a:r>
              <a:rPr lang="en-US" sz="2000" dirty="0">
                <a:latin typeface="Nikosh" pitchFamily="2" charset="0"/>
                <a:cs typeface="Nikosh" pitchFamily="2" charset="0"/>
              </a:rPr>
              <a:t> </a:t>
            </a:r>
            <a:r>
              <a:rPr lang="en-US" sz="2000" dirty="0" err="1">
                <a:latin typeface="Nikosh" pitchFamily="2" charset="0"/>
                <a:cs typeface="Nikosh" pitchFamily="2" charset="0"/>
              </a:rPr>
              <a:t>বিপরীতে</a:t>
            </a:r>
            <a:r>
              <a:rPr lang="en-US" sz="2000" dirty="0">
                <a:latin typeface="Nikosh" pitchFamily="2" charset="0"/>
                <a:cs typeface="Nikosh" pitchFamily="2" charset="0"/>
              </a:rPr>
              <a:t> </a:t>
            </a:r>
            <a:r>
              <a:rPr lang="en-US" sz="2000" dirty="0" err="1">
                <a:latin typeface="Nikosh" pitchFamily="2" charset="0"/>
                <a:cs typeface="Nikosh" pitchFamily="2" charset="0"/>
              </a:rPr>
              <a:t>প্রাপ্ত</a:t>
            </a:r>
            <a:r>
              <a:rPr lang="en-US" sz="2000" dirty="0">
                <a:latin typeface="Nikosh" pitchFamily="2" charset="0"/>
                <a:cs typeface="Nikosh" pitchFamily="2" charset="0"/>
              </a:rPr>
              <a:t> </a:t>
            </a:r>
            <a:r>
              <a:rPr lang="en-US" sz="2000" dirty="0" err="1">
                <a:latin typeface="Nikosh" pitchFamily="2" charset="0"/>
                <a:cs typeface="Nikosh" pitchFamily="2" charset="0"/>
              </a:rPr>
              <a:t>নম্বর</a:t>
            </a:r>
            <a:r>
              <a:rPr lang="en-US" sz="2000" dirty="0">
                <a:latin typeface="Nikosh" pitchFamily="2" charset="0"/>
                <a:cs typeface="Nikosh" pitchFamily="2" charset="0"/>
              </a:rPr>
              <a:t>, </a:t>
            </a:r>
            <a:r>
              <a:rPr lang="en-US" sz="2000" dirty="0" err="1">
                <a:latin typeface="Nikosh" pitchFamily="2" charset="0"/>
                <a:cs typeface="Nikosh" pitchFamily="2" charset="0"/>
              </a:rPr>
              <a:t>সর্বমোট</a:t>
            </a:r>
            <a:r>
              <a:rPr lang="en-US" sz="2000" dirty="0">
                <a:latin typeface="Nikosh" pitchFamily="2" charset="0"/>
                <a:cs typeface="Nikosh" pitchFamily="2" charset="0"/>
              </a:rPr>
              <a:t> ২৫ </a:t>
            </a:r>
            <a:r>
              <a:rPr lang="en-US" sz="2000" dirty="0" err="1">
                <a:latin typeface="Nikosh" pitchFamily="2" charset="0"/>
                <a:cs typeface="Nikosh" pitchFamily="2" charset="0"/>
              </a:rPr>
              <a:t>নম্বরের</a:t>
            </a:r>
            <a:r>
              <a:rPr lang="en-US" sz="2000" dirty="0">
                <a:latin typeface="Nikosh" pitchFamily="2" charset="0"/>
                <a:cs typeface="Nikosh" pitchFamily="2" charset="0"/>
              </a:rPr>
              <a:t> </a:t>
            </a:r>
            <a:r>
              <a:rPr lang="en-US" sz="2000" dirty="0" err="1">
                <a:latin typeface="Nikosh" pitchFamily="2" charset="0"/>
                <a:cs typeface="Nikosh" pitchFamily="2" charset="0"/>
              </a:rPr>
              <a:t>মধ্যে</a:t>
            </a:r>
            <a:r>
              <a:rPr lang="en-US" sz="2000" dirty="0">
                <a:latin typeface="Nikosh" pitchFamily="2" charset="0"/>
                <a:cs typeface="Nikosh" pitchFamily="2" charset="0"/>
              </a:rPr>
              <a:t>), </a:t>
            </a:r>
            <a:r>
              <a:rPr lang="en-US" sz="2000" dirty="0" err="1">
                <a:latin typeface="Nikosh" pitchFamily="2" charset="0"/>
                <a:cs typeface="Nikosh" pitchFamily="2" charset="0"/>
              </a:rPr>
              <a:t>অফিস</a:t>
            </a:r>
            <a:r>
              <a:rPr lang="en-US" sz="2000" dirty="0">
                <a:latin typeface="Nikosh" pitchFamily="2" charset="0"/>
                <a:cs typeface="Nikosh" pitchFamily="2" charset="0"/>
              </a:rPr>
              <a:t> </a:t>
            </a:r>
            <a:r>
              <a:rPr lang="en-US" sz="2000" dirty="0" err="1">
                <a:latin typeface="Nikosh" pitchFamily="2" charset="0"/>
                <a:cs typeface="Nikosh" pitchFamily="2" charset="0"/>
              </a:rPr>
              <a:t>প্রধানের</a:t>
            </a:r>
            <a:r>
              <a:rPr lang="en-US" sz="2000" dirty="0">
                <a:latin typeface="Nikosh" pitchFamily="2" charset="0"/>
                <a:cs typeface="Nikosh" pitchFamily="2" charset="0"/>
              </a:rPr>
              <a:t> </a:t>
            </a:r>
            <a:r>
              <a:rPr lang="en-US" sz="2000" dirty="0" err="1">
                <a:latin typeface="Nikosh" pitchFamily="2" charset="0"/>
                <a:cs typeface="Nikosh" pitchFamily="2" charset="0"/>
              </a:rPr>
              <a:t>অনুমোদন</a:t>
            </a:r>
            <a:r>
              <a:rPr lang="en-US" sz="2000" dirty="0">
                <a:latin typeface="Nikosh" pitchFamily="2" charset="0"/>
                <a:cs typeface="Nikosh" pitchFamily="2" charset="0"/>
              </a:rPr>
              <a:t> </a:t>
            </a:r>
            <a:r>
              <a:rPr lang="en-US" sz="2000" dirty="0" err="1">
                <a:latin typeface="Nikosh" pitchFamily="2" charset="0"/>
                <a:cs typeface="Nikosh" pitchFamily="2" charset="0"/>
              </a:rPr>
              <a:t>গ্রহণ</a:t>
            </a:r>
            <a:r>
              <a:rPr lang="en-US" sz="2000" dirty="0">
                <a:latin typeface="Nikosh" pitchFamily="2" charset="0"/>
                <a:cs typeface="Nikosh" pitchFamily="2" charset="0"/>
              </a:rPr>
              <a:t> </a:t>
            </a:r>
            <a:r>
              <a:rPr lang="en-US" sz="2000" dirty="0" err="1">
                <a:latin typeface="Nikosh" pitchFamily="2" charset="0"/>
                <a:cs typeface="Nikosh" pitchFamily="2" charset="0"/>
              </a:rPr>
              <a:t>করবে</a:t>
            </a:r>
            <a:r>
              <a:rPr lang="en-US" sz="2000" dirty="0">
                <a:latin typeface="Nikosh" pitchFamily="2" charset="0"/>
                <a:cs typeface="Nikosh" pitchFamily="2" charset="0"/>
              </a:rPr>
              <a:t> </a:t>
            </a:r>
            <a:r>
              <a:rPr lang="en-US" sz="2000" dirty="0" err="1">
                <a:latin typeface="Nikosh" pitchFamily="2" charset="0"/>
                <a:cs typeface="Nikosh" pitchFamily="2" charset="0"/>
              </a:rPr>
              <a:t>এবং</a:t>
            </a:r>
            <a:r>
              <a:rPr lang="en-US" sz="2000" dirty="0">
                <a:latin typeface="Nikosh" pitchFamily="2" charset="0"/>
                <a:cs typeface="Nikosh" pitchFamily="2" charset="0"/>
              </a:rPr>
              <a:t> </a:t>
            </a:r>
            <a:r>
              <a:rPr lang="en-US" sz="2000" dirty="0" err="1">
                <a:latin typeface="Nikosh" pitchFamily="2" charset="0"/>
                <a:cs typeface="Nikosh" pitchFamily="2" charset="0"/>
              </a:rPr>
              <a:t>প্রমাণকসহ</a:t>
            </a:r>
            <a:r>
              <a:rPr lang="en-US" sz="2000" dirty="0">
                <a:latin typeface="Nikosh" pitchFamily="2" charset="0"/>
                <a:cs typeface="Nikosh" pitchFamily="2" charset="0"/>
              </a:rPr>
              <a:t> </a:t>
            </a:r>
            <a:r>
              <a:rPr lang="en-US" sz="2000" dirty="0" err="1">
                <a:latin typeface="Nikosh" pitchFamily="2" charset="0"/>
                <a:cs typeface="Nikosh" pitchFamily="2" charset="0"/>
              </a:rPr>
              <a:t>মূল্যায়ন</a:t>
            </a:r>
            <a:r>
              <a:rPr lang="en-US" sz="2000" dirty="0">
                <a:latin typeface="Nikosh" pitchFamily="2" charset="0"/>
                <a:cs typeface="Nikosh" pitchFamily="2" charset="0"/>
              </a:rPr>
              <a:t> </a:t>
            </a:r>
            <a:r>
              <a:rPr lang="en-US" sz="2000" dirty="0" err="1">
                <a:latin typeface="Nikosh" pitchFamily="2" charset="0"/>
                <a:cs typeface="Nikosh" pitchFamily="2" charset="0"/>
              </a:rPr>
              <a:t>প্রতিবেদন</a:t>
            </a:r>
            <a:r>
              <a:rPr lang="en-US" sz="2000" dirty="0">
                <a:latin typeface="Nikosh" pitchFamily="2" charset="0"/>
                <a:cs typeface="Nikosh" pitchFamily="2" charset="0"/>
              </a:rPr>
              <a:t> </a:t>
            </a:r>
            <a:r>
              <a:rPr lang="en-US" sz="2000" dirty="0" err="1">
                <a:latin typeface="Nikosh" pitchFamily="2" charset="0"/>
                <a:cs typeface="Nikosh" pitchFamily="2" charset="0"/>
              </a:rPr>
              <a:t>ঊর্ধ্বতন</a:t>
            </a:r>
            <a:r>
              <a:rPr lang="en-US" sz="2000" dirty="0">
                <a:latin typeface="Nikosh" pitchFamily="2" charset="0"/>
                <a:cs typeface="Nikosh" pitchFamily="2" charset="0"/>
              </a:rPr>
              <a:t> </a:t>
            </a:r>
            <a:r>
              <a:rPr lang="en-US" sz="2000" dirty="0" err="1">
                <a:latin typeface="Nikosh" pitchFamily="2" charset="0"/>
                <a:cs typeface="Nikosh" pitchFamily="2" charset="0"/>
              </a:rPr>
              <a:t>অফিসের</a:t>
            </a:r>
            <a:r>
              <a:rPr lang="en-US" sz="2000" dirty="0">
                <a:latin typeface="Nikosh" pitchFamily="2" charset="0"/>
                <a:cs typeface="Nikosh" pitchFamily="2" charset="0"/>
              </a:rPr>
              <a:t> </a:t>
            </a:r>
            <a:r>
              <a:rPr lang="en-US" sz="2000" dirty="0" err="1">
                <a:latin typeface="Nikosh" pitchFamily="2" charset="0"/>
                <a:cs typeface="Nikosh" pitchFamily="2" charset="0"/>
              </a:rPr>
              <a:t>নিকট</a:t>
            </a:r>
            <a:r>
              <a:rPr lang="en-US" sz="2000" dirty="0">
                <a:latin typeface="Nikosh" pitchFamily="2" charset="0"/>
                <a:cs typeface="Nikosh" pitchFamily="2" charset="0"/>
              </a:rPr>
              <a:t> </a:t>
            </a:r>
            <a:r>
              <a:rPr lang="en-US" sz="2000" dirty="0" err="1">
                <a:latin typeface="Nikosh" pitchFamily="2" charset="0"/>
                <a:cs typeface="Nikosh" pitchFamily="2" charset="0"/>
              </a:rPr>
              <a:t>প্রেরণ</a:t>
            </a:r>
            <a:r>
              <a:rPr lang="en-US" sz="2000" dirty="0">
                <a:latin typeface="Nikosh" pitchFamily="2" charset="0"/>
                <a:cs typeface="Nikosh" pitchFamily="2" charset="0"/>
              </a:rPr>
              <a:t> </a:t>
            </a:r>
            <a:r>
              <a:rPr lang="en-US" sz="2000" dirty="0" err="1">
                <a:latin typeface="Nikosh" pitchFamily="2" charset="0"/>
                <a:cs typeface="Nikosh" pitchFamily="2" charset="0"/>
              </a:rPr>
              <a:t>করবে</a:t>
            </a:r>
            <a:r>
              <a:rPr lang="en-US" sz="2000" dirty="0" smtClean="0">
                <a:latin typeface="Nikosh" pitchFamily="2" charset="0"/>
                <a:cs typeface="Nikosh" pitchFamily="2" charset="0"/>
              </a:rPr>
              <a:t>;</a:t>
            </a:r>
          </a:p>
          <a:p>
            <a:pPr marL="0" lvl="0" indent="0" algn="just">
              <a:buNone/>
            </a:pPr>
            <a:endParaRPr lang="en-US" sz="2000" dirty="0">
              <a:latin typeface="Nikosh" pitchFamily="2" charset="0"/>
              <a:cs typeface="Nikosh" pitchFamily="2" charset="0"/>
            </a:endParaRPr>
          </a:p>
          <a:p>
            <a:pPr lvl="0" algn="just"/>
            <a:r>
              <a:rPr lang="en-US" sz="2000" dirty="0" err="1">
                <a:latin typeface="Nikosh" pitchFamily="2" charset="0"/>
                <a:cs typeface="Nikosh" pitchFamily="2" charset="0"/>
              </a:rPr>
              <a:t>ঊর্ধ্বতন</a:t>
            </a:r>
            <a:r>
              <a:rPr lang="en-US" sz="2000" dirty="0">
                <a:latin typeface="Nikosh" pitchFamily="2" charset="0"/>
                <a:cs typeface="Nikosh" pitchFamily="2" charset="0"/>
              </a:rPr>
              <a:t> </a:t>
            </a:r>
            <a:r>
              <a:rPr lang="en-US" sz="2000" dirty="0" err="1">
                <a:latin typeface="Nikosh" pitchFamily="2" charset="0"/>
                <a:cs typeface="Nikosh" pitchFamily="2" charset="0"/>
              </a:rPr>
              <a:t>অফিস</a:t>
            </a:r>
            <a:r>
              <a:rPr lang="en-US" sz="2000" dirty="0">
                <a:latin typeface="Nikosh" pitchFamily="2" charset="0"/>
                <a:cs typeface="Nikosh" pitchFamily="2" charset="0"/>
              </a:rPr>
              <a:t> </a:t>
            </a:r>
            <a:r>
              <a:rPr lang="en-US" sz="2000" dirty="0" err="1">
                <a:latin typeface="Nikosh" pitchFamily="2" charset="0"/>
                <a:cs typeface="Nikosh" pitchFamily="2" charset="0"/>
              </a:rPr>
              <a:t>প্রমাণকসমূহ</a:t>
            </a:r>
            <a:r>
              <a:rPr lang="en-US" sz="2000" dirty="0">
                <a:latin typeface="Nikosh" pitchFamily="2" charset="0"/>
                <a:cs typeface="Nikosh" pitchFamily="2" charset="0"/>
              </a:rPr>
              <a:t> </a:t>
            </a:r>
            <a:r>
              <a:rPr lang="en-US" sz="2000" dirty="0" err="1">
                <a:latin typeface="Nikosh" pitchFamily="2" charset="0"/>
                <a:cs typeface="Nikosh" pitchFamily="2" charset="0"/>
              </a:rPr>
              <a:t>যাচাই</a:t>
            </a:r>
            <a:r>
              <a:rPr lang="en-US" sz="2000" dirty="0">
                <a:latin typeface="Nikosh" pitchFamily="2" charset="0"/>
                <a:cs typeface="Nikosh" pitchFamily="2" charset="0"/>
              </a:rPr>
              <a:t> </a:t>
            </a:r>
            <a:r>
              <a:rPr lang="en-US" sz="2000" dirty="0" err="1">
                <a:latin typeface="Nikosh" pitchFamily="2" charset="0"/>
                <a:cs typeface="Nikosh" pitchFamily="2" charset="0"/>
              </a:rPr>
              <a:t>করে</a:t>
            </a:r>
            <a:r>
              <a:rPr lang="en-US" sz="2000" dirty="0">
                <a:latin typeface="Nikosh" pitchFamily="2" charset="0"/>
                <a:cs typeface="Nikosh" pitchFamily="2" charset="0"/>
              </a:rPr>
              <a:t> </a:t>
            </a:r>
            <a:r>
              <a:rPr lang="en-US" sz="2000" dirty="0" err="1">
                <a:latin typeface="Nikosh" pitchFamily="2" charset="0"/>
                <a:cs typeface="Nikosh" pitchFamily="2" charset="0"/>
              </a:rPr>
              <a:t>চূড়ান্ত</a:t>
            </a:r>
            <a:r>
              <a:rPr lang="en-US" sz="2000" dirty="0">
                <a:latin typeface="Nikosh" pitchFamily="2" charset="0"/>
                <a:cs typeface="Nikosh" pitchFamily="2" charset="0"/>
              </a:rPr>
              <a:t> </a:t>
            </a:r>
            <a:r>
              <a:rPr lang="en-US" sz="2000" dirty="0" err="1">
                <a:latin typeface="Nikosh" pitchFamily="2" charset="0"/>
                <a:cs typeface="Nikosh" pitchFamily="2" charset="0"/>
              </a:rPr>
              <a:t>নম্বর</a:t>
            </a:r>
            <a:r>
              <a:rPr lang="en-US" sz="2000" dirty="0">
                <a:latin typeface="Nikosh" pitchFamily="2" charset="0"/>
                <a:cs typeface="Nikosh" pitchFamily="2" charset="0"/>
              </a:rPr>
              <a:t> </a:t>
            </a:r>
            <a:r>
              <a:rPr lang="en-US" sz="2000" dirty="0" err="1">
                <a:latin typeface="Nikosh" pitchFamily="2" charset="0"/>
                <a:cs typeface="Nikosh" pitchFamily="2" charset="0"/>
              </a:rPr>
              <a:t>প্রদান</a:t>
            </a:r>
            <a:r>
              <a:rPr lang="en-US" sz="2000" dirty="0">
                <a:latin typeface="Nikosh" pitchFamily="2" charset="0"/>
                <a:cs typeface="Nikosh" pitchFamily="2" charset="0"/>
              </a:rPr>
              <a:t> </a:t>
            </a:r>
            <a:r>
              <a:rPr lang="en-US" sz="2000" dirty="0" err="1">
                <a:latin typeface="Nikosh" pitchFamily="2" charset="0"/>
                <a:cs typeface="Nikosh" pitchFamily="2" charset="0"/>
              </a:rPr>
              <a:t>করবে</a:t>
            </a:r>
            <a:r>
              <a:rPr lang="en-US" sz="2000" dirty="0">
                <a:latin typeface="Nikosh" pitchFamily="2" charset="0"/>
                <a:cs typeface="Nikosh" pitchFamily="2" charset="0"/>
              </a:rPr>
              <a:t> </a:t>
            </a:r>
            <a:r>
              <a:rPr lang="en-US" sz="2000" dirty="0" err="1">
                <a:latin typeface="Nikosh" pitchFamily="2" charset="0"/>
                <a:cs typeface="Nikosh" pitchFamily="2" charset="0"/>
              </a:rPr>
              <a:t>এবং</a:t>
            </a:r>
            <a:r>
              <a:rPr lang="en-US" sz="2000" dirty="0">
                <a:latin typeface="Nikosh" pitchFamily="2" charset="0"/>
                <a:cs typeface="Nikosh" pitchFamily="2" charset="0"/>
              </a:rPr>
              <a:t> </a:t>
            </a:r>
            <a:r>
              <a:rPr lang="en-US" sz="2000" dirty="0" err="1">
                <a:latin typeface="Nikosh" pitchFamily="2" charset="0"/>
                <a:cs typeface="Nikosh" pitchFamily="2" charset="0"/>
              </a:rPr>
              <a:t>ঊর্ধ্বতন</a:t>
            </a:r>
            <a:r>
              <a:rPr lang="en-US" sz="2000" dirty="0">
                <a:latin typeface="Nikosh" pitchFamily="2" charset="0"/>
                <a:cs typeface="Nikosh" pitchFamily="2" charset="0"/>
              </a:rPr>
              <a:t> </a:t>
            </a:r>
            <a:r>
              <a:rPr lang="en-US" sz="2000" dirty="0" err="1">
                <a:latin typeface="Nikosh" pitchFamily="2" charset="0"/>
                <a:cs typeface="Nikosh" pitchFamily="2" charset="0"/>
              </a:rPr>
              <a:t>অফিসের</a:t>
            </a:r>
            <a:r>
              <a:rPr lang="en-US" sz="2000" dirty="0">
                <a:latin typeface="Nikosh" pitchFamily="2" charset="0"/>
                <a:cs typeface="Nikosh" pitchFamily="2" charset="0"/>
              </a:rPr>
              <a:t> </a:t>
            </a:r>
            <a:r>
              <a:rPr lang="en-US" sz="2000" dirty="0" err="1">
                <a:latin typeface="Nikosh" pitchFamily="2" charset="0"/>
                <a:cs typeface="Nikosh" pitchFamily="2" charset="0"/>
              </a:rPr>
              <a:t>এপিএ</a:t>
            </a:r>
            <a:r>
              <a:rPr lang="en-US" sz="2000" dirty="0">
                <a:latin typeface="Nikosh" pitchFamily="2" charset="0"/>
                <a:cs typeface="Nikosh" pitchFamily="2" charset="0"/>
              </a:rPr>
              <a:t> </a:t>
            </a:r>
            <a:r>
              <a:rPr lang="en-US" sz="2000" dirty="0" err="1">
                <a:latin typeface="Nikosh" pitchFamily="2" charset="0"/>
                <a:cs typeface="Nikosh" pitchFamily="2" charset="0"/>
              </a:rPr>
              <a:t>মূল্যায়নকারী</a:t>
            </a:r>
            <a:r>
              <a:rPr lang="en-US" sz="2000" dirty="0">
                <a:latin typeface="Nikosh" pitchFamily="2" charset="0"/>
                <a:cs typeface="Nikosh" pitchFamily="2" charset="0"/>
              </a:rPr>
              <a:t> </a:t>
            </a:r>
            <a:r>
              <a:rPr lang="en-US" sz="2000" dirty="0" err="1">
                <a:latin typeface="Nikosh" pitchFamily="2" charset="0"/>
                <a:cs typeface="Nikosh" pitchFamily="2" charset="0"/>
              </a:rPr>
              <a:t>কর্মকর্তার</a:t>
            </a:r>
            <a:r>
              <a:rPr lang="en-US" sz="2000" dirty="0">
                <a:latin typeface="Nikosh" pitchFamily="2" charset="0"/>
                <a:cs typeface="Nikosh" pitchFamily="2" charset="0"/>
              </a:rPr>
              <a:t> </a:t>
            </a:r>
            <a:r>
              <a:rPr lang="en-US" sz="2000" dirty="0" err="1">
                <a:latin typeface="Nikosh" pitchFamily="2" charset="0"/>
                <a:cs typeface="Nikosh" pitchFamily="2" charset="0"/>
              </a:rPr>
              <a:t>নিকট</a:t>
            </a:r>
            <a:r>
              <a:rPr lang="en-US" sz="2000" dirty="0">
                <a:latin typeface="Nikosh" pitchFamily="2" charset="0"/>
                <a:cs typeface="Nikosh" pitchFamily="2" charset="0"/>
              </a:rPr>
              <a:t> </a:t>
            </a:r>
            <a:r>
              <a:rPr lang="en-US" sz="2000" dirty="0" err="1">
                <a:latin typeface="Nikosh" pitchFamily="2" charset="0"/>
                <a:cs typeface="Nikosh" pitchFamily="2" charset="0"/>
              </a:rPr>
              <a:t>চূড়ান্ত</a:t>
            </a:r>
            <a:r>
              <a:rPr lang="en-US" sz="2000" dirty="0">
                <a:latin typeface="Nikosh" pitchFamily="2" charset="0"/>
                <a:cs typeface="Nikosh" pitchFamily="2" charset="0"/>
              </a:rPr>
              <a:t> </a:t>
            </a:r>
            <a:r>
              <a:rPr lang="en-US" sz="2000" dirty="0" err="1">
                <a:latin typeface="Nikosh" pitchFamily="2" charset="0"/>
                <a:cs typeface="Nikosh" pitchFamily="2" charset="0"/>
              </a:rPr>
              <a:t>মূল্যায়ন</a:t>
            </a:r>
            <a:r>
              <a:rPr lang="en-US" sz="2000" dirty="0">
                <a:latin typeface="Nikosh" pitchFamily="2" charset="0"/>
                <a:cs typeface="Nikosh" pitchFamily="2" charset="0"/>
              </a:rPr>
              <a:t> </a:t>
            </a:r>
            <a:r>
              <a:rPr lang="en-US" sz="2000" dirty="0" err="1">
                <a:latin typeface="Nikosh" pitchFamily="2" charset="0"/>
                <a:cs typeface="Nikosh" pitchFamily="2" charset="0"/>
              </a:rPr>
              <a:t>প্রতিবেদন</a:t>
            </a:r>
            <a:r>
              <a:rPr lang="en-US" sz="2000" dirty="0">
                <a:latin typeface="Nikosh" pitchFamily="2" charset="0"/>
                <a:cs typeface="Nikosh" pitchFamily="2" charset="0"/>
              </a:rPr>
              <a:t> (</a:t>
            </a:r>
            <a:r>
              <a:rPr lang="en-US" sz="2000" dirty="0" err="1">
                <a:latin typeface="Nikosh" pitchFamily="2" charset="0"/>
                <a:cs typeface="Nikosh" pitchFamily="2" charset="0"/>
              </a:rPr>
              <a:t>প্রাপ্ত</a:t>
            </a:r>
            <a:r>
              <a:rPr lang="en-US" sz="2000" dirty="0">
                <a:latin typeface="Nikosh" pitchFamily="2" charset="0"/>
                <a:cs typeface="Nikosh" pitchFamily="2" charset="0"/>
              </a:rPr>
              <a:t> </a:t>
            </a:r>
            <a:r>
              <a:rPr lang="en-US" sz="2000" dirty="0" err="1">
                <a:latin typeface="Nikosh" pitchFamily="2" charset="0"/>
                <a:cs typeface="Nikosh" pitchFamily="2" charset="0"/>
              </a:rPr>
              <a:t>নম্বরসহ</a:t>
            </a:r>
            <a:r>
              <a:rPr lang="en-US" sz="2000" dirty="0">
                <a:latin typeface="Nikosh" pitchFamily="2" charset="0"/>
                <a:cs typeface="Nikosh" pitchFamily="2" charset="0"/>
              </a:rPr>
              <a:t>) </a:t>
            </a:r>
            <a:r>
              <a:rPr lang="en-US" sz="2000" dirty="0" err="1">
                <a:latin typeface="Nikosh" pitchFamily="2" charset="0"/>
                <a:cs typeface="Nikosh" pitchFamily="2" charset="0"/>
              </a:rPr>
              <a:t>প্রেরণ</a:t>
            </a:r>
            <a:r>
              <a:rPr lang="en-US" sz="2000" dirty="0">
                <a:latin typeface="Nikosh" pitchFamily="2" charset="0"/>
                <a:cs typeface="Nikosh" pitchFamily="2" charset="0"/>
              </a:rPr>
              <a:t> </a:t>
            </a:r>
            <a:r>
              <a:rPr lang="en-US" sz="2000" dirty="0" err="1">
                <a:latin typeface="Nikosh" pitchFamily="2" charset="0"/>
                <a:cs typeface="Nikosh" pitchFamily="2" charset="0"/>
              </a:rPr>
              <a:t>করবে</a:t>
            </a:r>
            <a:r>
              <a:rPr lang="en-US" sz="2000" dirty="0" smtClean="0">
                <a:latin typeface="Nikosh" pitchFamily="2" charset="0"/>
                <a:cs typeface="Nikosh" pitchFamily="2" charset="0"/>
              </a:rPr>
              <a:t>;</a:t>
            </a:r>
          </a:p>
          <a:p>
            <a:pPr marL="0" lvl="0" indent="0" algn="just">
              <a:buNone/>
            </a:pPr>
            <a:endParaRPr lang="en-US" sz="2000" dirty="0">
              <a:latin typeface="Nikosh" pitchFamily="2" charset="0"/>
              <a:cs typeface="Nikosh" pitchFamily="2" charset="0"/>
            </a:endParaRPr>
          </a:p>
          <a:p>
            <a:pPr lvl="0" algn="just"/>
            <a:r>
              <a:rPr lang="en-US" sz="2000" dirty="0" err="1">
                <a:latin typeface="Nikosh" pitchFamily="2" charset="0"/>
                <a:cs typeface="Nikosh" pitchFamily="2" charset="0"/>
              </a:rPr>
              <a:t>এপিএ</a:t>
            </a:r>
            <a:r>
              <a:rPr lang="en-US" sz="2000" dirty="0">
                <a:latin typeface="Nikosh" pitchFamily="2" charset="0"/>
                <a:cs typeface="Nikosh" pitchFamily="2" charset="0"/>
              </a:rPr>
              <a:t> </a:t>
            </a:r>
            <a:r>
              <a:rPr lang="en-US" sz="2000" dirty="0" err="1">
                <a:latin typeface="Nikosh" pitchFamily="2" charset="0"/>
                <a:cs typeface="Nikosh" pitchFamily="2" charset="0"/>
              </a:rPr>
              <a:t>মূল্যায়নকারী</a:t>
            </a:r>
            <a:r>
              <a:rPr lang="en-US" sz="2000" dirty="0">
                <a:latin typeface="Nikosh" pitchFamily="2" charset="0"/>
                <a:cs typeface="Nikosh" pitchFamily="2" charset="0"/>
              </a:rPr>
              <a:t> </a:t>
            </a:r>
            <a:r>
              <a:rPr lang="en-US" sz="2000" dirty="0" err="1">
                <a:latin typeface="Nikosh" pitchFamily="2" charset="0"/>
                <a:cs typeface="Nikosh" pitchFamily="2" charset="0"/>
              </a:rPr>
              <a:t>কর্মকর্তা</a:t>
            </a:r>
            <a:r>
              <a:rPr lang="en-US" sz="2000" dirty="0">
                <a:latin typeface="Nikosh" pitchFamily="2" charset="0"/>
                <a:cs typeface="Nikosh" pitchFamily="2" charset="0"/>
              </a:rPr>
              <a:t> </a:t>
            </a:r>
            <a:r>
              <a:rPr lang="en-US" sz="2000" dirty="0" err="1">
                <a:latin typeface="Nikosh" pitchFamily="2" charset="0"/>
                <a:cs typeface="Nikosh" pitchFamily="2" charset="0"/>
              </a:rPr>
              <a:t>উক্ত</a:t>
            </a:r>
            <a:r>
              <a:rPr lang="en-US" sz="2000" dirty="0">
                <a:latin typeface="Nikosh" pitchFamily="2" charset="0"/>
                <a:cs typeface="Nikosh" pitchFamily="2" charset="0"/>
              </a:rPr>
              <a:t> </a:t>
            </a:r>
            <a:r>
              <a:rPr lang="en-US" sz="2000" dirty="0" err="1">
                <a:latin typeface="Nikosh" pitchFamily="2" charset="0"/>
                <a:cs typeface="Nikosh" pitchFamily="2" charset="0"/>
              </a:rPr>
              <a:t>অফিসের</a:t>
            </a:r>
            <a:r>
              <a:rPr lang="en-US" sz="2000" dirty="0">
                <a:latin typeface="Nikosh" pitchFamily="2" charset="0"/>
                <a:cs typeface="Nikosh" pitchFamily="2" charset="0"/>
              </a:rPr>
              <a:t> </a:t>
            </a:r>
            <a:r>
              <a:rPr lang="en-US" sz="2000" dirty="0" err="1">
                <a:latin typeface="Nikosh" pitchFamily="2" charset="0"/>
                <a:cs typeface="Nikosh" pitchFamily="2" charset="0"/>
              </a:rPr>
              <a:t>চূড়ান্ত</a:t>
            </a:r>
            <a:r>
              <a:rPr lang="en-US" sz="2000" dirty="0">
                <a:latin typeface="Nikosh" pitchFamily="2" charset="0"/>
                <a:cs typeface="Nikosh" pitchFamily="2" charset="0"/>
              </a:rPr>
              <a:t> </a:t>
            </a:r>
            <a:r>
              <a:rPr lang="en-US" sz="2000" dirty="0" err="1">
                <a:latin typeface="Nikosh" pitchFamily="2" charset="0"/>
                <a:cs typeface="Nikosh" pitchFamily="2" charset="0"/>
              </a:rPr>
              <a:t>মূল্যায়নে</a:t>
            </a:r>
            <a:r>
              <a:rPr lang="en-US" sz="2000" dirty="0">
                <a:latin typeface="Nikosh" pitchFamily="2" charset="0"/>
                <a:cs typeface="Nikosh" pitchFamily="2" charset="0"/>
              </a:rPr>
              <a:t> </a:t>
            </a:r>
            <a:r>
              <a:rPr lang="en-US" sz="2000" dirty="0" err="1">
                <a:latin typeface="Nikosh" pitchFamily="2" charset="0"/>
                <a:cs typeface="Nikosh" pitchFamily="2" charset="0"/>
              </a:rPr>
              <a:t>প্রাপ্ত</a:t>
            </a:r>
            <a:r>
              <a:rPr lang="en-US" sz="2000" dirty="0">
                <a:latin typeface="Nikosh" pitchFamily="2" charset="0"/>
                <a:cs typeface="Nikosh" pitchFamily="2" charset="0"/>
              </a:rPr>
              <a:t> </a:t>
            </a:r>
            <a:r>
              <a:rPr lang="en-US" sz="2000" dirty="0" err="1">
                <a:latin typeface="Nikosh" pitchFamily="2" charset="0"/>
                <a:cs typeface="Nikosh" pitchFamily="2" charset="0"/>
              </a:rPr>
              <a:t>নম্বরকে</a:t>
            </a:r>
            <a:r>
              <a:rPr lang="en-US" sz="2000" dirty="0">
                <a:latin typeface="Nikosh" pitchFamily="2" charset="0"/>
                <a:cs typeface="Nikosh" pitchFamily="2" charset="0"/>
              </a:rPr>
              <a:t> </a:t>
            </a:r>
            <a:r>
              <a:rPr lang="en-US" sz="2000" dirty="0" err="1">
                <a:latin typeface="Nikosh" pitchFamily="2" charset="0"/>
                <a:cs typeface="Nikosh" pitchFamily="2" charset="0"/>
              </a:rPr>
              <a:t>এপিএ</a:t>
            </a:r>
            <a:r>
              <a:rPr lang="en-US" sz="2000" dirty="0">
                <a:latin typeface="Nikosh" pitchFamily="2" charset="0"/>
                <a:cs typeface="Nikosh" pitchFamily="2" charset="0"/>
              </a:rPr>
              <a:t> </a:t>
            </a:r>
            <a:r>
              <a:rPr lang="en-US" sz="2000" dirty="0" err="1">
                <a:latin typeface="Nikosh" pitchFamily="2" charset="0"/>
                <a:cs typeface="Nikosh" pitchFamily="2" charset="0"/>
              </a:rPr>
              <a:t>তে</a:t>
            </a:r>
            <a:r>
              <a:rPr lang="en-US" sz="2000" dirty="0">
                <a:latin typeface="Nikosh" pitchFamily="2" charset="0"/>
                <a:cs typeface="Nikosh" pitchFamily="2" charset="0"/>
              </a:rPr>
              <a:t> </a:t>
            </a:r>
            <a:r>
              <a:rPr lang="en-US" sz="2000" dirty="0" err="1">
                <a:latin typeface="Nikosh" pitchFamily="2" charset="0"/>
                <a:cs typeface="Nikosh" pitchFamily="2" charset="0"/>
              </a:rPr>
              <a:t>ধার্যকৃত</a:t>
            </a:r>
            <a:r>
              <a:rPr lang="en-US" sz="2000" dirty="0">
                <a:latin typeface="Nikosh" pitchFamily="2" charset="0"/>
                <a:cs typeface="Nikosh" pitchFamily="2" charset="0"/>
              </a:rPr>
              <a:t> </a:t>
            </a:r>
            <a:r>
              <a:rPr lang="en-US" sz="2000" dirty="0" err="1">
                <a:latin typeface="Nikosh" pitchFamily="2" charset="0"/>
                <a:cs typeface="Nikosh" pitchFamily="2" charset="0"/>
              </a:rPr>
              <a:t>নম্বর</a:t>
            </a:r>
            <a:r>
              <a:rPr lang="en-US" sz="2000" dirty="0">
                <a:latin typeface="Nikosh" pitchFamily="2" charset="0"/>
                <a:cs typeface="Nikosh" pitchFamily="2" charset="0"/>
              </a:rPr>
              <a:t> (৩) </a:t>
            </a:r>
            <a:r>
              <a:rPr lang="en-US" sz="2000" dirty="0" err="1">
                <a:latin typeface="Nikosh" pitchFamily="2" charset="0"/>
                <a:cs typeface="Nikosh" pitchFamily="2" charset="0"/>
              </a:rPr>
              <a:t>এর</a:t>
            </a:r>
            <a:r>
              <a:rPr lang="en-US" sz="2000" dirty="0">
                <a:latin typeface="Nikosh" pitchFamily="2" charset="0"/>
                <a:cs typeface="Nikosh" pitchFamily="2" charset="0"/>
              </a:rPr>
              <a:t> </a:t>
            </a:r>
            <a:r>
              <a:rPr lang="en-US" sz="2000" dirty="0" err="1">
                <a:latin typeface="Nikosh" pitchFamily="2" charset="0"/>
                <a:cs typeface="Nikosh" pitchFamily="2" charset="0"/>
              </a:rPr>
              <a:t>বিপরীতে</a:t>
            </a:r>
            <a:r>
              <a:rPr lang="en-US" sz="2000" dirty="0">
                <a:latin typeface="Nikosh" pitchFamily="2" charset="0"/>
                <a:cs typeface="Nikosh" pitchFamily="2" charset="0"/>
              </a:rPr>
              <a:t>   </a:t>
            </a:r>
            <a:r>
              <a:rPr lang="en-US" sz="2000" dirty="0" err="1">
                <a:latin typeface="Nikosh" pitchFamily="2" charset="0"/>
                <a:cs typeface="Nikosh" pitchFamily="2" charset="0"/>
              </a:rPr>
              <a:t>রূপান্তর</a:t>
            </a:r>
            <a:r>
              <a:rPr lang="en-US" sz="2000" dirty="0">
                <a:latin typeface="Nikosh" pitchFamily="2" charset="0"/>
                <a:cs typeface="Nikosh" pitchFamily="2" charset="0"/>
              </a:rPr>
              <a:t> </a:t>
            </a:r>
            <a:r>
              <a:rPr lang="en-US" sz="2000" dirty="0" err="1">
                <a:latin typeface="Nikosh" pitchFamily="2" charset="0"/>
                <a:cs typeface="Nikosh" pitchFamily="2" charset="0"/>
              </a:rPr>
              <a:t>করবে</a:t>
            </a:r>
            <a:r>
              <a:rPr lang="en-US" sz="2000" dirty="0">
                <a:latin typeface="Nikosh" pitchFamily="2" charset="0"/>
                <a:cs typeface="Nikosh" pitchFamily="2" charset="0"/>
              </a:rPr>
              <a:t> (</a:t>
            </a:r>
            <a:r>
              <a:rPr lang="en-US" sz="2000" dirty="0" err="1">
                <a:latin typeface="Nikosh" pitchFamily="2" charset="0"/>
                <a:cs typeface="Nikosh" pitchFamily="2" charset="0"/>
              </a:rPr>
              <a:t>ওয়েটেড</a:t>
            </a:r>
            <a:r>
              <a:rPr lang="en-US" sz="2000" dirty="0">
                <a:latin typeface="Nikosh" pitchFamily="2" charset="0"/>
                <a:cs typeface="Nikosh" pitchFamily="2" charset="0"/>
              </a:rPr>
              <a:t> </a:t>
            </a:r>
            <a:r>
              <a:rPr lang="en-US" sz="2000" dirty="0" err="1">
                <a:latin typeface="Nikosh" pitchFamily="2" charset="0"/>
                <a:cs typeface="Nikosh" pitchFamily="2" charset="0"/>
              </a:rPr>
              <a:t>স্কোর</a:t>
            </a:r>
            <a:r>
              <a:rPr lang="en-US" sz="2000" dirty="0" smtClean="0">
                <a:latin typeface="Nikosh" pitchFamily="2" charset="0"/>
                <a:cs typeface="Nikosh" pitchFamily="2" charset="0"/>
              </a:rPr>
              <a:t>)</a:t>
            </a:r>
          </a:p>
          <a:p>
            <a:pPr marL="0" lvl="0" indent="0" algn="just">
              <a:buNone/>
            </a:pPr>
            <a:endParaRPr lang="en-US" sz="2000" dirty="0">
              <a:latin typeface="Nikosh" pitchFamily="2" charset="0"/>
              <a:cs typeface="Nikosh" pitchFamily="2" charset="0"/>
            </a:endParaRPr>
          </a:p>
          <a:p>
            <a:pPr lvl="0" algn="just"/>
            <a:r>
              <a:rPr lang="en-US" sz="2000" dirty="0" err="1">
                <a:latin typeface="Nikosh" pitchFamily="2" charset="0"/>
                <a:cs typeface="Nikosh" pitchFamily="2" charset="0"/>
              </a:rPr>
              <a:t>উক্ত</a:t>
            </a:r>
            <a:r>
              <a:rPr lang="en-US" sz="2000" dirty="0">
                <a:latin typeface="Nikosh" pitchFamily="2" charset="0"/>
                <a:cs typeface="Nikosh" pitchFamily="2" charset="0"/>
              </a:rPr>
              <a:t> </a:t>
            </a:r>
            <a:r>
              <a:rPr lang="en-US" sz="2000" dirty="0" err="1">
                <a:latin typeface="Nikosh" pitchFamily="2" charset="0"/>
                <a:cs typeface="Nikosh" pitchFamily="2" charset="0"/>
              </a:rPr>
              <a:t>নম্বর</a:t>
            </a:r>
            <a:r>
              <a:rPr lang="en-US" sz="2000" dirty="0">
                <a:latin typeface="Nikosh" pitchFamily="2" charset="0"/>
                <a:cs typeface="Nikosh" pitchFamily="2" charset="0"/>
              </a:rPr>
              <a:t> </a:t>
            </a:r>
            <a:r>
              <a:rPr lang="en-US" sz="2000" dirty="0" err="1">
                <a:latin typeface="Nikosh" pitchFamily="2" charset="0"/>
                <a:cs typeface="Nikosh" pitchFamily="2" charset="0"/>
              </a:rPr>
              <a:t>এপিএ</a:t>
            </a:r>
            <a:r>
              <a:rPr lang="en-US" sz="2000" dirty="0">
                <a:latin typeface="Nikosh" pitchFamily="2" charset="0"/>
                <a:cs typeface="Nikosh" pitchFamily="2" charset="0"/>
              </a:rPr>
              <a:t> </a:t>
            </a:r>
            <a:r>
              <a:rPr lang="en-US" sz="2000" dirty="0" err="1">
                <a:latin typeface="Nikosh" pitchFamily="2" charset="0"/>
                <a:cs typeface="Nikosh" pitchFamily="2" charset="0"/>
              </a:rPr>
              <a:t>তে</a:t>
            </a:r>
            <a:r>
              <a:rPr lang="en-US" sz="2000" dirty="0">
                <a:latin typeface="Nikosh" pitchFamily="2" charset="0"/>
                <a:cs typeface="Nikosh" pitchFamily="2" charset="0"/>
              </a:rPr>
              <a:t> </a:t>
            </a:r>
            <a:r>
              <a:rPr lang="en-US" sz="2000" dirty="0" err="1">
                <a:latin typeface="Nikosh" pitchFamily="2" charset="0"/>
                <a:cs typeface="Nikosh" pitchFamily="2" charset="0"/>
              </a:rPr>
              <a:t>তথ্য</a:t>
            </a:r>
            <a:r>
              <a:rPr lang="en-US" sz="2000" dirty="0">
                <a:latin typeface="Nikosh" pitchFamily="2" charset="0"/>
                <a:cs typeface="Nikosh" pitchFamily="2" charset="0"/>
              </a:rPr>
              <a:t> </a:t>
            </a:r>
            <a:r>
              <a:rPr lang="en-US" sz="2000" dirty="0" err="1">
                <a:latin typeface="Nikosh" pitchFamily="2" charset="0"/>
                <a:cs typeface="Nikosh" pitchFamily="2" charset="0"/>
              </a:rPr>
              <a:t>অধিকার</a:t>
            </a:r>
            <a:r>
              <a:rPr lang="en-US" sz="2000" dirty="0">
                <a:latin typeface="Nikosh" pitchFamily="2" charset="0"/>
                <a:cs typeface="Nikosh" pitchFamily="2" charset="0"/>
              </a:rPr>
              <a:t> </a:t>
            </a:r>
            <a:r>
              <a:rPr lang="en-US" sz="2000" dirty="0" err="1">
                <a:latin typeface="Nikosh" pitchFamily="2" charset="0"/>
                <a:cs typeface="Nikosh" pitchFamily="2" charset="0"/>
              </a:rPr>
              <a:t>কর্মপরিকল্পনা</a:t>
            </a:r>
            <a:r>
              <a:rPr lang="en-US" sz="2000" dirty="0">
                <a:latin typeface="Nikosh" pitchFamily="2" charset="0"/>
                <a:cs typeface="Nikosh" pitchFamily="2" charset="0"/>
              </a:rPr>
              <a:t> </a:t>
            </a:r>
            <a:r>
              <a:rPr lang="en-US" sz="2000" dirty="0" err="1">
                <a:latin typeface="Nikosh" pitchFamily="2" charset="0"/>
                <a:cs typeface="Nikosh" pitchFamily="2" charset="0"/>
              </a:rPr>
              <a:t>বাস্তবায়নের</a:t>
            </a:r>
            <a:r>
              <a:rPr lang="en-US" sz="2000" dirty="0">
                <a:latin typeface="Nikosh" pitchFamily="2" charset="0"/>
                <a:cs typeface="Nikosh" pitchFamily="2" charset="0"/>
              </a:rPr>
              <a:t> </a:t>
            </a:r>
            <a:r>
              <a:rPr lang="en-US" sz="2000" dirty="0" err="1">
                <a:latin typeface="Nikosh" pitchFamily="2" charset="0"/>
                <a:cs typeface="Nikosh" pitchFamily="2" charset="0"/>
              </a:rPr>
              <a:t>বিপরীতে</a:t>
            </a:r>
            <a:r>
              <a:rPr lang="en-US" sz="2000" dirty="0">
                <a:latin typeface="Nikosh" pitchFamily="2" charset="0"/>
                <a:cs typeface="Nikosh" pitchFamily="2" charset="0"/>
              </a:rPr>
              <a:t> </a:t>
            </a:r>
            <a:r>
              <a:rPr lang="en-US" sz="2000" dirty="0" err="1">
                <a:latin typeface="Nikosh" pitchFamily="2" charset="0"/>
                <a:cs typeface="Nikosh" pitchFamily="2" charset="0"/>
              </a:rPr>
              <a:t>তথ্য</a:t>
            </a:r>
            <a:r>
              <a:rPr lang="en-US" sz="2000" dirty="0">
                <a:latin typeface="Nikosh" pitchFamily="2" charset="0"/>
                <a:cs typeface="Nikosh" pitchFamily="2" charset="0"/>
              </a:rPr>
              <a:t> </a:t>
            </a:r>
            <a:r>
              <a:rPr lang="en-US" sz="2000" dirty="0" err="1">
                <a:latin typeface="Nikosh" pitchFamily="2" charset="0"/>
                <a:cs typeface="Nikosh" pitchFamily="2" charset="0"/>
              </a:rPr>
              <a:t>অধিকার</a:t>
            </a:r>
            <a:r>
              <a:rPr lang="en-US" sz="2000" dirty="0">
                <a:latin typeface="Nikosh" pitchFamily="2" charset="0"/>
                <a:cs typeface="Nikosh" pitchFamily="2" charset="0"/>
              </a:rPr>
              <a:t> </a:t>
            </a:r>
            <a:r>
              <a:rPr lang="en-US" sz="2000" dirty="0" err="1">
                <a:latin typeface="Nikosh" pitchFamily="2" charset="0"/>
                <a:cs typeface="Nikosh" pitchFamily="2" charset="0"/>
              </a:rPr>
              <a:t>কর্মপরিকল্পনা</a:t>
            </a:r>
            <a:r>
              <a:rPr lang="en-US" sz="2000" dirty="0">
                <a:latin typeface="Nikosh" pitchFamily="2" charset="0"/>
                <a:cs typeface="Nikosh" pitchFamily="2" charset="0"/>
              </a:rPr>
              <a:t> </a:t>
            </a:r>
            <a:r>
              <a:rPr lang="en-US" sz="2000" dirty="0" err="1">
                <a:latin typeface="Nikosh" pitchFamily="2" charset="0"/>
                <a:cs typeface="Nikosh" pitchFamily="2" charset="0"/>
              </a:rPr>
              <a:t>প্রণয়নকারী</a:t>
            </a:r>
            <a:r>
              <a:rPr lang="en-US" sz="2000" dirty="0">
                <a:latin typeface="Nikosh" pitchFamily="2" charset="0"/>
                <a:cs typeface="Nikosh" pitchFamily="2" charset="0"/>
              </a:rPr>
              <a:t> </a:t>
            </a:r>
            <a:r>
              <a:rPr lang="en-US" sz="2000" dirty="0" err="1">
                <a:latin typeface="Nikosh" pitchFamily="2" charset="0"/>
                <a:cs typeface="Nikosh" pitchFamily="2" charset="0"/>
              </a:rPr>
              <a:t>অফিসের</a:t>
            </a:r>
            <a:r>
              <a:rPr lang="en-US" sz="2000" dirty="0">
                <a:latin typeface="Nikosh" pitchFamily="2" charset="0"/>
                <a:cs typeface="Nikosh" pitchFamily="2" charset="0"/>
              </a:rPr>
              <a:t> </a:t>
            </a:r>
            <a:r>
              <a:rPr lang="en-US" sz="2000" dirty="0" err="1">
                <a:latin typeface="Nikosh" pitchFamily="2" charset="0"/>
                <a:cs typeface="Nikosh" pitchFamily="2" charset="0"/>
              </a:rPr>
              <a:t>প্রাপ্ত</a:t>
            </a:r>
            <a:r>
              <a:rPr lang="en-US" sz="2000" dirty="0">
                <a:latin typeface="Nikosh" pitchFamily="2" charset="0"/>
                <a:cs typeface="Nikosh" pitchFamily="2" charset="0"/>
              </a:rPr>
              <a:t> </a:t>
            </a:r>
            <a:r>
              <a:rPr lang="en-US" sz="2000" dirty="0" err="1">
                <a:latin typeface="Nikosh" pitchFamily="2" charset="0"/>
                <a:cs typeface="Nikosh" pitchFamily="2" charset="0"/>
              </a:rPr>
              <a:t>নম্বর</a:t>
            </a:r>
            <a:r>
              <a:rPr lang="en-US" sz="2000" dirty="0">
                <a:latin typeface="Nikosh" pitchFamily="2" charset="0"/>
                <a:cs typeface="Nikosh" pitchFamily="2" charset="0"/>
              </a:rPr>
              <a:t> </a:t>
            </a:r>
            <a:r>
              <a:rPr lang="en-US" sz="2000" dirty="0" err="1">
                <a:latin typeface="Nikosh" pitchFamily="2" charset="0"/>
                <a:cs typeface="Nikosh" pitchFamily="2" charset="0"/>
              </a:rPr>
              <a:t>হিসেবে</a:t>
            </a:r>
            <a:r>
              <a:rPr lang="en-US" sz="2000" dirty="0">
                <a:latin typeface="Nikosh" pitchFamily="2" charset="0"/>
                <a:cs typeface="Nikosh" pitchFamily="2" charset="0"/>
              </a:rPr>
              <a:t> </a:t>
            </a:r>
            <a:r>
              <a:rPr lang="en-US" sz="2000" dirty="0" err="1">
                <a:latin typeface="Nikosh" pitchFamily="2" charset="0"/>
                <a:cs typeface="Nikosh" pitchFamily="2" charset="0"/>
              </a:rPr>
              <a:t>বিবেচনা</a:t>
            </a:r>
            <a:r>
              <a:rPr lang="en-US" sz="2000" dirty="0">
                <a:latin typeface="Nikosh" pitchFamily="2" charset="0"/>
                <a:cs typeface="Nikosh" pitchFamily="2" charset="0"/>
              </a:rPr>
              <a:t> </a:t>
            </a:r>
            <a:r>
              <a:rPr lang="en-US" sz="2000" dirty="0" err="1">
                <a:latin typeface="Nikosh" pitchFamily="2" charset="0"/>
                <a:cs typeface="Nikosh" pitchFamily="2" charset="0"/>
              </a:rPr>
              <a:t>করা</a:t>
            </a:r>
            <a:r>
              <a:rPr lang="en-US" sz="2000" dirty="0">
                <a:latin typeface="Nikosh" pitchFamily="2" charset="0"/>
                <a:cs typeface="Nikosh" pitchFamily="2" charset="0"/>
              </a:rPr>
              <a:t> </a:t>
            </a:r>
            <a:r>
              <a:rPr lang="en-US" sz="2000" dirty="0" err="1">
                <a:latin typeface="Nikosh" pitchFamily="2" charset="0"/>
                <a:cs typeface="Nikosh" pitchFamily="2" charset="0"/>
              </a:rPr>
              <a:t>হবে</a:t>
            </a:r>
            <a:r>
              <a:rPr lang="en-US" sz="2000" dirty="0">
                <a:latin typeface="Nikosh" pitchFamily="2" charset="0"/>
                <a:cs typeface="Nikosh" pitchFamily="2" charset="0"/>
              </a:rPr>
              <a:t>।</a:t>
            </a:r>
          </a:p>
          <a:p>
            <a:endParaRPr lang="en-US" sz="2000" dirty="0"/>
          </a:p>
        </p:txBody>
      </p:sp>
    </p:spTree>
    <p:extLst>
      <p:ext uri="{BB962C8B-B14F-4D97-AF65-F5344CB8AC3E}">
        <p14:creationId xmlns:p14="http://schemas.microsoft.com/office/powerpoint/2010/main" val="40786811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b="1" u="sng" dirty="0" err="1"/>
              <a:t>তথ্য</a:t>
            </a:r>
            <a:r>
              <a:rPr lang="en-US" sz="2000" b="1" u="sng" dirty="0"/>
              <a:t> </a:t>
            </a:r>
            <a:r>
              <a:rPr lang="en-US" sz="2000" b="1" u="sng" dirty="0" err="1"/>
              <a:t>অধিকার</a:t>
            </a:r>
            <a:r>
              <a:rPr lang="en-US" sz="2000" b="1" u="sng" dirty="0"/>
              <a:t> </a:t>
            </a:r>
            <a:r>
              <a:rPr lang="en-US" sz="2000" b="1" u="sng" dirty="0" err="1"/>
              <a:t>কর্মপরিকল্পনা</a:t>
            </a:r>
            <a:r>
              <a:rPr lang="en-US" sz="2000" b="1" u="sng" dirty="0"/>
              <a:t> </a:t>
            </a:r>
            <a:r>
              <a:rPr lang="en-US" sz="2000" b="1" u="sng" dirty="0" err="1"/>
              <a:t>মূল্যায়ন</a:t>
            </a:r>
            <a:r>
              <a:rPr lang="en-US" sz="2000" b="1" u="sng" dirty="0"/>
              <a:t> </a:t>
            </a:r>
            <a:r>
              <a:rPr lang="en-US" sz="2000" b="1" u="sng" dirty="0" err="1"/>
              <a:t>পদ্ধতিঃ</a:t>
            </a:r>
            <a:r>
              <a:rPr lang="en-US" sz="2000" dirty="0"/>
              <a:t/>
            </a:r>
            <a:br>
              <a:rPr lang="en-US" sz="2000" dirty="0"/>
            </a:br>
            <a:endParaRPr lang="en-US" sz="2000" dirty="0"/>
          </a:p>
        </p:txBody>
      </p:sp>
      <p:sp>
        <p:nvSpPr>
          <p:cNvPr id="3" name="Content Placeholder 2"/>
          <p:cNvSpPr>
            <a:spLocks noGrp="1"/>
          </p:cNvSpPr>
          <p:nvPr>
            <p:ph idx="1"/>
          </p:nvPr>
        </p:nvSpPr>
        <p:spPr/>
        <p:txBody>
          <a:bodyPr>
            <a:normAutofit fontScale="92500" lnSpcReduction="10000"/>
          </a:bodyPr>
          <a:lstStyle/>
          <a:p>
            <a:pPr lvl="0" algn="just"/>
            <a:r>
              <a:rPr lang="en-US" sz="2300" dirty="0" err="1">
                <a:latin typeface="Nikosh" pitchFamily="2" charset="0"/>
                <a:cs typeface="Nikosh" pitchFamily="2" charset="0"/>
              </a:rPr>
              <a:t>উদাহরণঃ</a:t>
            </a:r>
            <a:r>
              <a:rPr lang="en-US" sz="2300" dirty="0">
                <a:latin typeface="Nikosh" pitchFamily="2" charset="0"/>
                <a:cs typeface="Nikosh" pitchFamily="2" charset="0"/>
              </a:rPr>
              <a:t> </a:t>
            </a:r>
            <a:r>
              <a:rPr lang="en-US" sz="2300" dirty="0" err="1">
                <a:latin typeface="Nikosh" pitchFamily="2" charset="0"/>
                <a:cs typeface="Nikosh" pitchFamily="2" charset="0"/>
              </a:rPr>
              <a:t>ধরা</a:t>
            </a:r>
            <a:r>
              <a:rPr lang="en-US" sz="2300" dirty="0">
                <a:latin typeface="Nikosh" pitchFamily="2" charset="0"/>
                <a:cs typeface="Nikosh" pitchFamily="2" charset="0"/>
              </a:rPr>
              <a:t> </a:t>
            </a:r>
            <a:r>
              <a:rPr lang="en-US" sz="2300" dirty="0" err="1">
                <a:latin typeface="Nikosh" pitchFamily="2" charset="0"/>
                <a:cs typeface="Nikosh" pitchFamily="2" charset="0"/>
              </a:rPr>
              <a:t>যাক</a:t>
            </a:r>
            <a:r>
              <a:rPr lang="en-US" sz="2300" dirty="0">
                <a:latin typeface="Nikosh" pitchFamily="2" charset="0"/>
                <a:cs typeface="Nikosh" pitchFamily="2" charset="0"/>
              </a:rPr>
              <a:t> </a:t>
            </a:r>
            <a:r>
              <a:rPr lang="en-US" sz="2300" dirty="0" err="1">
                <a:latin typeface="Nikosh" pitchFamily="2" charset="0"/>
                <a:cs typeface="Nikosh" pitchFamily="2" charset="0"/>
              </a:rPr>
              <a:t>তথ্য</a:t>
            </a:r>
            <a:r>
              <a:rPr lang="en-US" sz="2300" dirty="0">
                <a:latin typeface="Nikosh" pitchFamily="2" charset="0"/>
                <a:cs typeface="Nikosh" pitchFamily="2" charset="0"/>
              </a:rPr>
              <a:t> </a:t>
            </a:r>
            <a:r>
              <a:rPr lang="en-US" sz="2300" dirty="0" err="1">
                <a:latin typeface="Nikosh" pitchFamily="2" charset="0"/>
                <a:cs typeface="Nikosh" pitchFamily="2" charset="0"/>
              </a:rPr>
              <a:t>অধিকার</a:t>
            </a:r>
            <a:r>
              <a:rPr lang="en-US" sz="2300" dirty="0">
                <a:latin typeface="Nikosh" pitchFamily="2" charset="0"/>
                <a:cs typeface="Nikosh" pitchFamily="2" charset="0"/>
              </a:rPr>
              <a:t> </a:t>
            </a:r>
            <a:r>
              <a:rPr lang="en-US" sz="2300" dirty="0" err="1">
                <a:latin typeface="Nikosh" pitchFamily="2" charset="0"/>
                <a:cs typeface="Nikosh" pitchFamily="2" charset="0"/>
              </a:rPr>
              <a:t>কর্মপরিকল্পনা</a:t>
            </a:r>
            <a:r>
              <a:rPr lang="en-US" sz="2300" dirty="0">
                <a:latin typeface="Nikosh" pitchFamily="2" charset="0"/>
                <a:cs typeface="Nikosh" pitchFamily="2" charset="0"/>
              </a:rPr>
              <a:t> </a:t>
            </a:r>
            <a:r>
              <a:rPr lang="en-US" sz="2300" dirty="0" err="1">
                <a:latin typeface="Nikosh" pitchFamily="2" charset="0"/>
                <a:cs typeface="Nikosh" pitchFamily="2" charset="0"/>
              </a:rPr>
              <a:t>বাস্তবায়নে</a:t>
            </a:r>
            <a:r>
              <a:rPr lang="en-US" sz="2300" dirty="0">
                <a:latin typeface="Nikosh" pitchFamily="2" charset="0"/>
                <a:cs typeface="Nikosh" pitchFamily="2" charset="0"/>
              </a:rPr>
              <a:t> </a:t>
            </a:r>
            <a:r>
              <a:rPr lang="en-US" sz="2300" dirty="0" err="1">
                <a:latin typeface="Nikosh" pitchFamily="2" charset="0"/>
                <a:cs typeface="Nikosh" pitchFamily="2" charset="0"/>
              </a:rPr>
              <a:t>কোন</a:t>
            </a:r>
            <a:r>
              <a:rPr lang="en-US" sz="2300" dirty="0">
                <a:latin typeface="Nikosh" pitchFamily="2" charset="0"/>
                <a:cs typeface="Nikosh" pitchFamily="2" charset="0"/>
              </a:rPr>
              <a:t> </a:t>
            </a:r>
            <a:r>
              <a:rPr lang="en-US" sz="2300" dirty="0" err="1">
                <a:latin typeface="Nikosh" pitchFamily="2" charset="0"/>
                <a:cs typeface="Nikosh" pitchFamily="2" charset="0"/>
              </a:rPr>
              <a:t>অফিস</a:t>
            </a:r>
            <a:r>
              <a:rPr lang="en-US" sz="2300" dirty="0">
                <a:latin typeface="Nikosh" pitchFamily="2" charset="0"/>
                <a:cs typeface="Nikosh" pitchFamily="2" charset="0"/>
              </a:rPr>
              <a:t> </a:t>
            </a:r>
            <a:r>
              <a:rPr lang="en-US" sz="2300" dirty="0" err="1">
                <a:latin typeface="Nikosh" pitchFamily="2" charset="0"/>
                <a:cs typeface="Nikosh" pitchFamily="2" charset="0"/>
              </a:rPr>
              <a:t>চূড়ান্ত</a:t>
            </a:r>
            <a:r>
              <a:rPr lang="en-US" sz="2300" dirty="0">
                <a:latin typeface="Nikosh" pitchFamily="2" charset="0"/>
                <a:cs typeface="Nikosh" pitchFamily="2" charset="0"/>
              </a:rPr>
              <a:t> </a:t>
            </a:r>
            <a:r>
              <a:rPr lang="en-US" sz="2300" dirty="0" err="1">
                <a:latin typeface="Nikosh" pitchFamily="2" charset="0"/>
                <a:cs typeface="Nikosh" pitchFamily="2" charset="0"/>
              </a:rPr>
              <a:t>মূল্যায়নে</a:t>
            </a:r>
            <a:r>
              <a:rPr lang="en-US" sz="2300" dirty="0">
                <a:latin typeface="Nikosh" pitchFamily="2" charset="0"/>
                <a:cs typeface="Nikosh" pitchFamily="2" charset="0"/>
              </a:rPr>
              <a:t> ২৫ </a:t>
            </a:r>
            <a:r>
              <a:rPr lang="en-US" sz="2300" dirty="0" err="1">
                <a:latin typeface="Nikosh" pitchFamily="2" charset="0"/>
                <a:cs typeface="Nikosh" pitchFamily="2" charset="0"/>
              </a:rPr>
              <a:t>নম্বরের</a:t>
            </a:r>
            <a:r>
              <a:rPr lang="en-US" sz="2300" dirty="0">
                <a:latin typeface="Nikosh" pitchFamily="2" charset="0"/>
                <a:cs typeface="Nikosh" pitchFamily="2" charset="0"/>
              </a:rPr>
              <a:t> </a:t>
            </a:r>
            <a:r>
              <a:rPr lang="en-US" sz="2300" dirty="0" err="1">
                <a:latin typeface="Nikosh" pitchFamily="2" charset="0"/>
                <a:cs typeface="Nikosh" pitchFamily="2" charset="0"/>
              </a:rPr>
              <a:t>বিপরীতে</a:t>
            </a:r>
            <a:r>
              <a:rPr lang="en-US" sz="2300" dirty="0">
                <a:latin typeface="Nikosh" pitchFamily="2" charset="0"/>
                <a:cs typeface="Nikosh" pitchFamily="2" charset="0"/>
              </a:rPr>
              <a:t> ২০ </a:t>
            </a:r>
            <a:r>
              <a:rPr lang="en-US" sz="2300" dirty="0" err="1">
                <a:latin typeface="Nikosh" pitchFamily="2" charset="0"/>
                <a:cs typeface="Nikosh" pitchFamily="2" charset="0"/>
              </a:rPr>
              <a:t>নম্বর</a:t>
            </a:r>
            <a:r>
              <a:rPr lang="en-US" sz="2300" dirty="0">
                <a:latin typeface="Nikosh" pitchFamily="2" charset="0"/>
                <a:cs typeface="Nikosh" pitchFamily="2" charset="0"/>
              </a:rPr>
              <a:t> </a:t>
            </a:r>
            <a:r>
              <a:rPr lang="en-US" sz="2300" dirty="0" err="1">
                <a:latin typeface="Nikosh" pitchFamily="2" charset="0"/>
                <a:cs typeface="Nikosh" pitchFamily="2" charset="0"/>
              </a:rPr>
              <a:t>পেয়েছে</a:t>
            </a:r>
            <a:r>
              <a:rPr lang="en-US" sz="2300" dirty="0">
                <a:latin typeface="Nikosh" pitchFamily="2" charset="0"/>
                <a:cs typeface="Nikosh" pitchFamily="2" charset="0"/>
              </a:rPr>
              <a:t>। </a:t>
            </a:r>
            <a:r>
              <a:rPr lang="en-US" sz="2300" dirty="0" err="1">
                <a:latin typeface="Nikosh" pitchFamily="2" charset="0"/>
                <a:cs typeface="Nikosh" pitchFamily="2" charset="0"/>
              </a:rPr>
              <a:t>এপিএ</a:t>
            </a:r>
            <a:r>
              <a:rPr lang="en-US" sz="2300" dirty="0">
                <a:latin typeface="Nikosh" pitchFamily="2" charset="0"/>
                <a:cs typeface="Nikosh" pitchFamily="2" charset="0"/>
              </a:rPr>
              <a:t> </a:t>
            </a:r>
            <a:r>
              <a:rPr lang="en-US" sz="2300" dirty="0" err="1">
                <a:latin typeface="Nikosh" pitchFamily="2" charset="0"/>
                <a:cs typeface="Nikosh" pitchFamily="2" charset="0"/>
              </a:rPr>
              <a:t>মূল্যায়নকারী</a:t>
            </a:r>
            <a:r>
              <a:rPr lang="en-US" sz="2300" dirty="0">
                <a:latin typeface="Nikosh" pitchFamily="2" charset="0"/>
                <a:cs typeface="Nikosh" pitchFamily="2" charset="0"/>
              </a:rPr>
              <a:t> </a:t>
            </a:r>
            <a:r>
              <a:rPr lang="en-US" sz="2300" dirty="0" err="1">
                <a:latin typeface="Nikosh" pitchFamily="2" charset="0"/>
                <a:cs typeface="Nikosh" pitchFamily="2" charset="0"/>
              </a:rPr>
              <a:t>কর্মকর্তা</a:t>
            </a:r>
            <a:r>
              <a:rPr lang="en-US" sz="2300" dirty="0">
                <a:latin typeface="Nikosh" pitchFamily="2" charset="0"/>
                <a:cs typeface="Nikosh" pitchFamily="2" charset="0"/>
              </a:rPr>
              <a:t> </a:t>
            </a:r>
            <a:r>
              <a:rPr lang="en-US" sz="2300" dirty="0" err="1">
                <a:latin typeface="Nikosh" pitchFamily="2" charset="0"/>
                <a:cs typeface="Nikosh" pitchFamily="2" charset="0"/>
              </a:rPr>
              <a:t>উক্ত</a:t>
            </a:r>
            <a:r>
              <a:rPr lang="en-US" sz="2300" dirty="0">
                <a:latin typeface="Nikosh" pitchFamily="2" charset="0"/>
                <a:cs typeface="Nikosh" pitchFamily="2" charset="0"/>
              </a:rPr>
              <a:t> </a:t>
            </a:r>
            <a:r>
              <a:rPr lang="en-US" sz="2300" dirty="0" err="1">
                <a:latin typeface="Nikosh" pitchFamily="2" charset="0"/>
                <a:cs typeface="Nikosh" pitchFamily="2" charset="0"/>
              </a:rPr>
              <a:t>অফিসের</a:t>
            </a:r>
            <a:r>
              <a:rPr lang="en-US" sz="2300" dirty="0">
                <a:latin typeface="Nikosh" pitchFamily="2" charset="0"/>
                <a:cs typeface="Nikosh" pitchFamily="2" charset="0"/>
              </a:rPr>
              <a:t> </a:t>
            </a:r>
            <a:r>
              <a:rPr lang="en-US" sz="2300" dirty="0" err="1">
                <a:latin typeface="Nikosh" pitchFamily="2" charset="0"/>
                <a:cs typeface="Nikosh" pitchFamily="2" charset="0"/>
              </a:rPr>
              <a:t>চূড়ান্ত</a:t>
            </a:r>
            <a:r>
              <a:rPr lang="en-US" sz="2300" dirty="0">
                <a:latin typeface="Nikosh" pitchFamily="2" charset="0"/>
                <a:cs typeface="Nikosh" pitchFamily="2" charset="0"/>
              </a:rPr>
              <a:t> </a:t>
            </a:r>
            <a:r>
              <a:rPr lang="en-US" sz="2300" dirty="0" err="1">
                <a:latin typeface="Nikosh" pitchFamily="2" charset="0"/>
                <a:cs typeface="Nikosh" pitchFamily="2" charset="0"/>
              </a:rPr>
              <a:t>মূল্যায়নে</a:t>
            </a:r>
            <a:r>
              <a:rPr lang="en-US" sz="2300" dirty="0">
                <a:latin typeface="Nikosh" pitchFamily="2" charset="0"/>
                <a:cs typeface="Nikosh" pitchFamily="2" charset="0"/>
              </a:rPr>
              <a:t> </a:t>
            </a:r>
            <a:r>
              <a:rPr lang="en-US" sz="2300" dirty="0" err="1">
                <a:latin typeface="Nikosh" pitchFamily="2" charset="0"/>
                <a:cs typeface="Nikosh" pitchFamily="2" charset="0"/>
              </a:rPr>
              <a:t>প্রাপ্ত</a:t>
            </a:r>
            <a:r>
              <a:rPr lang="en-US" sz="2300" dirty="0">
                <a:latin typeface="Nikosh" pitchFamily="2" charset="0"/>
                <a:cs typeface="Nikosh" pitchFamily="2" charset="0"/>
              </a:rPr>
              <a:t> </a:t>
            </a:r>
            <a:r>
              <a:rPr lang="en-US" sz="2300" dirty="0" err="1">
                <a:latin typeface="Nikosh" pitchFamily="2" charset="0"/>
                <a:cs typeface="Nikosh" pitchFamily="2" charset="0"/>
              </a:rPr>
              <a:t>নম্বরকে</a:t>
            </a:r>
            <a:r>
              <a:rPr lang="en-US" sz="2300" dirty="0">
                <a:latin typeface="Nikosh" pitchFamily="2" charset="0"/>
                <a:cs typeface="Nikosh" pitchFamily="2" charset="0"/>
              </a:rPr>
              <a:t> </a:t>
            </a:r>
            <a:r>
              <a:rPr lang="en-US" sz="2300" dirty="0" err="1">
                <a:latin typeface="Nikosh" pitchFamily="2" charset="0"/>
                <a:cs typeface="Nikosh" pitchFamily="2" charset="0"/>
              </a:rPr>
              <a:t>এপিএ</a:t>
            </a:r>
            <a:r>
              <a:rPr lang="en-US" sz="2300" dirty="0">
                <a:latin typeface="Nikosh" pitchFamily="2" charset="0"/>
                <a:cs typeface="Nikosh" pitchFamily="2" charset="0"/>
              </a:rPr>
              <a:t> </a:t>
            </a:r>
            <a:r>
              <a:rPr lang="en-US" sz="2300" dirty="0" err="1">
                <a:latin typeface="Nikosh" pitchFamily="2" charset="0"/>
                <a:cs typeface="Nikosh" pitchFamily="2" charset="0"/>
              </a:rPr>
              <a:t>সেকশন</a:t>
            </a:r>
            <a:r>
              <a:rPr lang="en-US" sz="2300" dirty="0">
                <a:latin typeface="Nikosh" pitchFamily="2" charset="0"/>
                <a:cs typeface="Nikosh" pitchFamily="2" charset="0"/>
              </a:rPr>
              <a:t> ৩-এ </a:t>
            </a:r>
            <a:r>
              <a:rPr lang="en-US" sz="2300" dirty="0" err="1">
                <a:latin typeface="Nikosh" pitchFamily="2" charset="0"/>
                <a:cs typeface="Nikosh" pitchFamily="2" charset="0"/>
              </a:rPr>
              <a:t>তথ্য</a:t>
            </a:r>
            <a:r>
              <a:rPr lang="en-US" sz="2300" dirty="0">
                <a:latin typeface="Nikosh" pitchFamily="2" charset="0"/>
                <a:cs typeface="Nikosh" pitchFamily="2" charset="0"/>
              </a:rPr>
              <a:t> </a:t>
            </a:r>
            <a:r>
              <a:rPr lang="en-US" sz="2300" dirty="0" err="1">
                <a:latin typeface="Nikosh" pitchFamily="2" charset="0"/>
                <a:cs typeface="Nikosh" pitchFamily="2" charset="0"/>
              </a:rPr>
              <a:t>অধিকার</a:t>
            </a:r>
            <a:r>
              <a:rPr lang="en-US" sz="2300" dirty="0">
                <a:latin typeface="Nikosh" pitchFamily="2" charset="0"/>
                <a:cs typeface="Nikosh" pitchFamily="2" charset="0"/>
              </a:rPr>
              <a:t> </a:t>
            </a:r>
            <a:r>
              <a:rPr lang="en-US" sz="2300" dirty="0" err="1">
                <a:latin typeface="Nikosh" pitchFamily="2" charset="0"/>
                <a:cs typeface="Nikosh" pitchFamily="2" charset="0"/>
              </a:rPr>
              <a:t>কর্মপরিকল্পনা</a:t>
            </a:r>
            <a:r>
              <a:rPr lang="en-US" sz="2300" dirty="0">
                <a:latin typeface="Nikosh" pitchFamily="2" charset="0"/>
                <a:cs typeface="Nikosh" pitchFamily="2" charset="0"/>
              </a:rPr>
              <a:t> </a:t>
            </a:r>
            <a:r>
              <a:rPr lang="en-US" sz="2300" dirty="0" err="1">
                <a:latin typeface="Nikosh" pitchFamily="2" charset="0"/>
                <a:cs typeface="Nikosh" pitchFamily="2" charset="0"/>
              </a:rPr>
              <a:t>বাস্তবায়নের</a:t>
            </a:r>
            <a:r>
              <a:rPr lang="en-US" sz="2300" dirty="0">
                <a:latin typeface="Nikosh" pitchFamily="2" charset="0"/>
                <a:cs typeface="Nikosh" pitchFamily="2" charset="0"/>
              </a:rPr>
              <a:t> </a:t>
            </a:r>
            <a:r>
              <a:rPr lang="en-US" sz="2300" dirty="0" err="1">
                <a:latin typeface="Nikosh" pitchFamily="2" charset="0"/>
                <a:cs typeface="Nikosh" pitchFamily="2" charset="0"/>
              </a:rPr>
              <a:t>জন্য</a:t>
            </a:r>
            <a:r>
              <a:rPr lang="en-US" sz="2300" dirty="0">
                <a:latin typeface="Nikosh" pitchFamily="2" charset="0"/>
                <a:cs typeface="Nikosh" pitchFamily="2" charset="0"/>
              </a:rPr>
              <a:t> </a:t>
            </a:r>
            <a:r>
              <a:rPr lang="en-US" sz="2300" dirty="0" err="1">
                <a:latin typeface="Nikosh" pitchFamily="2" charset="0"/>
                <a:cs typeface="Nikosh" pitchFamily="2" charset="0"/>
              </a:rPr>
              <a:t>ধার্যকৃত</a:t>
            </a:r>
            <a:r>
              <a:rPr lang="en-US" sz="2300" dirty="0">
                <a:latin typeface="Nikosh" pitchFamily="2" charset="0"/>
                <a:cs typeface="Nikosh" pitchFamily="2" charset="0"/>
              </a:rPr>
              <a:t> </a:t>
            </a:r>
            <a:r>
              <a:rPr lang="en-US" sz="2300" dirty="0" err="1">
                <a:latin typeface="Nikosh" pitchFamily="2" charset="0"/>
                <a:cs typeface="Nikosh" pitchFamily="2" charset="0"/>
              </a:rPr>
              <a:t>নম্বর</a:t>
            </a:r>
            <a:r>
              <a:rPr lang="en-US" sz="2300" dirty="0">
                <a:latin typeface="Nikosh" pitchFamily="2" charset="0"/>
                <a:cs typeface="Nikosh" pitchFamily="2" charset="0"/>
              </a:rPr>
              <a:t> (৩, </a:t>
            </a:r>
            <a:r>
              <a:rPr lang="en-US" sz="2300" dirty="0" err="1">
                <a:latin typeface="Nikosh" pitchFamily="2" charset="0"/>
                <a:cs typeface="Nikosh" pitchFamily="2" charset="0"/>
              </a:rPr>
              <a:t>ওয়েটেড</a:t>
            </a:r>
            <a:r>
              <a:rPr lang="en-US" sz="2300" dirty="0">
                <a:latin typeface="Nikosh" pitchFamily="2" charset="0"/>
                <a:cs typeface="Nikosh" pitchFamily="2" charset="0"/>
              </a:rPr>
              <a:t> </a:t>
            </a:r>
            <a:r>
              <a:rPr lang="en-US" sz="2300" dirty="0" err="1">
                <a:latin typeface="Nikosh" pitchFamily="2" charset="0"/>
                <a:cs typeface="Nikosh" pitchFamily="2" charset="0"/>
              </a:rPr>
              <a:t>স্কোর</a:t>
            </a:r>
            <a:r>
              <a:rPr lang="en-US" sz="2300" dirty="0">
                <a:latin typeface="Nikosh" pitchFamily="2" charset="0"/>
                <a:cs typeface="Nikosh" pitchFamily="2" charset="0"/>
              </a:rPr>
              <a:t>) </a:t>
            </a:r>
            <a:r>
              <a:rPr lang="en-US" sz="2300" dirty="0" err="1">
                <a:latin typeface="Nikosh" pitchFamily="2" charset="0"/>
                <a:cs typeface="Nikosh" pitchFamily="2" charset="0"/>
              </a:rPr>
              <a:t>এর</a:t>
            </a:r>
            <a:r>
              <a:rPr lang="en-US" sz="2300" dirty="0">
                <a:latin typeface="Nikosh" pitchFamily="2" charset="0"/>
                <a:cs typeface="Nikosh" pitchFamily="2" charset="0"/>
              </a:rPr>
              <a:t> </a:t>
            </a:r>
            <a:r>
              <a:rPr lang="en-US" sz="2300" dirty="0" err="1">
                <a:latin typeface="Nikosh" pitchFamily="2" charset="0"/>
                <a:cs typeface="Nikosh" pitchFamily="2" charset="0"/>
              </a:rPr>
              <a:t>বিপরীতে</a:t>
            </a:r>
            <a:r>
              <a:rPr lang="en-US" sz="2300" dirty="0">
                <a:latin typeface="Nikosh" pitchFamily="2" charset="0"/>
                <a:cs typeface="Nikosh" pitchFamily="2" charset="0"/>
              </a:rPr>
              <a:t>   </a:t>
            </a:r>
            <a:r>
              <a:rPr lang="en-US" sz="2300" dirty="0" err="1">
                <a:latin typeface="Nikosh" pitchFamily="2" charset="0"/>
                <a:cs typeface="Nikosh" pitchFamily="2" charset="0"/>
              </a:rPr>
              <a:t>রূপান্তর</a:t>
            </a:r>
            <a:r>
              <a:rPr lang="en-US" sz="2300" dirty="0">
                <a:latin typeface="Nikosh" pitchFamily="2" charset="0"/>
                <a:cs typeface="Nikosh" pitchFamily="2" charset="0"/>
              </a:rPr>
              <a:t> </a:t>
            </a:r>
            <a:r>
              <a:rPr lang="en-US" sz="2300" dirty="0" err="1">
                <a:latin typeface="Nikosh" pitchFamily="2" charset="0"/>
                <a:cs typeface="Nikosh" pitchFamily="2" charset="0"/>
              </a:rPr>
              <a:t>করবে</a:t>
            </a:r>
            <a:r>
              <a:rPr lang="en-US" sz="2300" dirty="0">
                <a:latin typeface="Nikosh" pitchFamily="2" charset="0"/>
                <a:cs typeface="Nikosh" pitchFamily="2" charset="0"/>
              </a:rPr>
              <a:t> </a:t>
            </a:r>
            <a:r>
              <a:rPr lang="en-US" sz="2300" dirty="0" err="1" smtClean="0">
                <a:latin typeface="Nikosh" pitchFamily="2" charset="0"/>
                <a:cs typeface="Nikosh" pitchFamily="2" charset="0"/>
              </a:rPr>
              <a:t>নিম্নরুপেঃ</a:t>
            </a:r>
            <a:endParaRPr lang="en-US" sz="2300" dirty="0" smtClean="0">
              <a:latin typeface="Nikosh" pitchFamily="2" charset="0"/>
              <a:cs typeface="Nikosh" pitchFamily="2" charset="0"/>
            </a:endParaRPr>
          </a:p>
          <a:p>
            <a:pPr marL="0" lvl="0" indent="0" algn="just">
              <a:buNone/>
            </a:pPr>
            <a:endParaRPr lang="en-US" sz="2300" dirty="0"/>
          </a:p>
          <a:p>
            <a:pPr lvl="3"/>
            <a:r>
              <a:rPr lang="en-US" dirty="0" err="1"/>
              <a:t>সর্বমোট</a:t>
            </a:r>
            <a:r>
              <a:rPr lang="en-US" dirty="0"/>
              <a:t> </a:t>
            </a:r>
            <a:r>
              <a:rPr lang="en-US" dirty="0" err="1"/>
              <a:t>নম্বর</a:t>
            </a:r>
            <a:r>
              <a:rPr lang="en-US" dirty="0"/>
              <a:t> ২৫ </a:t>
            </a:r>
            <a:r>
              <a:rPr lang="en-US" dirty="0" err="1"/>
              <a:t>হলে</a:t>
            </a:r>
            <a:r>
              <a:rPr lang="en-US" dirty="0"/>
              <a:t> </a:t>
            </a:r>
            <a:r>
              <a:rPr lang="en-US" dirty="0" err="1"/>
              <a:t>প্রাপ্ত</a:t>
            </a:r>
            <a:r>
              <a:rPr lang="en-US" dirty="0"/>
              <a:t> </a:t>
            </a:r>
            <a:r>
              <a:rPr lang="en-US" dirty="0" err="1"/>
              <a:t>নম্বর</a:t>
            </a:r>
            <a:r>
              <a:rPr lang="en-US" dirty="0"/>
              <a:t> ২০</a:t>
            </a:r>
            <a:endParaRPr lang="en-US" sz="1600" dirty="0"/>
          </a:p>
          <a:p>
            <a:pPr lvl="3"/>
            <a:r>
              <a:rPr lang="en-US" dirty="0" err="1"/>
              <a:t>সুতরাং</a:t>
            </a:r>
            <a:r>
              <a:rPr lang="en-US" dirty="0"/>
              <a:t> </a:t>
            </a:r>
            <a:r>
              <a:rPr lang="en-US" dirty="0" err="1"/>
              <a:t>সর্বমোট</a:t>
            </a:r>
            <a:r>
              <a:rPr lang="en-US" dirty="0"/>
              <a:t> </a:t>
            </a:r>
            <a:r>
              <a:rPr lang="en-US" dirty="0" err="1"/>
              <a:t>নম্বর</a:t>
            </a:r>
            <a:r>
              <a:rPr lang="en-US" dirty="0"/>
              <a:t> ৩ </a:t>
            </a:r>
            <a:r>
              <a:rPr lang="en-US" dirty="0" err="1"/>
              <a:t>হলে</a:t>
            </a:r>
            <a:r>
              <a:rPr lang="en-US" dirty="0"/>
              <a:t> </a:t>
            </a:r>
            <a:r>
              <a:rPr lang="en-US" dirty="0" err="1"/>
              <a:t>প্রাপ্ত</a:t>
            </a:r>
            <a:r>
              <a:rPr lang="en-US" dirty="0"/>
              <a:t> </a:t>
            </a:r>
            <a:r>
              <a:rPr lang="en-US" dirty="0" err="1"/>
              <a:t>নম্বর</a:t>
            </a:r>
            <a:r>
              <a:rPr lang="en-US" dirty="0"/>
              <a:t>= </a:t>
            </a:r>
            <a:r>
              <a:rPr lang="en-US" dirty="0" smtClean="0"/>
              <a:t>(২০x৩)/২৫   =২.৪</a:t>
            </a:r>
            <a:endParaRPr lang="en-US" sz="1600" dirty="0"/>
          </a:p>
          <a:p>
            <a:pPr marL="0" indent="0">
              <a:buNone/>
            </a:pPr>
            <a:r>
              <a:rPr lang="en-US" sz="2800" dirty="0"/>
              <a:t>    				        </a:t>
            </a:r>
            <a:endParaRPr lang="en-US" sz="2000" dirty="0"/>
          </a:p>
          <a:p>
            <a:pPr algn="just"/>
            <a:r>
              <a:rPr lang="en-US" dirty="0" err="1" smtClean="0">
                <a:solidFill>
                  <a:srgbClr val="00B050"/>
                </a:solidFill>
                <a:latin typeface="Nikosh" pitchFamily="2" charset="0"/>
                <a:cs typeface="Nikosh" pitchFamily="2" charset="0"/>
              </a:rPr>
              <a:t>ছক</a:t>
            </a:r>
            <a:r>
              <a:rPr lang="en-US" dirty="0" smtClean="0">
                <a:solidFill>
                  <a:srgbClr val="00B050"/>
                </a:solidFill>
                <a:latin typeface="Nikosh" pitchFamily="2" charset="0"/>
                <a:cs typeface="Nikosh" pitchFamily="2" charset="0"/>
              </a:rPr>
              <a:t> </a:t>
            </a:r>
            <a:r>
              <a:rPr lang="en-US" dirty="0" err="1" smtClean="0">
                <a:solidFill>
                  <a:srgbClr val="00B050"/>
                </a:solidFill>
                <a:latin typeface="Nikosh" pitchFamily="2" charset="0"/>
                <a:cs typeface="Nikosh" pitchFamily="2" charset="0"/>
              </a:rPr>
              <a:t>মোতাবেক</a:t>
            </a:r>
            <a:r>
              <a:rPr lang="en-US" dirty="0" smtClean="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তথ্য</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অধিকার</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কর্মপরিকল্পনা</a:t>
            </a:r>
            <a:r>
              <a:rPr lang="en-US" dirty="0">
                <a:solidFill>
                  <a:srgbClr val="00B050"/>
                </a:solidFill>
                <a:latin typeface="Nikosh" pitchFamily="2" charset="0"/>
                <a:cs typeface="Nikosh" pitchFamily="2" charset="0"/>
              </a:rPr>
              <a:t> ২০২১-২২ </a:t>
            </a:r>
            <a:r>
              <a:rPr lang="en-US" dirty="0" err="1">
                <a:solidFill>
                  <a:srgbClr val="00B050"/>
                </a:solidFill>
                <a:latin typeface="Nikosh" pitchFamily="2" charset="0"/>
                <a:cs typeface="Nikosh" pitchFamily="2" charset="0"/>
              </a:rPr>
              <a:t>প্রদত্ত</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হলো</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এই</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কর্মপরিকল্পনা</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সকল</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সরকারী</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অফিসের</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জন্য</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প্রযোজ্য</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হবে</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সরকারি</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অফিসসমুহ</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এই</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কর্মপরিকল্পনা</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প্রিন্ট</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করে</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এপিএ’র</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সাথে</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সংযুক্ত</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করে</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স্বাক্ষরের</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ব্যবস্থা</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গ্রহণ</a:t>
            </a:r>
            <a:r>
              <a:rPr lang="en-US" dirty="0">
                <a:solidFill>
                  <a:srgbClr val="00B050"/>
                </a:solidFill>
                <a:latin typeface="Nikosh" pitchFamily="2" charset="0"/>
                <a:cs typeface="Nikosh" pitchFamily="2" charset="0"/>
              </a:rPr>
              <a:t> </a:t>
            </a:r>
            <a:r>
              <a:rPr lang="en-US" dirty="0" err="1">
                <a:solidFill>
                  <a:srgbClr val="00B050"/>
                </a:solidFill>
                <a:latin typeface="Nikosh" pitchFamily="2" charset="0"/>
                <a:cs typeface="Nikosh" pitchFamily="2" charset="0"/>
              </a:rPr>
              <a:t>করবে</a:t>
            </a:r>
            <a:r>
              <a:rPr lang="en-US" dirty="0">
                <a:solidFill>
                  <a:srgbClr val="00B050"/>
                </a:solidFill>
                <a:latin typeface="Nikosh" pitchFamily="2" charset="0"/>
                <a:cs typeface="Nikosh" pitchFamily="2" charset="0"/>
              </a:rPr>
              <a:t>। </a:t>
            </a:r>
            <a:br>
              <a:rPr lang="en-US" dirty="0">
                <a:solidFill>
                  <a:srgbClr val="00B050"/>
                </a:solidFill>
                <a:latin typeface="Nikosh" pitchFamily="2" charset="0"/>
                <a:cs typeface="Nikosh" pitchFamily="2" charset="0"/>
              </a:rPr>
            </a:br>
            <a:endParaRPr lang="en-US" dirty="0">
              <a:solidFill>
                <a:srgbClr val="00B050"/>
              </a:solidFill>
              <a:latin typeface="Nikosh" pitchFamily="2" charset="0"/>
              <a:cs typeface="Nikosh" pitchFamily="2" charset="0"/>
            </a:endParaRPr>
          </a:p>
        </p:txBody>
      </p:sp>
    </p:spTree>
    <p:extLst>
      <p:ext uri="{BB962C8B-B14F-4D97-AF65-F5344CB8AC3E}">
        <p14:creationId xmlns:p14="http://schemas.microsoft.com/office/powerpoint/2010/main" val="34561850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505712"/>
          </a:xfrm>
        </p:spPr>
        <p:txBody>
          <a:bodyPr>
            <a:normAutofit fontScale="90000"/>
          </a:bodyPr>
          <a:lstStyle/>
          <a:p>
            <a:r>
              <a:rPr lang="en-US" dirty="0" smtClean="0">
                <a:solidFill>
                  <a:srgbClr val="C00000"/>
                </a:solidFill>
              </a:rPr>
              <a:t/>
            </a:r>
            <a:br>
              <a:rPr lang="en-US" dirty="0" smtClean="0">
                <a:solidFill>
                  <a:srgbClr val="C00000"/>
                </a:solidFill>
              </a:rPr>
            </a:br>
            <a:r>
              <a:rPr lang="en-US" dirty="0" smtClean="0">
                <a:solidFill>
                  <a:srgbClr val="C00000"/>
                </a:solidFill>
              </a:rPr>
              <a:t>         </a:t>
            </a:r>
            <a:r>
              <a:rPr lang="en-US" u="sng" dirty="0" smtClean="0">
                <a:solidFill>
                  <a:srgbClr val="C00000"/>
                </a:solidFill>
              </a:rPr>
              <a:t>Time line:  </a:t>
            </a:r>
            <a:r>
              <a:rPr lang="en-US" b="1" u="sng" dirty="0" err="1" smtClean="0">
                <a:solidFill>
                  <a:srgbClr val="C00000"/>
                </a:solidFill>
                <a:latin typeface="Nikosh" pitchFamily="2" charset="0"/>
                <a:cs typeface="Nikosh" pitchFamily="2" charset="0"/>
              </a:rPr>
              <a:t>এপিএ</a:t>
            </a:r>
            <a:r>
              <a:rPr lang="en-US" b="1" u="sng" dirty="0" smtClean="0">
                <a:solidFill>
                  <a:srgbClr val="C00000"/>
                </a:solidFill>
                <a:latin typeface="Nikosh" pitchFamily="2" charset="0"/>
                <a:cs typeface="Nikosh" pitchFamily="2" charset="0"/>
              </a:rPr>
              <a:t> </a:t>
            </a:r>
            <a:r>
              <a:rPr lang="en-US" b="1" u="sng" dirty="0" err="1" smtClean="0">
                <a:solidFill>
                  <a:srgbClr val="C00000"/>
                </a:solidFill>
                <a:latin typeface="Nikosh" pitchFamily="2" charset="0"/>
                <a:cs typeface="Nikosh" pitchFamily="2" charset="0"/>
              </a:rPr>
              <a:t>ক্যালেন্ডার</a:t>
            </a:r>
            <a:r>
              <a:rPr lang="en-US" u="sng" dirty="0"/>
              <a:t/>
            </a:r>
            <a:br>
              <a:rPr lang="en-US" u="sng" dirty="0"/>
            </a:br>
            <a:endParaRPr lang="en-US" u="sng" dirty="0"/>
          </a:p>
        </p:txBody>
      </p:sp>
      <p:sp>
        <p:nvSpPr>
          <p:cNvPr id="3" name="Content Placeholder 2"/>
          <p:cNvSpPr>
            <a:spLocks noGrp="1"/>
          </p:cNvSpPr>
          <p:nvPr>
            <p:ph idx="1"/>
          </p:nvPr>
        </p:nvSpPr>
        <p:spPr/>
        <p:txBody>
          <a:bodyPr>
            <a:normAutofit fontScale="92500" lnSpcReduction="10000"/>
          </a:bodyPr>
          <a:lstStyle/>
          <a:p>
            <a:pPr lvl="0"/>
            <a:r>
              <a:rPr lang="en-US" sz="2200" dirty="0" smtClean="0">
                <a:solidFill>
                  <a:srgbClr val="00B050"/>
                </a:solidFill>
                <a:latin typeface="Nikosh" pitchFamily="2" charset="0"/>
                <a:cs typeface="Nikosh" pitchFamily="2" charset="0"/>
              </a:rPr>
              <a:t>খসড়া </a:t>
            </a:r>
            <a:r>
              <a:rPr lang="en-US" sz="2200" dirty="0" err="1">
                <a:solidFill>
                  <a:srgbClr val="00B050"/>
                </a:solidFill>
                <a:latin typeface="Nikosh" pitchFamily="2" charset="0"/>
                <a:cs typeface="Nikosh" pitchFamily="2" charset="0"/>
              </a:rPr>
              <a:t>এপিএ</a:t>
            </a:r>
            <a:r>
              <a:rPr lang="en-US" sz="2200" dirty="0">
                <a:solidFill>
                  <a:srgbClr val="00B050"/>
                </a:solidFill>
                <a:latin typeface="Nikosh" pitchFamily="2" charset="0"/>
                <a:cs typeface="Nikosh" pitchFamily="2" charset="0"/>
              </a:rPr>
              <a:t> </a:t>
            </a:r>
            <a:r>
              <a:rPr lang="en-US" sz="2200" dirty="0" err="1">
                <a:solidFill>
                  <a:srgbClr val="00B050"/>
                </a:solidFill>
                <a:latin typeface="Nikosh" pitchFamily="2" charset="0"/>
                <a:cs typeface="Nikosh" pitchFamily="2" charset="0"/>
              </a:rPr>
              <a:t>মন্ত্রিপরিষদ</a:t>
            </a:r>
            <a:r>
              <a:rPr lang="en-US" sz="2200" dirty="0">
                <a:solidFill>
                  <a:srgbClr val="00B050"/>
                </a:solidFill>
                <a:latin typeface="Nikosh" pitchFamily="2" charset="0"/>
                <a:cs typeface="Nikosh" pitchFamily="2" charset="0"/>
              </a:rPr>
              <a:t> </a:t>
            </a:r>
            <a:r>
              <a:rPr lang="en-US" sz="2200" dirty="0" err="1">
                <a:solidFill>
                  <a:srgbClr val="00B050"/>
                </a:solidFill>
                <a:latin typeface="Nikosh" pitchFamily="2" charset="0"/>
                <a:cs typeface="Nikosh" pitchFamily="2" charset="0"/>
              </a:rPr>
              <a:t>বিভাগে</a:t>
            </a:r>
            <a:r>
              <a:rPr lang="en-US" sz="2200" dirty="0">
                <a:solidFill>
                  <a:srgbClr val="00B050"/>
                </a:solidFill>
                <a:latin typeface="Nikosh" pitchFamily="2" charset="0"/>
                <a:cs typeface="Nikosh" pitchFamily="2" charset="0"/>
              </a:rPr>
              <a:t> </a:t>
            </a:r>
            <a:r>
              <a:rPr lang="en-US" sz="2200" dirty="0" err="1">
                <a:solidFill>
                  <a:srgbClr val="00B050"/>
                </a:solidFill>
                <a:latin typeface="Nikosh" pitchFamily="2" charset="0"/>
                <a:cs typeface="Nikosh" pitchFamily="2" charset="0"/>
              </a:rPr>
              <a:t>প্রেরণের</a:t>
            </a:r>
            <a:r>
              <a:rPr lang="en-US" sz="2200" dirty="0">
                <a:solidFill>
                  <a:srgbClr val="00B050"/>
                </a:solidFill>
                <a:latin typeface="Nikosh" pitchFamily="2" charset="0"/>
                <a:cs typeface="Nikosh" pitchFamily="2" charset="0"/>
              </a:rPr>
              <a:t> </a:t>
            </a:r>
            <a:r>
              <a:rPr lang="en-US" sz="2200" dirty="0" err="1">
                <a:solidFill>
                  <a:srgbClr val="00B050"/>
                </a:solidFill>
                <a:latin typeface="Nikosh" pitchFamily="2" charset="0"/>
                <a:cs typeface="Nikosh" pitchFamily="2" charset="0"/>
              </a:rPr>
              <a:t>শেষ</a:t>
            </a:r>
            <a:r>
              <a:rPr lang="en-US" sz="2200" dirty="0">
                <a:solidFill>
                  <a:srgbClr val="00B050"/>
                </a:solidFill>
                <a:latin typeface="Nikosh" pitchFamily="2" charset="0"/>
                <a:cs typeface="Nikosh" pitchFamily="2" charset="0"/>
              </a:rPr>
              <a:t> </a:t>
            </a:r>
            <a:r>
              <a:rPr lang="en-US" sz="2200" dirty="0" err="1">
                <a:solidFill>
                  <a:srgbClr val="00B050"/>
                </a:solidFill>
                <a:latin typeface="Nikosh" pitchFamily="2" charset="0"/>
                <a:cs typeface="Nikosh" pitchFamily="2" charset="0"/>
              </a:rPr>
              <a:t>তারিখঃ</a:t>
            </a:r>
            <a:r>
              <a:rPr lang="en-US" dirty="0">
                <a:latin typeface="Nikosh" pitchFamily="2" charset="0"/>
                <a:cs typeface="Nikosh" pitchFamily="2" charset="0"/>
              </a:rPr>
              <a:t> </a:t>
            </a:r>
            <a:r>
              <a:rPr lang="en-US" sz="3000" dirty="0">
                <a:solidFill>
                  <a:srgbClr val="FF0000"/>
                </a:solidFill>
                <a:latin typeface="Nikosh" pitchFamily="2" charset="0"/>
                <a:cs typeface="Nikosh" pitchFamily="2" charset="0"/>
              </a:rPr>
              <a:t>৩০ </a:t>
            </a:r>
            <a:r>
              <a:rPr lang="en-US" sz="3000" dirty="0" err="1">
                <a:solidFill>
                  <a:srgbClr val="FF0000"/>
                </a:solidFill>
                <a:latin typeface="Nikosh" pitchFamily="2" charset="0"/>
                <a:cs typeface="Nikosh" pitchFamily="2" charset="0"/>
              </a:rPr>
              <a:t>এপ্রিল</a:t>
            </a:r>
            <a:r>
              <a:rPr lang="en-US" dirty="0">
                <a:latin typeface="Nikosh" pitchFamily="2" charset="0"/>
                <a:cs typeface="Nikosh" pitchFamily="2" charset="0"/>
              </a:rPr>
              <a:t> </a:t>
            </a:r>
            <a:endParaRPr lang="en-US" dirty="0" smtClean="0">
              <a:latin typeface="Nikosh" pitchFamily="2" charset="0"/>
              <a:cs typeface="Nikosh" pitchFamily="2" charset="0"/>
            </a:endParaRPr>
          </a:p>
          <a:p>
            <a:pPr marL="0" lvl="0" indent="0">
              <a:buNone/>
            </a:pPr>
            <a:endParaRPr lang="en-US" dirty="0">
              <a:latin typeface="Nikosh" pitchFamily="2" charset="0"/>
              <a:cs typeface="Nikosh" pitchFamily="2" charset="0"/>
            </a:endParaRPr>
          </a:p>
          <a:p>
            <a:pPr lvl="0"/>
            <a:r>
              <a:rPr lang="en-US" sz="2000" dirty="0" err="1">
                <a:solidFill>
                  <a:srgbClr val="00B050"/>
                </a:solidFill>
                <a:latin typeface="Nikosh" pitchFamily="2" charset="0"/>
                <a:cs typeface="Nikosh" pitchFamily="2" charset="0"/>
              </a:rPr>
              <a:t>মন্ত্রিপরিষদ</a:t>
            </a:r>
            <a:r>
              <a:rPr lang="en-US" sz="2000" dirty="0">
                <a:solidFill>
                  <a:srgbClr val="00B050"/>
                </a:solidFill>
                <a:latin typeface="Nikosh" pitchFamily="2" charset="0"/>
                <a:cs typeface="Nikosh" pitchFamily="2" charset="0"/>
              </a:rPr>
              <a:t> </a:t>
            </a:r>
            <a:r>
              <a:rPr lang="en-US" sz="2000" dirty="0" err="1">
                <a:solidFill>
                  <a:srgbClr val="00B050"/>
                </a:solidFill>
                <a:latin typeface="Nikosh" pitchFamily="2" charset="0"/>
                <a:cs typeface="Nikosh" pitchFamily="2" charset="0"/>
              </a:rPr>
              <a:t>বিভাগের</a:t>
            </a:r>
            <a:r>
              <a:rPr lang="en-US" sz="2000" dirty="0">
                <a:solidFill>
                  <a:srgbClr val="00B050"/>
                </a:solidFill>
                <a:latin typeface="Nikosh" pitchFamily="2" charset="0"/>
                <a:cs typeface="Nikosh" pitchFamily="2" charset="0"/>
              </a:rPr>
              <a:t> </a:t>
            </a:r>
            <a:r>
              <a:rPr lang="en-US" sz="2000" dirty="0" err="1">
                <a:solidFill>
                  <a:srgbClr val="00B050"/>
                </a:solidFill>
                <a:latin typeface="Nikosh" pitchFamily="2" charset="0"/>
                <a:cs typeface="Nikosh" pitchFamily="2" charset="0"/>
              </a:rPr>
              <a:t>মতামত</a:t>
            </a:r>
            <a:r>
              <a:rPr lang="en-US" sz="2000" dirty="0">
                <a:solidFill>
                  <a:srgbClr val="00B050"/>
                </a:solidFill>
                <a:latin typeface="Nikosh" pitchFamily="2" charset="0"/>
                <a:cs typeface="Nikosh" pitchFamily="2" charset="0"/>
              </a:rPr>
              <a:t> </a:t>
            </a:r>
            <a:r>
              <a:rPr lang="en-US" sz="2000" dirty="0" err="1">
                <a:solidFill>
                  <a:srgbClr val="00B050"/>
                </a:solidFill>
                <a:latin typeface="Nikosh" pitchFamily="2" charset="0"/>
                <a:cs typeface="Nikosh" pitchFamily="2" charset="0"/>
              </a:rPr>
              <a:t>অনুযায়ী</a:t>
            </a:r>
            <a:r>
              <a:rPr lang="en-US" sz="2000" dirty="0">
                <a:solidFill>
                  <a:srgbClr val="00B050"/>
                </a:solidFill>
                <a:latin typeface="Nikosh" pitchFamily="2" charset="0"/>
                <a:cs typeface="Nikosh" pitchFamily="2" charset="0"/>
              </a:rPr>
              <a:t> </a:t>
            </a:r>
            <a:r>
              <a:rPr lang="en-US" sz="2000" dirty="0" err="1">
                <a:solidFill>
                  <a:srgbClr val="00B050"/>
                </a:solidFill>
                <a:latin typeface="Nikosh" pitchFamily="2" charset="0"/>
                <a:cs typeface="Nikosh" pitchFamily="2" charset="0"/>
              </a:rPr>
              <a:t>প্রয়োজনীয়</a:t>
            </a:r>
            <a:r>
              <a:rPr lang="en-US" sz="2000" dirty="0">
                <a:solidFill>
                  <a:srgbClr val="00B050"/>
                </a:solidFill>
                <a:latin typeface="Nikosh" pitchFamily="2" charset="0"/>
                <a:cs typeface="Nikosh" pitchFamily="2" charset="0"/>
              </a:rPr>
              <a:t> </a:t>
            </a:r>
            <a:r>
              <a:rPr lang="en-US" sz="2000" dirty="0" err="1">
                <a:solidFill>
                  <a:srgbClr val="00B050"/>
                </a:solidFill>
                <a:latin typeface="Nikosh" pitchFamily="2" charset="0"/>
                <a:cs typeface="Nikosh" pitchFamily="2" charset="0"/>
              </a:rPr>
              <a:t>সংশোধন</a:t>
            </a:r>
            <a:r>
              <a:rPr lang="en-US" sz="2000" dirty="0">
                <a:solidFill>
                  <a:srgbClr val="00B050"/>
                </a:solidFill>
                <a:latin typeface="Nikosh" pitchFamily="2" charset="0"/>
                <a:cs typeface="Nikosh" pitchFamily="2" charset="0"/>
              </a:rPr>
              <a:t> </a:t>
            </a:r>
            <a:r>
              <a:rPr lang="en-US" sz="2000" dirty="0" err="1">
                <a:solidFill>
                  <a:srgbClr val="00B050"/>
                </a:solidFill>
                <a:latin typeface="Nikosh" pitchFamily="2" charset="0"/>
                <a:cs typeface="Nikosh" pitchFamily="2" charset="0"/>
              </a:rPr>
              <a:t>করে</a:t>
            </a:r>
            <a:r>
              <a:rPr lang="en-US" sz="2000" dirty="0">
                <a:solidFill>
                  <a:srgbClr val="00B050"/>
                </a:solidFill>
                <a:latin typeface="Nikosh" pitchFamily="2" charset="0"/>
                <a:cs typeface="Nikosh" pitchFamily="2" charset="0"/>
              </a:rPr>
              <a:t> </a:t>
            </a:r>
            <a:r>
              <a:rPr lang="en-US" sz="2000" dirty="0" err="1">
                <a:solidFill>
                  <a:srgbClr val="00B050"/>
                </a:solidFill>
                <a:latin typeface="Nikosh" pitchFamily="2" charset="0"/>
                <a:cs typeface="Nikosh" pitchFamily="2" charset="0"/>
              </a:rPr>
              <a:t>চূড়ান্ত</a:t>
            </a:r>
            <a:r>
              <a:rPr lang="en-US" sz="2000" dirty="0">
                <a:solidFill>
                  <a:srgbClr val="00B050"/>
                </a:solidFill>
                <a:latin typeface="Nikosh" pitchFamily="2" charset="0"/>
                <a:cs typeface="Nikosh" pitchFamily="2" charset="0"/>
              </a:rPr>
              <a:t> </a:t>
            </a:r>
            <a:r>
              <a:rPr lang="en-US" sz="2000" dirty="0" err="1">
                <a:solidFill>
                  <a:srgbClr val="00B050"/>
                </a:solidFill>
                <a:latin typeface="Nikosh" pitchFamily="2" charset="0"/>
                <a:cs typeface="Nikosh" pitchFamily="2" charset="0"/>
              </a:rPr>
              <a:t>এপিএ</a:t>
            </a:r>
            <a:r>
              <a:rPr lang="en-US" sz="2000" dirty="0">
                <a:solidFill>
                  <a:srgbClr val="00B050"/>
                </a:solidFill>
                <a:latin typeface="Nikosh" pitchFamily="2" charset="0"/>
                <a:cs typeface="Nikosh" pitchFamily="2" charset="0"/>
              </a:rPr>
              <a:t> BMC </a:t>
            </a:r>
            <a:r>
              <a:rPr lang="en-US" sz="2000" dirty="0" err="1">
                <a:solidFill>
                  <a:srgbClr val="00B050"/>
                </a:solidFill>
                <a:latin typeface="Nikosh" pitchFamily="2" charset="0"/>
                <a:cs typeface="Nikosh" pitchFamily="2" charset="0"/>
              </a:rPr>
              <a:t>এবং</a:t>
            </a:r>
            <a:r>
              <a:rPr lang="en-US" sz="2000" dirty="0">
                <a:solidFill>
                  <a:srgbClr val="00B050"/>
                </a:solidFill>
                <a:latin typeface="Nikosh" pitchFamily="2" charset="0"/>
                <a:cs typeface="Nikosh" pitchFamily="2" charset="0"/>
              </a:rPr>
              <a:t> </a:t>
            </a:r>
            <a:r>
              <a:rPr lang="en-US" sz="2000" dirty="0" err="1">
                <a:solidFill>
                  <a:srgbClr val="00B050"/>
                </a:solidFill>
                <a:latin typeface="Nikosh" pitchFamily="2" charset="0"/>
                <a:cs typeface="Nikosh" pitchFamily="2" charset="0"/>
              </a:rPr>
              <a:t>মাননীয়</a:t>
            </a:r>
            <a:r>
              <a:rPr lang="en-US" sz="2000" dirty="0">
                <a:solidFill>
                  <a:srgbClr val="00B050"/>
                </a:solidFill>
                <a:latin typeface="Nikosh" pitchFamily="2" charset="0"/>
                <a:cs typeface="Nikosh" pitchFamily="2" charset="0"/>
              </a:rPr>
              <a:t> </a:t>
            </a:r>
            <a:r>
              <a:rPr lang="en-US" sz="2000" dirty="0" err="1">
                <a:solidFill>
                  <a:srgbClr val="00B050"/>
                </a:solidFill>
                <a:latin typeface="Nikosh" pitchFamily="2" charset="0"/>
                <a:cs typeface="Nikosh" pitchFamily="2" charset="0"/>
              </a:rPr>
              <a:t>মন্ত্রীর</a:t>
            </a:r>
            <a:r>
              <a:rPr lang="en-US" sz="2000" dirty="0">
                <a:solidFill>
                  <a:srgbClr val="00B050"/>
                </a:solidFill>
                <a:latin typeface="Nikosh" pitchFamily="2" charset="0"/>
                <a:cs typeface="Nikosh" pitchFamily="2" charset="0"/>
              </a:rPr>
              <a:t> </a:t>
            </a:r>
            <a:r>
              <a:rPr lang="en-US" sz="2000" dirty="0" err="1">
                <a:solidFill>
                  <a:srgbClr val="00B050"/>
                </a:solidFill>
                <a:latin typeface="Nikosh" pitchFamily="2" charset="0"/>
                <a:cs typeface="Nikosh" pitchFamily="2" charset="0"/>
              </a:rPr>
              <a:t>অনুমোদন</a:t>
            </a:r>
            <a:r>
              <a:rPr lang="en-US" sz="2000" dirty="0">
                <a:solidFill>
                  <a:srgbClr val="00B050"/>
                </a:solidFill>
                <a:latin typeface="Nikosh" pitchFamily="2" charset="0"/>
                <a:cs typeface="Nikosh" pitchFamily="2" charset="0"/>
              </a:rPr>
              <a:t> </a:t>
            </a:r>
            <a:r>
              <a:rPr lang="en-US" sz="2000" dirty="0" err="1">
                <a:solidFill>
                  <a:srgbClr val="00B050"/>
                </a:solidFill>
                <a:latin typeface="Nikosh" pitchFamily="2" charset="0"/>
                <a:cs typeface="Nikosh" pitchFamily="2" charset="0"/>
              </a:rPr>
              <a:t>গ্রহণ</a:t>
            </a:r>
            <a:r>
              <a:rPr lang="en-US" sz="2000" dirty="0">
                <a:solidFill>
                  <a:srgbClr val="00B050"/>
                </a:solidFill>
                <a:latin typeface="Nikosh" pitchFamily="2" charset="0"/>
                <a:cs typeface="Nikosh" pitchFamily="2" charset="0"/>
              </a:rPr>
              <a:t> </a:t>
            </a:r>
            <a:r>
              <a:rPr lang="en-US" sz="2000" dirty="0" err="1">
                <a:solidFill>
                  <a:srgbClr val="00B050"/>
                </a:solidFill>
                <a:latin typeface="Nikosh" pitchFamily="2" charset="0"/>
                <a:cs typeface="Nikosh" pitchFamily="2" charset="0"/>
              </a:rPr>
              <a:t>করে</a:t>
            </a:r>
            <a:r>
              <a:rPr lang="en-US" sz="2000" dirty="0">
                <a:solidFill>
                  <a:srgbClr val="00B050"/>
                </a:solidFill>
                <a:latin typeface="Nikosh" pitchFamily="2" charset="0"/>
                <a:cs typeface="Nikosh" pitchFamily="2" charset="0"/>
              </a:rPr>
              <a:t> </a:t>
            </a:r>
            <a:r>
              <a:rPr lang="en-US" sz="2000" dirty="0" err="1">
                <a:solidFill>
                  <a:srgbClr val="00B050"/>
                </a:solidFill>
                <a:latin typeface="Nikosh" pitchFamily="2" charset="0"/>
                <a:cs typeface="Nikosh" pitchFamily="2" charset="0"/>
              </a:rPr>
              <a:t>মন্ত্রিপরিষদ</a:t>
            </a:r>
            <a:r>
              <a:rPr lang="en-US" sz="2000" dirty="0">
                <a:solidFill>
                  <a:srgbClr val="00B050"/>
                </a:solidFill>
                <a:latin typeface="Nikosh" pitchFamily="2" charset="0"/>
                <a:cs typeface="Nikosh" pitchFamily="2" charset="0"/>
              </a:rPr>
              <a:t> </a:t>
            </a:r>
            <a:r>
              <a:rPr lang="en-US" sz="2000" dirty="0" err="1">
                <a:solidFill>
                  <a:srgbClr val="00B050"/>
                </a:solidFill>
                <a:latin typeface="Nikosh" pitchFamily="2" charset="0"/>
                <a:cs typeface="Nikosh" pitchFamily="2" charset="0"/>
              </a:rPr>
              <a:t>বিভাগে</a:t>
            </a:r>
            <a:r>
              <a:rPr lang="en-US" sz="2000" dirty="0">
                <a:solidFill>
                  <a:srgbClr val="00B050"/>
                </a:solidFill>
                <a:latin typeface="Nikosh" pitchFamily="2" charset="0"/>
                <a:cs typeface="Nikosh" pitchFamily="2" charset="0"/>
              </a:rPr>
              <a:t> </a:t>
            </a:r>
            <a:r>
              <a:rPr lang="en-US" sz="2000" dirty="0" err="1">
                <a:solidFill>
                  <a:srgbClr val="00B050"/>
                </a:solidFill>
                <a:latin typeface="Nikosh" pitchFamily="2" charset="0"/>
                <a:cs typeface="Nikosh" pitchFamily="2" charset="0"/>
              </a:rPr>
              <a:t>প্রেরণের</a:t>
            </a:r>
            <a:r>
              <a:rPr lang="en-US" sz="2000" dirty="0">
                <a:solidFill>
                  <a:srgbClr val="00B050"/>
                </a:solidFill>
                <a:latin typeface="Nikosh" pitchFamily="2" charset="0"/>
                <a:cs typeface="Nikosh" pitchFamily="2" charset="0"/>
              </a:rPr>
              <a:t> </a:t>
            </a:r>
            <a:r>
              <a:rPr lang="en-US" sz="2000" dirty="0" err="1">
                <a:solidFill>
                  <a:srgbClr val="00B050"/>
                </a:solidFill>
                <a:latin typeface="Nikosh" pitchFamily="2" charset="0"/>
                <a:cs typeface="Nikosh" pitchFamily="2" charset="0"/>
              </a:rPr>
              <a:t>শেষ</a:t>
            </a:r>
            <a:r>
              <a:rPr lang="en-US" sz="2000" dirty="0">
                <a:solidFill>
                  <a:srgbClr val="00B050"/>
                </a:solidFill>
                <a:latin typeface="Nikosh" pitchFamily="2" charset="0"/>
                <a:cs typeface="Nikosh" pitchFamily="2" charset="0"/>
              </a:rPr>
              <a:t> </a:t>
            </a:r>
            <a:r>
              <a:rPr lang="en-US" sz="2000" dirty="0" err="1">
                <a:solidFill>
                  <a:srgbClr val="00B050"/>
                </a:solidFill>
                <a:latin typeface="Nikosh" pitchFamily="2" charset="0"/>
                <a:cs typeface="Nikosh" pitchFamily="2" charset="0"/>
              </a:rPr>
              <a:t>তারিখঃ</a:t>
            </a:r>
            <a:r>
              <a:rPr lang="en-US" sz="2000" dirty="0">
                <a:solidFill>
                  <a:srgbClr val="00B050"/>
                </a:solidFill>
                <a:latin typeface="Nikosh" pitchFamily="2" charset="0"/>
                <a:cs typeface="Nikosh" pitchFamily="2" charset="0"/>
              </a:rPr>
              <a:t> </a:t>
            </a:r>
            <a:r>
              <a:rPr lang="en-US" sz="3000" dirty="0">
                <a:solidFill>
                  <a:srgbClr val="FF0000"/>
                </a:solidFill>
                <a:latin typeface="Nikosh" pitchFamily="2" charset="0"/>
                <a:cs typeface="Nikosh" pitchFamily="2" charset="0"/>
              </a:rPr>
              <a:t>৩০ </a:t>
            </a:r>
            <a:r>
              <a:rPr lang="en-US" sz="3000" dirty="0" err="1">
                <a:solidFill>
                  <a:srgbClr val="FF0000"/>
                </a:solidFill>
                <a:latin typeface="Nikosh" pitchFamily="2" charset="0"/>
                <a:cs typeface="Nikosh" pitchFamily="2" charset="0"/>
              </a:rPr>
              <a:t>মে</a:t>
            </a:r>
            <a:r>
              <a:rPr lang="en-US" sz="3000" dirty="0">
                <a:solidFill>
                  <a:srgbClr val="00B050"/>
                </a:solidFill>
                <a:latin typeface="Nikosh" pitchFamily="2" charset="0"/>
                <a:cs typeface="Nikosh" pitchFamily="2" charset="0"/>
              </a:rPr>
              <a:t> </a:t>
            </a:r>
            <a:endParaRPr lang="en-US" sz="3000" dirty="0" smtClean="0">
              <a:solidFill>
                <a:srgbClr val="00B050"/>
              </a:solidFill>
              <a:latin typeface="Nikosh" pitchFamily="2" charset="0"/>
              <a:cs typeface="Nikosh" pitchFamily="2" charset="0"/>
            </a:endParaRPr>
          </a:p>
          <a:p>
            <a:pPr marL="0" lvl="0" indent="0">
              <a:buNone/>
            </a:pPr>
            <a:endParaRPr lang="en-US" sz="2000" dirty="0">
              <a:solidFill>
                <a:srgbClr val="00B050"/>
              </a:solidFill>
              <a:latin typeface="Nikosh" pitchFamily="2" charset="0"/>
              <a:cs typeface="Nikosh" pitchFamily="2" charset="0"/>
            </a:endParaRPr>
          </a:p>
          <a:p>
            <a:pPr lvl="0" algn="just"/>
            <a:r>
              <a:rPr lang="en-US" sz="2200" dirty="0" err="1">
                <a:solidFill>
                  <a:srgbClr val="7030A0"/>
                </a:solidFill>
                <a:latin typeface="Nikosh" pitchFamily="2" charset="0"/>
                <a:cs typeface="Nikosh" pitchFamily="2" charset="0"/>
              </a:rPr>
              <a:t>এপিএ</a:t>
            </a:r>
            <a:r>
              <a:rPr lang="en-US" sz="2200" dirty="0">
                <a:solidFill>
                  <a:srgbClr val="7030A0"/>
                </a:solidFill>
                <a:latin typeface="Nikosh" pitchFamily="2" charset="0"/>
                <a:cs typeface="Nikosh" pitchFamily="2" charset="0"/>
              </a:rPr>
              <a:t> </a:t>
            </a:r>
            <a:r>
              <a:rPr lang="en-US" sz="2200" dirty="0" err="1">
                <a:solidFill>
                  <a:srgbClr val="7030A0"/>
                </a:solidFill>
                <a:latin typeface="Nikosh" pitchFamily="2" charset="0"/>
                <a:cs typeface="Nikosh" pitchFamily="2" charset="0"/>
              </a:rPr>
              <a:t>স্বাক্ষরের</a:t>
            </a:r>
            <a:r>
              <a:rPr lang="en-US" sz="2200" dirty="0">
                <a:solidFill>
                  <a:srgbClr val="7030A0"/>
                </a:solidFill>
                <a:latin typeface="Nikosh" pitchFamily="2" charset="0"/>
                <a:cs typeface="Nikosh" pitchFamily="2" charset="0"/>
              </a:rPr>
              <a:t> </a:t>
            </a:r>
            <a:r>
              <a:rPr lang="en-US" sz="2200" dirty="0" err="1">
                <a:solidFill>
                  <a:srgbClr val="7030A0"/>
                </a:solidFill>
                <a:latin typeface="Nikosh" pitchFamily="2" charset="0"/>
                <a:cs typeface="Nikosh" pitchFamily="2" charset="0"/>
              </a:rPr>
              <a:t>সম্ভাব্য</a:t>
            </a:r>
            <a:r>
              <a:rPr lang="en-US" sz="2200" dirty="0">
                <a:solidFill>
                  <a:srgbClr val="7030A0"/>
                </a:solidFill>
                <a:latin typeface="Nikosh" pitchFamily="2" charset="0"/>
                <a:cs typeface="Nikosh" pitchFamily="2" charset="0"/>
              </a:rPr>
              <a:t> </a:t>
            </a:r>
            <a:r>
              <a:rPr lang="en-US" sz="2200" dirty="0" err="1" smtClean="0">
                <a:solidFill>
                  <a:srgbClr val="7030A0"/>
                </a:solidFill>
                <a:latin typeface="Nikosh" pitchFamily="2" charset="0"/>
                <a:cs typeface="Nikosh" pitchFamily="2" charset="0"/>
              </a:rPr>
              <a:t>তারিখঃ</a:t>
            </a:r>
            <a:r>
              <a:rPr lang="en-US" sz="2200" dirty="0" smtClean="0">
                <a:solidFill>
                  <a:srgbClr val="7030A0"/>
                </a:solidFill>
                <a:latin typeface="Nikosh" pitchFamily="2" charset="0"/>
                <a:cs typeface="Nikosh" pitchFamily="2" charset="0"/>
              </a:rPr>
              <a:t> </a:t>
            </a:r>
            <a:r>
              <a:rPr lang="en-US" sz="2200" dirty="0" err="1" smtClean="0">
                <a:solidFill>
                  <a:srgbClr val="7030A0"/>
                </a:solidFill>
                <a:latin typeface="Nikosh" pitchFamily="2" charset="0"/>
                <a:cs typeface="Nikosh" pitchFamily="2" charset="0"/>
              </a:rPr>
              <a:t>জুলাই</a:t>
            </a:r>
            <a:r>
              <a:rPr lang="en-US" sz="2200" dirty="0" smtClean="0">
                <a:solidFill>
                  <a:srgbClr val="7030A0"/>
                </a:solidFill>
                <a:latin typeface="Nikosh" pitchFamily="2" charset="0"/>
                <a:cs typeface="Nikosh" pitchFamily="2" charset="0"/>
              </a:rPr>
              <a:t> </a:t>
            </a:r>
            <a:r>
              <a:rPr lang="en-US" sz="2200" dirty="0" err="1">
                <a:solidFill>
                  <a:srgbClr val="7030A0"/>
                </a:solidFill>
                <a:latin typeface="Nikosh" pitchFamily="2" charset="0"/>
                <a:cs typeface="Nikosh" pitchFamily="2" charset="0"/>
              </a:rPr>
              <a:t>মাসের</a:t>
            </a:r>
            <a:r>
              <a:rPr lang="en-US" sz="2200" dirty="0">
                <a:solidFill>
                  <a:srgbClr val="7030A0"/>
                </a:solidFill>
                <a:latin typeface="Nikosh" pitchFamily="2" charset="0"/>
                <a:cs typeface="Nikosh" pitchFamily="2" charset="0"/>
              </a:rPr>
              <a:t> </a:t>
            </a:r>
            <a:r>
              <a:rPr lang="en-US" sz="2200" dirty="0" err="1" smtClean="0">
                <a:solidFill>
                  <a:srgbClr val="7030A0"/>
                </a:solidFill>
                <a:latin typeface="Nikosh" pitchFamily="2" charset="0"/>
                <a:cs typeface="Nikosh" pitchFamily="2" charset="0"/>
              </a:rPr>
              <a:t>প্রথম</a:t>
            </a:r>
            <a:r>
              <a:rPr lang="en-US" sz="2200" dirty="0" smtClean="0">
                <a:solidFill>
                  <a:srgbClr val="7030A0"/>
                </a:solidFill>
                <a:latin typeface="Nikosh" pitchFamily="2" charset="0"/>
                <a:cs typeface="Nikosh" pitchFamily="2" charset="0"/>
              </a:rPr>
              <a:t> </a:t>
            </a:r>
            <a:r>
              <a:rPr lang="en-US" sz="2200" dirty="0" err="1">
                <a:solidFill>
                  <a:srgbClr val="7030A0"/>
                </a:solidFill>
                <a:latin typeface="Nikosh" pitchFamily="2" charset="0"/>
                <a:cs typeface="Nikosh" pitchFamily="2" charset="0"/>
              </a:rPr>
              <a:t>বা</a:t>
            </a:r>
            <a:r>
              <a:rPr lang="en-US" sz="2200" dirty="0">
                <a:solidFill>
                  <a:srgbClr val="7030A0"/>
                </a:solidFill>
                <a:latin typeface="Nikosh" pitchFamily="2" charset="0"/>
                <a:cs typeface="Nikosh" pitchFamily="2" charset="0"/>
              </a:rPr>
              <a:t> </a:t>
            </a:r>
            <a:r>
              <a:rPr lang="en-US" sz="2200" dirty="0" err="1" smtClean="0">
                <a:solidFill>
                  <a:srgbClr val="7030A0"/>
                </a:solidFill>
                <a:latin typeface="Nikosh" pitchFamily="2" charset="0"/>
                <a:cs typeface="Nikosh" pitchFamily="2" charset="0"/>
              </a:rPr>
              <a:t>দ্বিতীয়</a:t>
            </a:r>
            <a:r>
              <a:rPr lang="en-US" sz="2200" dirty="0" smtClean="0">
                <a:solidFill>
                  <a:srgbClr val="7030A0"/>
                </a:solidFill>
                <a:latin typeface="Nikosh" pitchFamily="2" charset="0"/>
                <a:cs typeface="Nikosh" pitchFamily="2" charset="0"/>
              </a:rPr>
              <a:t> </a:t>
            </a:r>
            <a:r>
              <a:rPr lang="en-US" sz="2200" dirty="0" err="1">
                <a:solidFill>
                  <a:srgbClr val="7030A0"/>
                </a:solidFill>
                <a:latin typeface="Nikosh" pitchFamily="2" charset="0"/>
                <a:cs typeface="Nikosh" pitchFamily="2" charset="0"/>
              </a:rPr>
              <a:t>সপ্তাহ</a:t>
            </a:r>
            <a:r>
              <a:rPr lang="en-US" sz="2200" dirty="0">
                <a:solidFill>
                  <a:srgbClr val="7030A0"/>
                </a:solidFill>
                <a:latin typeface="Nikosh" pitchFamily="2" charset="0"/>
                <a:cs typeface="Nikosh" pitchFamily="2" charset="0"/>
              </a:rPr>
              <a:t> </a:t>
            </a:r>
            <a:r>
              <a:rPr lang="en-US" sz="2200" dirty="0" smtClean="0">
                <a:solidFill>
                  <a:srgbClr val="7030A0"/>
                </a:solidFill>
                <a:latin typeface="Nikosh" pitchFamily="2" charset="0"/>
                <a:cs typeface="Nikosh" pitchFamily="2" charset="0"/>
              </a:rPr>
              <a:t>    </a:t>
            </a:r>
          </a:p>
          <a:p>
            <a:pPr marL="0" lvl="0" indent="0" algn="just">
              <a:buNone/>
            </a:pPr>
            <a:r>
              <a:rPr lang="en-US" sz="2200" dirty="0" smtClean="0">
                <a:solidFill>
                  <a:srgbClr val="7030A0"/>
                </a:solidFill>
                <a:latin typeface="Nikosh" pitchFamily="2" charset="0"/>
                <a:cs typeface="Nikosh" pitchFamily="2" charset="0"/>
              </a:rPr>
              <a:t>   </a:t>
            </a:r>
            <a:r>
              <a:rPr lang="en-US" sz="2200" dirty="0">
                <a:solidFill>
                  <a:srgbClr val="7030A0"/>
                </a:solidFill>
                <a:latin typeface="Nikosh" pitchFamily="2" charset="0"/>
                <a:cs typeface="Nikosh" pitchFamily="2" charset="0"/>
              </a:rPr>
              <a:t> </a:t>
            </a:r>
            <a:r>
              <a:rPr lang="en-US" sz="2200" dirty="0" smtClean="0">
                <a:solidFill>
                  <a:srgbClr val="7030A0"/>
                </a:solidFill>
                <a:latin typeface="Nikosh" pitchFamily="2" charset="0"/>
                <a:cs typeface="Nikosh" pitchFamily="2" charset="0"/>
              </a:rPr>
              <a:t>        (</a:t>
            </a:r>
            <a:r>
              <a:rPr lang="en-US" sz="2200" dirty="0" err="1">
                <a:solidFill>
                  <a:srgbClr val="7030A0"/>
                </a:solidFill>
                <a:latin typeface="Nikosh" pitchFamily="2" charset="0"/>
                <a:cs typeface="Nikosh" pitchFamily="2" charset="0"/>
              </a:rPr>
              <a:t>মাননীয়</a:t>
            </a:r>
            <a:r>
              <a:rPr lang="en-US" sz="2200" dirty="0">
                <a:solidFill>
                  <a:srgbClr val="7030A0"/>
                </a:solidFill>
                <a:latin typeface="Nikosh" pitchFamily="2" charset="0"/>
                <a:cs typeface="Nikosh" pitchFamily="2" charset="0"/>
              </a:rPr>
              <a:t> </a:t>
            </a:r>
            <a:r>
              <a:rPr lang="en-US" sz="2200" dirty="0" err="1">
                <a:solidFill>
                  <a:srgbClr val="7030A0"/>
                </a:solidFill>
                <a:latin typeface="Nikosh" pitchFamily="2" charset="0"/>
                <a:cs typeface="Nikosh" pitchFamily="2" charset="0"/>
              </a:rPr>
              <a:t>প্রধানমন্ত্রীর</a:t>
            </a:r>
            <a:r>
              <a:rPr lang="en-US" sz="2200" dirty="0">
                <a:solidFill>
                  <a:srgbClr val="7030A0"/>
                </a:solidFill>
                <a:latin typeface="Nikosh" pitchFamily="2" charset="0"/>
                <a:cs typeface="Nikosh" pitchFamily="2" charset="0"/>
              </a:rPr>
              <a:t> </a:t>
            </a:r>
            <a:r>
              <a:rPr lang="en-US" sz="2200" dirty="0" err="1">
                <a:solidFill>
                  <a:srgbClr val="7030A0"/>
                </a:solidFill>
                <a:latin typeface="Nikosh" pitchFamily="2" charset="0"/>
                <a:cs typeface="Nikosh" pitchFamily="2" charset="0"/>
              </a:rPr>
              <a:t>সানুগ্রহ</a:t>
            </a:r>
            <a:r>
              <a:rPr lang="en-US" sz="2200" dirty="0">
                <a:solidFill>
                  <a:srgbClr val="7030A0"/>
                </a:solidFill>
                <a:latin typeface="Nikosh" pitchFamily="2" charset="0"/>
                <a:cs typeface="Nikosh" pitchFamily="2" charset="0"/>
              </a:rPr>
              <a:t> </a:t>
            </a:r>
            <a:r>
              <a:rPr lang="en-US" sz="2200" dirty="0" err="1">
                <a:solidFill>
                  <a:srgbClr val="7030A0"/>
                </a:solidFill>
                <a:latin typeface="Nikosh" pitchFamily="2" charset="0"/>
                <a:cs typeface="Nikosh" pitchFamily="2" charset="0"/>
              </a:rPr>
              <a:t>অনুমোদন</a:t>
            </a:r>
            <a:r>
              <a:rPr lang="en-US" sz="2200" dirty="0">
                <a:solidFill>
                  <a:srgbClr val="7030A0"/>
                </a:solidFill>
                <a:latin typeface="Nikosh" pitchFamily="2" charset="0"/>
                <a:cs typeface="Nikosh" pitchFamily="2" charset="0"/>
              </a:rPr>
              <a:t> </a:t>
            </a:r>
            <a:r>
              <a:rPr lang="en-US" sz="2200" dirty="0" err="1">
                <a:solidFill>
                  <a:srgbClr val="7030A0"/>
                </a:solidFill>
                <a:latin typeface="Nikosh" pitchFamily="2" charset="0"/>
                <a:cs typeface="Nikosh" pitchFamily="2" charset="0"/>
              </a:rPr>
              <a:t>সাপেক্ষে</a:t>
            </a:r>
            <a:r>
              <a:rPr lang="en-US" sz="2200" dirty="0">
                <a:solidFill>
                  <a:srgbClr val="7030A0"/>
                </a:solidFill>
                <a:latin typeface="Nikosh" pitchFamily="2" charset="0"/>
                <a:cs typeface="Nikosh" pitchFamily="2" charset="0"/>
              </a:rPr>
              <a:t> </a:t>
            </a:r>
            <a:r>
              <a:rPr lang="en-US" sz="2200" dirty="0" err="1">
                <a:solidFill>
                  <a:srgbClr val="7030A0"/>
                </a:solidFill>
                <a:latin typeface="Nikosh" pitchFamily="2" charset="0"/>
                <a:cs typeface="Nikosh" pitchFamily="2" charset="0"/>
              </a:rPr>
              <a:t>নির্ধারিত</a:t>
            </a:r>
            <a:r>
              <a:rPr lang="en-US" sz="2200" dirty="0">
                <a:solidFill>
                  <a:srgbClr val="7030A0"/>
                </a:solidFill>
                <a:latin typeface="Nikosh" pitchFamily="2" charset="0"/>
                <a:cs typeface="Nikosh" pitchFamily="2" charset="0"/>
              </a:rPr>
              <a:t> </a:t>
            </a:r>
            <a:r>
              <a:rPr lang="en-US" sz="2200" dirty="0" err="1">
                <a:solidFill>
                  <a:srgbClr val="7030A0"/>
                </a:solidFill>
                <a:latin typeface="Nikosh" pitchFamily="2" charset="0"/>
                <a:cs typeface="Nikosh" pitchFamily="2" charset="0"/>
              </a:rPr>
              <a:t>হবে</a:t>
            </a:r>
            <a:r>
              <a:rPr lang="en-US" sz="2200" dirty="0" smtClean="0">
                <a:solidFill>
                  <a:srgbClr val="7030A0"/>
                </a:solidFill>
                <a:latin typeface="Nikosh" pitchFamily="2" charset="0"/>
                <a:cs typeface="Nikosh" pitchFamily="2" charset="0"/>
              </a:rPr>
              <a:t>)</a:t>
            </a:r>
          </a:p>
          <a:p>
            <a:pPr marL="0" lvl="0" indent="0">
              <a:buNone/>
            </a:pPr>
            <a:r>
              <a:rPr lang="en-US" dirty="0" smtClean="0">
                <a:latin typeface="Nikosh" pitchFamily="2" charset="0"/>
                <a:cs typeface="Nikosh" pitchFamily="2" charset="0"/>
              </a:rPr>
              <a:t> </a:t>
            </a:r>
            <a:endParaRPr lang="en-US" dirty="0">
              <a:latin typeface="Nikosh" pitchFamily="2" charset="0"/>
              <a:cs typeface="Nikosh" pitchFamily="2" charset="0"/>
            </a:endParaRPr>
          </a:p>
          <a:p>
            <a:pPr lvl="0"/>
            <a:r>
              <a:rPr lang="en-US" sz="2200" dirty="0" err="1">
                <a:solidFill>
                  <a:srgbClr val="00B050"/>
                </a:solidFill>
                <a:latin typeface="Nikosh" pitchFamily="2" charset="0"/>
                <a:cs typeface="Nikosh" pitchFamily="2" charset="0"/>
              </a:rPr>
              <a:t>আওতাধীন</a:t>
            </a:r>
            <a:r>
              <a:rPr lang="en-US" sz="2200" dirty="0">
                <a:solidFill>
                  <a:srgbClr val="00B050"/>
                </a:solidFill>
                <a:latin typeface="Nikosh" pitchFamily="2" charset="0"/>
                <a:cs typeface="Nikosh" pitchFamily="2" charset="0"/>
              </a:rPr>
              <a:t> </a:t>
            </a:r>
            <a:r>
              <a:rPr lang="en-US" sz="2200" dirty="0" err="1">
                <a:solidFill>
                  <a:srgbClr val="00B050"/>
                </a:solidFill>
                <a:latin typeface="Nikosh" pitchFamily="2" charset="0"/>
                <a:cs typeface="Nikosh" pitchFamily="2" charset="0"/>
              </a:rPr>
              <a:t>দপ্তর</a:t>
            </a:r>
            <a:r>
              <a:rPr lang="en-US" sz="2200" dirty="0">
                <a:solidFill>
                  <a:srgbClr val="00B050"/>
                </a:solidFill>
                <a:latin typeface="Nikosh" pitchFamily="2" charset="0"/>
                <a:cs typeface="Nikosh" pitchFamily="2" charset="0"/>
              </a:rPr>
              <a:t>/</a:t>
            </a:r>
            <a:r>
              <a:rPr lang="en-US" sz="2200" dirty="0" err="1">
                <a:solidFill>
                  <a:srgbClr val="00B050"/>
                </a:solidFill>
                <a:latin typeface="Nikosh" pitchFamily="2" charset="0"/>
                <a:cs typeface="Nikosh" pitchFamily="2" charset="0"/>
              </a:rPr>
              <a:t>সংস্থার</a:t>
            </a:r>
            <a:r>
              <a:rPr lang="en-US" sz="2200" dirty="0">
                <a:solidFill>
                  <a:srgbClr val="00B050"/>
                </a:solidFill>
                <a:latin typeface="Nikosh" pitchFamily="2" charset="0"/>
                <a:cs typeface="Nikosh" pitchFamily="2" charset="0"/>
              </a:rPr>
              <a:t> </a:t>
            </a:r>
            <a:r>
              <a:rPr lang="en-US" sz="2200" dirty="0" err="1">
                <a:solidFill>
                  <a:srgbClr val="00B050"/>
                </a:solidFill>
                <a:latin typeface="Nikosh" pitchFamily="2" charset="0"/>
                <a:cs typeface="Nikosh" pitchFamily="2" charset="0"/>
              </a:rPr>
              <a:t>সাথে</a:t>
            </a:r>
            <a:r>
              <a:rPr lang="en-US" sz="2200" dirty="0">
                <a:solidFill>
                  <a:srgbClr val="00B050"/>
                </a:solidFill>
                <a:latin typeface="Nikosh" pitchFamily="2" charset="0"/>
                <a:cs typeface="Nikosh" pitchFamily="2" charset="0"/>
              </a:rPr>
              <a:t> </a:t>
            </a:r>
            <a:r>
              <a:rPr lang="en-US" sz="2200" dirty="0" err="1">
                <a:solidFill>
                  <a:srgbClr val="00B050"/>
                </a:solidFill>
                <a:latin typeface="Nikosh" pitchFamily="2" charset="0"/>
                <a:cs typeface="Nikosh" pitchFamily="2" charset="0"/>
              </a:rPr>
              <a:t>সংশ্লিষ্ট</a:t>
            </a:r>
            <a:r>
              <a:rPr lang="en-US" sz="2200" dirty="0">
                <a:solidFill>
                  <a:srgbClr val="00B050"/>
                </a:solidFill>
                <a:latin typeface="Nikosh" pitchFamily="2" charset="0"/>
                <a:cs typeface="Nikosh" pitchFamily="2" charset="0"/>
              </a:rPr>
              <a:t> </a:t>
            </a:r>
            <a:r>
              <a:rPr lang="en-US" sz="2200" dirty="0" err="1">
                <a:solidFill>
                  <a:srgbClr val="00B050"/>
                </a:solidFill>
                <a:latin typeface="Nikosh" pitchFamily="2" charset="0"/>
                <a:cs typeface="Nikosh" pitchFamily="2" charset="0"/>
              </a:rPr>
              <a:t>মন্ত্রণালয়</a:t>
            </a:r>
            <a:r>
              <a:rPr lang="en-US" sz="2200" dirty="0">
                <a:solidFill>
                  <a:srgbClr val="00B050"/>
                </a:solidFill>
                <a:latin typeface="Nikosh" pitchFamily="2" charset="0"/>
                <a:cs typeface="Nikosh" pitchFamily="2" charset="0"/>
              </a:rPr>
              <a:t>/</a:t>
            </a:r>
            <a:r>
              <a:rPr lang="en-US" sz="2200" dirty="0" err="1">
                <a:solidFill>
                  <a:srgbClr val="00B050"/>
                </a:solidFill>
                <a:latin typeface="Nikosh" pitchFamily="2" charset="0"/>
                <a:cs typeface="Nikosh" pitchFamily="2" charset="0"/>
              </a:rPr>
              <a:t>বিভাগের</a:t>
            </a:r>
            <a:r>
              <a:rPr lang="en-US" sz="2200" dirty="0">
                <a:solidFill>
                  <a:srgbClr val="00B050"/>
                </a:solidFill>
                <a:latin typeface="Nikosh" pitchFamily="2" charset="0"/>
                <a:cs typeface="Nikosh" pitchFamily="2" charset="0"/>
              </a:rPr>
              <a:t> </a:t>
            </a:r>
            <a:r>
              <a:rPr lang="en-US" sz="2200" dirty="0" err="1">
                <a:solidFill>
                  <a:srgbClr val="00B050"/>
                </a:solidFill>
                <a:latin typeface="Nikosh" pitchFamily="2" charset="0"/>
                <a:cs typeface="Nikosh" pitchFamily="2" charset="0"/>
              </a:rPr>
              <a:t>এপিএ</a:t>
            </a:r>
            <a:r>
              <a:rPr lang="en-US" sz="2200" dirty="0">
                <a:solidFill>
                  <a:srgbClr val="00B050"/>
                </a:solidFill>
                <a:latin typeface="Nikosh" pitchFamily="2" charset="0"/>
                <a:cs typeface="Nikosh" pitchFamily="2" charset="0"/>
              </a:rPr>
              <a:t> </a:t>
            </a:r>
            <a:r>
              <a:rPr lang="en-US" sz="2200" dirty="0" err="1">
                <a:solidFill>
                  <a:srgbClr val="00B050"/>
                </a:solidFill>
                <a:latin typeface="Nikosh" pitchFamily="2" charset="0"/>
                <a:cs typeface="Nikosh" pitchFamily="2" charset="0"/>
              </a:rPr>
              <a:t>স্বাক্ষরের</a:t>
            </a:r>
            <a:r>
              <a:rPr lang="en-US" sz="2200" dirty="0">
                <a:solidFill>
                  <a:srgbClr val="00B050"/>
                </a:solidFill>
                <a:latin typeface="Nikosh" pitchFamily="2" charset="0"/>
                <a:cs typeface="Nikosh" pitchFamily="2" charset="0"/>
              </a:rPr>
              <a:t> </a:t>
            </a:r>
            <a:r>
              <a:rPr lang="en-US" sz="2200" dirty="0" err="1">
                <a:solidFill>
                  <a:srgbClr val="00B050"/>
                </a:solidFill>
                <a:latin typeface="Nikosh" pitchFamily="2" charset="0"/>
                <a:cs typeface="Nikosh" pitchFamily="2" charset="0"/>
              </a:rPr>
              <a:t>শেষ</a:t>
            </a:r>
            <a:r>
              <a:rPr lang="en-US" sz="2200" dirty="0">
                <a:solidFill>
                  <a:srgbClr val="00B050"/>
                </a:solidFill>
                <a:latin typeface="Nikosh" pitchFamily="2" charset="0"/>
                <a:cs typeface="Nikosh" pitchFamily="2" charset="0"/>
              </a:rPr>
              <a:t> </a:t>
            </a:r>
            <a:r>
              <a:rPr lang="en-US" sz="2200" dirty="0" err="1">
                <a:solidFill>
                  <a:srgbClr val="00B050"/>
                </a:solidFill>
                <a:latin typeface="Nikosh" pitchFamily="2" charset="0"/>
                <a:cs typeface="Nikosh" pitchFamily="2" charset="0"/>
              </a:rPr>
              <a:t>তারিখঃ</a:t>
            </a:r>
            <a:r>
              <a:rPr lang="en-US" dirty="0">
                <a:solidFill>
                  <a:srgbClr val="00B050"/>
                </a:solidFill>
                <a:latin typeface="Nikosh" pitchFamily="2" charset="0"/>
                <a:cs typeface="Nikosh" pitchFamily="2" charset="0"/>
              </a:rPr>
              <a:t> </a:t>
            </a:r>
            <a:r>
              <a:rPr lang="en-US" sz="2200" dirty="0">
                <a:solidFill>
                  <a:srgbClr val="FF0000"/>
                </a:solidFill>
                <a:latin typeface="Nikosh" pitchFamily="2" charset="0"/>
                <a:cs typeface="Nikosh" pitchFamily="2" charset="0"/>
              </a:rPr>
              <a:t>৩০ </a:t>
            </a:r>
            <a:r>
              <a:rPr lang="en-US" sz="2200" dirty="0" err="1">
                <a:solidFill>
                  <a:srgbClr val="FF0000"/>
                </a:solidFill>
                <a:latin typeface="Nikosh" pitchFamily="2" charset="0"/>
                <a:cs typeface="Nikosh" pitchFamily="2" charset="0"/>
              </a:rPr>
              <a:t>জুন</a:t>
            </a:r>
            <a:r>
              <a:rPr lang="en-US" dirty="0">
                <a:latin typeface="Nikosh" pitchFamily="2" charset="0"/>
                <a:cs typeface="Nikosh" pitchFamily="2" charset="0"/>
              </a:rPr>
              <a:t> </a:t>
            </a:r>
            <a:endParaRPr lang="en-US" dirty="0" smtClean="0">
              <a:latin typeface="Nikosh" pitchFamily="2" charset="0"/>
              <a:cs typeface="Nikosh" pitchFamily="2" charset="0"/>
            </a:endParaRPr>
          </a:p>
          <a:p>
            <a:pPr marL="0" lvl="0" indent="0">
              <a:buNone/>
            </a:pPr>
            <a:endParaRPr lang="en-US" dirty="0">
              <a:latin typeface="Nikosh" pitchFamily="2" charset="0"/>
              <a:cs typeface="Nikosh" pitchFamily="2" charset="0"/>
            </a:endParaRPr>
          </a:p>
          <a:p>
            <a:pPr lvl="0"/>
            <a:r>
              <a:rPr lang="en-US" sz="2200" dirty="0" err="1">
                <a:solidFill>
                  <a:srgbClr val="00B050"/>
                </a:solidFill>
                <a:latin typeface="Nikosh" pitchFamily="2" charset="0"/>
                <a:cs typeface="Nikosh" pitchFamily="2" charset="0"/>
              </a:rPr>
              <a:t>মাঠ</a:t>
            </a:r>
            <a:r>
              <a:rPr lang="en-US" sz="2200" dirty="0">
                <a:solidFill>
                  <a:srgbClr val="00B050"/>
                </a:solidFill>
                <a:latin typeface="Nikosh" pitchFamily="2" charset="0"/>
                <a:cs typeface="Nikosh" pitchFamily="2" charset="0"/>
              </a:rPr>
              <a:t> </a:t>
            </a:r>
            <a:r>
              <a:rPr lang="en-US" sz="2200" dirty="0" err="1">
                <a:solidFill>
                  <a:srgbClr val="00B050"/>
                </a:solidFill>
                <a:latin typeface="Nikosh" pitchFamily="2" charset="0"/>
                <a:cs typeface="Nikosh" pitchFamily="2" charset="0"/>
              </a:rPr>
              <a:t>পর্যায়ে</a:t>
            </a:r>
            <a:r>
              <a:rPr lang="en-US" sz="2200" dirty="0">
                <a:solidFill>
                  <a:srgbClr val="00B050"/>
                </a:solidFill>
                <a:latin typeface="Nikosh" pitchFamily="2" charset="0"/>
                <a:cs typeface="Nikosh" pitchFamily="2" charset="0"/>
              </a:rPr>
              <a:t> </a:t>
            </a:r>
            <a:r>
              <a:rPr lang="en-US" sz="2200" dirty="0" err="1">
                <a:solidFill>
                  <a:srgbClr val="00B050"/>
                </a:solidFill>
                <a:latin typeface="Nikosh" pitchFamily="2" charset="0"/>
                <a:cs typeface="Nikosh" pitchFamily="2" charset="0"/>
              </a:rPr>
              <a:t>এপিএ</a:t>
            </a:r>
            <a:r>
              <a:rPr lang="en-US" sz="2200" dirty="0">
                <a:solidFill>
                  <a:srgbClr val="00B050"/>
                </a:solidFill>
                <a:latin typeface="Nikosh" pitchFamily="2" charset="0"/>
                <a:cs typeface="Nikosh" pitchFamily="2" charset="0"/>
              </a:rPr>
              <a:t> </a:t>
            </a:r>
            <a:r>
              <a:rPr lang="en-US" sz="2200" dirty="0" err="1">
                <a:solidFill>
                  <a:srgbClr val="00B050"/>
                </a:solidFill>
                <a:latin typeface="Nikosh" pitchFamily="2" charset="0"/>
                <a:cs typeface="Nikosh" pitchFamily="2" charset="0"/>
              </a:rPr>
              <a:t>স্বাক্ষরের</a:t>
            </a:r>
            <a:r>
              <a:rPr lang="en-US" sz="2200" dirty="0">
                <a:solidFill>
                  <a:srgbClr val="00B050"/>
                </a:solidFill>
                <a:latin typeface="Nikosh" pitchFamily="2" charset="0"/>
                <a:cs typeface="Nikosh" pitchFamily="2" charset="0"/>
              </a:rPr>
              <a:t> </a:t>
            </a:r>
            <a:r>
              <a:rPr lang="en-US" sz="2200" dirty="0" err="1">
                <a:solidFill>
                  <a:srgbClr val="00B050"/>
                </a:solidFill>
                <a:latin typeface="Nikosh" pitchFamily="2" charset="0"/>
                <a:cs typeface="Nikosh" pitchFamily="2" charset="0"/>
              </a:rPr>
              <a:t>শেষ</a:t>
            </a:r>
            <a:r>
              <a:rPr lang="en-US" sz="2200" dirty="0">
                <a:solidFill>
                  <a:srgbClr val="00B050"/>
                </a:solidFill>
                <a:latin typeface="Nikosh" pitchFamily="2" charset="0"/>
                <a:cs typeface="Nikosh" pitchFamily="2" charset="0"/>
              </a:rPr>
              <a:t> </a:t>
            </a:r>
            <a:r>
              <a:rPr lang="en-US" sz="2200" dirty="0" err="1">
                <a:solidFill>
                  <a:srgbClr val="00B050"/>
                </a:solidFill>
                <a:latin typeface="Nikosh" pitchFamily="2" charset="0"/>
                <a:cs typeface="Nikosh" pitchFamily="2" charset="0"/>
              </a:rPr>
              <a:t>তারিখঃ</a:t>
            </a:r>
            <a:r>
              <a:rPr lang="en-US" dirty="0">
                <a:latin typeface="Nikosh" pitchFamily="2" charset="0"/>
                <a:cs typeface="Nikosh" pitchFamily="2" charset="0"/>
              </a:rPr>
              <a:t> </a:t>
            </a:r>
            <a:r>
              <a:rPr lang="en-US" dirty="0">
                <a:solidFill>
                  <a:srgbClr val="FF0000"/>
                </a:solidFill>
                <a:latin typeface="Nikosh" pitchFamily="2" charset="0"/>
                <a:cs typeface="Nikosh" pitchFamily="2" charset="0"/>
              </a:rPr>
              <a:t>২৫ </a:t>
            </a:r>
            <a:r>
              <a:rPr lang="en-US" dirty="0" err="1">
                <a:solidFill>
                  <a:srgbClr val="FF0000"/>
                </a:solidFill>
                <a:latin typeface="Nikosh" pitchFamily="2" charset="0"/>
                <a:cs typeface="Nikosh" pitchFamily="2" charset="0"/>
              </a:rPr>
              <a:t>জুন</a:t>
            </a:r>
            <a:r>
              <a:rPr lang="en-US" dirty="0">
                <a:latin typeface="Nikosh" pitchFamily="2" charset="0"/>
                <a:cs typeface="Nikosh" pitchFamily="2" charset="0"/>
              </a:rPr>
              <a:t> </a:t>
            </a:r>
          </a:p>
          <a:p>
            <a:endParaRPr lang="en-US" dirty="0"/>
          </a:p>
        </p:txBody>
      </p:sp>
    </p:spTree>
    <p:extLst>
      <p:ext uri="{BB962C8B-B14F-4D97-AF65-F5344CB8AC3E}">
        <p14:creationId xmlns:p14="http://schemas.microsoft.com/office/powerpoint/2010/main" val="6640343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err="1">
                <a:solidFill>
                  <a:srgbClr val="7030A0"/>
                </a:solidFill>
                <a:latin typeface="NikoshBAN" pitchFamily="2" charset="0"/>
                <a:cs typeface="NikoshBAN" pitchFamily="2" charset="0"/>
              </a:rPr>
              <a:t>এপিএ</a:t>
            </a:r>
            <a:r>
              <a:rPr lang="en-US" b="1" dirty="0">
                <a:solidFill>
                  <a:srgbClr val="7030A0"/>
                </a:solidFill>
                <a:latin typeface="NikoshBAN" pitchFamily="2" charset="0"/>
                <a:cs typeface="NikoshBAN" pitchFamily="2" charset="0"/>
              </a:rPr>
              <a:t> </a:t>
            </a:r>
            <a:r>
              <a:rPr lang="en-US" b="1" dirty="0" err="1">
                <a:solidFill>
                  <a:srgbClr val="7030A0"/>
                </a:solidFill>
                <a:latin typeface="NikoshBAN" pitchFamily="2" charset="0"/>
                <a:cs typeface="NikoshBAN" pitchFamily="2" charset="0"/>
              </a:rPr>
              <a:t>ক্যালেন্ডার</a:t>
            </a:r>
            <a:r>
              <a:rPr lang="en-US" b="1" dirty="0">
                <a:solidFill>
                  <a:srgbClr val="7030A0"/>
                </a:solidFill>
                <a:latin typeface="NikoshBAN" pitchFamily="2" charset="0"/>
                <a:cs typeface="NikoshBAN" pitchFamily="2" charset="0"/>
              </a:rPr>
              <a:t> </a:t>
            </a:r>
            <a:r>
              <a:rPr lang="en-US" sz="4400" dirty="0">
                <a:solidFill>
                  <a:srgbClr val="7030A0"/>
                </a:solidFill>
                <a:latin typeface="NikoshBAN" pitchFamily="2" charset="0"/>
                <a:cs typeface="NikoshBAN" pitchFamily="2" charset="0"/>
              </a:rPr>
              <a:t>(</a:t>
            </a:r>
            <a:r>
              <a:rPr lang="en-US" sz="4400" dirty="0" err="1">
                <a:latin typeface="NikoshBAN" pitchFamily="2" charset="0"/>
                <a:cs typeface="NikoshBAN" pitchFamily="2" charset="0"/>
              </a:rPr>
              <a:t>চলমান</a:t>
            </a:r>
            <a:r>
              <a:rPr lang="en-US" sz="4400" dirty="0">
                <a:latin typeface="NikoshBAN" pitchFamily="2" charset="0"/>
                <a:cs typeface="NikoshBAN" pitchFamily="2" charset="0"/>
              </a:rPr>
              <a:t>)</a:t>
            </a:r>
            <a:endParaRPr lang="en-US" dirty="0"/>
          </a:p>
        </p:txBody>
      </p:sp>
      <p:sp>
        <p:nvSpPr>
          <p:cNvPr id="3" name="Content Placeholder 2"/>
          <p:cNvSpPr>
            <a:spLocks noGrp="1"/>
          </p:cNvSpPr>
          <p:nvPr>
            <p:ph idx="1"/>
          </p:nvPr>
        </p:nvSpPr>
        <p:spPr/>
        <p:txBody>
          <a:bodyPr/>
          <a:lstStyle/>
          <a:p>
            <a:pPr>
              <a:buFont typeface="Arial" charset="0"/>
              <a:buNone/>
            </a:pPr>
            <a:r>
              <a:rPr lang="en-US" sz="2400" b="1" dirty="0" err="1">
                <a:solidFill>
                  <a:srgbClr val="0070C0"/>
                </a:solidFill>
                <a:latin typeface="NikoshBAN" pitchFamily="2" charset="0"/>
                <a:cs typeface="NikoshBAN" pitchFamily="2" charset="0"/>
              </a:rPr>
              <a:t>এপিএ</a:t>
            </a:r>
            <a:r>
              <a:rPr lang="en-US" sz="2400" b="1" dirty="0">
                <a:solidFill>
                  <a:srgbClr val="0070C0"/>
                </a:solidFill>
                <a:latin typeface="NikoshBAN" pitchFamily="2" charset="0"/>
                <a:cs typeface="NikoshBAN" pitchFamily="2" charset="0"/>
              </a:rPr>
              <a:t> </a:t>
            </a:r>
            <a:r>
              <a:rPr lang="en-US" sz="2400" b="1" dirty="0" err="1">
                <a:solidFill>
                  <a:srgbClr val="0070C0"/>
                </a:solidFill>
                <a:latin typeface="NikoshBAN" pitchFamily="2" charset="0"/>
                <a:cs typeface="NikoshBAN" pitchFamily="2" charset="0"/>
              </a:rPr>
              <a:t>পরিবীক্ষণ</a:t>
            </a:r>
            <a:endParaRPr lang="en-US" sz="2400" b="1" dirty="0">
              <a:solidFill>
                <a:srgbClr val="0070C0"/>
              </a:solidFill>
              <a:latin typeface="NikoshBAN" pitchFamily="2" charset="0"/>
              <a:cs typeface="NikoshBAN" pitchFamily="2" charset="0"/>
            </a:endParaRPr>
          </a:p>
          <a:p>
            <a:pPr algn="just"/>
            <a:r>
              <a:rPr lang="en-US" sz="2400" b="1" dirty="0" err="1">
                <a:latin typeface="NikoshBAN" pitchFamily="2" charset="0"/>
                <a:cs typeface="NikoshBAN" pitchFamily="2" charset="0"/>
              </a:rPr>
              <a:t>ত্রৈমাসিক</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প্রতিবেদন</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এপিএএমএস</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সফটওয়্যারের</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মাধ্যমে</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ঊর্ধ্বতন</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কর্তৃপক্ষের</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নিকট</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প্রেরণের</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শেষ</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তারিখ</a:t>
            </a:r>
            <a:r>
              <a:rPr lang="en-US" sz="2400" b="1" dirty="0">
                <a:latin typeface="NikoshBAN" pitchFamily="2" charset="0"/>
                <a:cs typeface="NikoshBAN" pitchFamily="2" charset="0"/>
              </a:rPr>
              <a:t>: </a:t>
            </a:r>
            <a:r>
              <a:rPr lang="en-US" sz="2400" b="1" dirty="0">
                <a:solidFill>
                  <a:srgbClr val="C00000"/>
                </a:solidFill>
                <a:latin typeface="NikoshBAN" pitchFamily="2" charset="0"/>
                <a:cs typeface="NikoshBAN" pitchFamily="2" charset="0"/>
              </a:rPr>
              <a:t>১৫ </a:t>
            </a:r>
            <a:r>
              <a:rPr lang="en-US" sz="2400" b="1" dirty="0" err="1">
                <a:solidFill>
                  <a:srgbClr val="C00000"/>
                </a:solidFill>
                <a:latin typeface="NikoshBAN" pitchFamily="2" charset="0"/>
                <a:cs typeface="NikoshBAN" pitchFamily="2" charset="0"/>
              </a:rPr>
              <a:t>অক্টোবর</a:t>
            </a:r>
            <a:r>
              <a:rPr lang="en-US" sz="2400" b="1" dirty="0">
                <a:solidFill>
                  <a:srgbClr val="C00000"/>
                </a:solidFill>
                <a:latin typeface="NikoshBAN" pitchFamily="2" charset="0"/>
                <a:cs typeface="NikoshBAN" pitchFamily="2" charset="0"/>
              </a:rPr>
              <a:t>, ১৫ </a:t>
            </a:r>
            <a:r>
              <a:rPr lang="en-US" sz="2400" b="1" dirty="0" err="1">
                <a:solidFill>
                  <a:srgbClr val="C00000"/>
                </a:solidFill>
                <a:latin typeface="NikoshBAN" pitchFamily="2" charset="0"/>
                <a:cs typeface="NikoshBAN" pitchFamily="2" charset="0"/>
              </a:rPr>
              <a:t>জানুয়ারী</a:t>
            </a:r>
            <a:r>
              <a:rPr lang="en-US" sz="2400" b="1" dirty="0">
                <a:solidFill>
                  <a:srgbClr val="C00000"/>
                </a:solidFill>
                <a:latin typeface="NikoshBAN" pitchFamily="2" charset="0"/>
                <a:cs typeface="NikoshBAN" pitchFamily="2" charset="0"/>
              </a:rPr>
              <a:t>, ১৫ </a:t>
            </a:r>
            <a:r>
              <a:rPr lang="en-US" sz="2400" b="1" dirty="0" err="1">
                <a:solidFill>
                  <a:srgbClr val="C00000"/>
                </a:solidFill>
                <a:latin typeface="NikoshBAN" pitchFamily="2" charset="0"/>
                <a:cs typeface="NikoshBAN" pitchFamily="2" charset="0"/>
              </a:rPr>
              <a:t>এপ্রিল</a:t>
            </a:r>
            <a:r>
              <a:rPr lang="en-US" sz="2400" b="1" dirty="0">
                <a:solidFill>
                  <a:srgbClr val="C00000"/>
                </a:solidFill>
                <a:latin typeface="NikoshBAN" pitchFamily="2" charset="0"/>
                <a:cs typeface="NikoshBAN" pitchFamily="2" charset="0"/>
              </a:rPr>
              <a:t> </a:t>
            </a:r>
          </a:p>
          <a:p>
            <a:pPr algn="just"/>
            <a:r>
              <a:rPr lang="en-US" sz="2400" b="1" dirty="0" err="1">
                <a:latin typeface="NikoshBAN" pitchFamily="2" charset="0"/>
                <a:cs typeface="NikoshBAN" pitchFamily="2" charset="0"/>
              </a:rPr>
              <a:t>আওতাধীন</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অফিসের</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এপিএ’র</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অর্ধ-বার্ষিক</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মূল্যায়ন</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প্রদানের</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শেষ</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তারিখ</a:t>
            </a:r>
            <a:r>
              <a:rPr lang="en-US" sz="2400" b="1" dirty="0">
                <a:latin typeface="NikoshBAN" pitchFamily="2" charset="0"/>
                <a:cs typeface="NikoshBAN" pitchFamily="2" charset="0"/>
              </a:rPr>
              <a:t>: </a:t>
            </a:r>
            <a:r>
              <a:rPr lang="en-US" sz="2400" b="1" dirty="0">
                <a:solidFill>
                  <a:srgbClr val="C00000"/>
                </a:solidFill>
                <a:latin typeface="NikoshBAN" pitchFamily="2" charset="0"/>
                <a:cs typeface="NikoshBAN" pitchFamily="2" charset="0"/>
              </a:rPr>
              <a:t>৩০ </a:t>
            </a:r>
            <a:r>
              <a:rPr lang="en-US" sz="2400" b="1" dirty="0" err="1">
                <a:solidFill>
                  <a:srgbClr val="C00000"/>
                </a:solidFill>
                <a:latin typeface="NikoshBAN" pitchFamily="2" charset="0"/>
                <a:cs typeface="NikoshBAN" pitchFamily="2" charset="0"/>
              </a:rPr>
              <a:t>জানুয়ারি</a:t>
            </a:r>
            <a:endParaRPr lang="en-US" sz="2400" b="1" dirty="0">
              <a:solidFill>
                <a:srgbClr val="C00000"/>
              </a:solidFill>
              <a:latin typeface="NikoshBAN" pitchFamily="2" charset="0"/>
              <a:cs typeface="NikoshBAN" pitchFamily="2" charset="0"/>
            </a:endParaRPr>
          </a:p>
          <a:p>
            <a:pPr algn="just">
              <a:buFont typeface="Arial" charset="0"/>
              <a:buNone/>
            </a:pPr>
            <a:r>
              <a:rPr lang="en-US" sz="2400" b="1" dirty="0" err="1">
                <a:solidFill>
                  <a:srgbClr val="0070C0"/>
                </a:solidFill>
                <a:latin typeface="NikoshBAN" pitchFamily="2" charset="0"/>
                <a:cs typeface="NikoshBAN" pitchFamily="2" charset="0"/>
              </a:rPr>
              <a:t>এপিএ</a:t>
            </a:r>
            <a:r>
              <a:rPr lang="en-US" sz="2400" b="1" dirty="0">
                <a:solidFill>
                  <a:srgbClr val="0070C0"/>
                </a:solidFill>
                <a:latin typeface="NikoshBAN" pitchFamily="2" charset="0"/>
                <a:cs typeface="NikoshBAN" pitchFamily="2" charset="0"/>
              </a:rPr>
              <a:t> </a:t>
            </a:r>
            <a:r>
              <a:rPr lang="en-US" sz="2400" b="1" dirty="0" err="1">
                <a:solidFill>
                  <a:srgbClr val="0070C0"/>
                </a:solidFill>
                <a:latin typeface="NikoshBAN" pitchFamily="2" charset="0"/>
                <a:cs typeface="NikoshBAN" pitchFamily="2" charset="0"/>
              </a:rPr>
              <a:t>মূল্যায়ন</a:t>
            </a:r>
            <a:endParaRPr lang="en-US" sz="2400" b="1" dirty="0">
              <a:solidFill>
                <a:srgbClr val="0070C0"/>
              </a:solidFill>
              <a:latin typeface="NikoshBAN" pitchFamily="2" charset="0"/>
              <a:cs typeface="NikoshBAN" pitchFamily="2" charset="0"/>
            </a:endParaRPr>
          </a:p>
          <a:p>
            <a:pPr algn="just"/>
            <a:r>
              <a:rPr lang="en-US" sz="2400" b="1" dirty="0" err="1">
                <a:latin typeface="NikoshBAN" pitchFamily="2" charset="0"/>
                <a:cs typeface="NikoshBAN" pitchFamily="2" charset="0"/>
              </a:rPr>
              <a:t>মূল্যায়ন</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প্রতিবেদন</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প্রমাণকসহ</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ঊর্ধ্বতন</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অফিসে</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প্রেরণের</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শেষ</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তারিখ</a:t>
            </a:r>
            <a:r>
              <a:rPr lang="en-US" sz="2400" b="1" dirty="0">
                <a:latin typeface="NikoshBAN" pitchFamily="2" charset="0"/>
                <a:cs typeface="NikoshBAN" pitchFamily="2" charset="0"/>
              </a:rPr>
              <a:t>: </a:t>
            </a:r>
            <a:r>
              <a:rPr lang="en-US" sz="2400" b="1" dirty="0">
                <a:solidFill>
                  <a:srgbClr val="C00000"/>
                </a:solidFill>
                <a:latin typeface="NikoshBAN" pitchFamily="2" charset="0"/>
                <a:cs typeface="NikoshBAN" pitchFamily="2" charset="0"/>
              </a:rPr>
              <a:t>১৫ </a:t>
            </a:r>
            <a:r>
              <a:rPr lang="en-US" sz="2400" b="1" dirty="0" err="1">
                <a:solidFill>
                  <a:srgbClr val="C00000"/>
                </a:solidFill>
                <a:latin typeface="NikoshBAN" pitchFamily="2" charset="0"/>
                <a:cs typeface="NikoshBAN" pitchFamily="2" charset="0"/>
              </a:rPr>
              <a:t>জুলাই</a:t>
            </a:r>
            <a:r>
              <a:rPr lang="en-US" sz="2400" b="1" dirty="0">
                <a:solidFill>
                  <a:srgbClr val="C00000"/>
                </a:solidFill>
                <a:latin typeface="NikoshBAN" pitchFamily="2" charset="0"/>
                <a:cs typeface="NikoshBAN" pitchFamily="2" charset="0"/>
              </a:rPr>
              <a:t> </a:t>
            </a:r>
          </a:p>
          <a:p>
            <a:pPr algn="just"/>
            <a:r>
              <a:rPr lang="en-US" sz="2400" b="1" dirty="0" err="1">
                <a:latin typeface="NikoshBAN" pitchFamily="2" charset="0"/>
                <a:cs typeface="NikoshBAN" pitchFamily="2" charset="0"/>
              </a:rPr>
              <a:t>আওতাধীন</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অফিসের</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এপিএ</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মূল্যায়ন</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সমাপ্ত</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করে</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ফলাফল</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প্রকাশের</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শেষ</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তারিখ</a:t>
            </a:r>
            <a:r>
              <a:rPr lang="en-US" sz="2400" b="1" dirty="0">
                <a:latin typeface="NikoshBAN" pitchFamily="2" charset="0"/>
                <a:cs typeface="NikoshBAN" pitchFamily="2" charset="0"/>
              </a:rPr>
              <a:t>: </a:t>
            </a:r>
            <a:r>
              <a:rPr lang="en-US" sz="2400" b="1" dirty="0">
                <a:solidFill>
                  <a:srgbClr val="C00000"/>
                </a:solidFill>
                <a:latin typeface="NikoshBAN" pitchFamily="2" charset="0"/>
                <a:cs typeface="NikoshBAN" pitchFamily="2" charset="0"/>
              </a:rPr>
              <a:t>৩০ </a:t>
            </a:r>
            <a:r>
              <a:rPr lang="en-US" sz="2400" b="1" dirty="0" err="1">
                <a:solidFill>
                  <a:srgbClr val="C00000"/>
                </a:solidFill>
                <a:latin typeface="NikoshBAN" pitchFamily="2" charset="0"/>
                <a:cs typeface="NikoshBAN" pitchFamily="2" charset="0"/>
              </a:rPr>
              <a:t>আগস্ট</a:t>
            </a:r>
            <a:endParaRPr lang="en-US" sz="2400" b="1" dirty="0">
              <a:solidFill>
                <a:srgbClr val="C00000"/>
              </a:solidFill>
              <a:latin typeface="NikoshBAN" pitchFamily="2" charset="0"/>
              <a:cs typeface="NikoshBAN" pitchFamily="2" charset="0"/>
            </a:endParaRPr>
          </a:p>
          <a:p>
            <a:pPr algn="just"/>
            <a:r>
              <a:rPr lang="en-US" sz="2400" b="1" dirty="0" err="1">
                <a:latin typeface="NikoshBAN" pitchFamily="2" charset="0"/>
                <a:cs typeface="NikoshBAN" pitchFamily="2" charset="0"/>
              </a:rPr>
              <a:t>মন্ত্রণালয়</a:t>
            </a:r>
            <a:r>
              <a:rPr lang="en-US" sz="2400" b="1" dirty="0">
                <a:latin typeface="NikoshBAN" pitchFamily="2" charset="0"/>
                <a:cs typeface="NikoshBAN" pitchFamily="2" charset="0"/>
              </a:rPr>
              <a:t>/</a:t>
            </a:r>
            <a:r>
              <a:rPr lang="en-US" sz="2400" b="1" dirty="0" err="1">
                <a:latin typeface="NikoshBAN" pitchFamily="2" charset="0"/>
                <a:cs typeface="NikoshBAN" pitchFamily="2" charset="0"/>
              </a:rPr>
              <a:t>বিভাগের</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এপিএ</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মূল্যায়ন</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প্রতিবেদন</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প্রকাশ</a:t>
            </a:r>
            <a:r>
              <a:rPr lang="en-US" sz="2400" b="1" dirty="0">
                <a:latin typeface="NikoshBAN" pitchFamily="2" charset="0"/>
                <a:cs typeface="NikoshBAN" pitchFamily="2" charset="0"/>
              </a:rPr>
              <a:t>: </a:t>
            </a:r>
            <a:r>
              <a:rPr lang="en-US" sz="2400" b="1" dirty="0">
                <a:solidFill>
                  <a:srgbClr val="C00000"/>
                </a:solidFill>
                <a:latin typeface="NikoshBAN" pitchFamily="2" charset="0"/>
                <a:cs typeface="NikoshBAN" pitchFamily="2" charset="0"/>
              </a:rPr>
              <a:t>৩০ </a:t>
            </a:r>
            <a:r>
              <a:rPr lang="en-US" sz="2400" b="1" dirty="0" err="1">
                <a:solidFill>
                  <a:srgbClr val="C00000"/>
                </a:solidFill>
                <a:latin typeface="NikoshBAN" pitchFamily="2" charset="0"/>
                <a:cs typeface="NikoshBAN" pitchFamily="2" charset="0"/>
              </a:rPr>
              <a:t>সেপ্টেম্বর</a:t>
            </a:r>
            <a:endParaRPr lang="en-US" sz="2400" b="1" dirty="0">
              <a:solidFill>
                <a:srgbClr val="C00000"/>
              </a:solidFill>
              <a:latin typeface="NikoshBAN" pitchFamily="2" charset="0"/>
              <a:cs typeface="NikoshBAN" pitchFamily="2" charset="0"/>
            </a:endParaRPr>
          </a:p>
          <a:p>
            <a:endParaRPr lang="en-US" dirty="0"/>
          </a:p>
        </p:txBody>
      </p:sp>
    </p:spTree>
    <p:extLst>
      <p:ext uri="{BB962C8B-B14F-4D97-AF65-F5344CB8AC3E}">
        <p14:creationId xmlns:p14="http://schemas.microsoft.com/office/powerpoint/2010/main" val="27534212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13" y="685800"/>
            <a:ext cx="9070975" cy="5310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256889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8000" dirty="0" smtClean="0">
                <a:solidFill>
                  <a:srgbClr val="FF0000"/>
                </a:solidFill>
              </a:rPr>
              <a:t>Thanks</a:t>
            </a:r>
            <a:endParaRPr lang="en-US" sz="8000" dirty="0">
              <a:solidFill>
                <a:srgbClr val="FF0000"/>
              </a:solidFill>
            </a:endParaRPr>
          </a:p>
        </p:txBody>
      </p:sp>
      <p:pic>
        <p:nvPicPr>
          <p:cNvPr id="1027" name="Picture 3" descr="C:\Program Files (x86)\Microsoft Office\MEDIA\CAGCAT10\j0299125.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2400" y="606177"/>
            <a:ext cx="3624248" cy="59470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74719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sz="6000" dirty="0" smtClean="0">
                <a:solidFill>
                  <a:srgbClr val="92D050"/>
                </a:solidFill>
              </a:rPr>
              <a:t>APA</a:t>
            </a:r>
            <a:r>
              <a:rPr lang="en-US" dirty="0" smtClean="0">
                <a:solidFill>
                  <a:srgbClr val="92D050"/>
                </a:solidFill>
              </a:rPr>
              <a:t>  </a:t>
            </a:r>
            <a:r>
              <a:rPr lang="en-US" dirty="0" smtClean="0">
                <a:solidFill>
                  <a:srgbClr val="00B050"/>
                </a:solidFill>
              </a:rPr>
              <a:t>RTI</a:t>
            </a:r>
            <a:endParaRPr lang="en-US" dirty="0">
              <a:solidFill>
                <a:srgbClr val="00B050"/>
              </a:solidFill>
            </a:endParaRPr>
          </a:p>
        </p:txBody>
      </p:sp>
      <p:sp>
        <p:nvSpPr>
          <p:cNvPr id="3" name="Content Placeholder 2"/>
          <p:cNvSpPr>
            <a:spLocks noGrp="1"/>
          </p:cNvSpPr>
          <p:nvPr>
            <p:ph idx="1"/>
          </p:nvPr>
        </p:nvSpPr>
        <p:spPr/>
        <p:txBody>
          <a:bodyPr/>
          <a:lstStyle/>
          <a:p>
            <a:pPr marL="0" indent="0">
              <a:buNone/>
            </a:pPr>
            <a:endParaRPr lang="en-US" b="1" dirty="0"/>
          </a:p>
          <a:p>
            <a:endParaRPr lang="en-US" b="1" dirty="0" smtClean="0"/>
          </a:p>
          <a:p>
            <a:pPr marL="0" indent="0" algn="ctr">
              <a:spcBef>
                <a:spcPts val="0"/>
              </a:spcBef>
              <a:buNone/>
            </a:pPr>
            <a:r>
              <a:rPr lang="en-US" sz="3200" b="1" dirty="0" err="1" smtClean="0">
                <a:solidFill>
                  <a:srgbClr val="FF0000"/>
                </a:solidFill>
              </a:rPr>
              <a:t>মন্ত্রণালয়</a:t>
            </a:r>
            <a:r>
              <a:rPr lang="en-US" sz="3200" b="1" dirty="0">
                <a:solidFill>
                  <a:srgbClr val="FF0000"/>
                </a:solidFill>
              </a:rPr>
              <a:t>/ </a:t>
            </a:r>
            <a:r>
              <a:rPr lang="en-US" sz="3200" b="1" dirty="0" err="1">
                <a:solidFill>
                  <a:srgbClr val="FF0000"/>
                </a:solidFill>
              </a:rPr>
              <a:t>বিভাগের</a:t>
            </a:r>
            <a:r>
              <a:rPr lang="en-US" sz="3200" b="1" dirty="0">
                <a:solidFill>
                  <a:srgbClr val="FF0000"/>
                </a:solidFill>
              </a:rPr>
              <a:t> ২০২১-২২ </a:t>
            </a:r>
            <a:r>
              <a:rPr lang="en-US" sz="3200" b="1" dirty="0" err="1" smtClean="0">
                <a:solidFill>
                  <a:srgbClr val="FF0000"/>
                </a:solidFill>
              </a:rPr>
              <a:t>অর্থবছরের</a:t>
            </a:r>
            <a:endParaRPr lang="en-US" sz="3200" b="1" dirty="0" smtClean="0">
              <a:solidFill>
                <a:srgbClr val="FF0000"/>
              </a:solidFill>
            </a:endParaRPr>
          </a:p>
          <a:p>
            <a:pPr marL="0" indent="0" algn="ctr">
              <a:spcBef>
                <a:spcPts val="0"/>
              </a:spcBef>
              <a:buNone/>
            </a:pPr>
            <a:endParaRPr lang="en-US" sz="3200" dirty="0">
              <a:solidFill>
                <a:srgbClr val="FF0000"/>
              </a:solidFill>
            </a:endParaRPr>
          </a:p>
          <a:p>
            <a:pPr marL="0" indent="0" algn="ctr">
              <a:spcBef>
                <a:spcPts val="0"/>
              </a:spcBef>
              <a:buNone/>
            </a:pPr>
            <a:r>
              <a:rPr lang="bn-BD" sz="3200" b="1" dirty="0">
                <a:solidFill>
                  <a:srgbClr val="FF0000"/>
                </a:solidFill>
              </a:rPr>
              <a:t>বার্ষিক কর্মসম্পাদন চুক্তি </a:t>
            </a:r>
            <a:endParaRPr lang="en-US" sz="3200" b="1" dirty="0" smtClean="0">
              <a:solidFill>
                <a:srgbClr val="FF0000"/>
              </a:solidFill>
            </a:endParaRPr>
          </a:p>
          <a:p>
            <a:pPr marL="0" indent="0" algn="ctr">
              <a:spcBef>
                <a:spcPts val="0"/>
              </a:spcBef>
              <a:buNone/>
            </a:pPr>
            <a:endParaRPr lang="en-US" sz="3200" dirty="0">
              <a:solidFill>
                <a:srgbClr val="FF0000"/>
              </a:solidFill>
            </a:endParaRPr>
          </a:p>
          <a:p>
            <a:pPr marL="0" indent="0" algn="ctr">
              <a:spcBef>
                <a:spcPts val="0"/>
              </a:spcBef>
              <a:buNone/>
            </a:pPr>
            <a:r>
              <a:rPr lang="bn-BD" sz="3200" b="1" u="sng" dirty="0">
                <a:solidFill>
                  <a:srgbClr val="FF0000"/>
                </a:solidFill>
              </a:rPr>
              <a:t>প্রণয়ন, পরিবীক্ষণ ও মূল্যায়ন </a:t>
            </a:r>
            <a:r>
              <a:rPr lang="bn-IN" sz="3200" b="1" u="sng" dirty="0">
                <a:solidFill>
                  <a:srgbClr val="FF0000"/>
                </a:solidFill>
              </a:rPr>
              <a:t>নির্দেশিকা</a:t>
            </a:r>
            <a:endParaRPr lang="en-US" sz="3200" dirty="0">
              <a:solidFill>
                <a:srgbClr val="FF0000"/>
              </a:solidFill>
            </a:endParaRPr>
          </a:p>
          <a:p>
            <a:pPr marL="0" indent="0">
              <a:buNone/>
            </a:pPr>
            <a:endParaRPr 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48600" y="800101"/>
            <a:ext cx="104775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443" y="449905"/>
            <a:ext cx="12954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ight Arrow 4"/>
          <p:cNvSpPr/>
          <p:nvPr/>
        </p:nvSpPr>
        <p:spPr>
          <a:xfrm>
            <a:off x="3619500" y="1424940"/>
            <a:ext cx="228600"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800101"/>
            <a:ext cx="990600" cy="981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7" name="Straight Arrow Connector 6"/>
          <p:cNvCxnSpPr/>
          <p:nvPr/>
        </p:nvCxnSpPr>
        <p:spPr>
          <a:xfrm>
            <a:off x="1066800" y="4724400"/>
            <a:ext cx="83820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1108143" y="4724400"/>
            <a:ext cx="568257"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85415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solidFill>
                  <a:srgbClr val="C00000"/>
                </a:solidFill>
                <a:latin typeface="Nikosh" pitchFamily="2" charset="0"/>
                <a:cs typeface="Nikosh" pitchFamily="2" charset="0"/>
              </a:rPr>
              <a:t>২০২১-২২ </a:t>
            </a:r>
            <a:r>
              <a:rPr lang="en-US" sz="3600" b="1" dirty="0" err="1">
                <a:solidFill>
                  <a:srgbClr val="C00000"/>
                </a:solidFill>
                <a:latin typeface="Nikosh" pitchFamily="2" charset="0"/>
                <a:cs typeface="Nikosh" pitchFamily="2" charset="0"/>
              </a:rPr>
              <a:t>অর্থবছরে</a:t>
            </a:r>
            <a:r>
              <a:rPr lang="en-US" sz="3600" b="1" dirty="0">
                <a:solidFill>
                  <a:srgbClr val="C00000"/>
                </a:solidFill>
                <a:latin typeface="Nikosh" pitchFamily="2" charset="0"/>
                <a:cs typeface="Nikosh" pitchFamily="2" charset="0"/>
              </a:rPr>
              <a:t> </a:t>
            </a:r>
            <a:r>
              <a:rPr lang="en-US" sz="3600" b="1" dirty="0" err="1">
                <a:solidFill>
                  <a:srgbClr val="C00000"/>
                </a:solidFill>
                <a:latin typeface="Nikosh" pitchFamily="2" charset="0"/>
                <a:cs typeface="Nikosh" pitchFamily="2" charset="0"/>
              </a:rPr>
              <a:t>এপিএ’র</a:t>
            </a:r>
            <a:r>
              <a:rPr lang="en-US" sz="3600" b="1" dirty="0">
                <a:solidFill>
                  <a:srgbClr val="C00000"/>
                </a:solidFill>
                <a:latin typeface="Nikosh" pitchFamily="2" charset="0"/>
                <a:cs typeface="Nikosh" pitchFamily="2" charset="0"/>
              </a:rPr>
              <a:t> </a:t>
            </a:r>
            <a:r>
              <a:rPr lang="en-US" sz="3600" b="1" dirty="0" err="1">
                <a:solidFill>
                  <a:srgbClr val="C00000"/>
                </a:solidFill>
                <a:latin typeface="Nikosh" pitchFamily="2" charset="0"/>
                <a:cs typeface="Nikosh" pitchFamily="2" charset="0"/>
              </a:rPr>
              <a:t>নম্বর</a:t>
            </a:r>
            <a:r>
              <a:rPr lang="en-US" sz="3600" b="1" dirty="0">
                <a:solidFill>
                  <a:srgbClr val="C00000"/>
                </a:solidFill>
                <a:latin typeface="Nikosh" pitchFamily="2" charset="0"/>
                <a:cs typeface="Nikosh" pitchFamily="2" charset="0"/>
              </a:rPr>
              <a:t> </a:t>
            </a:r>
            <a:r>
              <a:rPr lang="en-US" sz="3600" b="1" dirty="0" err="1">
                <a:solidFill>
                  <a:srgbClr val="C00000"/>
                </a:solidFill>
                <a:latin typeface="Nikosh" pitchFamily="2" charset="0"/>
                <a:cs typeface="Nikosh" pitchFamily="2" charset="0"/>
              </a:rPr>
              <a:t>বিভাজন</a:t>
            </a:r>
            <a:r>
              <a:rPr lang="en-US" sz="2000" b="1" dirty="0">
                <a:solidFill>
                  <a:srgbClr val="C00000"/>
                </a:solidFill>
                <a:latin typeface="Nikosh" pitchFamily="2" charset="0"/>
                <a:cs typeface="Nikosh" pitchFamily="2" charset="0"/>
              </a:rPr>
              <a:t/>
            </a:r>
            <a:br>
              <a:rPr lang="en-US" sz="2000" b="1" dirty="0">
                <a:solidFill>
                  <a:srgbClr val="C00000"/>
                </a:solidFill>
                <a:latin typeface="Nikosh" pitchFamily="2" charset="0"/>
                <a:cs typeface="Nikosh" pitchFamily="2" charset="0"/>
              </a:rPr>
            </a:br>
            <a:endParaRPr lang="en-US" sz="2000"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77239" y="1935163"/>
            <a:ext cx="6189522" cy="438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294198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3" y="76200"/>
            <a:ext cx="9193213" cy="666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783473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endParaRPr lang="en-US" dirty="0" smtClean="0">
              <a:solidFill>
                <a:srgbClr val="00B050"/>
              </a:solidFill>
            </a:endParaRPr>
          </a:p>
          <a:p>
            <a:pPr marL="0" indent="0" algn="just">
              <a:buNone/>
            </a:pPr>
            <a:endParaRPr lang="en-US" dirty="0">
              <a:solidFill>
                <a:srgbClr val="00B050"/>
              </a:solidFill>
            </a:endParaRPr>
          </a:p>
          <a:p>
            <a:pPr marL="0" indent="0" algn="just">
              <a:buNone/>
            </a:pPr>
            <a:r>
              <a:rPr lang="en-US" sz="2800" dirty="0" smtClean="0">
                <a:solidFill>
                  <a:srgbClr val="00B050"/>
                </a:solidFill>
                <a:latin typeface="Nikosh" pitchFamily="2" charset="0"/>
                <a:cs typeface="Nikosh" pitchFamily="2" charset="0"/>
              </a:rPr>
              <a:t>           </a:t>
            </a:r>
            <a:r>
              <a:rPr lang="as-IN" sz="2800" dirty="0" smtClean="0">
                <a:solidFill>
                  <a:srgbClr val="00B050"/>
                </a:solidFill>
                <a:latin typeface="Nikosh" pitchFamily="2" charset="0"/>
                <a:cs typeface="Nikosh" pitchFamily="2" charset="0"/>
              </a:rPr>
              <a:t>সরকারি </a:t>
            </a:r>
            <a:r>
              <a:rPr lang="as-IN" sz="2800" dirty="0">
                <a:solidFill>
                  <a:srgbClr val="00B050"/>
                </a:solidFill>
                <a:latin typeface="Nikosh" pitchFamily="2" charset="0"/>
                <a:cs typeface="Nikosh" pitchFamily="2" charset="0"/>
              </a:rPr>
              <a:t>অফিসসমূহে স্বচ্ছতা ও জবাবদিহি শক্তিশালী করার নিমিত্ত এবং তথ্য অধিকার আইন, ২০০৯ বাস্তবায়নে বার্ষিক কর্মসম্পাদন চুক্তির আওতায় তথ্য অধিকার বিষয়ে পরিকল্পনায়  ০৬ টি কার্যক্রম ও সংশ্লিষ্ট কর্মসম্পাদন সূচক নির্ধারণ করা হয়েছে। </a:t>
            </a:r>
            <a:r>
              <a:rPr lang="as-IN" sz="2800" dirty="0" smtClean="0">
                <a:solidFill>
                  <a:srgbClr val="00B050"/>
                </a:solidFill>
                <a:latin typeface="Nikosh" pitchFamily="2" charset="0"/>
                <a:cs typeface="Nikosh" pitchFamily="2" charset="0"/>
              </a:rPr>
              <a:t>এ</a:t>
            </a:r>
            <a:r>
              <a:rPr lang="en-US" sz="2800" dirty="0" smtClean="0">
                <a:solidFill>
                  <a:srgbClr val="00B050"/>
                </a:solidFill>
                <a:latin typeface="Nikosh" pitchFamily="2" charset="0"/>
                <a:cs typeface="Nikosh" pitchFamily="2" charset="0"/>
              </a:rPr>
              <a:t> </a:t>
            </a:r>
            <a:r>
              <a:rPr lang="as-IN" sz="2800" dirty="0" smtClean="0">
                <a:solidFill>
                  <a:srgbClr val="00B050"/>
                </a:solidFill>
                <a:latin typeface="Nikosh" pitchFamily="2" charset="0"/>
                <a:cs typeface="Nikosh" pitchFamily="2" charset="0"/>
              </a:rPr>
              <a:t>সকল </a:t>
            </a:r>
            <a:r>
              <a:rPr lang="as-IN" sz="2800" dirty="0">
                <a:solidFill>
                  <a:srgbClr val="00B050"/>
                </a:solidFill>
                <a:latin typeface="Nikosh" pitchFamily="2" charset="0"/>
                <a:cs typeface="Nikosh" pitchFamily="2" charset="0"/>
              </a:rPr>
              <a:t>সূচকের লক্ষ্যমাত্রা বাস্তবায়ন ও মূল্যায়নের পদ্ধতি নিম্নে বর্ণনা করা হলো:</a:t>
            </a:r>
            <a:br>
              <a:rPr lang="as-IN" sz="2800" dirty="0">
                <a:solidFill>
                  <a:srgbClr val="00B050"/>
                </a:solidFill>
                <a:latin typeface="Nikosh" pitchFamily="2" charset="0"/>
                <a:cs typeface="Nikosh" pitchFamily="2" charset="0"/>
              </a:rPr>
            </a:br>
            <a:endParaRPr lang="en-US" sz="2800" dirty="0">
              <a:solidFill>
                <a:srgbClr val="00B050"/>
              </a:solidFill>
              <a:latin typeface="Nikosh" pitchFamily="2" charset="0"/>
              <a:cs typeface="Nikosh" pitchFamily="2" charset="0"/>
            </a:endParaRPr>
          </a:p>
        </p:txBody>
      </p:sp>
      <p:sp>
        <p:nvSpPr>
          <p:cNvPr id="5" name="Title 4"/>
          <p:cNvSpPr>
            <a:spLocks noGrp="1"/>
          </p:cNvSpPr>
          <p:nvPr>
            <p:ph type="title"/>
          </p:nvPr>
        </p:nvSpPr>
        <p:spPr/>
        <p:txBody>
          <a:bodyPr>
            <a:normAutofit/>
          </a:bodyPr>
          <a:lstStyle/>
          <a:p>
            <a:pPr algn="ctr"/>
            <a:r>
              <a:rPr lang="bn-IN" sz="2400" u="sng" dirty="0">
                <a:solidFill>
                  <a:srgbClr val="C00000"/>
                </a:solidFill>
              </a:rPr>
              <a:t>তথ্য অধিকার বিষয়ে </a:t>
            </a:r>
            <a:r>
              <a:rPr lang="en-US" sz="2400" u="sng" dirty="0" err="1" smtClean="0">
                <a:solidFill>
                  <a:srgbClr val="C00000"/>
                </a:solidFill>
              </a:rPr>
              <a:t>পরিকল্পনা</a:t>
            </a:r>
            <a:r>
              <a:rPr lang="en-US" sz="2400" dirty="0">
                <a:solidFill>
                  <a:srgbClr val="C00000"/>
                </a:solidFill>
              </a:rPr>
              <a:t/>
            </a:r>
            <a:br>
              <a:rPr lang="en-US" sz="2400" dirty="0">
                <a:solidFill>
                  <a:srgbClr val="C00000"/>
                </a:solidFill>
              </a:rPr>
            </a:br>
            <a:r>
              <a:rPr lang="en-US" sz="2400" u="sng" dirty="0" err="1">
                <a:solidFill>
                  <a:srgbClr val="C00000"/>
                </a:solidFill>
              </a:rPr>
              <a:t>বাস্তবায়ন</a:t>
            </a:r>
            <a:r>
              <a:rPr lang="bn-IN" sz="2400" u="sng" dirty="0">
                <a:solidFill>
                  <a:srgbClr val="C00000"/>
                </a:solidFill>
              </a:rPr>
              <a:t> ও মূল্যায়ন</a:t>
            </a:r>
            <a:r>
              <a:rPr lang="en-US" sz="2400" u="sng" dirty="0">
                <a:solidFill>
                  <a:srgbClr val="C00000"/>
                </a:solidFill>
              </a:rPr>
              <a:t> </a:t>
            </a:r>
            <a:r>
              <a:rPr lang="en-US" sz="2400" u="sng" dirty="0" err="1">
                <a:solidFill>
                  <a:srgbClr val="C00000"/>
                </a:solidFill>
              </a:rPr>
              <a:t>নির্দেশিকা</a:t>
            </a:r>
            <a:r>
              <a:rPr lang="en-US" sz="2400" u="sng" dirty="0">
                <a:solidFill>
                  <a:srgbClr val="C00000"/>
                </a:solidFill>
              </a:rPr>
              <a:t>, ২০২</a:t>
            </a:r>
            <a:r>
              <a:rPr lang="bn-IN" sz="2400" u="sng" dirty="0">
                <a:solidFill>
                  <a:srgbClr val="C00000"/>
                </a:solidFill>
              </a:rPr>
              <a:t>১</a:t>
            </a:r>
            <a:r>
              <a:rPr lang="en-US" sz="2400" u="sng" dirty="0">
                <a:solidFill>
                  <a:srgbClr val="C00000"/>
                </a:solidFill>
              </a:rPr>
              <a:t>-২</a:t>
            </a:r>
            <a:r>
              <a:rPr lang="bn-IN" sz="2400" u="sng" dirty="0">
                <a:solidFill>
                  <a:srgbClr val="C00000"/>
                </a:solidFill>
              </a:rPr>
              <a:t>২</a:t>
            </a:r>
            <a:r>
              <a:rPr lang="en-US" sz="2400" dirty="0"/>
              <a:t/>
            </a:r>
            <a:br>
              <a:rPr lang="en-US" sz="2400" dirty="0"/>
            </a:br>
            <a:endParaRPr lang="en-US" sz="2400" dirty="0"/>
          </a:p>
        </p:txBody>
      </p:sp>
    </p:spTree>
    <p:extLst>
      <p:ext uri="{BB962C8B-B14F-4D97-AF65-F5344CB8AC3E}">
        <p14:creationId xmlns:p14="http://schemas.microsoft.com/office/powerpoint/2010/main" val="41592828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000" u="sng" dirty="0" err="1">
                <a:solidFill>
                  <a:srgbClr val="C00000"/>
                </a:solidFill>
              </a:rPr>
              <a:t>কার্যক্রম</a:t>
            </a:r>
            <a:r>
              <a:rPr lang="en-US" sz="2000" u="sng" dirty="0">
                <a:solidFill>
                  <a:srgbClr val="C00000"/>
                </a:solidFill>
              </a:rPr>
              <a:t> </a:t>
            </a:r>
            <a:r>
              <a:rPr lang="en-US" sz="2000" u="sng" dirty="0" err="1">
                <a:solidFill>
                  <a:srgbClr val="C00000"/>
                </a:solidFill>
              </a:rPr>
              <a:t>নং</a:t>
            </a:r>
            <a:r>
              <a:rPr lang="en-US" sz="2000" u="sng" dirty="0">
                <a:solidFill>
                  <a:srgbClr val="C00000"/>
                </a:solidFill>
              </a:rPr>
              <a:t> </a:t>
            </a:r>
            <a:r>
              <a:rPr lang="en-US" sz="2000" u="sng" dirty="0" smtClean="0">
                <a:solidFill>
                  <a:srgbClr val="C00000"/>
                </a:solidFill>
              </a:rPr>
              <a:t>১.১</a:t>
            </a:r>
            <a:br>
              <a:rPr lang="en-US" sz="2000" u="sng" dirty="0" smtClean="0">
                <a:solidFill>
                  <a:srgbClr val="C00000"/>
                </a:solidFill>
              </a:rPr>
            </a:br>
            <a:r>
              <a:rPr lang="en-US" sz="2000" u="sng" dirty="0" smtClean="0">
                <a:solidFill>
                  <a:srgbClr val="C00000"/>
                </a:solidFill>
              </a:rPr>
              <a:t> </a:t>
            </a:r>
            <a:r>
              <a:rPr lang="bn-BD" sz="2000" u="sng" dirty="0" smtClean="0">
                <a:solidFill>
                  <a:srgbClr val="C00000"/>
                </a:solidFill>
              </a:rPr>
              <a:t>তথ্য </a:t>
            </a:r>
            <a:r>
              <a:rPr lang="bn-BD" sz="2000" u="sng" dirty="0">
                <a:solidFill>
                  <a:srgbClr val="C00000"/>
                </a:solidFill>
              </a:rPr>
              <a:t>অধিকার আইন অনুযায়ী নির্ধারিত সময়ের মধ্যে তথ্য প্রদান</a:t>
            </a:r>
            <a:r>
              <a:rPr lang="en-US" sz="2000" dirty="0">
                <a:solidFill>
                  <a:srgbClr val="00B050"/>
                </a:solidFill>
              </a:rPr>
              <a:t/>
            </a:r>
            <a:br>
              <a:rPr lang="en-US" sz="2000" dirty="0">
                <a:solidFill>
                  <a:srgbClr val="00B050"/>
                </a:solidFill>
              </a:rPr>
            </a:br>
            <a:endParaRPr lang="en-US" sz="2000" dirty="0">
              <a:solidFill>
                <a:srgbClr val="00B050"/>
              </a:solidFill>
            </a:endParaRPr>
          </a:p>
        </p:txBody>
      </p:sp>
      <p:sp>
        <p:nvSpPr>
          <p:cNvPr id="3" name="Content Placeholder 2"/>
          <p:cNvSpPr>
            <a:spLocks noGrp="1"/>
          </p:cNvSpPr>
          <p:nvPr>
            <p:ph idx="1"/>
          </p:nvPr>
        </p:nvSpPr>
        <p:spPr/>
        <p:txBody>
          <a:bodyPr>
            <a:normAutofit fontScale="92500" lnSpcReduction="20000"/>
          </a:bodyPr>
          <a:lstStyle/>
          <a:p>
            <a:pPr algn="just"/>
            <a:r>
              <a:rPr lang="bn-IN" u="sng" dirty="0">
                <a:solidFill>
                  <a:srgbClr val="C00000"/>
                </a:solidFill>
                <a:latin typeface="Nikosh" pitchFamily="2" charset="0"/>
                <a:cs typeface="Nikosh" pitchFamily="2" charset="0"/>
              </a:rPr>
              <a:t>বাস্তবায়ন পদ্ধতিঃ</a:t>
            </a:r>
            <a:r>
              <a:rPr lang="bn-IN" dirty="0">
                <a:latin typeface="Nikosh" pitchFamily="2" charset="0"/>
                <a:cs typeface="Nikosh" pitchFamily="2" charset="0"/>
              </a:rPr>
              <a:t> </a:t>
            </a:r>
            <a:r>
              <a:rPr lang="bn-IN" dirty="0" smtClean="0">
                <a:latin typeface="Nikosh" pitchFamily="2" charset="0"/>
                <a:cs typeface="Nikosh" pitchFamily="2" charset="0"/>
              </a:rPr>
              <a:t>তথ্য </a:t>
            </a:r>
            <a:r>
              <a:rPr lang="bn-IN" dirty="0">
                <a:latin typeface="Nikosh" pitchFamily="2" charset="0"/>
                <a:cs typeface="Nikosh" pitchFamily="2" charset="0"/>
              </a:rPr>
              <a:t>অধিকার আইন, ২০০৯ অনুসারে প্রতিটি অফিসের দায়িত্বপ্রাপ্ত কর্মকর্তা নাগরিকের আবেদনের ভিত্তিতে তথ্য প্রদান করে থাকেন। প্রতিটি আবেদনের তথ্য সঠিক সময়ে (২০ কার্যদিবস বা অন্য ইউনিট তথ্য প্রদানের সাথে যুক্ত থাকলে ৩০ কার্যদিবস বা তথ্য প্রদানে অপারগ হলে ১০ কার্যদিবসে যথাযথ নিয়মে জানিয়ে </a:t>
            </a:r>
            <a:r>
              <a:rPr lang="bn-IN" dirty="0" smtClean="0">
                <a:latin typeface="Nikosh" pitchFamily="2" charset="0"/>
                <a:cs typeface="Nikosh" pitchFamily="2" charset="0"/>
              </a:rPr>
              <a:t>দেওয়া)</a:t>
            </a:r>
            <a:r>
              <a:rPr lang="en-US" dirty="0" smtClean="0">
                <a:latin typeface="Nikosh" pitchFamily="2" charset="0"/>
                <a:cs typeface="Nikosh" pitchFamily="2" charset="0"/>
              </a:rPr>
              <a:t> </a:t>
            </a:r>
            <a:r>
              <a:rPr lang="bn-IN" dirty="0" smtClean="0">
                <a:latin typeface="Nikosh" pitchFamily="2" charset="0"/>
                <a:cs typeface="Nikosh" pitchFamily="2" charset="0"/>
              </a:rPr>
              <a:t> </a:t>
            </a:r>
            <a:r>
              <a:rPr lang="bn-IN" dirty="0">
                <a:latin typeface="Nikosh" pitchFamily="2" charset="0"/>
                <a:cs typeface="Nikosh" pitchFamily="2" charset="0"/>
              </a:rPr>
              <a:t>প্রদান করার বিষয়ে তথ্য অধিকার আইন ২০০৯ অনুসারে বাধ্যবাধকতা রয়েছে। এক্ষেত্রে কোন অফিস কর্তৃক নাগরিকের চাহিত সকল তথ্য (১০০%), তথ্য অধিকার আইন ২০০৯ এর বিধিবিধান প্রতিপালন সাপেক্ষে, প্রদান করলে কর্মসম্পাদন সূচকের </a:t>
            </a:r>
            <a:r>
              <a:rPr lang="en-US" dirty="0" err="1">
                <a:latin typeface="Nikosh" pitchFamily="2" charset="0"/>
                <a:cs typeface="Nikosh" pitchFamily="2" charset="0"/>
              </a:rPr>
              <a:t>পূর্ণ</a:t>
            </a:r>
            <a:r>
              <a:rPr lang="en-US" dirty="0">
                <a:latin typeface="Nikosh" pitchFamily="2" charset="0"/>
                <a:cs typeface="Nikosh" pitchFamily="2" charset="0"/>
              </a:rPr>
              <a:t> </a:t>
            </a:r>
            <a:r>
              <a:rPr lang="en-US" dirty="0" err="1">
                <a:latin typeface="Nikosh" pitchFamily="2" charset="0"/>
                <a:cs typeface="Nikosh" pitchFamily="2" charset="0"/>
              </a:rPr>
              <a:t>নম্বর</a:t>
            </a:r>
            <a:r>
              <a:rPr lang="en-US" dirty="0">
                <a:latin typeface="Nikosh" pitchFamily="2" charset="0"/>
                <a:cs typeface="Nikosh" pitchFamily="2" charset="0"/>
              </a:rPr>
              <a:t> </a:t>
            </a:r>
            <a:r>
              <a:rPr lang="en-US" dirty="0" err="1">
                <a:latin typeface="Nikosh" pitchFamily="2" charset="0"/>
                <a:cs typeface="Nikosh" pitchFamily="2" charset="0"/>
              </a:rPr>
              <a:t>প্রাপ্ত</a:t>
            </a:r>
            <a:r>
              <a:rPr lang="en-US" dirty="0">
                <a:latin typeface="Nikosh" pitchFamily="2" charset="0"/>
                <a:cs typeface="Nikosh" pitchFamily="2" charset="0"/>
              </a:rPr>
              <a:t> </a:t>
            </a:r>
            <a:r>
              <a:rPr lang="en-US" dirty="0" err="1">
                <a:latin typeface="Nikosh" pitchFamily="2" charset="0"/>
                <a:cs typeface="Nikosh" pitchFamily="2" charset="0"/>
              </a:rPr>
              <a:t>হবে</a:t>
            </a:r>
            <a:r>
              <a:rPr lang="en-US" dirty="0">
                <a:latin typeface="Nikosh" pitchFamily="2" charset="0"/>
                <a:cs typeface="Nikosh" pitchFamily="2" charset="0"/>
              </a:rPr>
              <a:t>।  </a:t>
            </a:r>
            <a:r>
              <a:rPr lang="bn-IN" dirty="0">
                <a:latin typeface="Nikosh" pitchFamily="2" charset="0"/>
                <a:cs typeface="Nikosh" pitchFamily="2" charset="0"/>
              </a:rPr>
              <a:t>এক্ষেত্রে, কোন তথ্য উক্ত আইন অনুযায়ী প্রদান করা সম্ভব না হলে বিষয়টি আবেদনকারীকে যথানিয়মে জানানো হলে এক্ষেত্রে তথ্য প্রদান করা হয়েছে মর্মে বিবেচনা করা হবে। </a:t>
            </a:r>
            <a:endParaRPr lang="en-US" dirty="0">
              <a:latin typeface="Nikosh" pitchFamily="2" charset="0"/>
              <a:cs typeface="Nikosh" pitchFamily="2" charset="0"/>
            </a:endParaRPr>
          </a:p>
          <a:p>
            <a:pPr algn="just"/>
            <a:r>
              <a:rPr lang="bn-IN" u="sng" dirty="0">
                <a:solidFill>
                  <a:srgbClr val="C00000"/>
                </a:solidFill>
                <a:latin typeface="Nikosh" pitchFamily="2" charset="0"/>
                <a:cs typeface="Nikosh" pitchFamily="2" charset="0"/>
              </a:rPr>
              <a:t>প্রমাণক</a:t>
            </a:r>
            <a:r>
              <a:rPr lang="bn-IN" dirty="0">
                <a:solidFill>
                  <a:srgbClr val="C00000"/>
                </a:solidFill>
                <a:latin typeface="Nikosh" pitchFamily="2" charset="0"/>
                <a:cs typeface="Nikosh" pitchFamily="2" charset="0"/>
              </a:rPr>
              <a:t>:</a:t>
            </a:r>
            <a:r>
              <a:rPr lang="bn-IN" dirty="0">
                <a:latin typeface="Nikosh" pitchFamily="2" charset="0"/>
                <a:cs typeface="Nikosh" pitchFamily="2" charset="0"/>
              </a:rPr>
              <a:t> উর্ধ্বতন কার্যালয়ে প্রেরিত  প্রতিবেদন। প্রতিবেদনে উক্ত অফিসে ২০২১-২২ অর্থবছরে কতটি আবেদন পাওয়া গেছে এবং কতটি আবেদনের চাহিত তথ্য, তথ্য অধিকার আইন ২০০৯ এর বিধান অনুযায়ী প্রদান করা হয়েছে তা উল্লেখ করতে হবে। উর্ধ্বতন কার্যালয় প্রয়োজনে এ সংক্রান্ত রেজিস্টার যাচাই করে দেখতে পারবে।</a:t>
            </a:r>
            <a:endParaRPr lang="en-US" dirty="0">
              <a:latin typeface="Nikosh" pitchFamily="2" charset="0"/>
              <a:cs typeface="Nikosh" pitchFamily="2" charset="0"/>
            </a:endParaRPr>
          </a:p>
          <a:p>
            <a:endParaRPr lang="en-US" dirty="0">
              <a:latin typeface="Nikosh" pitchFamily="2" charset="0"/>
              <a:cs typeface="Nikosh" pitchFamily="2" charset="0"/>
            </a:endParaRPr>
          </a:p>
        </p:txBody>
      </p:sp>
    </p:spTree>
    <p:extLst>
      <p:ext uri="{BB962C8B-B14F-4D97-AF65-F5344CB8AC3E}">
        <p14:creationId xmlns:p14="http://schemas.microsoft.com/office/powerpoint/2010/main" val="26853095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u="sng" dirty="0" err="1">
                <a:solidFill>
                  <a:srgbClr val="C00000"/>
                </a:solidFill>
              </a:rPr>
              <a:t>কার্যক্রম</a:t>
            </a:r>
            <a:r>
              <a:rPr lang="en-US" sz="2000" u="sng" dirty="0">
                <a:solidFill>
                  <a:srgbClr val="C00000"/>
                </a:solidFill>
              </a:rPr>
              <a:t> </a:t>
            </a:r>
            <a:r>
              <a:rPr lang="en-US" sz="2000" u="sng" dirty="0" err="1">
                <a:solidFill>
                  <a:srgbClr val="C00000"/>
                </a:solidFill>
              </a:rPr>
              <a:t>নং</a:t>
            </a:r>
            <a:r>
              <a:rPr lang="en-US" sz="2000" u="sng" dirty="0">
                <a:solidFill>
                  <a:srgbClr val="C00000"/>
                </a:solidFill>
              </a:rPr>
              <a:t> ১.২ </a:t>
            </a:r>
            <a:r>
              <a:rPr lang="en-US" sz="2000" u="sng" dirty="0" smtClean="0">
                <a:solidFill>
                  <a:srgbClr val="C00000"/>
                </a:solidFill>
              </a:rPr>
              <a:t/>
            </a:r>
            <a:br>
              <a:rPr lang="en-US" sz="2000" u="sng" dirty="0" smtClean="0">
                <a:solidFill>
                  <a:srgbClr val="C00000"/>
                </a:solidFill>
              </a:rPr>
            </a:br>
            <a:r>
              <a:rPr lang="en-US" sz="2000" u="sng" dirty="0" err="1" smtClean="0">
                <a:solidFill>
                  <a:srgbClr val="C00000"/>
                </a:solidFill>
              </a:rPr>
              <a:t>স্বপ্রণোদিতভাবে</a:t>
            </a:r>
            <a:r>
              <a:rPr lang="en-US" sz="2000" u="sng" dirty="0" smtClean="0">
                <a:solidFill>
                  <a:srgbClr val="C00000"/>
                </a:solidFill>
              </a:rPr>
              <a:t> </a:t>
            </a:r>
            <a:r>
              <a:rPr lang="en-US" sz="2000" u="sng" dirty="0" err="1">
                <a:solidFill>
                  <a:srgbClr val="C00000"/>
                </a:solidFill>
              </a:rPr>
              <a:t>প্রকাশযোগ্য</a:t>
            </a:r>
            <a:r>
              <a:rPr lang="en-US" sz="2000" u="sng" dirty="0">
                <a:solidFill>
                  <a:srgbClr val="C00000"/>
                </a:solidFill>
              </a:rPr>
              <a:t> </a:t>
            </a:r>
            <a:r>
              <a:rPr lang="en-US" sz="2000" u="sng" dirty="0" err="1">
                <a:solidFill>
                  <a:srgbClr val="C00000"/>
                </a:solidFill>
              </a:rPr>
              <a:t>তথ্য</a:t>
            </a:r>
            <a:r>
              <a:rPr lang="en-US" sz="2000" u="sng" dirty="0">
                <a:solidFill>
                  <a:srgbClr val="C00000"/>
                </a:solidFill>
              </a:rPr>
              <a:t> </a:t>
            </a:r>
            <a:r>
              <a:rPr lang="bn-IN" sz="2000" u="sng" dirty="0">
                <a:solidFill>
                  <a:srgbClr val="C00000"/>
                </a:solidFill>
              </a:rPr>
              <a:t>হালনাগাদ করে </a:t>
            </a:r>
            <a:r>
              <a:rPr lang="en-US" sz="2000" u="sng" dirty="0" err="1">
                <a:solidFill>
                  <a:srgbClr val="C00000"/>
                </a:solidFill>
              </a:rPr>
              <a:t>ওয়েবসাইটে</a:t>
            </a:r>
            <a:r>
              <a:rPr lang="en-US" sz="2000" u="sng" dirty="0">
                <a:solidFill>
                  <a:srgbClr val="C00000"/>
                </a:solidFill>
              </a:rPr>
              <a:t> </a:t>
            </a:r>
            <a:r>
              <a:rPr lang="en-US" sz="2000" u="sng" dirty="0" err="1">
                <a:solidFill>
                  <a:srgbClr val="C00000"/>
                </a:solidFill>
              </a:rPr>
              <a:t>প্রকাশ</a:t>
            </a:r>
            <a:r>
              <a:rPr lang="en-US" sz="2000" u="sng" dirty="0"/>
              <a:t> </a:t>
            </a:r>
            <a:r>
              <a:rPr lang="en-US" sz="2000" dirty="0"/>
              <a:t/>
            </a:r>
            <a:br>
              <a:rPr lang="en-US" sz="2000" dirty="0"/>
            </a:br>
            <a:endParaRPr lang="en-US" sz="2000" dirty="0"/>
          </a:p>
        </p:txBody>
      </p:sp>
      <p:sp>
        <p:nvSpPr>
          <p:cNvPr id="3" name="Content Placeholder 2"/>
          <p:cNvSpPr>
            <a:spLocks noGrp="1"/>
          </p:cNvSpPr>
          <p:nvPr>
            <p:ph idx="1"/>
          </p:nvPr>
        </p:nvSpPr>
        <p:spPr/>
        <p:txBody>
          <a:bodyPr/>
          <a:lstStyle/>
          <a:p>
            <a:pPr algn="just"/>
            <a:endParaRPr lang="en-US" u="sng" dirty="0" smtClean="0">
              <a:solidFill>
                <a:srgbClr val="C00000"/>
              </a:solidFill>
              <a:latin typeface="Nikosh" pitchFamily="2" charset="0"/>
              <a:cs typeface="Nikosh" pitchFamily="2" charset="0"/>
            </a:endParaRPr>
          </a:p>
          <a:p>
            <a:pPr algn="just"/>
            <a:endParaRPr lang="en-US" u="sng" dirty="0">
              <a:solidFill>
                <a:srgbClr val="C00000"/>
              </a:solidFill>
              <a:latin typeface="Nikosh" pitchFamily="2" charset="0"/>
              <a:cs typeface="Nikosh" pitchFamily="2" charset="0"/>
            </a:endParaRPr>
          </a:p>
          <a:p>
            <a:pPr algn="just"/>
            <a:r>
              <a:rPr lang="bn-IN" u="sng" dirty="0" smtClean="0">
                <a:solidFill>
                  <a:srgbClr val="C00000"/>
                </a:solidFill>
                <a:latin typeface="Nikosh" pitchFamily="2" charset="0"/>
                <a:cs typeface="Nikosh" pitchFamily="2" charset="0"/>
              </a:rPr>
              <a:t>বাস্তবায়ন </a:t>
            </a:r>
            <a:r>
              <a:rPr lang="bn-IN" u="sng" dirty="0">
                <a:solidFill>
                  <a:srgbClr val="C00000"/>
                </a:solidFill>
                <a:latin typeface="Nikosh" pitchFamily="2" charset="0"/>
                <a:cs typeface="Nikosh" pitchFamily="2" charset="0"/>
              </a:rPr>
              <a:t>পদ্ধতি</a:t>
            </a:r>
            <a:r>
              <a:rPr lang="bn-IN" dirty="0">
                <a:solidFill>
                  <a:srgbClr val="C00000"/>
                </a:solidFill>
                <a:latin typeface="Nikosh" pitchFamily="2" charset="0"/>
                <a:cs typeface="Nikosh" pitchFamily="2" charset="0"/>
              </a:rPr>
              <a:t>:</a:t>
            </a:r>
            <a:r>
              <a:rPr lang="bn-IN" dirty="0">
                <a:latin typeface="Nikosh" pitchFamily="2" charset="0"/>
                <a:cs typeface="Nikosh" pitchFamily="2" charset="0"/>
              </a:rPr>
              <a:t> নির্ধারিত সময়ের মধ্যে </a:t>
            </a:r>
            <a:r>
              <a:rPr lang="en-US" dirty="0" err="1">
                <a:latin typeface="Nikosh" pitchFamily="2" charset="0"/>
                <a:cs typeface="Nikosh" pitchFamily="2" charset="0"/>
              </a:rPr>
              <a:t>স্বপ্রণোদিতভাবে</a:t>
            </a:r>
            <a:r>
              <a:rPr lang="en-US" dirty="0">
                <a:latin typeface="Nikosh" pitchFamily="2" charset="0"/>
                <a:cs typeface="Nikosh" pitchFamily="2" charset="0"/>
              </a:rPr>
              <a:t> </a:t>
            </a:r>
            <a:r>
              <a:rPr lang="en-US" dirty="0" err="1">
                <a:latin typeface="Nikosh" pitchFamily="2" charset="0"/>
                <a:cs typeface="Nikosh" pitchFamily="2" charset="0"/>
              </a:rPr>
              <a:t>প্রকাশযোগ্য</a:t>
            </a:r>
            <a:r>
              <a:rPr lang="en-US" dirty="0">
                <a:latin typeface="Nikosh" pitchFamily="2" charset="0"/>
                <a:cs typeface="Nikosh" pitchFamily="2" charset="0"/>
              </a:rPr>
              <a:t> </a:t>
            </a:r>
            <a:r>
              <a:rPr lang="en-US" dirty="0" err="1">
                <a:latin typeface="Nikosh" pitchFamily="2" charset="0"/>
                <a:cs typeface="Nikosh" pitchFamily="2" charset="0"/>
              </a:rPr>
              <a:t>তথ্য</a:t>
            </a:r>
            <a:r>
              <a:rPr lang="en-US" dirty="0">
                <a:latin typeface="Nikosh" pitchFamily="2" charset="0"/>
                <a:cs typeface="Nikosh" pitchFamily="2" charset="0"/>
              </a:rPr>
              <a:t> </a:t>
            </a:r>
            <a:r>
              <a:rPr lang="bn-IN" dirty="0">
                <a:latin typeface="Nikosh" pitchFamily="2" charset="0"/>
                <a:cs typeface="Nikosh" pitchFamily="2" charset="0"/>
              </a:rPr>
              <a:t>হালনাগাদ করে </a:t>
            </a:r>
            <a:r>
              <a:rPr lang="en-US" dirty="0" err="1">
                <a:latin typeface="Nikosh" pitchFamily="2" charset="0"/>
                <a:cs typeface="Nikosh" pitchFamily="2" charset="0"/>
              </a:rPr>
              <a:t>ওয়েবসাইটে</a:t>
            </a:r>
            <a:r>
              <a:rPr lang="en-US" dirty="0">
                <a:latin typeface="Nikosh" pitchFamily="2" charset="0"/>
                <a:cs typeface="Nikosh" pitchFamily="2" charset="0"/>
              </a:rPr>
              <a:t> </a:t>
            </a:r>
            <a:r>
              <a:rPr lang="en-US" dirty="0" err="1">
                <a:latin typeface="Nikosh" pitchFamily="2" charset="0"/>
                <a:cs typeface="Nikosh" pitchFamily="2" charset="0"/>
              </a:rPr>
              <a:t>প্রকাশ</a:t>
            </a:r>
            <a:r>
              <a:rPr lang="en-US" dirty="0">
                <a:latin typeface="Nikosh" pitchFamily="2" charset="0"/>
                <a:cs typeface="Nikosh" pitchFamily="2" charset="0"/>
              </a:rPr>
              <a:t> </a:t>
            </a:r>
            <a:r>
              <a:rPr lang="en-US" dirty="0" err="1">
                <a:latin typeface="Nikosh" pitchFamily="2" charset="0"/>
                <a:cs typeface="Nikosh" pitchFamily="2" charset="0"/>
              </a:rPr>
              <a:t>করলে</a:t>
            </a:r>
            <a:r>
              <a:rPr lang="en-US" dirty="0">
                <a:latin typeface="Nikosh" pitchFamily="2" charset="0"/>
                <a:cs typeface="Nikosh" pitchFamily="2" charset="0"/>
              </a:rPr>
              <a:t> </a:t>
            </a:r>
            <a:r>
              <a:rPr lang="bn-IN" dirty="0">
                <a:latin typeface="Nikosh" pitchFamily="2" charset="0"/>
                <a:cs typeface="Nikosh" pitchFamily="2" charset="0"/>
              </a:rPr>
              <a:t> </a:t>
            </a:r>
            <a:r>
              <a:rPr lang="en-US" dirty="0" err="1">
                <a:latin typeface="Nikosh" pitchFamily="2" charset="0"/>
                <a:cs typeface="Nikosh" pitchFamily="2" charset="0"/>
              </a:rPr>
              <a:t>পূর্ণ</a:t>
            </a:r>
            <a:r>
              <a:rPr lang="en-US" dirty="0">
                <a:latin typeface="Nikosh" pitchFamily="2" charset="0"/>
                <a:cs typeface="Nikosh" pitchFamily="2" charset="0"/>
              </a:rPr>
              <a:t> </a:t>
            </a:r>
            <a:r>
              <a:rPr lang="en-US" dirty="0" err="1">
                <a:latin typeface="Nikosh" pitchFamily="2" charset="0"/>
                <a:cs typeface="Nikosh" pitchFamily="2" charset="0"/>
              </a:rPr>
              <a:t>নম্বর</a:t>
            </a:r>
            <a:r>
              <a:rPr lang="en-US" dirty="0">
                <a:latin typeface="Nikosh" pitchFamily="2" charset="0"/>
                <a:cs typeface="Nikosh" pitchFamily="2" charset="0"/>
              </a:rPr>
              <a:t> </a:t>
            </a:r>
            <a:r>
              <a:rPr lang="en-US" dirty="0" err="1">
                <a:latin typeface="Nikosh" pitchFamily="2" charset="0"/>
                <a:cs typeface="Nikosh" pitchFamily="2" charset="0"/>
              </a:rPr>
              <a:t>পাওয়া</a:t>
            </a:r>
            <a:r>
              <a:rPr lang="en-US" dirty="0">
                <a:latin typeface="Nikosh" pitchFamily="2" charset="0"/>
                <a:cs typeface="Nikosh" pitchFamily="2" charset="0"/>
              </a:rPr>
              <a:t> </a:t>
            </a:r>
            <a:r>
              <a:rPr lang="en-US" dirty="0" err="1">
                <a:latin typeface="Nikosh" pitchFamily="2" charset="0"/>
                <a:cs typeface="Nikosh" pitchFamily="2" charset="0"/>
              </a:rPr>
              <a:t>যাবে</a:t>
            </a:r>
            <a:r>
              <a:rPr lang="en-US" dirty="0" smtClean="0">
                <a:latin typeface="Nikosh" pitchFamily="2" charset="0"/>
                <a:cs typeface="Nikosh" pitchFamily="2" charset="0"/>
              </a:rPr>
              <a:t>।</a:t>
            </a:r>
          </a:p>
          <a:p>
            <a:pPr marL="0" indent="0" algn="just">
              <a:buNone/>
            </a:pPr>
            <a:endParaRPr lang="en-US" dirty="0">
              <a:latin typeface="Nikosh" pitchFamily="2" charset="0"/>
              <a:cs typeface="Nikosh" pitchFamily="2" charset="0"/>
            </a:endParaRPr>
          </a:p>
          <a:p>
            <a:pPr algn="just"/>
            <a:r>
              <a:rPr lang="bn-IN" u="sng" dirty="0">
                <a:solidFill>
                  <a:srgbClr val="C00000"/>
                </a:solidFill>
                <a:latin typeface="Nikosh" pitchFamily="2" charset="0"/>
                <a:cs typeface="Nikosh" pitchFamily="2" charset="0"/>
              </a:rPr>
              <a:t>প্রমাণক</a:t>
            </a:r>
            <a:r>
              <a:rPr lang="bn-IN" dirty="0">
                <a:solidFill>
                  <a:srgbClr val="C00000"/>
                </a:solidFill>
                <a:latin typeface="Nikosh" pitchFamily="2" charset="0"/>
                <a:cs typeface="Nikosh" pitchFamily="2" charset="0"/>
              </a:rPr>
              <a:t>:</a:t>
            </a:r>
            <a:r>
              <a:rPr lang="bn-IN" dirty="0">
                <a:latin typeface="Nikosh" pitchFamily="2" charset="0"/>
                <a:cs typeface="Nikosh" pitchFamily="2" charset="0"/>
              </a:rPr>
              <a:t> হালনাগাদকৃত </a:t>
            </a:r>
            <a:r>
              <a:rPr lang="en-US" dirty="0" err="1">
                <a:latin typeface="Nikosh" pitchFamily="2" charset="0"/>
                <a:cs typeface="Nikosh" pitchFamily="2" charset="0"/>
              </a:rPr>
              <a:t>স্বপ্রণোদিতভাবে</a:t>
            </a:r>
            <a:r>
              <a:rPr lang="en-US" dirty="0">
                <a:latin typeface="Nikosh" pitchFamily="2" charset="0"/>
                <a:cs typeface="Nikosh" pitchFamily="2" charset="0"/>
              </a:rPr>
              <a:t> </a:t>
            </a:r>
            <a:r>
              <a:rPr lang="en-US" dirty="0" err="1">
                <a:latin typeface="Nikosh" pitchFamily="2" charset="0"/>
                <a:cs typeface="Nikosh" pitchFamily="2" charset="0"/>
              </a:rPr>
              <a:t>প্রকাশযোগ্য</a:t>
            </a:r>
            <a:r>
              <a:rPr lang="en-US" dirty="0">
                <a:latin typeface="Nikosh" pitchFamily="2" charset="0"/>
                <a:cs typeface="Nikosh" pitchFamily="2" charset="0"/>
              </a:rPr>
              <a:t> </a:t>
            </a:r>
            <a:r>
              <a:rPr lang="en-US" dirty="0" err="1">
                <a:latin typeface="Nikosh" pitchFamily="2" charset="0"/>
                <a:cs typeface="Nikosh" pitchFamily="2" charset="0"/>
              </a:rPr>
              <a:t>তথ্যসহ</a:t>
            </a:r>
            <a:r>
              <a:rPr lang="bn-IN" dirty="0">
                <a:latin typeface="Nikosh" pitchFamily="2" charset="0"/>
                <a:cs typeface="Nikosh" pitchFamily="2" charset="0"/>
              </a:rPr>
              <a:t> ওয়েবসাইটের লিংক।</a:t>
            </a:r>
            <a:endParaRPr lang="en-US" dirty="0">
              <a:latin typeface="Nikosh" pitchFamily="2" charset="0"/>
              <a:cs typeface="Nikosh" pitchFamily="2" charset="0"/>
            </a:endParaRPr>
          </a:p>
          <a:p>
            <a:endParaRPr lang="en-US" dirty="0">
              <a:latin typeface="Nikosh" pitchFamily="2" charset="0"/>
              <a:cs typeface="Nikosh" pitchFamily="2" charset="0"/>
            </a:endParaRPr>
          </a:p>
        </p:txBody>
      </p:sp>
    </p:spTree>
    <p:extLst>
      <p:ext uri="{BB962C8B-B14F-4D97-AF65-F5344CB8AC3E}">
        <p14:creationId xmlns:p14="http://schemas.microsoft.com/office/powerpoint/2010/main" val="24839376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u="sng" dirty="0" err="1">
                <a:solidFill>
                  <a:srgbClr val="C00000"/>
                </a:solidFill>
              </a:rPr>
              <a:t>কার্যক্রম</a:t>
            </a:r>
            <a:r>
              <a:rPr lang="en-US" sz="2000" u="sng" dirty="0">
                <a:solidFill>
                  <a:srgbClr val="C00000"/>
                </a:solidFill>
              </a:rPr>
              <a:t> </a:t>
            </a:r>
            <a:r>
              <a:rPr lang="en-US" sz="2000" u="sng" dirty="0" err="1">
                <a:solidFill>
                  <a:srgbClr val="C00000"/>
                </a:solidFill>
              </a:rPr>
              <a:t>নং</a:t>
            </a:r>
            <a:r>
              <a:rPr lang="en-US" sz="2000" u="sng" dirty="0">
                <a:solidFill>
                  <a:srgbClr val="C00000"/>
                </a:solidFill>
              </a:rPr>
              <a:t> </a:t>
            </a:r>
            <a:r>
              <a:rPr lang="en-US" sz="2000" u="sng" dirty="0" smtClean="0">
                <a:solidFill>
                  <a:srgbClr val="C00000"/>
                </a:solidFill>
              </a:rPr>
              <a:t>১.৩</a:t>
            </a:r>
            <a:br>
              <a:rPr lang="en-US" sz="2000" u="sng" dirty="0" smtClean="0">
                <a:solidFill>
                  <a:srgbClr val="C00000"/>
                </a:solidFill>
              </a:rPr>
            </a:br>
            <a:r>
              <a:rPr lang="en-US" sz="2000" u="sng" dirty="0" smtClean="0">
                <a:solidFill>
                  <a:srgbClr val="C00000"/>
                </a:solidFill>
              </a:rPr>
              <a:t> </a:t>
            </a:r>
            <a:r>
              <a:rPr lang="en-US" sz="2000" u="sng" dirty="0" err="1">
                <a:solidFill>
                  <a:srgbClr val="C00000"/>
                </a:solidFill>
              </a:rPr>
              <a:t>বার্ষিক</a:t>
            </a:r>
            <a:r>
              <a:rPr lang="en-US" sz="2000" u="sng" dirty="0">
                <a:solidFill>
                  <a:srgbClr val="C00000"/>
                </a:solidFill>
              </a:rPr>
              <a:t> </a:t>
            </a:r>
            <a:r>
              <a:rPr lang="en-US" sz="2000" u="sng" dirty="0" err="1">
                <a:solidFill>
                  <a:srgbClr val="C00000"/>
                </a:solidFill>
              </a:rPr>
              <a:t>প্রতিবেদন</a:t>
            </a:r>
            <a:r>
              <a:rPr lang="en-US" sz="2000" u="sng" dirty="0">
                <a:solidFill>
                  <a:srgbClr val="C00000"/>
                </a:solidFill>
              </a:rPr>
              <a:t> </a:t>
            </a:r>
            <a:r>
              <a:rPr lang="en-US" sz="2000" u="sng" dirty="0" err="1">
                <a:solidFill>
                  <a:srgbClr val="C00000"/>
                </a:solidFill>
              </a:rPr>
              <a:t>প্রকাশ</a:t>
            </a:r>
            <a:r>
              <a:rPr lang="en-US" sz="2000" u="sng" dirty="0"/>
              <a:t> </a:t>
            </a:r>
            <a:r>
              <a:rPr lang="en-US" sz="2000" dirty="0"/>
              <a:t/>
            </a:r>
            <a:br>
              <a:rPr lang="en-US" sz="2000" dirty="0"/>
            </a:br>
            <a:endParaRPr lang="en-US" sz="2000" dirty="0"/>
          </a:p>
        </p:txBody>
      </p:sp>
      <p:sp>
        <p:nvSpPr>
          <p:cNvPr id="3" name="Content Placeholder 2"/>
          <p:cNvSpPr>
            <a:spLocks noGrp="1"/>
          </p:cNvSpPr>
          <p:nvPr>
            <p:ph idx="1"/>
          </p:nvPr>
        </p:nvSpPr>
        <p:spPr/>
        <p:txBody>
          <a:bodyPr>
            <a:normAutofit/>
          </a:bodyPr>
          <a:lstStyle/>
          <a:p>
            <a:pPr algn="just"/>
            <a:r>
              <a:rPr lang="bn-IN" sz="2400" u="sng" dirty="0">
                <a:solidFill>
                  <a:srgbClr val="C00000"/>
                </a:solidFill>
                <a:latin typeface="Nikosh" pitchFamily="2" charset="0"/>
                <a:cs typeface="Nikosh" pitchFamily="2" charset="0"/>
              </a:rPr>
              <a:t>বাস্তবায়ন পদ্ধতি</a:t>
            </a:r>
            <a:r>
              <a:rPr lang="bn-IN" sz="2400" dirty="0">
                <a:solidFill>
                  <a:srgbClr val="C00000"/>
                </a:solidFill>
                <a:latin typeface="Nikosh" pitchFamily="2" charset="0"/>
                <a:cs typeface="Nikosh" pitchFamily="2" charset="0"/>
              </a:rPr>
              <a:t>:</a:t>
            </a:r>
            <a:r>
              <a:rPr lang="bn-IN" sz="2400" dirty="0">
                <a:latin typeface="Nikosh" pitchFamily="2" charset="0"/>
                <a:cs typeface="Nikosh" pitchFamily="2" charset="0"/>
              </a:rPr>
              <a:t> </a:t>
            </a:r>
            <a:r>
              <a:rPr lang="en-US" sz="2400" dirty="0" err="1">
                <a:latin typeface="Nikosh" pitchFamily="2" charset="0"/>
                <a:cs typeface="Nikosh" pitchFamily="2" charset="0"/>
              </a:rPr>
              <a:t>প্রতিটি</a:t>
            </a:r>
            <a:r>
              <a:rPr lang="bn-IN" sz="2400" dirty="0">
                <a:latin typeface="Nikosh" pitchFamily="2" charset="0"/>
                <a:cs typeface="Nikosh" pitchFamily="2" charset="0"/>
              </a:rPr>
              <a:t> </a:t>
            </a:r>
            <a:r>
              <a:rPr lang="en-US" sz="2400" dirty="0" err="1">
                <a:latin typeface="Nikosh" pitchFamily="2" charset="0"/>
                <a:cs typeface="Nikosh" pitchFamily="2" charset="0"/>
              </a:rPr>
              <a:t>মন্ত্রণালয়</a:t>
            </a:r>
            <a:r>
              <a:rPr lang="en-US" sz="2400" dirty="0">
                <a:latin typeface="Nikosh" pitchFamily="2" charset="0"/>
                <a:cs typeface="Nikosh" pitchFamily="2" charset="0"/>
              </a:rPr>
              <a:t>/</a:t>
            </a:r>
            <a:r>
              <a:rPr lang="en-US" sz="2400" dirty="0" err="1">
                <a:latin typeface="Nikosh" pitchFamily="2" charset="0"/>
                <a:cs typeface="Nikosh" pitchFamily="2" charset="0"/>
              </a:rPr>
              <a:t>বিভাগ</a:t>
            </a:r>
            <a:r>
              <a:rPr lang="en-US" sz="2400" dirty="0">
                <a:latin typeface="Nikosh" pitchFamily="2" charset="0"/>
                <a:cs typeface="Nikosh" pitchFamily="2" charset="0"/>
              </a:rPr>
              <a:t>/</a:t>
            </a:r>
            <a:r>
              <a:rPr lang="en-US" sz="2400" dirty="0" err="1">
                <a:latin typeface="Nikosh" pitchFamily="2" charset="0"/>
                <a:cs typeface="Nikosh" pitchFamily="2" charset="0"/>
              </a:rPr>
              <a:t>রাষ্ট্রীয়</a:t>
            </a:r>
            <a:r>
              <a:rPr lang="en-US" sz="2400" dirty="0">
                <a:latin typeface="Nikosh" pitchFamily="2" charset="0"/>
                <a:cs typeface="Nikosh" pitchFamily="2" charset="0"/>
              </a:rPr>
              <a:t> </a:t>
            </a:r>
            <a:r>
              <a:rPr lang="en-US" sz="2400" dirty="0" err="1">
                <a:latin typeface="Nikosh" pitchFamily="2" charset="0"/>
                <a:cs typeface="Nikosh" pitchFamily="2" charset="0"/>
              </a:rPr>
              <a:t>প্রতিষ্ঠান</a:t>
            </a:r>
            <a:r>
              <a:rPr lang="en-US" sz="2400" dirty="0">
                <a:latin typeface="Nikosh" pitchFamily="2" charset="0"/>
                <a:cs typeface="Nikosh" pitchFamily="2" charset="0"/>
              </a:rPr>
              <a:t> </a:t>
            </a:r>
            <a:r>
              <a:rPr lang="en-US" sz="2400" dirty="0" err="1">
                <a:latin typeface="Nikosh" pitchFamily="2" charset="0"/>
                <a:cs typeface="Nikosh" pitchFamily="2" charset="0"/>
              </a:rPr>
              <a:t>নির্ধারিত</a:t>
            </a:r>
            <a:r>
              <a:rPr lang="en-US" sz="2400" dirty="0">
                <a:latin typeface="Nikosh" pitchFamily="2" charset="0"/>
                <a:cs typeface="Nikosh" pitchFamily="2" charset="0"/>
              </a:rPr>
              <a:t> </a:t>
            </a:r>
            <a:r>
              <a:rPr lang="en-US" sz="2400" dirty="0" err="1">
                <a:latin typeface="Nikosh" pitchFamily="2" charset="0"/>
                <a:cs typeface="Nikosh" pitchFamily="2" charset="0"/>
              </a:rPr>
              <a:t>সময়ের</a:t>
            </a:r>
            <a:r>
              <a:rPr lang="en-US" sz="2400" dirty="0">
                <a:latin typeface="Nikosh" pitchFamily="2" charset="0"/>
                <a:cs typeface="Nikosh" pitchFamily="2" charset="0"/>
              </a:rPr>
              <a:t> </a:t>
            </a:r>
            <a:r>
              <a:rPr lang="en-US" sz="2400" dirty="0" err="1">
                <a:latin typeface="Nikosh" pitchFamily="2" charset="0"/>
                <a:cs typeface="Nikosh" pitchFamily="2" charset="0"/>
              </a:rPr>
              <a:t>মধ্যে</a:t>
            </a:r>
            <a:r>
              <a:rPr lang="en-US" sz="2400" dirty="0">
                <a:latin typeface="Nikosh" pitchFamily="2" charset="0"/>
                <a:cs typeface="Nikosh" pitchFamily="2" charset="0"/>
              </a:rPr>
              <a:t> </a:t>
            </a:r>
            <a:r>
              <a:rPr lang="en-US" sz="2400" dirty="0" err="1">
                <a:latin typeface="Nikosh" pitchFamily="2" charset="0"/>
                <a:cs typeface="Nikosh" pitchFamily="2" charset="0"/>
              </a:rPr>
              <a:t>বার্ষিক</a:t>
            </a:r>
            <a:r>
              <a:rPr lang="en-US" sz="2400" dirty="0">
                <a:latin typeface="Nikosh" pitchFamily="2" charset="0"/>
                <a:cs typeface="Nikosh" pitchFamily="2" charset="0"/>
              </a:rPr>
              <a:t> </a:t>
            </a:r>
            <a:r>
              <a:rPr lang="en-US" sz="2400" dirty="0" err="1">
                <a:latin typeface="Nikosh" pitchFamily="2" charset="0"/>
                <a:cs typeface="Nikosh" pitchFamily="2" charset="0"/>
              </a:rPr>
              <a:t>প্রতিবেদন</a:t>
            </a:r>
            <a:r>
              <a:rPr lang="en-US" sz="2400" dirty="0">
                <a:latin typeface="Nikosh" pitchFamily="2" charset="0"/>
                <a:cs typeface="Nikosh" pitchFamily="2" charset="0"/>
              </a:rPr>
              <a:t> </a:t>
            </a:r>
            <a:r>
              <a:rPr lang="en-US" sz="2400" dirty="0" err="1">
                <a:latin typeface="Nikosh" pitchFamily="2" charset="0"/>
                <a:cs typeface="Nikosh" pitchFamily="2" charset="0"/>
              </a:rPr>
              <a:t>প্রকাশ</a:t>
            </a:r>
            <a:r>
              <a:rPr lang="en-US" sz="2400" dirty="0">
                <a:latin typeface="Nikosh" pitchFamily="2" charset="0"/>
                <a:cs typeface="Nikosh" pitchFamily="2" charset="0"/>
              </a:rPr>
              <a:t> </a:t>
            </a:r>
            <a:r>
              <a:rPr lang="bn-IN" sz="2400" dirty="0">
                <a:latin typeface="Nikosh" pitchFamily="2" charset="0"/>
                <a:cs typeface="Nikosh" pitchFamily="2" charset="0"/>
              </a:rPr>
              <a:t>করলে</a:t>
            </a:r>
            <a:r>
              <a:rPr lang="en-US" sz="2400" dirty="0">
                <a:latin typeface="Nikosh" pitchFamily="2" charset="0"/>
                <a:cs typeface="Nikosh" pitchFamily="2" charset="0"/>
              </a:rPr>
              <a:t> </a:t>
            </a:r>
            <a:r>
              <a:rPr lang="en-US" sz="2400" dirty="0" err="1">
                <a:latin typeface="Nikosh" pitchFamily="2" charset="0"/>
                <a:cs typeface="Nikosh" pitchFamily="2" charset="0"/>
              </a:rPr>
              <a:t>পূর্ণ</a:t>
            </a:r>
            <a:r>
              <a:rPr lang="en-US" sz="2400" dirty="0">
                <a:latin typeface="Nikosh" pitchFamily="2" charset="0"/>
                <a:cs typeface="Nikosh" pitchFamily="2" charset="0"/>
              </a:rPr>
              <a:t> </a:t>
            </a:r>
            <a:r>
              <a:rPr lang="en-US" sz="2400" dirty="0" err="1">
                <a:latin typeface="Nikosh" pitchFamily="2" charset="0"/>
                <a:cs typeface="Nikosh" pitchFamily="2" charset="0"/>
              </a:rPr>
              <a:t>নম্বর</a:t>
            </a:r>
            <a:r>
              <a:rPr lang="en-US" sz="2400" dirty="0">
                <a:latin typeface="Nikosh" pitchFamily="2" charset="0"/>
                <a:cs typeface="Nikosh" pitchFamily="2" charset="0"/>
              </a:rPr>
              <a:t> </a:t>
            </a:r>
            <a:r>
              <a:rPr lang="en-US" sz="2400" dirty="0" err="1">
                <a:latin typeface="Nikosh" pitchFamily="2" charset="0"/>
                <a:cs typeface="Nikosh" pitchFamily="2" charset="0"/>
              </a:rPr>
              <a:t>পাবে</a:t>
            </a:r>
            <a:r>
              <a:rPr lang="en-US" sz="2400" dirty="0">
                <a:latin typeface="Nikosh" pitchFamily="2" charset="0"/>
                <a:cs typeface="Nikosh" pitchFamily="2" charset="0"/>
              </a:rPr>
              <a:t>। </a:t>
            </a:r>
            <a:r>
              <a:rPr lang="bn-IN" sz="2400" dirty="0">
                <a:latin typeface="Nikosh" pitchFamily="2" charset="0"/>
                <a:cs typeface="Nikosh" pitchFamily="2" charset="0"/>
              </a:rPr>
              <a:t>যে সব অধস্তন অফিস বা মাঠ পর্যায়ের অফিস </a:t>
            </a:r>
            <a:r>
              <a:rPr lang="en-US" sz="2400" dirty="0" err="1">
                <a:latin typeface="Nikosh" pitchFamily="2" charset="0"/>
                <a:cs typeface="Nikosh" pitchFamily="2" charset="0"/>
              </a:rPr>
              <a:t>বার্ষিক</a:t>
            </a:r>
            <a:r>
              <a:rPr lang="en-US" sz="2400" dirty="0">
                <a:latin typeface="Nikosh" pitchFamily="2" charset="0"/>
                <a:cs typeface="Nikosh" pitchFamily="2" charset="0"/>
              </a:rPr>
              <a:t> </a:t>
            </a:r>
            <a:r>
              <a:rPr lang="en-US" sz="2400" dirty="0" err="1">
                <a:latin typeface="Nikosh" pitchFamily="2" charset="0"/>
                <a:cs typeface="Nikosh" pitchFamily="2" charset="0"/>
              </a:rPr>
              <a:t>প্রতিবেদন</a:t>
            </a:r>
            <a:r>
              <a:rPr lang="en-US" sz="2400" dirty="0">
                <a:latin typeface="Nikosh" pitchFamily="2" charset="0"/>
                <a:cs typeface="Nikosh" pitchFamily="2" charset="0"/>
              </a:rPr>
              <a:t> </a:t>
            </a:r>
            <a:r>
              <a:rPr lang="en-US" sz="2400" dirty="0" err="1">
                <a:latin typeface="Nikosh" pitchFamily="2" charset="0"/>
                <a:cs typeface="Nikosh" pitchFamily="2" charset="0"/>
              </a:rPr>
              <a:t>প্রকাশ</a:t>
            </a:r>
            <a:r>
              <a:rPr lang="en-US" sz="2400" dirty="0">
                <a:latin typeface="Nikosh" pitchFamily="2" charset="0"/>
                <a:cs typeface="Nikosh" pitchFamily="2" charset="0"/>
              </a:rPr>
              <a:t> </a:t>
            </a:r>
            <a:r>
              <a:rPr lang="en-US" sz="2400" dirty="0" err="1">
                <a:latin typeface="Nikosh" pitchFamily="2" charset="0"/>
                <a:cs typeface="Nikosh" pitchFamily="2" charset="0"/>
              </a:rPr>
              <a:t>করে</a:t>
            </a:r>
            <a:r>
              <a:rPr lang="en-US" sz="2400" dirty="0">
                <a:latin typeface="Nikosh" pitchFamily="2" charset="0"/>
                <a:cs typeface="Nikosh" pitchFamily="2" charset="0"/>
              </a:rPr>
              <a:t> </a:t>
            </a:r>
            <a:r>
              <a:rPr lang="en-US" sz="2400" dirty="0" err="1">
                <a:latin typeface="Nikosh" pitchFamily="2" charset="0"/>
                <a:cs typeface="Nikosh" pitchFamily="2" charset="0"/>
              </a:rPr>
              <a:t>না</a:t>
            </a:r>
            <a:r>
              <a:rPr lang="en-US" sz="2400" dirty="0">
                <a:latin typeface="Nikosh" pitchFamily="2" charset="0"/>
                <a:cs typeface="Nikosh" pitchFamily="2" charset="0"/>
              </a:rPr>
              <a:t> </a:t>
            </a:r>
            <a:r>
              <a:rPr lang="bn-IN" sz="2400" dirty="0">
                <a:latin typeface="Nikosh" pitchFamily="2" charset="0"/>
                <a:cs typeface="Nikosh" pitchFamily="2" charset="0"/>
              </a:rPr>
              <a:t> বা যে সমস্ত কার্যালয়ের বার্ষিক প্রতিবেদন প্রকাশ করার সক্ষমতা নাই তারা উর্ধ্বতন কার্যালয়ের প্রতিবেদনে তথ্য প্রদান করলে বা প্রতিবেদনে তথ্য থাকলে পূর্ণ নম্বর পাবেন</a:t>
            </a:r>
            <a:r>
              <a:rPr lang="bn-IN" sz="2400" dirty="0" smtClean="0">
                <a:latin typeface="Nikosh" pitchFamily="2" charset="0"/>
                <a:cs typeface="Nikosh" pitchFamily="2" charset="0"/>
              </a:rPr>
              <a:t>।</a:t>
            </a:r>
            <a:endParaRPr lang="en-US" sz="2400" dirty="0" smtClean="0">
              <a:latin typeface="Nikosh" pitchFamily="2" charset="0"/>
              <a:cs typeface="Nikosh" pitchFamily="2" charset="0"/>
            </a:endParaRPr>
          </a:p>
          <a:p>
            <a:pPr marL="0" indent="0" algn="just">
              <a:buNone/>
            </a:pPr>
            <a:endParaRPr lang="en-US" sz="2400" dirty="0">
              <a:latin typeface="Nikosh" pitchFamily="2" charset="0"/>
              <a:cs typeface="Nikosh" pitchFamily="2" charset="0"/>
            </a:endParaRPr>
          </a:p>
          <a:p>
            <a:pPr algn="just"/>
            <a:r>
              <a:rPr lang="bn-IN" sz="2400" dirty="0" smtClean="0">
                <a:solidFill>
                  <a:srgbClr val="C00000"/>
                </a:solidFill>
                <a:latin typeface="Nikosh" pitchFamily="2" charset="0"/>
                <a:cs typeface="Nikosh" pitchFamily="2" charset="0"/>
              </a:rPr>
              <a:t> </a:t>
            </a:r>
            <a:r>
              <a:rPr lang="bn-IN" sz="2400" u="sng" dirty="0">
                <a:solidFill>
                  <a:srgbClr val="C00000"/>
                </a:solidFill>
                <a:latin typeface="Nikosh" pitchFamily="2" charset="0"/>
                <a:cs typeface="Nikosh" pitchFamily="2" charset="0"/>
              </a:rPr>
              <a:t>প্রমাণক</a:t>
            </a:r>
            <a:r>
              <a:rPr lang="bn-BD" sz="2400" dirty="0" smtClean="0">
                <a:solidFill>
                  <a:srgbClr val="C00000"/>
                </a:solidFill>
                <a:latin typeface="Nikosh" pitchFamily="2" charset="0"/>
                <a:cs typeface="Nikosh" pitchFamily="2" charset="0"/>
              </a:rPr>
              <a:t>:</a:t>
            </a:r>
            <a:r>
              <a:rPr lang="bn-BD" sz="2400" dirty="0" smtClean="0">
                <a:latin typeface="Nikosh" pitchFamily="2" charset="0"/>
                <a:cs typeface="Nikosh" pitchFamily="2" charset="0"/>
              </a:rPr>
              <a:t> </a:t>
            </a:r>
            <a:r>
              <a:rPr lang="bn-BD" sz="2400" dirty="0">
                <a:latin typeface="Nikosh" pitchFamily="2" charset="0"/>
                <a:cs typeface="Nikosh" pitchFamily="2" charset="0"/>
              </a:rPr>
              <a:t>বার্ষিক প্রতিবেদনের কপি (প্রযোজ্য ক্ষেত্রে </a:t>
            </a:r>
            <a:r>
              <a:rPr lang="bn-IN" sz="2400" dirty="0">
                <a:latin typeface="Nikosh" pitchFamily="2" charset="0"/>
                <a:cs typeface="Nikosh" pitchFamily="2" charset="0"/>
              </a:rPr>
              <a:t>উর্ধ্বতন কার্যালয়ের প্রতিবেদন প্রেরণের সরকারি পত্রের কপি)</a:t>
            </a:r>
            <a:endParaRPr lang="en-US" sz="2400" dirty="0">
              <a:latin typeface="Nikosh" pitchFamily="2" charset="0"/>
              <a:cs typeface="Nikosh" pitchFamily="2" charset="0"/>
            </a:endParaRPr>
          </a:p>
          <a:p>
            <a:endParaRPr lang="en-US" dirty="0"/>
          </a:p>
        </p:txBody>
      </p:sp>
    </p:spTree>
    <p:extLst>
      <p:ext uri="{BB962C8B-B14F-4D97-AF65-F5344CB8AC3E}">
        <p14:creationId xmlns:p14="http://schemas.microsoft.com/office/powerpoint/2010/main" val="35661019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bn-IN" sz="2000" u="sng" dirty="0">
                <a:solidFill>
                  <a:srgbClr val="C00000"/>
                </a:solidFill>
              </a:rPr>
              <a:t>কার্যক্রম নং ১.৪ </a:t>
            </a:r>
            <a:r>
              <a:rPr lang="en-US" sz="2000" u="sng" dirty="0">
                <a:solidFill>
                  <a:srgbClr val="C00000"/>
                </a:solidFill>
              </a:rPr>
              <a:t/>
            </a:r>
            <a:br>
              <a:rPr lang="en-US" sz="2000" u="sng" dirty="0">
                <a:solidFill>
                  <a:srgbClr val="C00000"/>
                </a:solidFill>
              </a:rPr>
            </a:br>
            <a:r>
              <a:rPr lang="bn-IN" sz="2000" u="sng" dirty="0" smtClean="0">
                <a:solidFill>
                  <a:srgbClr val="C00000"/>
                </a:solidFill>
              </a:rPr>
              <a:t>তথ্য </a:t>
            </a:r>
            <a:r>
              <a:rPr lang="bn-IN" sz="2000" u="sng" dirty="0">
                <a:solidFill>
                  <a:srgbClr val="C00000"/>
                </a:solidFill>
              </a:rPr>
              <a:t>অধিকার আইন</a:t>
            </a:r>
            <a:r>
              <a:rPr lang="en-US" sz="2000" u="sng" dirty="0">
                <a:solidFill>
                  <a:srgbClr val="C00000"/>
                </a:solidFill>
              </a:rPr>
              <a:t>, </a:t>
            </a:r>
            <a:r>
              <a:rPr lang="bn-IN" sz="2000" u="sng" dirty="0">
                <a:solidFill>
                  <a:srgbClr val="C00000"/>
                </a:solidFill>
              </a:rPr>
              <a:t>২০০৯ এর ৫ ধারা অনুসারে যাবতীয় তথ্যের ক্যাটাগরী  ও ক্যাটালগ </a:t>
            </a:r>
            <a:r>
              <a:rPr lang="bn-IN" sz="2000" u="sng" dirty="0" smtClean="0">
                <a:solidFill>
                  <a:srgbClr val="C00000"/>
                </a:solidFill>
              </a:rPr>
              <a:t>তৈরি</a:t>
            </a:r>
            <a:r>
              <a:rPr lang="bn-IN" sz="2000" u="sng" dirty="0">
                <a:solidFill>
                  <a:srgbClr val="C00000"/>
                </a:solidFill>
              </a:rPr>
              <a:t>/ হালনাগাদকরণ:</a:t>
            </a:r>
            <a:r>
              <a:rPr lang="en-US" sz="2000" dirty="0"/>
              <a:t/>
            </a:r>
            <a:br>
              <a:rPr lang="en-US" sz="2000" dirty="0"/>
            </a:br>
            <a:endParaRPr lang="en-US" sz="2000" dirty="0"/>
          </a:p>
        </p:txBody>
      </p:sp>
      <p:sp>
        <p:nvSpPr>
          <p:cNvPr id="3" name="Content Placeholder 2"/>
          <p:cNvSpPr>
            <a:spLocks noGrp="1"/>
          </p:cNvSpPr>
          <p:nvPr>
            <p:ph idx="1"/>
          </p:nvPr>
        </p:nvSpPr>
        <p:spPr/>
        <p:txBody>
          <a:bodyPr/>
          <a:lstStyle/>
          <a:p>
            <a:pPr algn="just"/>
            <a:endParaRPr lang="en-US" u="sng" dirty="0" smtClean="0">
              <a:solidFill>
                <a:srgbClr val="C00000"/>
              </a:solidFill>
              <a:latin typeface="Nikosh" pitchFamily="2" charset="0"/>
              <a:cs typeface="Nikosh" pitchFamily="2" charset="0"/>
            </a:endParaRPr>
          </a:p>
          <a:p>
            <a:pPr algn="just"/>
            <a:endParaRPr lang="en-US" u="sng" dirty="0">
              <a:solidFill>
                <a:srgbClr val="C00000"/>
              </a:solidFill>
              <a:latin typeface="Nikosh" pitchFamily="2" charset="0"/>
              <a:cs typeface="Nikosh" pitchFamily="2" charset="0"/>
            </a:endParaRPr>
          </a:p>
          <a:p>
            <a:pPr algn="just"/>
            <a:r>
              <a:rPr lang="bn-IN" u="sng" dirty="0" smtClean="0">
                <a:solidFill>
                  <a:srgbClr val="C00000"/>
                </a:solidFill>
                <a:latin typeface="Nikosh" pitchFamily="2" charset="0"/>
                <a:cs typeface="Nikosh" pitchFamily="2" charset="0"/>
              </a:rPr>
              <a:t>বাস্তবায়ন </a:t>
            </a:r>
            <a:r>
              <a:rPr lang="bn-IN" u="sng" dirty="0">
                <a:solidFill>
                  <a:srgbClr val="C00000"/>
                </a:solidFill>
                <a:latin typeface="Nikosh" pitchFamily="2" charset="0"/>
                <a:cs typeface="Nikosh" pitchFamily="2" charset="0"/>
              </a:rPr>
              <a:t>পদ্ধতি</a:t>
            </a:r>
            <a:r>
              <a:rPr lang="bn-IN" dirty="0">
                <a:solidFill>
                  <a:srgbClr val="C00000"/>
                </a:solidFill>
                <a:latin typeface="Nikosh" pitchFamily="2" charset="0"/>
                <a:cs typeface="Nikosh" pitchFamily="2" charset="0"/>
              </a:rPr>
              <a:t>:</a:t>
            </a:r>
            <a:r>
              <a:rPr lang="bn-IN" dirty="0">
                <a:latin typeface="Nikosh" pitchFamily="2" charset="0"/>
                <a:cs typeface="Nikosh" pitchFamily="2" charset="0"/>
              </a:rPr>
              <a:t> </a:t>
            </a:r>
            <a:r>
              <a:rPr lang="bn-IN" sz="2000" dirty="0">
                <a:latin typeface="Nikosh" pitchFamily="2" charset="0"/>
                <a:cs typeface="Nikosh" pitchFamily="2" charset="0"/>
              </a:rPr>
              <a:t>নির্ধারিত সময়ের মধ্যে তথ্যের ক্যাটাগরী  ও ক্যাটালগ প্রস্তুত করলে পূর্ণ নম্বর পাওয়া যাবে</a:t>
            </a:r>
            <a:r>
              <a:rPr lang="bn-IN" sz="2000" dirty="0" smtClean="0">
                <a:latin typeface="Nikosh" pitchFamily="2" charset="0"/>
                <a:cs typeface="Nikosh" pitchFamily="2" charset="0"/>
              </a:rPr>
              <a:t>।</a:t>
            </a:r>
            <a:endParaRPr lang="en-US" sz="2000" dirty="0" smtClean="0">
              <a:latin typeface="Nikosh" pitchFamily="2" charset="0"/>
              <a:cs typeface="Nikosh" pitchFamily="2" charset="0"/>
            </a:endParaRPr>
          </a:p>
          <a:p>
            <a:pPr marL="0" indent="0" algn="just">
              <a:buNone/>
            </a:pPr>
            <a:endParaRPr lang="en-US" sz="2000" dirty="0">
              <a:latin typeface="Nikosh" pitchFamily="2" charset="0"/>
              <a:cs typeface="Nikosh" pitchFamily="2" charset="0"/>
            </a:endParaRPr>
          </a:p>
          <a:p>
            <a:pPr algn="just"/>
            <a:r>
              <a:rPr lang="bn-IN" u="sng" dirty="0" smtClean="0">
                <a:solidFill>
                  <a:srgbClr val="C00000"/>
                </a:solidFill>
                <a:latin typeface="Nikosh" pitchFamily="2" charset="0"/>
                <a:cs typeface="Nikosh" pitchFamily="2" charset="0"/>
              </a:rPr>
              <a:t>প্রমাণক</a:t>
            </a:r>
            <a:r>
              <a:rPr lang="bn-IN" u="sng" dirty="0">
                <a:solidFill>
                  <a:srgbClr val="C00000"/>
                </a:solidFill>
                <a:latin typeface="Nikosh" pitchFamily="2" charset="0"/>
                <a:cs typeface="Nikosh" pitchFamily="2" charset="0"/>
              </a:rPr>
              <a:t>:</a:t>
            </a:r>
            <a:r>
              <a:rPr lang="bn-IN" dirty="0">
                <a:latin typeface="Nikosh" pitchFamily="2" charset="0"/>
                <a:cs typeface="Nikosh" pitchFamily="2" charset="0"/>
              </a:rPr>
              <a:t> </a:t>
            </a:r>
            <a:r>
              <a:rPr lang="bn-IN" sz="2000" dirty="0">
                <a:latin typeface="Nikosh" pitchFamily="2" charset="0"/>
                <a:cs typeface="Nikosh" pitchFamily="2" charset="0"/>
              </a:rPr>
              <a:t>অফিসের মাসিক সমন্বয় সভায় এ কার্যক্রমটি সম্পাদনের বর্ণনাসহ উক্ত সভার কার্যবিবরণী।</a:t>
            </a:r>
            <a:endParaRPr lang="en-US" sz="2000" dirty="0">
              <a:latin typeface="Nikosh" pitchFamily="2" charset="0"/>
              <a:cs typeface="Nikosh" pitchFamily="2" charset="0"/>
            </a:endParaRPr>
          </a:p>
          <a:p>
            <a:endParaRPr lang="en-US" dirty="0"/>
          </a:p>
        </p:txBody>
      </p:sp>
    </p:spTree>
    <p:extLst>
      <p:ext uri="{BB962C8B-B14F-4D97-AF65-F5344CB8AC3E}">
        <p14:creationId xmlns:p14="http://schemas.microsoft.com/office/powerpoint/2010/main" val="41115636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714</TotalTime>
  <Words>894</Words>
  <Application>Microsoft Office PowerPoint</Application>
  <PresentationFormat>On-screen Show (4:3)</PresentationFormat>
  <Paragraphs>83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Flow</vt:lpstr>
      <vt:lpstr>Muhammad Asadul Haq Deputy Secretary Cabinet Division</vt:lpstr>
      <vt:lpstr>              APA  RTI</vt:lpstr>
      <vt:lpstr>২০২১-২২ অর্থবছরে এপিএ’র নম্বর বিভাজন </vt:lpstr>
      <vt:lpstr>PowerPoint Presentation</vt:lpstr>
      <vt:lpstr>তথ্য অধিকার বিষয়ে পরিকল্পনা বাস্তবায়ন ও মূল্যায়ন নির্দেশিকা, ২০২১-২২ </vt:lpstr>
      <vt:lpstr>কার্যক্রম নং ১.১  তথ্য অধিকার আইন অনুযায়ী নির্ধারিত সময়ের মধ্যে তথ্য প্রদান </vt:lpstr>
      <vt:lpstr>কার্যক্রম নং ১.২  স্বপ্রণোদিতভাবে প্রকাশযোগ্য তথ্য হালনাগাদ করে ওয়েবসাইটে প্রকাশ  </vt:lpstr>
      <vt:lpstr>কার্যক্রম নং ১.৩  বার্ষিক প্রতিবেদন প্রকাশ  </vt:lpstr>
      <vt:lpstr>কার্যক্রম নং ১.৪  তথ্য অধিকার আইন, ২০০৯ এর ৫ ধারা অনুসারে যাবতীয় তথ্যের ক্যাটাগরী  ও ক্যাটালগ তৈরি/ হালনাগাদকরণ: </vt:lpstr>
      <vt:lpstr>কার্যক্রম নং ১.৫  তথ্য অধিকার আইন ও বিধিবিধান সম্পর্কে জনসচেতনতা বৃদ্ধিকরণ </vt:lpstr>
      <vt:lpstr>কার্যক্রম নং ১.৬  তথ্য অধিকার বিষয়ে কর্মকর্তাদের প্রশিক্ষণ আয়োজন    </vt:lpstr>
      <vt:lpstr>তথ্য অধিকার কর্মপরিকল্পনা পরিবীক্ষণ পদ্ধতিঃ </vt:lpstr>
      <vt:lpstr>তথ্য অধিকার কর্মপরিকল্পনা মূল্যায়ন পদ্ধতিঃ </vt:lpstr>
      <vt:lpstr>তথ্য অধিকার কর্মপরিকল্পনা মূল্যায়ন পদ্ধতিঃ </vt:lpstr>
      <vt:lpstr>          Time line:  এপিএ ক্যালেন্ডার </vt:lpstr>
      <vt:lpstr>এপিএ ক্যালেন্ডার (চলমান)</vt:lpstr>
      <vt:lpstr>PowerPoint Presentation</vt:lpstr>
      <vt:lpstr>Thanks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33</cp:revision>
  <dcterms:created xsi:type="dcterms:W3CDTF">2021-04-28T05:35:22Z</dcterms:created>
  <dcterms:modified xsi:type="dcterms:W3CDTF">2021-05-01T13:56:49Z</dcterms:modified>
</cp:coreProperties>
</file>