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63" r:id="rId3"/>
    <p:sldId id="331" r:id="rId4"/>
    <p:sldId id="328" r:id="rId5"/>
    <p:sldId id="332" r:id="rId6"/>
    <p:sldId id="329" r:id="rId7"/>
    <p:sldId id="327" r:id="rId8"/>
    <p:sldId id="272" r:id="rId9"/>
    <p:sldId id="273" r:id="rId10"/>
    <p:sldId id="274" r:id="rId11"/>
    <p:sldId id="333" r:id="rId12"/>
    <p:sldId id="334" r:id="rId13"/>
    <p:sldId id="335" r:id="rId14"/>
    <p:sldId id="261" r:id="rId15"/>
    <p:sldId id="336" r:id="rId16"/>
    <p:sldId id="337" r:id="rId17"/>
    <p:sldId id="338" r:id="rId18"/>
    <p:sldId id="339" r:id="rId19"/>
    <p:sldId id="340" r:id="rId20"/>
    <p:sldId id="341" r:id="rId21"/>
    <p:sldId id="342" r:id="rId22"/>
    <p:sldId id="33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49450-3945-4D02-A5DD-483FFFBE5C85}"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330308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49450-3945-4D02-A5DD-483FFFBE5C85}"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68935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49450-3945-4D02-A5DD-483FFFBE5C85}"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148804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49450-3945-4D02-A5DD-483FFFBE5C85}"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35001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49450-3945-4D02-A5DD-483FFFBE5C85}"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202303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49450-3945-4D02-A5DD-483FFFBE5C85}"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119618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49450-3945-4D02-A5DD-483FFFBE5C85}" type="datetimeFigureOut">
              <a:rPr lang="en-US" smtClean="0"/>
              <a:t>4/9/2022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8364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49450-3945-4D02-A5DD-483FFFBE5C85}" type="datetimeFigureOut">
              <a:rPr lang="en-US" smtClean="0"/>
              <a:t>4/9/2022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95555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49450-3945-4D02-A5DD-483FFFBE5C85}" type="datetimeFigureOut">
              <a:rPr lang="en-US" smtClean="0"/>
              <a:t>4/9/2022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375044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49450-3945-4D02-A5DD-483FFFBE5C85}"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214164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49450-3945-4D02-A5DD-483FFFBE5C85}"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CBB38-7B11-4BAB-8797-44D2891E7D5E}" type="slidenum">
              <a:rPr lang="en-US" smtClean="0"/>
              <a:t>‹#›</a:t>
            </a:fld>
            <a:endParaRPr lang="en-US"/>
          </a:p>
        </p:txBody>
      </p:sp>
    </p:spTree>
    <p:extLst>
      <p:ext uri="{BB962C8B-B14F-4D97-AF65-F5344CB8AC3E}">
        <p14:creationId xmlns:p14="http://schemas.microsoft.com/office/powerpoint/2010/main" val="314986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49450-3945-4D02-A5DD-483FFFBE5C85}" type="datetimeFigureOut">
              <a:rPr lang="en-US" smtClean="0"/>
              <a:t>4/9/2022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CBB38-7B11-4BAB-8797-44D2891E7D5E}" type="slidenum">
              <a:rPr lang="en-US" smtClean="0"/>
              <a:t>‹#›</a:t>
            </a:fld>
            <a:endParaRPr lang="en-US"/>
          </a:p>
        </p:txBody>
      </p:sp>
    </p:spTree>
    <p:extLst>
      <p:ext uri="{BB962C8B-B14F-4D97-AF65-F5344CB8AC3E}">
        <p14:creationId xmlns:p14="http://schemas.microsoft.com/office/powerpoint/2010/main" val="2198505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latin typeface="Candara Light" pitchFamily="34" charset="0"/>
              </a:rPr>
              <a:t>স্বাগত</a:t>
            </a:r>
            <a:endParaRPr lang="en-US" dirty="0">
              <a:solidFill>
                <a:srgbClr val="FF0000"/>
              </a:solidFill>
              <a:latin typeface="Candara Light" pitchFamily="34" charset="0"/>
            </a:endParaRPr>
          </a:p>
        </p:txBody>
      </p:sp>
      <p:pic>
        <p:nvPicPr>
          <p:cNvPr id="1027" name="Picture 3" descr="C:\Users\User\AppData\Local\Microsoft\Windows\INetCache\IE\ABY6OUAI\purple_flower[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143000"/>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054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82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107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1534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957203"/>
            <a:ext cx="81534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716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8545"/>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778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63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152400" y="289560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927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382000" cy="639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438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তৃতীয় অধ্যায়</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371600"/>
            <a:ext cx="8477250" cy="512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1447800" y="3197088"/>
            <a:ext cx="6248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621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0050"/>
            <a:ext cx="79248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652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55" y="381000"/>
            <a:ext cx="85343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200" y="1752600"/>
            <a:ext cx="762000" cy="369332"/>
          </a:xfrm>
          <a:prstGeom prst="rect">
            <a:avLst/>
          </a:prstGeom>
          <a:noFill/>
        </p:spPr>
        <p:txBody>
          <a:bodyPr wrap="square" rtlCol="0">
            <a:spAutoFit/>
          </a:bodyPr>
          <a:lstStyle/>
          <a:p>
            <a:r>
              <a:rPr lang="en-US" dirty="0" smtClean="0"/>
              <a:t>CD</a:t>
            </a:r>
            <a:endParaRPr lang="en-US" dirty="0"/>
          </a:p>
        </p:txBody>
      </p:sp>
      <p:sp>
        <p:nvSpPr>
          <p:cNvPr id="3" name="TextBox 2"/>
          <p:cNvSpPr txBox="1"/>
          <p:nvPr/>
        </p:nvSpPr>
        <p:spPr>
          <a:xfrm>
            <a:off x="4800600" y="457200"/>
            <a:ext cx="2057400" cy="369332"/>
          </a:xfrm>
          <a:prstGeom prst="rect">
            <a:avLst/>
          </a:prstGeom>
          <a:noFill/>
        </p:spPr>
        <p:txBody>
          <a:bodyPr wrap="square" rtlCol="0">
            <a:spAutoFit/>
          </a:bodyPr>
          <a:lstStyle/>
          <a:p>
            <a:r>
              <a:rPr lang="en-US" dirty="0" smtClean="0"/>
              <a:t>CD  - </a:t>
            </a:r>
            <a:r>
              <a:rPr lang="en-US" dirty="0" err="1" smtClean="0"/>
              <a:t>Zila</a:t>
            </a:r>
            <a:r>
              <a:rPr lang="en-US" dirty="0" smtClean="0"/>
              <a:t> </a:t>
            </a:r>
            <a:r>
              <a:rPr lang="en-US" dirty="0" err="1" smtClean="0"/>
              <a:t>Parishad</a:t>
            </a:r>
            <a:r>
              <a:rPr lang="en-US" dirty="0" smtClean="0"/>
              <a:t>  </a:t>
            </a:r>
            <a:endParaRPr lang="en-US" dirty="0"/>
          </a:p>
        </p:txBody>
      </p:sp>
      <p:sp>
        <p:nvSpPr>
          <p:cNvPr id="4" name="TextBox 3"/>
          <p:cNvSpPr txBox="1"/>
          <p:nvPr/>
        </p:nvSpPr>
        <p:spPr>
          <a:xfrm>
            <a:off x="6019800" y="2422699"/>
            <a:ext cx="457200" cy="369332"/>
          </a:xfrm>
          <a:prstGeom prst="rect">
            <a:avLst/>
          </a:prstGeom>
          <a:noFill/>
        </p:spPr>
        <p:txBody>
          <a:bodyPr wrap="square" rtlCol="0">
            <a:spAutoFit/>
          </a:bodyPr>
          <a:lstStyle/>
          <a:p>
            <a:r>
              <a:rPr lang="en-US" dirty="0" smtClean="0"/>
              <a:t>CD</a:t>
            </a:r>
            <a:endParaRPr lang="en-US" dirty="0"/>
          </a:p>
        </p:txBody>
      </p:sp>
      <p:sp>
        <p:nvSpPr>
          <p:cNvPr id="5" name="TextBox 4"/>
          <p:cNvSpPr txBox="1"/>
          <p:nvPr/>
        </p:nvSpPr>
        <p:spPr>
          <a:xfrm>
            <a:off x="4267200" y="1447800"/>
            <a:ext cx="2819400" cy="646331"/>
          </a:xfrm>
          <a:prstGeom prst="rect">
            <a:avLst/>
          </a:prstGeom>
          <a:noFill/>
        </p:spPr>
        <p:txBody>
          <a:bodyPr wrap="square" rtlCol="0">
            <a:spAutoFit/>
          </a:bodyPr>
          <a:lstStyle/>
          <a:p>
            <a:r>
              <a:rPr lang="en-US" dirty="0"/>
              <a:t>CD  - </a:t>
            </a:r>
            <a:r>
              <a:rPr lang="en-US" dirty="0" err="1"/>
              <a:t>Zila</a:t>
            </a:r>
            <a:r>
              <a:rPr lang="en-US" dirty="0"/>
              <a:t> </a:t>
            </a:r>
            <a:r>
              <a:rPr lang="en-US" dirty="0" err="1"/>
              <a:t>Parishad</a:t>
            </a:r>
            <a:r>
              <a:rPr lang="en-US" dirty="0"/>
              <a:t>  </a:t>
            </a:r>
          </a:p>
          <a:p>
            <a:endParaRPr lang="en-US" dirty="0"/>
          </a:p>
        </p:txBody>
      </p:sp>
      <p:sp>
        <p:nvSpPr>
          <p:cNvPr id="6" name="TextBox 5"/>
          <p:cNvSpPr txBox="1"/>
          <p:nvPr/>
        </p:nvSpPr>
        <p:spPr>
          <a:xfrm>
            <a:off x="4662054" y="2094131"/>
            <a:ext cx="2500746" cy="923330"/>
          </a:xfrm>
          <a:prstGeom prst="rect">
            <a:avLst/>
          </a:prstGeom>
          <a:noFill/>
        </p:spPr>
        <p:txBody>
          <a:bodyPr wrap="square" rtlCol="0">
            <a:spAutoFit/>
          </a:bodyPr>
          <a:lstStyle/>
          <a:p>
            <a:r>
              <a:rPr lang="en-US" dirty="0"/>
              <a:t>CD  - </a:t>
            </a:r>
            <a:r>
              <a:rPr lang="en-US" dirty="0" err="1"/>
              <a:t>Zila</a:t>
            </a:r>
            <a:r>
              <a:rPr lang="en-US" dirty="0"/>
              <a:t> </a:t>
            </a:r>
            <a:r>
              <a:rPr lang="en-US" dirty="0" err="1"/>
              <a:t>Parishad</a:t>
            </a:r>
            <a:r>
              <a:rPr lang="en-US" dirty="0"/>
              <a:t>  </a:t>
            </a:r>
          </a:p>
          <a:p>
            <a:endParaRPr lang="en-US" dirty="0"/>
          </a:p>
          <a:p>
            <a:endParaRPr lang="en-US" dirty="0"/>
          </a:p>
        </p:txBody>
      </p:sp>
      <p:sp>
        <p:nvSpPr>
          <p:cNvPr id="7" name="TextBox 6"/>
          <p:cNvSpPr txBox="1"/>
          <p:nvPr/>
        </p:nvSpPr>
        <p:spPr>
          <a:xfrm>
            <a:off x="6858000" y="2895600"/>
            <a:ext cx="2071254" cy="369332"/>
          </a:xfrm>
          <a:prstGeom prst="rect">
            <a:avLst/>
          </a:prstGeom>
          <a:noFill/>
        </p:spPr>
        <p:txBody>
          <a:bodyPr wrap="square" rtlCol="0">
            <a:spAutoFit/>
          </a:bodyPr>
          <a:lstStyle/>
          <a:p>
            <a:r>
              <a:rPr lang="en-US" dirty="0" smtClean="0"/>
              <a:t>CD  </a:t>
            </a:r>
            <a:r>
              <a:rPr lang="en-US" dirty="0" err="1" smtClean="0"/>
              <a:t>শাখা</a:t>
            </a:r>
            <a:r>
              <a:rPr lang="en-US" dirty="0" smtClean="0"/>
              <a:t> / </a:t>
            </a:r>
            <a:r>
              <a:rPr lang="en-US" dirty="0" err="1" smtClean="0"/>
              <a:t>উইং</a:t>
            </a:r>
            <a:endParaRPr lang="en-US" dirty="0"/>
          </a:p>
        </p:txBody>
      </p:sp>
      <p:sp>
        <p:nvSpPr>
          <p:cNvPr id="8" name="TextBox 7"/>
          <p:cNvSpPr txBox="1"/>
          <p:nvPr/>
        </p:nvSpPr>
        <p:spPr>
          <a:xfrm>
            <a:off x="4572000" y="3168134"/>
            <a:ext cx="1104900" cy="369332"/>
          </a:xfrm>
          <a:prstGeom prst="rect">
            <a:avLst/>
          </a:prstGeom>
          <a:noFill/>
        </p:spPr>
        <p:txBody>
          <a:bodyPr wrap="square" rtlCol="0">
            <a:spAutoFit/>
          </a:bodyPr>
          <a:lstStyle/>
          <a:p>
            <a:r>
              <a:rPr lang="en-US" dirty="0" smtClean="0"/>
              <a:t>CD</a:t>
            </a:r>
            <a:endParaRPr lang="en-US" dirty="0"/>
          </a:p>
        </p:txBody>
      </p:sp>
      <p:sp>
        <p:nvSpPr>
          <p:cNvPr id="9" name="TextBox 8"/>
          <p:cNvSpPr txBox="1"/>
          <p:nvPr/>
        </p:nvSpPr>
        <p:spPr>
          <a:xfrm>
            <a:off x="3810000" y="3733800"/>
            <a:ext cx="762000" cy="369332"/>
          </a:xfrm>
          <a:prstGeom prst="rect">
            <a:avLst/>
          </a:prstGeom>
          <a:noFill/>
        </p:spPr>
        <p:txBody>
          <a:bodyPr wrap="square" rtlCol="0">
            <a:spAutoFit/>
          </a:bodyPr>
          <a:lstStyle/>
          <a:p>
            <a:r>
              <a:rPr lang="en-US" dirty="0" smtClean="0"/>
              <a:t>CEO</a:t>
            </a:r>
            <a:endParaRPr lang="en-US" dirty="0"/>
          </a:p>
        </p:txBody>
      </p:sp>
      <p:sp>
        <p:nvSpPr>
          <p:cNvPr id="10" name="TextBox 9"/>
          <p:cNvSpPr txBox="1"/>
          <p:nvPr/>
        </p:nvSpPr>
        <p:spPr>
          <a:xfrm>
            <a:off x="3810000" y="3972194"/>
            <a:ext cx="685800" cy="369332"/>
          </a:xfrm>
          <a:prstGeom prst="rect">
            <a:avLst/>
          </a:prstGeom>
          <a:noFill/>
        </p:spPr>
        <p:txBody>
          <a:bodyPr wrap="square" rtlCol="0">
            <a:spAutoFit/>
          </a:bodyPr>
          <a:lstStyle/>
          <a:p>
            <a:r>
              <a:rPr lang="en-US" dirty="0" smtClean="0"/>
              <a:t>CD</a:t>
            </a:r>
            <a:endParaRPr lang="en-US" dirty="0"/>
          </a:p>
        </p:txBody>
      </p:sp>
      <p:sp>
        <p:nvSpPr>
          <p:cNvPr id="11" name="TextBox 10"/>
          <p:cNvSpPr txBox="1"/>
          <p:nvPr/>
        </p:nvSpPr>
        <p:spPr>
          <a:xfrm>
            <a:off x="3810000" y="4174864"/>
            <a:ext cx="609600" cy="369332"/>
          </a:xfrm>
          <a:prstGeom prst="rect">
            <a:avLst/>
          </a:prstGeom>
          <a:noFill/>
        </p:spPr>
        <p:txBody>
          <a:bodyPr wrap="square" rtlCol="0">
            <a:spAutoFit/>
          </a:bodyPr>
          <a:lstStyle/>
          <a:p>
            <a:r>
              <a:rPr lang="en-US" dirty="0" smtClean="0"/>
              <a:t>CD</a:t>
            </a:r>
            <a:endParaRPr lang="en-US" dirty="0"/>
          </a:p>
        </p:txBody>
      </p:sp>
      <p:sp>
        <p:nvSpPr>
          <p:cNvPr id="12" name="TextBox 11"/>
          <p:cNvSpPr txBox="1"/>
          <p:nvPr/>
        </p:nvSpPr>
        <p:spPr>
          <a:xfrm>
            <a:off x="5181600" y="4544196"/>
            <a:ext cx="495300" cy="369332"/>
          </a:xfrm>
          <a:prstGeom prst="rect">
            <a:avLst/>
          </a:prstGeom>
          <a:noFill/>
        </p:spPr>
        <p:txBody>
          <a:bodyPr wrap="square" rtlCol="0">
            <a:spAutoFit/>
          </a:bodyPr>
          <a:lstStyle/>
          <a:p>
            <a:r>
              <a:rPr lang="en-US" dirty="0" smtClean="0"/>
              <a:t>CD</a:t>
            </a:r>
            <a:endParaRPr lang="en-US" dirty="0"/>
          </a:p>
        </p:txBody>
      </p:sp>
      <p:sp>
        <p:nvSpPr>
          <p:cNvPr id="13" name="TextBox 12"/>
          <p:cNvSpPr txBox="1"/>
          <p:nvPr/>
        </p:nvSpPr>
        <p:spPr>
          <a:xfrm>
            <a:off x="3276600" y="5932077"/>
            <a:ext cx="762000" cy="369332"/>
          </a:xfrm>
          <a:prstGeom prst="rect">
            <a:avLst/>
          </a:prstGeom>
          <a:noFill/>
        </p:spPr>
        <p:txBody>
          <a:bodyPr wrap="square" rtlCol="0">
            <a:spAutoFit/>
          </a:bodyPr>
          <a:lstStyle/>
          <a:p>
            <a:r>
              <a:rPr lang="en-US" dirty="0" smtClean="0"/>
              <a:t>CD</a:t>
            </a:r>
            <a:endParaRPr lang="en-US" dirty="0"/>
          </a:p>
        </p:txBody>
      </p:sp>
    </p:spTree>
    <p:extLst>
      <p:ext uri="{BB962C8B-B14F-4D97-AF65-F5344CB8AC3E}">
        <p14:creationId xmlns:p14="http://schemas.microsoft.com/office/powerpoint/2010/main" val="3536754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1150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2743200"/>
            <a:ext cx="61817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62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latin typeface="Times New Roman" pitchFamily="18" charset="0"/>
                <a:cs typeface="Times New Roman" pitchFamily="18" charset="0"/>
              </a:rPr>
              <a:t>স্বতঃপ্রণোদিত</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তথ্য</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প্রকাশ</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নির্দেশিকা</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6858000" y="5486400"/>
            <a:ext cx="2209800" cy="1200329"/>
          </a:xfrm>
          <a:prstGeom prst="rect">
            <a:avLst/>
          </a:prstGeom>
        </p:spPr>
        <p:txBody>
          <a:bodyPr wrap="square">
            <a:spAutoFit/>
          </a:bodyPr>
          <a:lstStyle/>
          <a:p>
            <a:pPr algn="ctr"/>
            <a:r>
              <a:rPr lang="as-IN" dirty="0" smtClean="0">
                <a:solidFill>
                  <a:srgbClr val="002060"/>
                </a:solidFill>
              </a:rPr>
              <a:t>মুহাম্মদ আসাদুল হক </a:t>
            </a:r>
          </a:p>
          <a:p>
            <a:pPr algn="ctr"/>
            <a:r>
              <a:rPr lang="as-IN" dirty="0" smtClean="0">
                <a:solidFill>
                  <a:srgbClr val="002060"/>
                </a:solidFill>
              </a:rPr>
              <a:t>উপসচিব</a:t>
            </a:r>
          </a:p>
          <a:p>
            <a:pPr algn="ctr"/>
            <a:r>
              <a:rPr lang="as-IN" dirty="0" smtClean="0">
                <a:solidFill>
                  <a:srgbClr val="002060"/>
                </a:solidFill>
              </a:rPr>
              <a:t>মন্ত্রিপরিষদ বিভাগ</a:t>
            </a:r>
          </a:p>
          <a:p>
            <a:pPr algn="ctr"/>
            <a:r>
              <a:rPr lang="as-IN" dirty="0" smtClean="0">
                <a:solidFill>
                  <a:srgbClr val="002060"/>
                </a:solidFill>
              </a:rPr>
              <a:t>01746126187</a:t>
            </a:r>
            <a:endParaRPr lang="as-IN" dirty="0">
              <a:solidFill>
                <a:srgbClr val="002060"/>
              </a:solidFill>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2667000"/>
            <a:ext cx="2438399" cy="336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849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binet divi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020" y="322479"/>
            <a:ext cx="830263" cy="8112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15225" y="1600200"/>
            <a:ext cx="2311851" cy="369332"/>
          </a:xfrm>
          <a:prstGeom prst="rect">
            <a:avLst/>
          </a:prstGeom>
        </p:spPr>
        <p:txBody>
          <a:bodyPr wrap="none">
            <a:spAutoFit/>
          </a:bodyPr>
          <a:lstStyle/>
          <a:p>
            <a:pPr algn="ctr"/>
            <a:r>
              <a:rPr lang="bn-IN" dirty="0">
                <a:latin typeface="Nikosh" pitchFamily="2" charset="0"/>
                <a:cs typeface="Nikosh" pitchFamily="2" charset="0"/>
              </a:rPr>
              <a:t>গণপ্রজাতন্ত্রী বাংলাদেশ সরকার</a:t>
            </a:r>
            <a:endParaRPr lang="en-US" dirty="0">
              <a:latin typeface="Nikosh" pitchFamily="2" charset="0"/>
              <a:cs typeface="Nikosh" pitchFamily="2" charset="0"/>
            </a:endParaRPr>
          </a:p>
        </p:txBody>
      </p:sp>
      <p:sp>
        <p:nvSpPr>
          <p:cNvPr id="6" name="Rectangle 5"/>
          <p:cNvSpPr/>
          <p:nvPr/>
        </p:nvSpPr>
        <p:spPr>
          <a:xfrm>
            <a:off x="2362200" y="3105835"/>
            <a:ext cx="4876800" cy="369332"/>
          </a:xfrm>
          <a:prstGeom prst="rect">
            <a:avLst/>
          </a:prstGeom>
        </p:spPr>
        <p:txBody>
          <a:bodyPr wrap="square">
            <a:spAutoFit/>
          </a:bodyPr>
          <a:lstStyle/>
          <a:p>
            <a:r>
              <a:rPr lang="bn-IN" dirty="0">
                <a:latin typeface="Nikosh" pitchFamily="2" charset="0"/>
                <a:cs typeface="Nikosh" pitchFamily="2" charset="0"/>
              </a:rPr>
              <a:t>মন্ত্রিপরিষদ বিভাগের স্বতঃপ্রণোদিত তথ্য প্রকাশ নির্দেশিকা, ২০২২</a:t>
            </a:r>
            <a:endParaRPr lang="en-US" dirty="0">
              <a:latin typeface="Nikosh" pitchFamily="2" charset="0"/>
              <a:cs typeface="Nikosh" pitchFamily="2" charset="0"/>
            </a:endParaRPr>
          </a:p>
        </p:txBody>
      </p:sp>
      <p:sp>
        <p:nvSpPr>
          <p:cNvPr id="7" name="Rectangle 6"/>
          <p:cNvSpPr/>
          <p:nvPr/>
        </p:nvSpPr>
        <p:spPr>
          <a:xfrm>
            <a:off x="2632364" y="5105400"/>
            <a:ext cx="4572000" cy="923330"/>
          </a:xfrm>
          <a:prstGeom prst="rect">
            <a:avLst/>
          </a:prstGeom>
        </p:spPr>
        <p:txBody>
          <a:bodyPr>
            <a:spAutoFit/>
          </a:bodyPr>
          <a:lstStyle/>
          <a:p>
            <a:pPr algn="ctr"/>
            <a:r>
              <a:rPr lang="x-none" cap="all">
                <a:latin typeface="Nikosh" pitchFamily="2" charset="0"/>
                <a:cs typeface="Nikosh" pitchFamily="2" charset="0"/>
              </a:rPr>
              <a:t>মন্ত্রিপরিষদ বিভাগ</a:t>
            </a:r>
            <a:endParaRPr lang="en-US" dirty="0">
              <a:latin typeface="Nikosh" pitchFamily="2" charset="0"/>
              <a:cs typeface="Nikosh" pitchFamily="2" charset="0"/>
            </a:endParaRPr>
          </a:p>
          <a:p>
            <a:pPr algn="ctr"/>
            <a:r>
              <a:rPr lang="x-none" cap="all">
                <a:latin typeface="Nikosh" pitchFamily="2" charset="0"/>
                <a:cs typeface="Nikosh" pitchFamily="2" charset="0"/>
              </a:rPr>
              <a:t>বাংলাদেশ সচিবালয়</a:t>
            </a:r>
            <a:endParaRPr lang="en-US" dirty="0">
              <a:latin typeface="Nikosh" pitchFamily="2" charset="0"/>
              <a:cs typeface="Nikosh" pitchFamily="2" charset="0"/>
            </a:endParaRPr>
          </a:p>
          <a:p>
            <a:pPr algn="ctr"/>
            <a:r>
              <a:rPr lang="x-none" cap="all">
                <a:latin typeface="Nikosh" pitchFamily="2" charset="0"/>
                <a:cs typeface="Nikosh" pitchFamily="2" charset="0"/>
              </a:rPr>
              <a:t>ঢাকা</a:t>
            </a:r>
            <a:endParaRPr lang="en-US" dirty="0">
              <a:latin typeface="Nikosh" pitchFamily="2" charset="0"/>
              <a:cs typeface="Nikosh" pitchFamily="2" charset="0"/>
            </a:endParaRPr>
          </a:p>
        </p:txBody>
      </p:sp>
    </p:spTree>
    <p:extLst>
      <p:ext uri="{BB962C8B-B14F-4D97-AF65-F5344CB8AC3E}">
        <p14:creationId xmlns:p14="http://schemas.microsoft.com/office/powerpoint/2010/main" val="290269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97346"/>
            <a:ext cx="8534400" cy="2585323"/>
          </a:xfrm>
          <a:prstGeom prst="rect">
            <a:avLst/>
          </a:prstGeom>
        </p:spPr>
        <p:txBody>
          <a:bodyPr wrap="square">
            <a:spAutoFit/>
          </a:bodyPr>
          <a:lstStyle/>
          <a:p>
            <a:pPr algn="ctr"/>
            <a:r>
              <a:rPr lang="bn-IN" b="1" dirty="0">
                <a:latin typeface="Nikosh" pitchFamily="2" charset="0"/>
                <a:cs typeface="Nikosh" pitchFamily="2" charset="0"/>
              </a:rPr>
              <a:t>উপক্রমণিকা</a:t>
            </a:r>
          </a:p>
          <a:p>
            <a:pPr algn="just"/>
            <a:r>
              <a:rPr lang="bn-IN" dirty="0" smtClean="0">
                <a:latin typeface="Nikosh" pitchFamily="2" charset="0"/>
                <a:cs typeface="Nikosh" pitchFamily="2" charset="0"/>
              </a:rPr>
              <a:t>	গণপ্রজাতন্ত্রী </a:t>
            </a:r>
            <a:r>
              <a:rPr lang="bn-IN" dirty="0">
                <a:latin typeface="Nikosh" pitchFamily="2" charset="0"/>
                <a:cs typeface="Nikosh" pitchFamily="2" charset="0"/>
              </a:rPr>
              <a:t>বাংলাদেশের সংবিধানের ২১(২) অনুচ্ছেদে উল্লেখ করা হয়েছে, “সকল সময়ে জনগণের সেবা করিবার চেষ্টা করা প্রজাতন্ত্রের কর্মে নিযুক্ত প্রত্যেক ব্যক্তির কর্তব্য”। সংবিধানে বর্ণিত এই নির্দেশ অনুসরণ করে জনসেবা প্রদান নিশ্চিত করা প্রজাতন্ত্রের কর্মচারীদের অন্যতম প্রধান কর্তব্য। সরকারি দপ্তর কর্তৃক প্রদেয় সেবা সংক্রান্ত তথ্য উন্মুক্ত করা হলো জনগণের সেবা পাওয়ার পূর্বশর্ত। আর অবাধ তথ্য প্রবাহ নিশ্চিত করার লক্ষ্যে গণপ্রজাতন্ত্রী বাংলাদেশ সরকার ২০০৯ সালে তথ্য অধিকার আইন প্রণয়ন করেছে। তথ্যে জনগণের অবাধ প্রবেশাধিকার নিশ্চিত করার জন্য সকল সরকারি দপ্তরে তথ্য অধিকার আইন, ২০০৯-এর ১০ ধারা অনুসারে দায়িত্বপ্রাপ্ত কর্মকর্তা নিয়োগ করা হয়েছে। তথ্য কমিশনের উদ্যোগ ও মন্ত্রিপরিষদ বিভাগের সহায়তায় সরকারের সকল মন্ত্রণালয়/বিভাগ, দপ্তর/সংস্থা ও কার্যালয় তথ্য অধিকার আইন ও সংশ্লিষ্ট বিধি-বিধানের আলোকে স্বতঃপ্রণোদিত তথ্য প্রকাশ নির্দেশিকা প্রণয়ন করে ওয়েবসাইটে প্রকাশ করছে। </a:t>
            </a:r>
          </a:p>
        </p:txBody>
      </p:sp>
      <p:sp>
        <p:nvSpPr>
          <p:cNvPr id="8" name="Rectangle 7"/>
          <p:cNvSpPr/>
          <p:nvPr/>
        </p:nvSpPr>
        <p:spPr>
          <a:xfrm>
            <a:off x="266700" y="2782669"/>
            <a:ext cx="8458200" cy="2862322"/>
          </a:xfrm>
          <a:prstGeom prst="rect">
            <a:avLst/>
          </a:prstGeom>
        </p:spPr>
        <p:txBody>
          <a:bodyPr wrap="square">
            <a:spAutoFit/>
          </a:bodyPr>
          <a:lstStyle/>
          <a:p>
            <a:pPr algn="just"/>
            <a:r>
              <a:rPr lang="bn-IN" dirty="0">
                <a:latin typeface="Nikosh" pitchFamily="2" charset="0"/>
                <a:cs typeface="Nikosh" pitchFamily="2" charset="0"/>
              </a:rPr>
              <a:t> </a:t>
            </a:r>
            <a:r>
              <a:rPr lang="bn-IN" dirty="0" smtClean="0">
                <a:latin typeface="Nikosh" pitchFamily="2" charset="0"/>
                <a:cs typeface="Nikosh" pitchFamily="2" charset="0"/>
              </a:rPr>
              <a:t>	অবাধ </a:t>
            </a:r>
            <a:r>
              <a:rPr lang="bn-IN" dirty="0">
                <a:latin typeface="Nikosh" pitchFamily="2" charset="0"/>
                <a:cs typeface="Nikosh" pitchFamily="2" charset="0"/>
              </a:rPr>
              <a:t>তথ্য প্রবাহের মাধ্যমে বাংলাদেশের সার্বিক উন্নয়ন কার্যক্রম আজ বিশ্ববাসীর কাছে এক রোল মডেল হিসেবে আত্মপ্রকাশ করেছে। বিগত বছরগুলোতে যে ইতিবাচক পরিবর্তন সাধিত হয়েছে সেগুলির মধ্যে সরকারি সেবা প্রদান পদ্ধতিকে গণমুখী করা অন্যতম। তথ্য অধিকার আইন এমন একটি আইন যার বাস্তবায়ন অত্যন্ত গুরুত্বপূর্ণ ও চ্যালেঞ্জিং এবং এর ফলাফল আরো বেশি সুদূরপ্রসারী। তথ্য অধিকার আইন-এর এই চ্যালেঞ্জ মোকাবিলায় সরকার দৃঢ় প্রতিজ্ঞ।</a:t>
            </a:r>
          </a:p>
          <a:p>
            <a:pPr algn="just"/>
            <a:r>
              <a:rPr lang="bn-IN" dirty="0">
                <a:latin typeface="Nikosh" pitchFamily="2" charset="0"/>
                <a:cs typeface="Nikosh" pitchFamily="2" charset="0"/>
              </a:rPr>
              <a:t>	</a:t>
            </a:r>
            <a:r>
              <a:rPr lang="bn-IN" dirty="0" smtClean="0">
                <a:latin typeface="Nikosh" pitchFamily="2" charset="0"/>
                <a:cs typeface="Nikosh" pitchFamily="2" charset="0"/>
              </a:rPr>
              <a:t>বর্তমান </a:t>
            </a:r>
            <a:r>
              <a:rPr lang="bn-IN" dirty="0">
                <a:latin typeface="Nikosh" pitchFamily="2" charset="0"/>
                <a:cs typeface="Nikosh" pitchFamily="2" charset="0"/>
              </a:rPr>
              <a:t>সরকার রূপকল্প ২০৪১ অর্জনের লক্ষ্যে কাজ করছে। এই লক্ষ্য অর্জনের জন্য সমাজের সর্বস্তরে সুশাসন নিশ্চিত করা অত্যাবশ্যক। আর সুশাসনের অন্যতম পূর্বশর্ত হলো স্বচ্ছতা ও জবাবদিহি নিশ্চিত করা। জনপ্রশাসনে স্বচ্ছতা ও জবাবদিহি নিশ্চিতকরণের অন্যতম হাতিয়ার হতে পারে তথ্য অধিকার আইন বাস্তবায়ন। আর নাগরিকের তথ্য অধিকার প্রতিষ্ঠার অন্যতম কার্যকর পন্থা হল স্বতঃপ্রণোদিত তথ্য প্রকাশ। সেই লক্ষ্যে মন্ত্রিপরিষদ বিভাগ স্বতঃপ্রণোদিত তথ্য প্রকাশ নির্দেশিকা প্রণয়ন করেছে। এ নির্দেশিকা সকল নাগরিক ও তথ্য ব্যবহারকারীর নিকট তথ্য প্রদানের ক্ষেত্র বিস্তৃত করবে এবং মন্ত্রিপরিষদ বিভাগের স্বচ্ছ্তা ও জবাবদিহি বৃদ্ধিতে সহায়ক ভূমিকা পালন করবে।</a:t>
            </a:r>
          </a:p>
        </p:txBody>
      </p:sp>
      <p:sp>
        <p:nvSpPr>
          <p:cNvPr id="9" name="Rectangle 8"/>
          <p:cNvSpPr/>
          <p:nvPr/>
        </p:nvSpPr>
        <p:spPr>
          <a:xfrm>
            <a:off x="4145973" y="5644991"/>
            <a:ext cx="4572000" cy="646331"/>
          </a:xfrm>
          <a:prstGeom prst="rect">
            <a:avLst/>
          </a:prstGeom>
        </p:spPr>
        <p:txBody>
          <a:bodyPr>
            <a:spAutoFit/>
          </a:bodyPr>
          <a:lstStyle/>
          <a:p>
            <a:pPr algn="r"/>
            <a:r>
              <a:rPr lang="bn-IN" b="1" dirty="0">
                <a:latin typeface="Nikosh" pitchFamily="2" charset="0"/>
                <a:cs typeface="Nikosh" pitchFamily="2" charset="0"/>
              </a:rPr>
              <a:t>খন্দকার আনোয়ারুল ইসলাম</a:t>
            </a:r>
          </a:p>
          <a:p>
            <a:pPr algn="r"/>
            <a:r>
              <a:rPr lang="bn-IN" b="1" dirty="0" smtClean="0">
                <a:latin typeface="Nikosh" pitchFamily="2" charset="0"/>
                <a:cs typeface="Nikosh" pitchFamily="2" charset="0"/>
              </a:rPr>
              <a:t>মন্ত্রিপরিষদ </a:t>
            </a:r>
            <a:r>
              <a:rPr lang="bn-IN" b="1" dirty="0">
                <a:latin typeface="Nikosh" pitchFamily="2" charset="0"/>
                <a:cs typeface="Nikosh" pitchFamily="2" charset="0"/>
              </a:rPr>
              <a:t>সচিব</a:t>
            </a:r>
          </a:p>
        </p:txBody>
      </p:sp>
    </p:spTree>
    <p:extLst>
      <p:ext uri="{BB962C8B-B14F-4D97-AF65-F5344CB8AC3E}">
        <p14:creationId xmlns:p14="http://schemas.microsoft.com/office/powerpoint/2010/main" val="70165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xmlns=""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0">
            <a:extLst>
              <a:ext uri="{FF2B5EF4-FFF2-40B4-BE49-F238E27FC236}">
                <a16:creationId xmlns:a16="http://schemas.microsoft.com/office/drawing/2014/main" xmlns=""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5819"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B59E1C33-5236-47A5-9992-9DF32DBF8BB8}"/>
              </a:ext>
            </a:extLst>
          </p:cNvPr>
          <p:cNvSpPr>
            <a:spLocks noGrp="1"/>
          </p:cNvSpPr>
          <p:nvPr>
            <p:ph type="ctrTitle"/>
          </p:nvPr>
        </p:nvSpPr>
        <p:spPr>
          <a:xfrm>
            <a:off x="1143002" y="1999615"/>
            <a:ext cx="6858000" cy="2764028"/>
          </a:xfrm>
        </p:spPr>
        <p:txBody>
          <a:bodyPr anchor="ctr">
            <a:normAutofit/>
          </a:bodyPr>
          <a:lstStyle/>
          <a:p>
            <a:r>
              <a:rPr lang="bn-IN" sz="7200"/>
              <a:t>ধন্যবাদ</a:t>
            </a:r>
            <a:endParaRPr lang="en-US" sz="7200"/>
          </a:p>
        </p:txBody>
      </p:sp>
      <p:sp>
        <p:nvSpPr>
          <p:cNvPr id="15" name="Rectangle 14">
            <a:extLst>
              <a:ext uri="{FF2B5EF4-FFF2-40B4-BE49-F238E27FC236}">
                <a16:creationId xmlns:a16="http://schemas.microsoft.com/office/drawing/2014/main" xmlns=""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081" y="2230826"/>
            <a:ext cx="1882883" cy="362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195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FF0000"/>
                </a:solidFill>
                <a:latin typeface="Times New Roman" pitchFamily="18" charset="0"/>
                <a:cs typeface="Times New Roman" pitchFamily="18" charset="0"/>
              </a:rPr>
              <a:t>স্বতঃপ্রণোদিত</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তথ্য</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প্রকাশ</a:t>
            </a:r>
            <a:r>
              <a:rPr lang="en-US" dirty="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নির্দেশিকা</a:t>
            </a:r>
            <a:r>
              <a:rPr lang="en-US" dirty="0" smtClean="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r>
              <a:rPr lang="bn-IN" dirty="0">
                <a:solidFill>
                  <a:srgbClr val="00B050"/>
                </a:solidFill>
                <a:latin typeface="Nikosh" pitchFamily="2" charset="0"/>
                <a:cs typeface="Nikosh" pitchFamily="2" charset="0"/>
              </a:rPr>
              <a:t>স্বতঃপ্রণোদিত তথ্য</a:t>
            </a:r>
            <a:r>
              <a:rPr lang="en-US" dirty="0">
                <a:solidFill>
                  <a:srgbClr val="00B050"/>
                </a:solidFill>
                <a:latin typeface="Nikosh" pitchFamily="2" charset="0"/>
                <a:cs typeface="Nikosh" pitchFamily="2" charset="0"/>
              </a:rPr>
              <a:t>  </a:t>
            </a:r>
            <a:r>
              <a:rPr lang="bn-IN" dirty="0">
                <a:solidFill>
                  <a:srgbClr val="00B050"/>
                </a:solidFill>
                <a:latin typeface="Nikosh" pitchFamily="2" charset="0"/>
                <a:cs typeface="Nikosh" pitchFamily="2" charset="0"/>
              </a:rPr>
              <a:t>প্রকাশ নির্দেশিকা প্রস্তুতের ভিত্তি হলো</a:t>
            </a:r>
            <a:r>
              <a:rPr lang="en-US" dirty="0">
                <a:solidFill>
                  <a:srgbClr val="00B050"/>
                </a:solidFill>
                <a:latin typeface="Nikosh" pitchFamily="2" charset="0"/>
                <a:cs typeface="Nikosh" pitchFamily="2" charset="0"/>
              </a:rPr>
              <a:t>: </a:t>
            </a:r>
          </a:p>
          <a:p>
            <a:pPr marL="0" indent="0" algn="just">
              <a:buNone/>
            </a:pPr>
            <a:r>
              <a:rPr lang="en-US" dirty="0" smtClean="0">
                <a:latin typeface="Nikosh" pitchFamily="2" charset="0"/>
                <a:cs typeface="Nikosh" pitchFamily="2" charset="0"/>
              </a:rPr>
              <a:t>     ১</a:t>
            </a:r>
            <a:r>
              <a:rPr lang="bn-IN" dirty="0" smtClean="0">
                <a:latin typeface="Nikosh" pitchFamily="2" charset="0"/>
                <a:cs typeface="Nikosh" pitchFamily="2" charset="0"/>
              </a:rPr>
              <a:t>। </a:t>
            </a:r>
            <a:r>
              <a:rPr lang="bn-IN" dirty="0">
                <a:latin typeface="Nikosh" pitchFamily="2" charset="0"/>
                <a:cs typeface="Nikosh" pitchFamily="2" charset="0"/>
              </a:rPr>
              <a:t>সচিবালয় নির্দেশমালা ২০১৪ এর নির্দেশ ২৬৩ ।</a:t>
            </a:r>
            <a:endParaRPr lang="en-US" dirty="0">
              <a:latin typeface="Nikosh" pitchFamily="2" charset="0"/>
              <a:cs typeface="Nikosh" pitchFamily="2" charset="0"/>
            </a:endParaRPr>
          </a:p>
          <a:p>
            <a:pPr marL="0" indent="0" algn="just">
              <a:buNone/>
            </a:pPr>
            <a:r>
              <a:rPr lang="en-US" dirty="0" smtClean="0">
                <a:latin typeface="Nikosh" pitchFamily="2" charset="0"/>
                <a:cs typeface="Nikosh" pitchFamily="2" charset="0"/>
              </a:rPr>
              <a:t>     </a:t>
            </a:r>
            <a:r>
              <a:rPr lang="bn-IN" dirty="0">
                <a:latin typeface="Nikosh" pitchFamily="2" charset="0"/>
                <a:cs typeface="Nikosh" pitchFamily="2" charset="0"/>
              </a:rPr>
              <a:t>২। তথ্য কমিশন কর্তৃক জারীকৃত স্বপ্রণোদিত তথ্য প্রকাশ নির্দেশিকার ৩য় </a:t>
            </a:r>
            <a:r>
              <a:rPr lang="en-US" dirty="0" smtClean="0">
                <a:latin typeface="Nikosh" pitchFamily="2" charset="0"/>
                <a:cs typeface="Nikosh" pitchFamily="2" charset="0"/>
              </a:rPr>
              <a:t>    </a:t>
            </a:r>
            <a:r>
              <a:rPr lang="bn-IN" dirty="0" smtClean="0">
                <a:latin typeface="Nikosh" pitchFamily="2" charset="0"/>
                <a:cs typeface="Nikosh" pitchFamily="2" charset="0"/>
              </a:rPr>
              <a:t>অনুচ্ছেদ </a:t>
            </a:r>
            <a:r>
              <a:rPr lang="bn-IN" dirty="0">
                <a:latin typeface="Nikosh" pitchFamily="2" charset="0"/>
                <a:cs typeface="Nikosh" pitchFamily="2" charset="0"/>
              </a:rPr>
              <a:t>দ্বারা প্রত্যেক কর্তৃপক্ষের স্বপ্রণোদিত তথ্য প্রকাশ নির্দেশিকা প্রস্তুত করে ওয়েবসাইটে এ আপলোড করার কথা বলা হয়েছে।</a:t>
            </a:r>
            <a:endParaRPr lang="en-US" dirty="0">
              <a:latin typeface="Nikosh" pitchFamily="2" charset="0"/>
              <a:cs typeface="Nikosh" pitchFamily="2" charset="0"/>
            </a:endParaRPr>
          </a:p>
          <a:p>
            <a:pPr marL="0" indent="0" algn="just">
              <a:buNone/>
            </a:pPr>
            <a:r>
              <a:rPr lang="en-US" dirty="0" smtClean="0">
                <a:latin typeface="Nikosh" pitchFamily="2" charset="0"/>
                <a:cs typeface="Nikosh" pitchFamily="2" charset="0"/>
              </a:rPr>
              <a:t>    </a:t>
            </a:r>
            <a:r>
              <a:rPr lang="bn-IN" dirty="0" smtClean="0">
                <a:latin typeface="Nikosh" pitchFamily="2" charset="0"/>
                <a:cs typeface="Nikosh" pitchFamily="2" charset="0"/>
              </a:rPr>
              <a:t>৩</a:t>
            </a:r>
            <a:r>
              <a:rPr lang="hi-IN" dirty="0">
                <a:latin typeface="Nikosh" pitchFamily="2" charset="0"/>
                <a:cs typeface="Nikosh" pitchFamily="2" charset="0"/>
              </a:rPr>
              <a:t>।</a:t>
            </a:r>
            <a:r>
              <a:rPr lang="en-US" dirty="0">
                <a:latin typeface="Nikosh" pitchFamily="2" charset="0"/>
                <a:cs typeface="Nikosh" pitchFamily="2" charset="0"/>
              </a:rPr>
              <a:t> MRDI </a:t>
            </a:r>
            <a:r>
              <a:rPr lang="bn-IN" dirty="0">
                <a:latin typeface="Nikosh" pitchFamily="2" charset="0"/>
                <a:cs typeface="Nikosh" pitchFamily="2" charset="0"/>
              </a:rPr>
              <a:t>কর্তৃক প্রণীত ও তথ্য কমিশন কর্তৃক </a:t>
            </a:r>
            <a:r>
              <a:rPr lang="en-US" dirty="0">
                <a:latin typeface="Nikosh" pitchFamily="2" charset="0"/>
                <a:cs typeface="Nikosh" pitchFamily="2" charset="0"/>
              </a:rPr>
              <a:t>Endorse</a:t>
            </a:r>
            <a:r>
              <a:rPr lang="bn-IN" dirty="0">
                <a:latin typeface="Nikosh" pitchFamily="2" charset="0"/>
                <a:cs typeface="Nikosh" pitchFamily="2" charset="0"/>
              </a:rPr>
              <a:t>-কৃত তথ্য </a:t>
            </a:r>
            <a:r>
              <a:rPr lang="en-US" dirty="0" smtClean="0">
                <a:latin typeface="Nikosh" pitchFamily="2" charset="0"/>
                <a:cs typeface="Nikosh" pitchFamily="2" charset="0"/>
              </a:rPr>
              <a:t>       </a:t>
            </a:r>
            <a:r>
              <a:rPr lang="bn-IN" dirty="0" smtClean="0">
                <a:latin typeface="Nikosh" pitchFamily="2" charset="0"/>
                <a:cs typeface="Nikosh" pitchFamily="2" charset="0"/>
              </a:rPr>
              <a:t>অবমুক্তকরণ </a:t>
            </a:r>
            <a:r>
              <a:rPr lang="bn-IN" dirty="0">
                <a:latin typeface="Nikosh" pitchFamily="2" charset="0"/>
                <a:cs typeface="Nikosh" pitchFamily="2" charset="0"/>
              </a:rPr>
              <a:t>নীতিমালার তৃতীয় অধ্যায়ের টেমপ্লেট অনুসারে স্বপ্রণোদিত তথ্য প্রকাশ নির্দেশিকা প্রণয়ন করা হয়েছে। </a:t>
            </a:r>
            <a:endParaRPr lang="en-US" dirty="0">
              <a:latin typeface="Nikosh" pitchFamily="2" charset="0"/>
              <a:cs typeface="Nikosh" pitchFamily="2" charset="0"/>
            </a:endParaRPr>
          </a:p>
          <a:p>
            <a:pPr marL="0" indent="0" algn="just">
              <a:buNone/>
            </a:pPr>
            <a:r>
              <a:rPr lang="en-US" dirty="0" smtClean="0">
                <a:latin typeface="Nikosh" pitchFamily="2" charset="0"/>
                <a:cs typeface="Nikosh" pitchFamily="2" charset="0"/>
              </a:rPr>
              <a:t>    </a:t>
            </a:r>
            <a:r>
              <a:rPr lang="bn-IN" dirty="0" smtClean="0">
                <a:latin typeface="Nikosh" pitchFamily="2" charset="0"/>
                <a:cs typeface="Nikosh" pitchFamily="2" charset="0"/>
              </a:rPr>
              <a:t>৪</a:t>
            </a:r>
            <a:r>
              <a:rPr lang="bn-IN" dirty="0">
                <a:latin typeface="Nikosh" pitchFamily="2" charset="0"/>
                <a:cs typeface="Nikosh" pitchFamily="2" charset="0"/>
              </a:rPr>
              <a:t>। স্বতঃপ্রণোদিত তথ্য প্রকাশ এর সাথে সম্পর্কযুক্ত ধারা হলো তথ্য অধিকার  আইনের ২০০৯-এর     ৬ ধারা। </a:t>
            </a:r>
            <a:endParaRPr lang="en-US" dirty="0">
              <a:latin typeface="Nikosh" pitchFamily="2" charset="0"/>
              <a:cs typeface="Nikosh" pitchFamily="2" charset="0"/>
            </a:endParaRPr>
          </a:p>
          <a:p>
            <a:pPr marL="0" indent="0" algn="just">
              <a:buNone/>
            </a:pPr>
            <a:r>
              <a:rPr lang="en-US" dirty="0" smtClean="0">
                <a:latin typeface="Nikosh" pitchFamily="2" charset="0"/>
                <a:cs typeface="Nikosh" pitchFamily="2" charset="0"/>
              </a:rPr>
              <a:t>    </a:t>
            </a:r>
            <a:r>
              <a:rPr lang="bn-IN" dirty="0" smtClean="0">
                <a:latin typeface="Nikosh" pitchFamily="2" charset="0"/>
                <a:cs typeface="Nikosh" pitchFamily="2" charset="0"/>
              </a:rPr>
              <a:t>৫</a:t>
            </a:r>
            <a:r>
              <a:rPr lang="bn-IN" dirty="0">
                <a:latin typeface="Nikosh" pitchFamily="2" charset="0"/>
                <a:cs typeface="Nikosh" pitchFamily="2" charset="0"/>
              </a:rPr>
              <a:t>। এ সংশ্লিষ্ট প্রবিধানমালা হলো তথ্য অধিকার (তথ্য প্রকাশ ও প্রচার) প্রবিধানমালা ২০১০। </a:t>
            </a:r>
            <a:endParaRPr lang="en-US" dirty="0">
              <a:latin typeface="Nikosh" pitchFamily="2" charset="0"/>
              <a:cs typeface="Nikosh" pitchFamily="2" charset="0"/>
            </a:endParaRPr>
          </a:p>
          <a:p>
            <a:pPr algn="just"/>
            <a:endParaRPr lang="en-US" dirty="0">
              <a:latin typeface="Nikosh" pitchFamily="2" charset="0"/>
              <a:cs typeface="Nikosh" pitchFamily="2" charset="0"/>
            </a:endParaRPr>
          </a:p>
          <a:p>
            <a:pPr algn="just"/>
            <a:endParaRPr lang="en-US" dirty="0">
              <a:latin typeface="Nikosh" pitchFamily="2" charset="0"/>
              <a:cs typeface="Nikosh" pitchFamily="2" charset="0"/>
            </a:endParaRPr>
          </a:p>
        </p:txBody>
      </p:sp>
    </p:spTree>
    <p:extLst>
      <p:ext uri="{BB962C8B-B14F-4D97-AF65-F5344CB8AC3E}">
        <p14:creationId xmlns:p14="http://schemas.microsoft.com/office/powerpoint/2010/main" val="532400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43" y="1"/>
            <a:ext cx="7886700" cy="1325563"/>
          </a:xfrm>
        </p:spPr>
        <p:txBody>
          <a:bodyPr>
            <a:normAutofit fontScale="90000"/>
          </a:bodyPr>
          <a:lstStyle/>
          <a:p>
            <a:r>
              <a:rPr lang="bn-IN" b="1" dirty="0" smtClean="0">
                <a:solidFill>
                  <a:srgbClr val="FF0000"/>
                </a:solidFill>
                <a:latin typeface="Nikosh" pitchFamily="2" charset="0"/>
                <a:cs typeface="Nikosh" pitchFamily="2" charset="0"/>
              </a:rPr>
              <a:t>তথ্য অধিকার আইন, ২০০৯</a:t>
            </a:r>
            <a:r>
              <a:rPr lang="en-US" b="1" dirty="0" smtClean="0">
                <a:solidFill>
                  <a:srgbClr val="FF0000"/>
                </a:solidFill>
                <a:latin typeface="Nikosh" pitchFamily="2" charset="0"/>
                <a:cs typeface="Nikosh" pitchFamily="2" charset="0"/>
              </a:rPr>
              <a:t/>
            </a:r>
            <a:br>
              <a:rPr lang="en-US" b="1" dirty="0" smtClean="0">
                <a:solidFill>
                  <a:srgbClr val="FF0000"/>
                </a:solidFill>
                <a:latin typeface="Nikosh" pitchFamily="2" charset="0"/>
                <a:cs typeface="Nikosh" pitchFamily="2" charset="0"/>
              </a:rPr>
            </a:br>
            <a:r>
              <a:rPr lang="en-US" b="1" dirty="0" smtClean="0">
                <a:solidFill>
                  <a:srgbClr val="FF0000"/>
                </a:solidFill>
                <a:latin typeface="Nikosh" pitchFamily="2" charset="0"/>
                <a:cs typeface="Nikosh" pitchFamily="2" charset="0"/>
              </a:rPr>
              <a:t> ধারা-৬: </a:t>
            </a:r>
            <a:r>
              <a:rPr lang="en-US" b="1" dirty="0" err="1">
                <a:solidFill>
                  <a:srgbClr val="FF0000"/>
                </a:solidFill>
                <a:latin typeface="Nikosh" pitchFamily="2" charset="0"/>
                <a:cs typeface="Nikosh" pitchFamily="2" charset="0"/>
              </a:rPr>
              <a:t>তথ্য</a:t>
            </a:r>
            <a:r>
              <a:rPr lang="en-US" b="1" dirty="0">
                <a:solidFill>
                  <a:srgbClr val="FF0000"/>
                </a:solidFill>
                <a:latin typeface="Nikosh" pitchFamily="2" charset="0"/>
                <a:cs typeface="Nikosh" pitchFamily="2" charset="0"/>
              </a:rPr>
              <a:t> </a:t>
            </a:r>
            <a:r>
              <a:rPr lang="en-US" b="1" dirty="0" err="1" smtClean="0">
                <a:solidFill>
                  <a:srgbClr val="FF0000"/>
                </a:solidFill>
                <a:latin typeface="Nikosh" pitchFamily="2" charset="0"/>
                <a:cs typeface="Nikosh" pitchFamily="2" charset="0"/>
              </a:rPr>
              <a:t>প্রকাশ</a:t>
            </a:r>
            <a:endParaRPr lang="en-US" dirty="0"/>
          </a:p>
        </p:txBody>
      </p:sp>
      <p:sp>
        <p:nvSpPr>
          <p:cNvPr id="6" name="Content Placeholder 5">
            <a:extLst>
              <a:ext uri="{FF2B5EF4-FFF2-40B4-BE49-F238E27FC236}">
                <a16:creationId xmlns="" xmlns:a16="http://schemas.microsoft.com/office/drawing/2014/main" id="{A44D4045-FB6A-463D-A235-5513AA4818F2}"/>
              </a:ext>
            </a:extLst>
          </p:cNvPr>
          <p:cNvSpPr txBox="1">
            <a:spLocks noGrp="1"/>
          </p:cNvSpPr>
          <p:nvPr>
            <p:ph idx="1"/>
          </p:nvPr>
        </p:nvSpPr>
        <p:spPr>
          <a:xfrm>
            <a:off x="609600" y="1676400"/>
            <a:ext cx="7886700" cy="43513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oAutofit/>
          </a:bodyPr>
          <a:lstStyle/>
          <a:p>
            <a:pPr algn="just">
              <a:buNone/>
            </a:pPr>
            <a:r>
              <a:rPr lang="en-US" dirty="0" smtClean="0">
                <a:solidFill>
                  <a:srgbClr val="00B050"/>
                </a:solidFill>
                <a:latin typeface="Nikosh" pitchFamily="2" charset="0"/>
                <a:cs typeface="Nikosh" pitchFamily="2" charset="0"/>
              </a:rPr>
              <a:t>(</a:t>
            </a:r>
            <a:r>
              <a:rPr lang="bn-BD" dirty="0" smtClean="0">
                <a:solidFill>
                  <a:srgbClr val="00B050"/>
                </a:solidFill>
                <a:latin typeface="Nikosh" pitchFamily="2" charset="0"/>
                <a:cs typeface="Nikosh" pitchFamily="2" charset="0"/>
              </a:rPr>
              <a:t>১</a:t>
            </a:r>
            <a:r>
              <a:rPr lang="bn-BD" dirty="0">
                <a:solidFill>
                  <a:srgbClr val="00B050"/>
                </a:solidFill>
                <a:latin typeface="Nikosh" pitchFamily="2" charset="0"/>
                <a:cs typeface="Nikosh" pitchFamily="2" charset="0"/>
              </a:rPr>
              <a:t>) প্রত্যেক কর্তৃপক্ষ উহার গৃহীত সিদ্ধান্ত, কার্যক্রম কিংবা সম্পাদিত বা প্রস্তাবিত কর্মকাণ্ডের সকল তথ্য নাগরিকগণের নিকট সহজলভ্য হয়, এইরূপে সূচিবদ্ধ করিয়া প্রকাশ ও প্রচার করিবে। </a:t>
            </a:r>
            <a:endParaRPr lang="en-US" dirty="0">
              <a:solidFill>
                <a:srgbClr val="00B050"/>
              </a:solidFill>
              <a:latin typeface="Nikosh" pitchFamily="2" charset="0"/>
              <a:cs typeface="Nikosh" pitchFamily="2" charset="0"/>
            </a:endParaRPr>
          </a:p>
          <a:p>
            <a:pPr algn="just">
              <a:buNone/>
            </a:pPr>
            <a:r>
              <a:rPr lang="bn-BD" dirty="0">
                <a:solidFill>
                  <a:srgbClr val="C00000"/>
                </a:solidFill>
                <a:latin typeface="Nikosh" pitchFamily="2" charset="0"/>
                <a:cs typeface="Nikosh" pitchFamily="2" charset="0"/>
              </a:rPr>
              <a:t>(২) উপধারা (১)-এর অধীন তথ্য প্রকাশ ও প্রচারের ক্ষেত্রে কোন কর্তৃপক্ষ কোন তথ্য গোপন করিতে বা উহার </a:t>
            </a:r>
            <a:r>
              <a:rPr lang="bn-BD" dirty="0" smtClean="0">
                <a:solidFill>
                  <a:srgbClr val="C00000"/>
                </a:solidFill>
                <a:latin typeface="Nikosh" pitchFamily="2" charset="0"/>
                <a:cs typeface="Nikosh" pitchFamily="2" charset="0"/>
              </a:rPr>
              <a:t>সহজ</a:t>
            </a:r>
            <a:r>
              <a:rPr lang="en-US" dirty="0" smtClean="0">
                <a:solidFill>
                  <a:srgbClr val="C00000"/>
                </a:solidFill>
                <a:latin typeface="Nikosh" pitchFamily="2" charset="0"/>
                <a:cs typeface="Nikosh" pitchFamily="2" charset="0"/>
              </a:rPr>
              <a:t> </a:t>
            </a:r>
            <a:r>
              <a:rPr lang="bn-BD" dirty="0" smtClean="0">
                <a:solidFill>
                  <a:srgbClr val="C00000"/>
                </a:solidFill>
                <a:latin typeface="Nikosh" pitchFamily="2" charset="0"/>
                <a:cs typeface="Nikosh" pitchFamily="2" charset="0"/>
              </a:rPr>
              <a:t>লভ্যতা</a:t>
            </a:r>
            <a:r>
              <a:rPr lang="en-US" dirty="0" smtClean="0">
                <a:solidFill>
                  <a:srgbClr val="C00000"/>
                </a:solidFill>
                <a:latin typeface="Nikosh" pitchFamily="2" charset="0"/>
                <a:cs typeface="Nikosh" pitchFamily="2" charset="0"/>
              </a:rPr>
              <a:t> </a:t>
            </a:r>
            <a:r>
              <a:rPr lang="bn-BD" dirty="0" smtClean="0">
                <a:solidFill>
                  <a:srgbClr val="C00000"/>
                </a:solidFill>
                <a:latin typeface="Nikosh" pitchFamily="2" charset="0"/>
                <a:cs typeface="Nikosh" pitchFamily="2" charset="0"/>
              </a:rPr>
              <a:t>কে </a:t>
            </a:r>
            <a:r>
              <a:rPr lang="bn-BD" dirty="0">
                <a:solidFill>
                  <a:srgbClr val="C00000"/>
                </a:solidFill>
                <a:latin typeface="Nikosh" pitchFamily="2" charset="0"/>
                <a:cs typeface="Nikosh" pitchFamily="2" charset="0"/>
              </a:rPr>
              <a:t>সঙ্কুচিত করিতে পারিবে না। </a:t>
            </a:r>
            <a:endParaRPr lang="en-US" dirty="0">
              <a:solidFill>
                <a:srgbClr val="C00000"/>
              </a:solidFill>
              <a:latin typeface="Nikosh" pitchFamily="2" charset="0"/>
              <a:cs typeface="Nikosh" pitchFamily="2" charset="0"/>
            </a:endParaRPr>
          </a:p>
          <a:p>
            <a:pPr marL="0" indent="0">
              <a:buNone/>
            </a:pPr>
            <a:endParaRPr lang="en-US" dirty="0"/>
          </a:p>
        </p:txBody>
      </p:sp>
    </p:spTree>
    <p:extLst>
      <p:ext uri="{BB962C8B-B14F-4D97-AF65-F5344CB8AC3E}">
        <p14:creationId xmlns:p14="http://schemas.microsoft.com/office/powerpoint/2010/main" val="90402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buNone/>
            </a:pPr>
            <a:r>
              <a:rPr lang="bn-BD" dirty="0">
                <a:latin typeface="Nikosh" pitchFamily="2" charset="0"/>
                <a:cs typeface="Nikosh" pitchFamily="2" charset="0"/>
              </a:rPr>
              <a:t>(৩) প্রত্যেক কর্তৃপক্ষ প্রতিবছর একটি </a:t>
            </a:r>
            <a:r>
              <a:rPr lang="bn-BD" dirty="0">
                <a:solidFill>
                  <a:srgbClr val="FF0000"/>
                </a:solidFill>
                <a:latin typeface="Nikosh" pitchFamily="2" charset="0"/>
                <a:cs typeface="Nikosh" pitchFamily="2" charset="0"/>
              </a:rPr>
              <a:t>প্রতিবেদন</a:t>
            </a:r>
            <a:r>
              <a:rPr lang="bn-BD" dirty="0">
                <a:latin typeface="Nikosh" pitchFamily="2" charset="0"/>
                <a:cs typeface="Nikosh" pitchFamily="2" charset="0"/>
              </a:rPr>
              <a:t> প্রকাশ করিবে যাহাতে নিম্নলিখিত </a:t>
            </a:r>
            <a:r>
              <a:rPr lang="en-US" dirty="0" smtClean="0">
                <a:latin typeface="Nikosh" pitchFamily="2" charset="0"/>
                <a:cs typeface="Nikosh" pitchFamily="2" charset="0"/>
              </a:rPr>
              <a:t>   </a:t>
            </a:r>
            <a:r>
              <a:rPr lang="bn-BD" dirty="0" smtClean="0">
                <a:latin typeface="Nikosh" pitchFamily="2" charset="0"/>
                <a:cs typeface="Nikosh" pitchFamily="2" charset="0"/>
              </a:rPr>
              <a:t>তথ্যসমূহ </a:t>
            </a:r>
            <a:r>
              <a:rPr lang="bn-BD" dirty="0">
                <a:latin typeface="Nikosh" pitchFamily="2" charset="0"/>
                <a:cs typeface="Nikosh" pitchFamily="2" charset="0"/>
              </a:rPr>
              <a:t>অন্তর্ভুক্ত থাকিবে, যথা: </a:t>
            </a:r>
            <a:endParaRPr lang="en-US" dirty="0" smtClean="0">
              <a:latin typeface="Nikosh" pitchFamily="2" charset="0"/>
              <a:cs typeface="Nikosh" pitchFamily="2" charset="0"/>
            </a:endParaRPr>
          </a:p>
          <a:p>
            <a:pPr algn="just">
              <a:buNone/>
            </a:pPr>
            <a:endParaRPr lang="en-US" dirty="0">
              <a:latin typeface="Nikosh" pitchFamily="2" charset="0"/>
              <a:cs typeface="Nikosh" pitchFamily="2" charset="0"/>
            </a:endParaRPr>
          </a:p>
          <a:p>
            <a:pPr lvl="1" algn="just">
              <a:buNone/>
            </a:pPr>
            <a:r>
              <a:rPr lang="bn-BD" dirty="0">
                <a:latin typeface="Nikosh" pitchFamily="2" charset="0"/>
                <a:cs typeface="Nikosh" pitchFamily="2" charset="0"/>
              </a:rPr>
              <a:t>(ক) কর্তৃপক্ষের সাংগঠনিক কাঠামোর বিবরণ, কার্যক্রম, কর্মকর্তা-কর্মচারীগণের দায়িত্ব এবং সিদ্ধান্ত গ্রহণ প্রক্রিয়ার বিবরণ বা পদ্ধতি; </a:t>
            </a:r>
            <a:endParaRPr lang="en-US" dirty="0">
              <a:latin typeface="Nikosh" pitchFamily="2" charset="0"/>
              <a:cs typeface="Nikosh" pitchFamily="2" charset="0"/>
            </a:endParaRPr>
          </a:p>
          <a:p>
            <a:pPr lvl="1" algn="just">
              <a:buNone/>
            </a:pPr>
            <a:r>
              <a:rPr lang="bn-BD" dirty="0"/>
              <a:t>(</a:t>
            </a:r>
            <a:r>
              <a:rPr lang="bn-BD" dirty="0">
                <a:latin typeface="Nikosh" pitchFamily="2" charset="0"/>
                <a:cs typeface="Nikosh" pitchFamily="2" charset="0"/>
              </a:rPr>
              <a:t>খ) কর্তৃপক্ষের সকল নিয়ম-কানুন, আইন, অধ্যাদেশ, বিধিমালা, প্রবিধানমালা, প্রজ্ঞাপন, নির্দেশনা, ম্যানুয়্যাল ইত্যাদির তালিকাসহ উহার নিকট রক্ষিত তথ্যসমূহের শ্রেণিবিন্যাস;</a:t>
            </a:r>
            <a:endParaRPr lang="en-US" dirty="0">
              <a:latin typeface="Nikosh" pitchFamily="2" charset="0"/>
              <a:cs typeface="Nikosh" pitchFamily="2" charset="0"/>
            </a:endParaRPr>
          </a:p>
          <a:p>
            <a:pPr lvl="1" algn="just">
              <a:buNone/>
            </a:pPr>
            <a:r>
              <a:rPr lang="bn-BD" dirty="0">
                <a:latin typeface="Nikosh" pitchFamily="2" charset="0"/>
                <a:cs typeface="Nikosh" pitchFamily="2" charset="0"/>
              </a:rPr>
              <a:t>(গ) কর্তৃপক্ষের নিকট হইতে কোন ব্যক্তি যে সকল শর্তে লাইসেন্স, পারমিট, অনুদান, বরাদ্দ, সম্মতি, অনুমোদন বা অন্য কোন প্রকার সুবিধা গ্রহণ করিতে পারিবেন উহার বিবরণ এবং উক্তরূপ শর্তের কারণে তাহার সহিত কোন প্রকার লেনদেন বা চুক্তি সম্পাদনের প্রয়োজন হইলে সেই সকল শর্তের বিবরণ; </a:t>
            </a:r>
            <a:endParaRPr lang="en-US" dirty="0">
              <a:latin typeface="Nikosh" pitchFamily="2" charset="0"/>
              <a:cs typeface="Nikosh" pitchFamily="2" charset="0"/>
            </a:endParaRPr>
          </a:p>
          <a:p>
            <a:pPr lvl="1" algn="just">
              <a:buNone/>
            </a:pPr>
            <a:r>
              <a:rPr lang="bn-BD" dirty="0">
                <a:latin typeface="Nikosh" pitchFamily="2" charset="0"/>
                <a:cs typeface="Nikosh" pitchFamily="2" charset="0"/>
              </a:rPr>
              <a:t>(ঘ) নাগরিকদের তথ্য অধিকার নিশ্চিত করিবার জন্য প্রদত্ত সুবিধাদির বিবরণ এবং দায়িত্বপ্রাপ্ত কর্মকর্তার নাম, পদবি, ঠিকানা এবং প্রযোজ্য ক্ষেত্রে, ফ্যাক্স নম্বর ও ই-মেইল </a:t>
            </a:r>
            <a:r>
              <a:rPr lang="bn-BD" dirty="0" smtClean="0">
                <a:latin typeface="Nikosh" pitchFamily="2" charset="0"/>
                <a:cs typeface="Nikosh" pitchFamily="2" charset="0"/>
              </a:rPr>
              <a:t>ঠিকানা</a:t>
            </a:r>
            <a:r>
              <a:rPr lang="bn-IN" dirty="0" smtClean="0">
                <a:latin typeface="Nikosh" pitchFamily="2" charset="0"/>
                <a:cs typeface="Nikosh" pitchFamily="2" charset="0"/>
              </a:rPr>
              <a:t>;</a:t>
            </a:r>
            <a:endParaRPr lang="en-US" dirty="0">
              <a:latin typeface="Nikosh" pitchFamily="2" charset="0"/>
              <a:cs typeface="Nikosh" pitchFamily="2" charset="0"/>
            </a:endParaRPr>
          </a:p>
          <a:p>
            <a:endParaRPr lang="en-US" dirty="0"/>
          </a:p>
        </p:txBody>
      </p:sp>
    </p:spTree>
    <p:extLst>
      <p:ext uri="{BB962C8B-B14F-4D97-AF65-F5344CB8AC3E}">
        <p14:creationId xmlns:p14="http://schemas.microsoft.com/office/powerpoint/2010/main" val="4258920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fontScale="85000" lnSpcReduction="10000"/>
          </a:bodyPr>
          <a:lstStyle/>
          <a:p>
            <a:pPr algn="just">
              <a:buNone/>
            </a:pPr>
            <a:r>
              <a:rPr lang="bn-BD" dirty="0">
                <a:latin typeface="Nikosh" pitchFamily="2" charset="0"/>
                <a:cs typeface="Nikosh" pitchFamily="2" charset="0"/>
              </a:rPr>
              <a:t>(৪) কর্তৃপক্ষ </a:t>
            </a:r>
            <a:r>
              <a:rPr lang="bn-BD" dirty="0">
                <a:solidFill>
                  <a:srgbClr val="FF0000"/>
                </a:solidFill>
                <a:latin typeface="Nikosh" pitchFamily="2" charset="0"/>
                <a:cs typeface="Nikosh" pitchFamily="2" charset="0"/>
              </a:rPr>
              <a:t>গুরুত্বপূর্ণ কোন নীতি প্রণয়ন বা সিদ্ধান্ত গ্রহণ</a:t>
            </a:r>
            <a:r>
              <a:rPr lang="bn-BD" dirty="0">
                <a:latin typeface="Nikosh" pitchFamily="2" charset="0"/>
                <a:cs typeface="Nikosh" pitchFamily="2" charset="0"/>
              </a:rPr>
              <a:t> করিলে ঐ সকল নীতি ও সিদ্ধান্ত প্রকাশ করিবে এবং প্রয়োজনে ঐ সকল নীতি ও সিদ্ধান্ত গ্রহণের সমর্থনে যুক্তি ও কারণ ব্যাখ্যা করিবে। </a:t>
            </a:r>
            <a:endParaRPr lang="en-US" dirty="0">
              <a:latin typeface="Nikosh" pitchFamily="2" charset="0"/>
              <a:cs typeface="Nikosh" pitchFamily="2" charset="0"/>
            </a:endParaRPr>
          </a:p>
          <a:p>
            <a:pPr algn="just">
              <a:buNone/>
            </a:pPr>
            <a:r>
              <a:rPr lang="bn-BD" dirty="0">
                <a:latin typeface="Nikosh" pitchFamily="2" charset="0"/>
                <a:cs typeface="Nikosh" pitchFamily="2" charset="0"/>
              </a:rPr>
              <a:t>(৫) এই ধারার অধীন কর্তৃপক্ষ কর্তৃক প্রণীত প্রতিবেদন </a:t>
            </a:r>
            <a:r>
              <a:rPr lang="bn-BD" dirty="0">
                <a:solidFill>
                  <a:srgbClr val="FF0000"/>
                </a:solidFill>
                <a:latin typeface="Nikosh" pitchFamily="2" charset="0"/>
                <a:cs typeface="Nikosh" pitchFamily="2" charset="0"/>
              </a:rPr>
              <a:t>বিনামূল্যে সর্বসাধারণের পরিদর্শনের</a:t>
            </a:r>
            <a:r>
              <a:rPr lang="bn-BD" dirty="0">
                <a:latin typeface="Nikosh" pitchFamily="2" charset="0"/>
                <a:cs typeface="Nikosh" pitchFamily="2" charset="0"/>
              </a:rPr>
              <a:t> জন্য সহজলভ্য করিতে হইবে এবং উহার কপি </a:t>
            </a:r>
            <a:r>
              <a:rPr lang="bn-BD" dirty="0">
                <a:solidFill>
                  <a:srgbClr val="FF0000"/>
                </a:solidFill>
                <a:latin typeface="Nikosh" pitchFamily="2" charset="0"/>
                <a:cs typeface="Nikosh" pitchFamily="2" charset="0"/>
              </a:rPr>
              <a:t>নামমাত্র মূল্যে বিক্রয়ের</a:t>
            </a:r>
            <a:r>
              <a:rPr lang="bn-BD" dirty="0">
                <a:latin typeface="Nikosh" pitchFamily="2" charset="0"/>
                <a:cs typeface="Nikosh" pitchFamily="2" charset="0"/>
              </a:rPr>
              <a:t> জন্য মজুদ রাখিতে হইবে। </a:t>
            </a:r>
            <a:endParaRPr lang="en-US" dirty="0">
              <a:latin typeface="Nikosh" pitchFamily="2" charset="0"/>
              <a:cs typeface="Nikosh" pitchFamily="2" charset="0"/>
            </a:endParaRPr>
          </a:p>
          <a:p>
            <a:pPr algn="just">
              <a:buNone/>
            </a:pPr>
            <a:r>
              <a:rPr lang="bn-BD" dirty="0">
                <a:latin typeface="Nikosh" pitchFamily="2" charset="0"/>
                <a:cs typeface="Nikosh" pitchFamily="2" charset="0"/>
              </a:rPr>
              <a:t>(৬) কর্তৃপক্ষ কর্তৃক প্রকাশিত সকল প্রকাশনা জনগণের নিকট </a:t>
            </a:r>
            <a:r>
              <a:rPr lang="bn-BD" dirty="0">
                <a:solidFill>
                  <a:srgbClr val="FF0000"/>
                </a:solidFill>
                <a:latin typeface="Nikosh" pitchFamily="2" charset="0"/>
                <a:cs typeface="Nikosh" pitchFamily="2" charset="0"/>
              </a:rPr>
              <a:t>উপযুক্ত মূল্যে</a:t>
            </a:r>
            <a:r>
              <a:rPr lang="bn-BD" dirty="0">
                <a:latin typeface="Nikosh" pitchFamily="2" charset="0"/>
                <a:cs typeface="Nikosh" pitchFamily="2" charset="0"/>
              </a:rPr>
              <a:t> সহজলভ্য করিতে হইবে। </a:t>
            </a:r>
            <a:endParaRPr lang="en-US" dirty="0">
              <a:latin typeface="Nikosh" pitchFamily="2" charset="0"/>
              <a:cs typeface="Nikosh" pitchFamily="2" charset="0"/>
            </a:endParaRPr>
          </a:p>
          <a:p>
            <a:pPr algn="just">
              <a:buNone/>
            </a:pPr>
            <a:r>
              <a:rPr lang="bn-BD" dirty="0">
                <a:latin typeface="Nikosh" pitchFamily="2" charset="0"/>
                <a:cs typeface="Nikosh" pitchFamily="2" charset="0"/>
              </a:rPr>
              <a:t>(৭) কর্তৃপক্ষ জনগুরুত্বপূর্ণ বিষয়াদি </a:t>
            </a:r>
            <a:r>
              <a:rPr lang="bn-BD" dirty="0">
                <a:solidFill>
                  <a:srgbClr val="FF0000"/>
                </a:solidFill>
                <a:latin typeface="Nikosh" pitchFamily="2" charset="0"/>
                <a:cs typeface="Nikosh" pitchFamily="2" charset="0"/>
              </a:rPr>
              <a:t>প্রেস বিজ্ঞপ্তির </a:t>
            </a:r>
            <a:r>
              <a:rPr lang="bn-BD" dirty="0">
                <a:latin typeface="Nikosh" pitchFamily="2" charset="0"/>
                <a:cs typeface="Nikosh" pitchFamily="2" charset="0"/>
              </a:rPr>
              <a:t>মাধ্যমে অথবা অন্য কোন পন্থায় প্রচার বা প্রকাশ করিবে। </a:t>
            </a:r>
            <a:endParaRPr lang="en-US" dirty="0">
              <a:latin typeface="Nikosh" pitchFamily="2" charset="0"/>
              <a:cs typeface="Nikosh" pitchFamily="2" charset="0"/>
            </a:endParaRPr>
          </a:p>
          <a:p>
            <a:pPr marL="0" indent="0">
              <a:buNone/>
            </a:pPr>
            <a:r>
              <a:rPr lang="en-US" dirty="0" smtClean="0">
                <a:solidFill>
                  <a:srgbClr val="7030A0"/>
                </a:solidFill>
                <a:latin typeface="Nikosh" pitchFamily="2" charset="0"/>
                <a:cs typeface="Nikosh" pitchFamily="2" charset="0"/>
              </a:rPr>
              <a:t>        </a:t>
            </a:r>
            <a:r>
              <a:rPr lang="en-US" dirty="0" err="1" smtClean="0">
                <a:solidFill>
                  <a:srgbClr val="7030A0"/>
                </a:solidFill>
                <a:latin typeface="Nikosh" pitchFamily="2" charset="0"/>
                <a:cs typeface="Nikosh" pitchFamily="2" charset="0"/>
              </a:rPr>
              <a:t>তথ্য</a:t>
            </a:r>
            <a:r>
              <a:rPr lang="en-US" dirty="0" smtClean="0">
                <a:solidFill>
                  <a:srgbClr val="7030A0"/>
                </a:solidFill>
                <a:latin typeface="Nikosh" pitchFamily="2" charset="0"/>
                <a:cs typeface="Nikosh" pitchFamily="2" charset="0"/>
              </a:rPr>
              <a:t> </a:t>
            </a:r>
            <a:r>
              <a:rPr lang="en-US" dirty="0" err="1">
                <a:solidFill>
                  <a:srgbClr val="7030A0"/>
                </a:solidFill>
                <a:latin typeface="Nikosh" pitchFamily="2" charset="0"/>
                <a:cs typeface="Nikosh" pitchFamily="2" charset="0"/>
              </a:rPr>
              <a:t>অধিকার</a:t>
            </a:r>
            <a:r>
              <a:rPr lang="en-US" dirty="0">
                <a:solidFill>
                  <a:srgbClr val="7030A0"/>
                </a:solidFill>
                <a:latin typeface="Nikosh" pitchFamily="2" charset="0"/>
                <a:cs typeface="Nikosh" pitchFamily="2" charset="0"/>
              </a:rPr>
              <a:t> (</a:t>
            </a:r>
            <a:r>
              <a:rPr lang="en-US" dirty="0" err="1">
                <a:solidFill>
                  <a:srgbClr val="7030A0"/>
                </a:solidFill>
                <a:latin typeface="Nikosh" pitchFamily="2" charset="0"/>
                <a:cs typeface="Nikosh" pitchFamily="2" charset="0"/>
              </a:rPr>
              <a:t>তথ্য</a:t>
            </a:r>
            <a:r>
              <a:rPr lang="en-US" dirty="0">
                <a:solidFill>
                  <a:srgbClr val="7030A0"/>
                </a:solidFill>
                <a:latin typeface="Nikosh" pitchFamily="2" charset="0"/>
                <a:cs typeface="Nikosh" pitchFamily="2" charset="0"/>
              </a:rPr>
              <a:t> </a:t>
            </a:r>
            <a:r>
              <a:rPr lang="en-US" dirty="0" err="1">
                <a:solidFill>
                  <a:srgbClr val="7030A0"/>
                </a:solidFill>
                <a:latin typeface="Nikosh" pitchFamily="2" charset="0"/>
                <a:cs typeface="Nikosh" pitchFamily="2" charset="0"/>
              </a:rPr>
              <a:t>প্রকাশ</a:t>
            </a:r>
            <a:r>
              <a:rPr lang="en-US" dirty="0">
                <a:solidFill>
                  <a:srgbClr val="7030A0"/>
                </a:solidFill>
                <a:latin typeface="Nikosh" pitchFamily="2" charset="0"/>
                <a:cs typeface="Nikosh" pitchFamily="2" charset="0"/>
              </a:rPr>
              <a:t> ও </a:t>
            </a:r>
            <a:r>
              <a:rPr lang="en-US" dirty="0" err="1">
                <a:solidFill>
                  <a:srgbClr val="7030A0"/>
                </a:solidFill>
                <a:latin typeface="Nikosh" pitchFamily="2" charset="0"/>
                <a:cs typeface="Nikosh" pitchFamily="2" charset="0"/>
              </a:rPr>
              <a:t>প্রচার</a:t>
            </a:r>
            <a:r>
              <a:rPr lang="en-US" dirty="0">
                <a:solidFill>
                  <a:srgbClr val="7030A0"/>
                </a:solidFill>
                <a:latin typeface="Nikosh" pitchFamily="2" charset="0"/>
                <a:cs typeface="Nikosh" pitchFamily="2" charset="0"/>
              </a:rPr>
              <a:t>) </a:t>
            </a:r>
            <a:r>
              <a:rPr lang="en-US" dirty="0" err="1">
                <a:solidFill>
                  <a:srgbClr val="7030A0"/>
                </a:solidFill>
                <a:latin typeface="Nikosh" pitchFamily="2" charset="0"/>
                <a:cs typeface="Nikosh" pitchFamily="2" charset="0"/>
              </a:rPr>
              <a:t>প্রবিধানমালা</a:t>
            </a:r>
            <a:r>
              <a:rPr lang="en-US" dirty="0">
                <a:solidFill>
                  <a:srgbClr val="7030A0"/>
                </a:solidFill>
                <a:latin typeface="Nikosh" pitchFamily="2" charset="0"/>
                <a:cs typeface="Nikosh" pitchFamily="2" charset="0"/>
              </a:rPr>
              <a:t>, ২০১০</a:t>
            </a:r>
            <a:r>
              <a:rPr lang="bn-IN" dirty="0">
                <a:solidFill>
                  <a:srgbClr val="7030A0"/>
                </a:solidFill>
                <a:latin typeface="Nikosh" pitchFamily="2" charset="0"/>
                <a:cs typeface="Nikosh" pitchFamily="2" charset="0"/>
              </a:rPr>
              <a:t> [ধারা-৬(৮)]</a:t>
            </a:r>
            <a:endParaRPr lang="en-US" dirty="0">
              <a:solidFill>
                <a:srgbClr val="7030A0"/>
              </a:solidFill>
              <a:latin typeface="Nikosh" pitchFamily="2" charset="0"/>
              <a:cs typeface="Nikosh" pitchFamily="2" charset="0"/>
            </a:endParaRPr>
          </a:p>
          <a:p>
            <a:endParaRPr lang="en-US" dirty="0"/>
          </a:p>
        </p:txBody>
      </p:sp>
      <p:sp>
        <p:nvSpPr>
          <p:cNvPr id="2" name="TextBox 1"/>
          <p:cNvSpPr txBox="1"/>
          <p:nvPr/>
        </p:nvSpPr>
        <p:spPr>
          <a:xfrm>
            <a:off x="4343401" y="5559106"/>
            <a:ext cx="4419600" cy="369332"/>
          </a:xfrm>
          <a:prstGeom prst="rect">
            <a:avLst/>
          </a:prstGeom>
          <a:noFill/>
        </p:spPr>
        <p:txBody>
          <a:bodyPr wrap="square" rtlCol="0">
            <a:spAutoFit/>
          </a:bodyPr>
          <a:lstStyle/>
          <a:p>
            <a:r>
              <a:rPr lang="en-US" dirty="0" err="1" smtClean="0"/>
              <a:t>সচিবালয়</a:t>
            </a:r>
            <a:r>
              <a:rPr lang="en-US" dirty="0" smtClean="0"/>
              <a:t> </a:t>
            </a:r>
            <a:r>
              <a:rPr lang="en-US" dirty="0" err="1" smtClean="0"/>
              <a:t>নির্দেশমালা</a:t>
            </a:r>
            <a:r>
              <a:rPr lang="en-US" dirty="0" smtClean="0"/>
              <a:t> ২০১৪ </a:t>
            </a:r>
            <a:r>
              <a:rPr lang="en-US" dirty="0" err="1" smtClean="0"/>
              <a:t>নির্দেশ</a:t>
            </a:r>
            <a:r>
              <a:rPr lang="en-US" dirty="0" smtClean="0"/>
              <a:t> ২৬৩</a:t>
            </a:r>
            <a:endParaRPr lang="en-US" dirty="0"/>
          </a:p>
        </p:txBody>
      </p:sp>
    </p:spTree>
    <p:extLst>
      <p:ext uri="{BB962C8B-B14F-4D97-AF65-F5344CB8AC3E}">
        <p14:creationId xmlns:p14="http://schemas.microsoft.com/office/powerpoint/2010/main" val="4064842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4" y="90629"/>
            <a:ext cx="8575895" cy="398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92579"/>
            <a:ext cx="9030832" cy="266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813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a:solidFill>
                  <a:srgbClr val="FF0000"/>
                </a:solidFill>
                <a:latin typeface="Nikosh" pitchFamily="2" charset="0"/>
                <a:cs typeface="Nikosh" pitchFamily="2" charset="0"/>
              </a:rPr>
              <a:t>৪) </a:t>
            </a:r>
            <a:r>
              <a:rPr lang="en-US" dirty="0" err="1">
                <a:solidFill>
                  <a:srgbClr val="FF0000"/>
                </a:solidFill>
                <a:latin typeface="Nikosh" pitchFamily="2" charset="0"/>
                <a:cs typeface="Nikosh" pitchFamily="2" charset="0"/>
              </a:rPr>
              <a:t>তথ্য</a:t>
            </a:r>
            <a:r>
              <a:rPr lang="en-US" dirty="0">
                <a:solidFill>
                  <a:srgbClr val="FF0000"/>
                </a:solidFill>
                <a:latin typeface="Nikosh" pitchFamily="2" charset="0"/>
                <a:cs typeface="Nikosh" pitchFamily="2" charset="0"/>
              </a:rPr>
              <a:t> </a:t>
            </a:r>
            <a:r>
              <a:rPr lang="en-US" dirty="0" err="1">
                <a:solidFill>
                  <a:srgbClr val="FF0000"/>
                </a:solidFill>
                <a:latin typeface="Nikosh" pitchFamily="2" charset="0"/>
                <a:cs typeface="Nikosh" pitchFamily="2" charset="0"/>
              </a:rPr>
              <a:t>অধিকার</a:t>
            </a:r>
            <a:r>
              <a:rPr lang="en-US" dirty="0">
                <a:solidFill>
                  <a:srgbClr val="FF0000"/>
                </a:solidFill>
                <a:latin typeface="Nikosh" pitchFamily="2" charset="0"/>
                <a:cs typeface="Nikosh" pitchFamily="2" charset="0"/>
              </a:rPr>
              <a:t> (</a:t>
            </a:r>
            <a:r>
              <a:rPr lang="en-US" dirty="0" err="1">
                <a:solidFill>
                  <a:srgbClr val="FF0000"/>
                </a:solidFill>
                <a:latin typeface="Nikosh" pitchFamily="2" charset="0"/>
                <a:cs typeface="Nikosh" pitchFamily="2" charset="0"/>
              </a:rPr>
              <a:t>তথ্য</a:t>
            </a:r>
            <a:r>
              <a:rPr lang="en-US" dirty="0">
                <a:solidFill>
                  <a:srgbClr val="FF0000"/>
                </a:solidFill>
                <a:latin typeface="Nikosh" pitchFamily="2" charset="0"/>
                <a:cs typeface="Nikosh" pitchFamily="2" charset="0"/>
              </a:rPr>
              <a:t> </a:t>
            </a:r>
            <a:r>
              <a:rPr lang="en-US" dirty="0" err="1">
                <a:solidFill>
                  <a:srgbClr val="FF0000"/>
                </a:solidFill>
                <a:latin typeface="Nikosh" pitchFamily="2" charset="0"/>
                <a:cs typeface="Nikosh" pitchFamily="2" charset="0"/>
              </a:rPr>
              <a:t>প্রকাশ</a:t>
            </a:r>
            <a:r>
              <a:rPr lang="en-US" dirty="0">
                <a:solidFill>
                  <a:srgbClr val="FF0000"/>
                </a:solidFill>
                <a:latin typeface="Nikosh" pitchFamily="2" charset="0"/>
                <a:cs typeface="Nikosh" pitchFamily="2" charset="0"/>
              </a:rPr>
              <a:t> ও </a:t>
            </a:r>
            <a:r>
              <a:rPr lang="en-US" dirty="0" err="1">
                <a:solidFill>
                  <a:srgbClr val="FF0000"/>
                </a:solidFill>
                <a:latin typeface="Nikosh" pitchFamily="2" charset="0"/>
                <a:cs typeface="Nikosh" pitchFamily="2" charset="0"/>
              </a:rPr>
              <a:t>প্রচার</a:t>
            </a:r>
            <a:r>
              <a:rPr lang="en-US" dirty="0">
                <a:solidFill>
                  <a:srgbClr val="FF0000"/>
                </a:solidFill>
                <a:latin typeface="Nikosh" pitchFamily="2" charset="0"/>
                <a:cs typeface="Nikosh" pitchFamily="2" charset="0"/>
              </a:rPr>
              <a:t>) </a:t>
            </a:r>
            <a:r>
              <a:rPr lang="en-US" dirty="0" err="1">
                <a:solidFill>
                  <a:srgbClr val="FF0000"/>
                </a:solidFill>
                <a:latin typeface="Nikosh" pitchFamily="2" charset="0"/>
                <a:cs typeface="Nikosh" pitchFamily="2" charset="0"/>
              </a:rPr>
              <a:t>প্রবিধানমালা</a:t>
            </a:r>
            <a:r>
              <a:rPr lang="en-US" dirty="0">
                <a:solidFill>
                  <a:srgbClr val="FF0000"/>
                </a:solidFill>
                <a:latin typeface="Nikosh" pitchFamily="2" charset="0"/>
                <a:cs typeface="Nikosh" pitchFamily="2" charset="0"/>
              </a:rPr>
              <a:t>, ২০১০</a:t>
            </a:r>
            <a:r>
              <a:rPr lang="bn-IN" dirty="0">
                <a:solidFill>
                  <a:srgbClr val="FF0000"/>
                </a:solidFill>
                <a:latin typeface="Nikosh" pitchFamily="2" charset="0"/>
                <a:cs typeface="Nikosh" pitchFamily="2" charset="0"/>
              </a:rPr>
              <a:t> [ধারা-৬(৮)]</a:t>
            </a:r>
            <a:r>
              <a:rPr lang="en-US" dirty="0">
                <a:solidFill>
                  <a:srgbClr val="FF0000"/>
                </a:solidFill>
                <a:latin typeface="Nikosh" pitchFamily="2" charset="0"/>
                <a:cs typeface="Nikosh" pitchFamily="2" charset="0"/>
              </a:rPr>
              <a:t/>
            </a:r>
            <a:br>
              <a:rPr lang="en-US" dirty="0">
                <a:solidFill>
                  <a:srgbClr val="FF0000"/>
                </a:solidFill>
                <a:latin typeface="Nikosh" pitchFamily="2" charset="0"/>
                <a:cs typeface="Nikosh" pitchFamily="2" charset="0"/>
              </a:rPr>
            </a:br>
            <a:endParaRPr lang="en-US"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686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810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599"/>
            <a:ext cx="8762999" cy="594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970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TotalTime>
  <Words>522</Words>
  <Application>Microsoft Office PowerPoint</Application>
  <PresentationFormat>On-screen Show (4:3)</PresentationFormat>
  <Paragraphs>54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স্বাগত</vt:lpstr>
      <vt:lpstr>স্বতঃপ্রণোদিত তথ্য প্রকাশ নির্দেশিকা</vt:lpstr>
      <vt:lpstr>স্বতঃপ্রণোদিত তথ্য প্রকাশ নির্দেশিকা:</vt:lpstr>
      <vt:lpstr>তথ্য অধিকার আইন, ২০০৯  ধারা-৬: তথ্য প্রকাশ</vt:lpstr>
      <vt:lpstr>PowerPoint Presentation</vt:lpstr>
      <vt:lpstr>PowerPoint Presentation</vt:lpstr>
      <vt:lpstr>PowerPoint Presentation</vt:lpstr>
      <vt:lpstr>৪) তথ্য অধিকার (তথ্য প্রকাশ ও প্রচার) প্রবিধানমালা, ২০১০ [ধারা-৬(৮)]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তৃতীয় অধ্যায়</vt:lpstr>
      <vt:lpstr>PowerPoint Presentation</vt:lpstr>
      <vt:lpstr>PowerPoint Presentation</vt:lpstr>
      <vt:lpstr>PowerPoint Presentation</vt:lpstr>
      <vt:lpstr>PowerPoint Presentation</vt:lpstr>
      <vt:lpstr>PowerPoint Presentation</vt:lpstr>
      <vt:lpstr>ধন্যবাদ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70</cp:revision>
  <dcterms:created xsi:type="dcterms:W3CDTF">2021-08-24T16:34:36Z</dcterms:created>
  <dcterms:modified xsi:type="dcterms:W3CDTF">2022-04-09T07:35:09Z</dcterms:modified>
</cp:coreProperties>
</file>