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29" autoAdjust="0"/>
  </p:normalViewPr>
  <p:slideViewPr>
    <p:cSldViewPr>
      <p:cViewPr>
        <p:scale>
          <a:sx n="66" d="100"/>
          <a:sy n="66" d="100"/>
        </p:scale>
        <p:origin x="-127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61A0-440E-46A5-A064-C750B9D842E2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A6434-DE33-451F-85D0-3C1CBC930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4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A6434-DE33-451F-85D0-3C1CBC9305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3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75E08-65B2-41D1-934E-441D4CE3F794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75E08-65B2-41D1-934E-441D4CE3F794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75E08-65B2-41D1-934E-441D4CE3F794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75E08-65B2-41D1-934E-441D4CE3F794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75E08-65B2-41D1-934E-441D4CE3F794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75E08-65B2-41D1-934E-441D4CE3F794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75E08-65B2-41D1-934E-441D4CE3F794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75E08-65B2-41D1-934E-441D4CE3F794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75E08-65B2-41D1-934E-441D4CE3F794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75E08-65B2-41D1-934E-441D4CE3F794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75E08-65B2-41D1-934E-441D4CE3F794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E75E08-65B2-41D1-934E-441D4CE3F794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8800" dirty="0" smtClean="0"/>
              <a:t>Welcome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/>
          </a:p>
          <a:p>
            <a:pPr marL="82296" indent="0" algn="ctr">
              <a:buNone/>
            </a:pPr>
            <a:r>
              <a:rPr lang="en-US" dirty="0" smtClean="0"/>
              <a:t>Muhammad </a:t>
            </a:r>
            <a:r>
              <a:rPr lang="en-US" dirty="0" err="1" smtClean="0"/>
              <a:t>Asadul</a:t>
            </a:r>
            <a:r>
              <a:rPr lang="en-US" dirty="0" smtClean="0"/>
              <a:t> </a:t>
            </a:r>
            <a:r>
              <a:rPr lang="en-US" dirty="0" err="1" smtClean="0"/>
              <a:t>Haq</a:t>
            </a:r>
            <a:endParaRPr lang="en-US" dirty="0" smtClean="0"/>
          </a:p>
          <a:p>
            <a:pPr marL="82296" indent="0" algn="ctr">
              <a:buNone/>
            </a:pPr>
            <a:r>
              <a:rPr lang="en-US" sz="1400" dirty="0" smtClean="0">
                <a:latin typeface="Arial Black" pitchFamily="34" charset="0"/>
              </a:rPr>
              <a:t>Deputy Secretary</a:t>
            </a:r>
          </a:p>
          <a:p>
            <a:pPr marL="82296" indent="0" algn="ctr">
              <a:buNone/>
            </a:pPr>
            <a:r>
              <a:rPr lang="en-US" sz="1400" dirty="0" smtClean="0">
                <a:latin typeface="Arial Black" pitchFamily="34" charset="0"/>
              </a:rPr>
              <a:t>Cabinet Division</a:t>
            </a:r>
          </a:p>
          <a:p>
            <a:pPr marL="82296" indent="0" algn="ctr">
              <a:buNone/>
            </a:pPr>
            <a:r>
              <a:rPr lang="en-US" sz="1400" dirty="0" smtClean="0">
                <a:latin typeface="Arial Narrow" pitchFamily="34" charset="0"/>
              </a:rPr>
              <a:t>asad15664@gmail.com</a:t>
            </a:r>
          </a:p>
          <a:p>
            <a:pPr marL="82296" indent="0" algn="ctr">
              <a:buNone/>
            </a:pPr>
            <a:r>
              <a:rPr lang="en-US" sz="1600" dirty="0" smtClean="0">
                <a:latin typeface="Arial Black" pitchFamily="34" charset="0"/>
              </a:rPr>
              <a:t>01746126187</a:t>
            </a:r>
            <a:endParaRPr lang="en-US" sz="1600" dirty="0"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2133600" cy="200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90800"/>
            <a:ext cx="2230245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1830"/>
            <a:ext cx="8534400" cy="620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বিধি-৮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বিধি</a:t>
            </a:r>
            <a:r>
              <a:rPr lang="en-US" dirty="0" smtClean="0"/>
              <a:t>: ৪(৫)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প্রদত্ত</a:t>
            </a:r>
            <a:r>
              <a:rPr lang="en-US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পৃষ্ঠায়</a:t>
            </a:r>
            <a:r>
              <a:rPr lang="en-US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/>
              <a:t>“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 অধিকার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২০০৯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অধীনে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সরবরাহ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হইয়াছে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মর্মে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প্রত্যায়ন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তাতে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প্রত্যয়নকারী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কর্মকর্তার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পদবী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স্বাক্ষর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দাপ্তরিক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সীল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থাকবে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আপীল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ধারা</a:t>
            </a:r>
            <a:r>
              <a:rPr lang="en-US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(২৪) </a:t>
            </a: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বিধি</a:t>
            </a:r>
            <a:r>
              <a:rPr lang="en-US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(৬)</a:t>
            </a:r>
            <a:endParaRPr lang="en-US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9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7924800" cy="618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4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7472"/>
            <a:ext cx="8001000" cy="654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1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429506"/>
              </p:ext>
            </p:extLst>
          </p:nvPr>
        </p:nvGraphicFramePr>
        <p:xfrm>
          <a:off x="1981200" y="76200"/>
          <a:ext cx="6705600" cy="680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Acrobat Document" r:id="rId3" imgW="3886044" imgH="5029200" progId="AcroExch.Document.11">
                  <p:embed/>
                </p:oleObj>
              </mc:Choice>
              <mc:Fallback>
                <p:oleObj name="Acrobat Document" r:id="rId3" imgW="3886044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76200"/>
                        <a:ext cx="6705600" cy="680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4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6124"/>
            <a:ext cx="7721497" cy="644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3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053"/>
            <a:ext cx="50196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24" y="1295400"/>
            <a:ext cx="8153400" cy="547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638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ধারা-১৩(১) </a:t>
            </a:r>
            <a:r>
              <a:rPr lang="en-US" dirty="0" err="1" smtClean="0"/>
              <a:t>কমিশনের</a:t>
            </a:r>
            <a:r>
              <a:rPr lang="en-US" dirty="0" smtClean="0"/>
              <a:t> </a:t>
            </a:r>
            <a:r>
              <a:rPr lang="en-US" dirty="0" err="1" smtClean="0"/>
              <a:t>ক্ষমতা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0"/>
            <a:ext cx="6505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7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অভিযোগ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নিষ্পত্তি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: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7391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9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on: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6000" dirty="0" smtClean="0">
              <a:latin typeface="Bahnschrift SemiBold Condensed" pitchFamily="34" charset="0"/>
            </a:endParaRPr>
          </a:p>
          <a:p>
            <a:pPr algn="r"/>
            <a:r>
              <a:rPr lang="en-US" sz="6000" dirty="0" smtClean="0">
                <a:latin typeface="Bahnschrift SemiBold Condensed" pitchFamily="34" charset="0"/>
              </a:rPr>
              <a:t>Processing of filing and disposal of application, appeal and complaint</a:t>
            </a:r>
            <a:endParaRPr lang="en-US" sz="6000" dirty="0"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" pitchFamily="2" charset="0"/>
                <a:cs typeface="Nikosh" pitchFamily="2" charset="0"/>
              </a:rPr>
              <a:t>অভিযোগ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নিষ্পত্তি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: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92" y="1676400"/>
            <a:ext cx="808980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5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772400" cy="63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4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1143000"/>
            <a:ext cx="5181600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cross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 You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5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প্রাপ্তির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অনুরোধ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৮)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লিখিতভাবে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ইলেকট্রনিক মিডিয়া বা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ই-মেইলে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তথ্যপ্রাপ্তির জন্য অনুরোধ করা যাবে। </a:t>
            </a:r>
            <a:endParaRPr lang="en-US" dirty="0" smtClean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তবে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উল্লিখিত অনুরোধে অনুরোধকারীর নাম,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ঠিকানা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প্রযোজ্য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ফ্যাক্স নম্বর এবং ই-মেইল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ঠিকানা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থাকতে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  <a:endParaRPr lang="bn-IN" dirty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 তথ্যের জন্য অনুরোধ করা হয়েছে তার নির্ভুল এবং স্পষ্ট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  <a:endParaRPr lang="bn-IN" dirty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অনুরোধকৃত তথ্যের অবস্থান নির্ণয়ের সুবিধার্থে অন্যান্য প্রয়োজনীয় প্রাসঙ্গিক তথ্যাবলি এবং </a:t>
            </a:r>
            <a:endParaRPr lang="en-US" dirty="0" smtClean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পদ্ধতিতে তথ্য পেতে আগ্রহী তার বর্ণনা অর্থাৎ পরিদর্শন করা, অনুলিপি নেয়া, নোট নেয়া বা অন্য কোনো অনুমোদিত পদ্ধতি উল্লেখ থাকতে হবে। </a:t>
            </a:r>
            <a:endParaRPr lang="bn-IN" dirty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ক্রমশঃ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 অধিকার আইনের ধারা ৮ অনুযায়ী তথ্যপ্রাপ্তির অনুরোধ কর্তৃপক্ষ কর্তৃক মুদ্রিত ফরমে নির্ধারিত ফরম্যাটে হতে হবে। </a:t>
            </a:r>
            <a:endParaRPr lang="bn-IN" dirty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তবে ফরম মুদ্রিত বা সহজলভ্য না হলে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উল্লিখিত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তথ্যাবলি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সাদা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কাগজে, ইলেকট্রনিক মিডিয়া বা ই-মেইলেও তথ্যপ্রাপ্তির জন্য অনুরোধ করা যাবে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 smtClean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তথ্যপ্রাপ্তির ক্ষেত্রে অনুরোধকারীকে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উক্ত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তথ্যের জন্য নির্ধারিত যুক্তিসঙ্গত মূল্য পরিশোধ করতে হবে।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5791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44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s-IN" dirty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তথ্য </a:t>
            </a:r>
            <a:r>
              <a:rPr lang="as-IN" dirty="0" smtClean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প্র</a:t>
            </a:r>
            <a:r>
              <a:rPr lang="en-US" dirty="0" err="1" smtClean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াপ্তির</a:t>
            </a:r>
            <a:r>
              <a:rPr lang="en-US" dirty="0" smtClean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অনুরোধের</a:t>
            </a:r>
            <a:r>
              <a:rPr lang="en-US" dirty="0" smtClean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আবেদনপত্র</a:t>
            </a:r>
            <a:r>
              <a:rPr lang="en-US" dirty="0" smtClean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dirty="0" smtClean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 smtClean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প্রাপ্তি</a:t>
            </a:r>
            <a:r>
              <a:rPr lang="en-US" dirty="0" smtClean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স্বীকার</a:t>
            </a:r>
            <a:r>
              <a:rPr lang="en-US" dirty="0" smtClean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(বিধি-৩)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12413"/>
            <a:ext cx="6477000" cy="529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12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তথ্য প্রদান </a:t>
            </a:r>
            <a:r>
              <a:rPr lang="as-IN" dirty="0" smtClean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dirty="0" smtClean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(ধারা:৯)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 algn="just"/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৯(১)।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তথ্যের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 কোনো নাগরিকের কাছ থেকে অনুরোধ পাবার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২০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কার্যদিবসের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দায়িত্বপ্রাপ্ত কর্মকর্তাকে সেই তথ্য বাধ্যতামূলকভাবে সরবরাহ করতে হবে। </a:t>
            </a:r>
            <a:endParaRPr lang="en-US" dirty="0" smtClean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1" algn="just"/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৯(২)।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তবে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 তথ্য চাওয়া হয়েছে তা যদি অন্য কোনো কর্তৃপক্ষের নিকট থেকে সংগ্রহ করতে হয় তাহলে এই সময় ৩০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কার্যদিবস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পর্যন্ত বেড়ে যাবে। </a:t>
            </a:r>
            <a:endParaRPr lang="bn-IN" dirty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1" algn="just"/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৯(৩)।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যদি কোনো কারণে দায়িত্বপ্রাপ্ত কর্মকর্তা অনুরোধকৃত তথ্য প্রদান করতে না পারে তাহলে তার কারণ উল্লেখ করে আবেদন পাবার ১০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কার্যদিবসের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 তা অনুরোধকারীকে জানাতে হবে। </a:t>
            </a:r>
            <a:endParaRPr lang="bn-IN" dirty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1" algn="just"/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৯(৪)।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যদি কোনো তথ্য কোনো ব্যক্তির জীবন-মৃত্যু, গ্রেফতার বা কারাগার থেকে মুক্তি সংক্রান্ত হয় তাহলে দায়িত্বপ্রাপ্ত কর্মকর্তাকে ২৪ ঘণ্টার মধ্যে অন্তত প্রাথমিক তথ্য সরবরাহ করতে হবে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 smtClean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1" algn="just"/>
            <a:r>
              <a:rPr lang="as-IN" dirty="0">
                <a:solidFill>
                  <a:srgbClr val="FF0000"/>
                </a:solidFill>
                <a:latin typeface="Dosis ExtraLight" pitchFamily="2" charset="0"/>
                <a:cs typeface="Ekushey Mohua" pitchFamily="66"/>
              </a:rPr>
              <a:t>তথ্য দেয়ার এই সময়সীমার মধ্যে যদি দায়িত্বপ্রাপ্ত কর্মকর্তা তথ্য সরবরাহ করতে অপারগ হন তাহলে </a:t>
            </a:r>
            <a:r>
              <a:rPr lang="as-IN" dirty="0" smtClean="0">
                <a:solidFill>
                  <a:srgbClr val="FF0000"/>
                </a:solidFill>
                <a:latin typeface="Dosis ExtraLight" pitchFamily="2" charset="0"/>
                <a:cs typeface="Ekushey Mohua" pitchFamily="66"/>
              </a:rPr>
              <a:t>ধ</a:t>
            </a:r>
            <a:r>
              <a:rPr lang="en-US" dirty="0" err="1" smtClean="0">
                <a:solidFill>
                  <a:srgbClr val="FF0000"/>
                </a:solidFill>
                <a:latin typeface="Dosis ExtraLight" pitchFamily="2" charset="0"/>
                <a:cs typeface="Ekushey Mohua" pitchFamily="66"/>
              </a:rPr>
              <a:t>রে</a:t>
            </a:r>
            <a:r>
              <a:rPr lang="as-IN" dirty="0" smtClean="0">
                <a:solidFill>
                  <a:srgbClr val="FF0000"/>
                </a:solidFill>
                <a:latin typeface="Dosis ExtraLight" pitchFamily="2" charset="0"/>
                <a:cs typeface="Ekushey Mohua" pitchFamily="66"/>
              </a:rPr>
              <a:t> </a:t>
            </a:r>
            <a:r>
              <a:rPr lang="as-IN" dirty="0">
                <a:solidFill>
                  <a:srgbClr val="FF0000"/>
                </a:solidFill>
                <a:latin typeface="Dosis ExtraLight" pitchFamily="2" charset="0"/>
                <a:cs typeface="Ekushey Mohua" pitchFamily="66"/>
              </a:rPr>
              <a:t>নেয়া হবে যে, তিনি এই অনুরোধ প্রত্যাখ্যান করেছেন এবং এক্ষেত্রে তার বিরুদ্ধে ব্যবস্থা নেয়ার বিধান করা হয়েছে। </a:t>
            </a:r>
            <a:endParaRPr lang="bn-IN" dirty="0">
              <a:solidFill>
                <a:srgbClr val="FF0000"/>
              </a:solidFill>
              <a:latin typeface="Dosis ExtraLight" pitchFamily="2" charset="0"/>
              <a:cs typeface="Ekushey Mohua" pitchFamily="66"/>
            </a:endParaRPr>
          </a:p>
          <a:p>
            <a:pPr lvl="1" algn="just"/>
            <a:endParaRPr lang="as-IN" dirty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435608" y="153641"/>
            <a:ext cx="7498080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দায়িত্বপ্রাপ্ত</a:t>
            </a:r>
            <a:r>
              <a:rPr lang="en-US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কর্মকর্তা</a:t>
            </a:r>
            <a:r>
              <a:rPr lang="en-US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প্রদানে</a:t>
            </a:r>
            <a:r>
              <a:rPr lang="en-US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অপারগ</a:t>
            </a:r>
            <a:r>
              <a:rPr lang="en-US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হলে</a:t>
            </a:r>
            <a:r>
              <a:rPr lang="en-US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জানিয়ে</a:t>
            </a:r>
            <a:r>
              <a:rPr lang="en-US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১০ </a:t>
            </a:r>
            <a:r>
              <a:rPr lang="en-US" sz="28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কার্যদিবসের</a:t>
            </a:r>
            <a:r>
              <a:rPr lang="en-US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আবেদনকারীকে</a:t>
            </a:r>
            <a:r>
              <a:rPr lang="en-US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“খ” </a:t>
            </a:r>
            <a:r>
              <a:rPr lang="en-US" sz="28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ফরমে</a:t>
            </a:r>
            <a:r>
              <a:rPr lang="en-US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অবহিত</a:t>
            </a:r>
            <a:r>
              <a:rPr lang="en-US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করবেন</a:t>
            </a:r>
            <a:r>
              <a:rPr lang="en-US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। </a:t>
            </a:r>
            <a:br>
              <a:rPr lang="en-US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</a:br>
            <a:endParaRPr lang="en-US" sz="2800" dirty="0">
              <a:solidFill>
                <a:srgbClr val="92D050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81449"/>
              </p:ext>
            </p:extLst>
          </p:nvPr>
        </p:nvGraphicFramePr>
        <p:xfrm>
          <a:off x="1524000" y="1459938"/>
          <a:ext cx="7391400" cy="541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3" imgW="3777856" imgH="5346331" progId="AcroExch.Document.11">
                  <p:embed/>
                </p:oleObj>
              </mc:Choice>
              <mc:Fallback>
                <p:oleObj name="Acrobat Document" r:id="rId3" imgW="3777856" imgH="5346331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459938"/>
                        <a:ext cx="7391400" cy="541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4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u="sng" dirty="0" err="1" smtClean="0">
                <a:solidFill>
                  <a:srgbClr val="FF0000"/>
                </a:solidFill>
                <a:cs typeface="Ekushey Sumit" pitchFamily="66"/>
              </a:rPr>
              <a:t>তথ্যের</a:t>
            </a:r>
            <a:r>
              <a:rPr lang="en-US" sz="5400" u="sng" dirty="0" smtClean="0">
                <a:solidFill>
                  <a:srgbClr val="FF0000"/>
                </a:solidFill>
                <a:cs typeface="Ekushey Sumit" pitchFamily="66"/>
              </a:rPr>
              <a:t> </a:t>
            </a:r>
            <a:r>
              <a:rPr lang="en-US" sz="5400" u="sng" dirty="0" err="1" smtClean="0">
                <a:solidFill>
                  <a:srgbClr val="FF0000"/>
                </a:solidFill>
                <a:cs typeface="Ekushey Sumit" pitchFamily="66"/>
              </a:rPr>
              <a:t>মূল্য</a:t>
            </a:r>
            <a:r>
              <a:rPr lang="en-US" sz="5400" u="sng" dirty="0" smtClean="0">
                <a:solidFill>
                  <a:srgbClr val="FF0000"/>
                </a:solidFill>
                <a:cs typeface="Ekushey Sumit" pitchFamily="66"/>
              </a:rPr>
              <a:t> ও </a:t>
            </a:r>
            <a:r>
              <a:rPr lang="en-US" sz="5400" u="sng" dirty="0" err="1" smtClean="0">
                <a:solidFill>
                  <a:srgbClr val="FF0000"/>
                </a:solidFill>
                <a:cs typeface="Ekushey Sumit" pitchFamily="66"/>
              </a:rPr>
              <a:t>মূল্য</a:t>
            </a:r>
            <a:r>
              <a:rPr lang="en-US" sz="5400" u="sng" dirty="0" smtClean="0">
                <a:solidFill>
                  <a:srgbClr val="FF0000"/>
                </a:solidFill>
                <a:cs typeface="Ekushey Sumit" pitchFamily="66"/>
              </a:rPr>
              <a:t> </a:t>
            </a:r>
            <a:r>
              <a:rPr lang="en-US" sz="5400" u="sng" dirty="0" err="1" smtClean="0">
                <a:solidFill>
                  <a:srgbClr val="FF0000"/>
                </a:solidFill>
                <a:cs typeface="Ekushey Sumit" pitchFamily="66"/>
              </a:rPr>
              <a:t>পরিশোধ</a:t>
            </a:r>
            <a:r>
              <a:rPr lang="en-US" sz="5400" u="sng" dirty="0" smtClean="0">
                <a:solidFill>
                  <a:srgbClr val="FF0000"/>
                </a:solidFill>
                <a:cs typeface="Ekushey Sumit" pitchFamily="66"/>
              </a:rPr>
              <a:t>:</a:t>
            </a:r>
            <a:endParaRPr lang="en-US" sz="5400" u="sng" dirty="0">
              <a:solidFill>
                <a:srgbClr val="FF0000"/>
              </a:solidFill>
              <a:cs typeface="Ekushey Sumit" pitchFamily="66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3422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411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8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895</TotalTime>
  <Words>409</Words>
  <Application>Microsoft Office PowerPoint</Application>
  <PresentationFormat>On-screen Show (4:3)</PresentationFormat>
  <Paragraphs>42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Solstice</vt:lpstr>
      <vt:lpstr>Acrobat Document</vt:lpstr>
      <vt:lpstr>Welcome</vt:lpstr>
      <vt:lpstr>Discussion on:</vt:lpstr>
      <vt:lpstr>তথ্য প্রাপ্তির অনুরোধ (ধারা ৮)</vt:lpstr>
      <vt:lpstr>ক্রমশঃ</vt:lpstr>
      <vt:lpstr>PowerPoint Presentation</vt:lpstr>
      <vt:lpstr>তথ্য প্রাপ্তির অনুরোধের আবেদনপত্র গ্রহণ ও প্রাপ্তি স্বীকার (বিধি-৩)</vt:lpstr>
      <vt:lpstr>তথ্য প্রদান পদ্ধতি (ধারা:৯)</vt:lpstr>
      <vt:lpstr>দায়িত্বপ্রাপ্ত কর্মকর্তা তথ্য প্রদানে অপারগ হলে কারণ জানিয়ে ১০ কার্যদিবসের মধ্যে আবেদনকারীকে “খ” ফরমে অবহিত  করবেন।  </vt:lpstr>
      <vt:lpstr>তথ্যের মূল্য ও মূল্য পরিশোধ:</vt:lpstr>
      <vt:lpstr>PowerPoint Presentation</vt:lpstr>
      <vt:lpstr>বিধি: ৪(৫)</vt:lpstr>
      <vt:lpstr>আপীল: ধারা(২৪) এবং বিধি (৬)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অভিযোগ নিষ্পত্তি:</vt:lpstr>
      <vt:lpstr>অভিযোগ নিষ্পত্তি প্রক্রিয়া: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2021-05-25T17:33:23Z</dcterms:created>
  <dcterms:modified xsi:type="dcterms:W3CDTF">2021-05-28T09:33:58Z</dcterms:modified>
</cp:coreProperties>
</file>