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3" r:id="rId2"/>
    <p:sldId id="273" r:id="rId3"/>
    <p:sldId id="257" r:id="rId4"/>
    <p:sldId id="272" r:id="rId5"/>
    <p:sldId id="265" r:id="rId6"/>
    <p:sldId id="267" r:id="rId7"/>
    <p:sldId id="266" r:id="rId8"/>
    <p:sldId id="270" r:id="rId9"/>
    <p:sldId id="261" r:id="rId10"/>
    <p:sldId id="262" r:id="rId11"/>
    <p:sldId id="264" r:id="rId1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3369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613D1978-2DC8-4315-B3A3-EE6B4A65C116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B8C28054-B45D-4568-B3F8-7A38B36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5551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56DCDBBF-C81E-43B0-B6AF-18E256E15C5C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73E01CED-DED0-4601-B2AE-0EE477FB4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499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23860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42874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937404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028070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4287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15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589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620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578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70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300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07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175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599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52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987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408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762000" y="1143000"/>
            <a:ext cx="75438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বাংলাদেশ</a:t>
            </a:r>
            <a:r>
              <a:rPr lang="en-US" altLang="en-US" sz="4400" b="1" dirty="0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শিপিং</a:t>
            </a:r>
            <a:r>
              <a:rPr lang="en-US" altLang="en-US" sz="4400" b="1" dirty="0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কর্পোরেশন</a:t>
            </a:r>
            <a:endParaRPr lang="en-US" altLang="en-US" sz="4400" b="1" dirty="0" smtClean="0">
              <a:solidFill>
                <a:srgbClr val="FF0000"/>
              </a:solidFill>
              <a:latin typeface="Nikosh" pitchFamily="2" charset="0"/>
              <a:cs typeface="Nikosh" panose="02000000000000000000" pitchFamily="2" charset="0"/>
            </a:endParaRPr>
          </a:p>
          <a:p>
            <a:pPr algn="ctr" eaLnBrk="1" hangingPunct="1"/>
            <a:r>
              <a:rPr lang="en-US" altLang="en-US" sz="2800" b="1" dirty="0" err="1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চট্টগ্রাম</a:t>
            </a:r>
            <a:r>
              <a:rPr lang="en-US" altLang="en-US" sz="2800" b="1" dirty="0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।</a:t>
            </a:r>
          </a:p>
          <a:p>
            <a:pPr algn="ctr"/>
            <a:endParaRPr lang="en-US" sz="3600" b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উপস্থাপনায়ঃ</a:t>
            </a:r>
            <a:r>
              <a:rPr lang="en-US" sz="36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                    </a:t>
            </a:r>
          </a:p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                      </a:t>
            </a:r>
            <a:r>
              <a:rPr lang="bn-BD" sz="3600" b="1" dirty="0" smtClean="0">
                <a:latin typeface="Nikosh" pitchFamily="2" charset="0"/>
                <a:cs typeface="Nikosh" pitchFamily="2" charset="0"/>
              </a:rPr>
              <a:t>কমডোর সুমন মাহমুদ সাব্বির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,  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</a:t>
            </a:r>
          </a:p>
          <a:p>
            <a:pPr algn="ctr"/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        </a:t>
            </a:r>
            <a:r>
              <a:rPr lang="bn-BD" sz="2400" b="1" dirty="0" smtClean="0">
                <a:latin typeface="Nikosh" pitchFamily="2" charset="0"/>
                <a:cs typeface="Nikosh" pitchFamily="2" charset="0"/>
              </a:rPr>
              <a:t>(এনডি), এনজিপি, এনডিসি, পিএসসি, বিএন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। </a:t>
            </a:r>
          </a:p>
          <a:p>
            <a:pPr algn="ctr"/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   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ব্যবস্থাপনা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পরিচালক</a:t>
            </a:r>
            <a:endParaRPr lang="en-US" altLang="en-US" sz="36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34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685800" y="1066800"/>
            <a:ext cx="777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বাংলাদেশ</a:t>
            </a:r>
            <a:r>
              <a:rPr lang="en-US" altLang="en-US" sz="4400" b="1" dirty="0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শিপিং</a:t>
            </a:r>
            <a:r>
              <a:rPr lang="en-US" altLang="en-US" sz="4400" b="1" dirty="0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কর্পোরেশন</a:t>
            </a:r>
            <a:endParaRPr lang="en-US" altLang="en-US" sz="4400" b="1" dirty="0" smtClean="0">
              <a:solidFill>
                <a:srgbClr val="FF0000"/>
              </a:solidFill>
              <a:latin typeface="Nikosh" pitchFamily="2" charset="0"/>
              <a:cs typeface="Nikosh" panose="02000000000000000000" pitchFamily="2" charset="0"/>
            </a:endParaRPr>
          </a:p>
          <a:p>
            <a:pPr algn="ctr"/>
            <a:r>
              <a:rPr lang="en-US" altLang="en-US" sz="2800" b="1" dirty="0" err="1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চট্টগ্রাম</a:t>
            </a:r>
            <a:r>
              <a:rPr lang="en-US" altLang="en-US" sz="2800" b="1" dirty="0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।</a:t>
            </a:r>
          </a:p>
          <a:p>
            <a:pPr algn="ctr"/>
            <a:endParaRPr lang="en-US" sz="3600" b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উপস্থাপনায়ঃ</a:t>
            </a:r>
            <a:r>
              <a:rPr lang="en-US" sz="36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                    </a:t>
            </a:r>
          </a:p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                     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মোঃ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আমিনুল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ইসলাম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,  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</a:t>
            </a:r>
          </a:p>
          <a:p>
            <a:pPr algn="ctr"/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       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মহাব্যবস্থাপক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(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অপারেশন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)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। </a:t>
            </a:r>
          </a:p>
          <a:p>
            <a:pPr algn="ctr"/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   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বিএসসি,চট্টগ্রাম</a:t>
            </a:r>
            <a:r>
              <a:rPr lang="en-US" sz="3600" b="1" smtClean="0">
                <a:latin typeface="Nikosh" pitchFamily="2" charset="0"/>
                <a:cs typeface="Nikosh" pitchFamily="2" charset="0"/>
              </a:rPr>
              <a:t>।</a:t>
            </a:r>
            <a:endParaRPr lang="en-US" altLang="en-US" sz="8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37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463403" y="270163"/>
            <a:ext cx="8077200" cy="1482437"/>
          </a:xfrm>
        </p:spPr>
        <p:txBody>
          <a:bodyPr>
            <a:noAutofit/>
          </a:bodyPr>
          <a:lstStyle/>
          <a:p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sz="3200" dirty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sz="3200" dirty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sz="3200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sz="3200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উদ্যোগে</a:t>
            </a:r>
            <a:r>
              <a:rPr lang="bn-BD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র 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শিরোনামঃ</a:t>
            </a: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“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জাহাজের</a:t>
            </a: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ফ্লিট</a:t>
            </a:r>
            <a:r>
              <a:rPr lang="en-US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ম্যানেজমেন্ট</a:t>
            </a:r>
            <a:r>
              <a:rPr lang="en-US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সহজীকরন</a:t>
            </a:r>
            <a:r>
              <a:rPr lang="en-US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”</a:t>
            </a: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endParaRPr lang="en-US" altLang="en-US" sz="1400" dirty="0" smtClean="0">
              <a:latin typeface="Nikosh" pitchFamily="2" charset="0"/>
              <a:ea typeface="Nikosh" pitchFamily="2" charset="0"/>
              <a:cs typeface="Nikosh" pitchFamily="2" charset="0"/>
            </a:endParaRPr>
          </a:p>
        </p:txBody>
      </p:sp>
      <p:pic>
        <p:nvPicPr>
          <p:cNvPr id="205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1420342"/>
              </p:ext>
            </p:extLst>
          </p:nvPr>
        </p:nvGraphicFramePr>
        <p:xfrm>
          <a:off x="0" y="2362200"/>
          <a:ext cx="8991599" cy="2567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172"/>
                <a:gridCol w="2025135"/>
                <a:gridCol w="1620108"/>
                <a:gridCol w="2754184"/>
              </a:tblGrid>
              <a:tr h="534502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  নাম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পদবি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ভূমিকা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কর্মস্থল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 anchor="ctr"/>
                </a:tc>
              </a:tr>
              <a:tr h="65087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Nikosh" pitchFamily="2" charset="0"/>
                          <a:cs typeface="Nikosh" pitchFamily="2" charset="0"/>
                        </a:rPr>
                        <a:t> </a:t>
                      </a:r>
                      <a:r>
                        <a:rPr lang="bn-BD" sz="1800" b="1" dirty="0" smtClean="0">
                          <a:latin typeface="Nikosh" pitchFamily="2" charset="0"/>
                          <a:cs typeface="Nikosh" pitchFamily="2" charset="0"/>
                        </a:rPr>
                        <a:t>কমডোর সুমন মাহমুদ সাব্বির</a:t>
                      </a:r>
                      <a:r>
                        <a:rPr lang="bn-BD" sz="1800" dirty="0" smtClean="0">
                          <a:latin typeface="Nikosh" pitchFamily="2" charset="0"/>
                          <a:cs typeface="Nikosh" pitchFamily="2" charset="0"/>
                        </a:rPr>
                        <a:t>,  </a:t>
                      </a:r>
                      <a:r>
                        <a:rPr lang="en-US" sz="1800" dirty="0" smtClean="0">
                          <a:latin typeface="Nikosh" pitchFamily="2" charset="0"/>
                          <a:cs typeface="Nikosh" pitchFamily="2" charset="0"/>
                        </a:rPr>
                        <a:t>                 </a:t>
                      </a:r>
                    </a:p>
                    <a:p>
                      <a:pPr algn="ctr"/>
                      <a:r>
                        <a:rPr lang="bn-BD" sz="1200" b="1" dirty="0" smtClean="0">
                          <a:latin typeface="Nikosh" pitchFamily="2" charset="0"/>
                          <a:cs typeface="Nikosh" pitchFamily="2" charset="0"/>
                        </a:rPr>
                        <a:t>(এনডি), এনজিপি, এনডিসি, পিএসসি, বিএন</a:t>
                      </a:r>
                      <a:r>
                        <a:rPr lang="en-US" sz="1200" b="1" dirty="0" smtClean="0">
                          <a:latin typeface="Nikosh" pitchFamily="2" charset="0"/>
                          <a:cs typeface="Nikosh" pitchFamily="2" charset="0"/>
                        </a:rPr>
                        <a:t>। 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Nikosh" pitchFamily="2" charset="0"/>
                          <a:cs typeface="Nikosh" pitchFamily="2" charset="0"/>
                        </a:rPr>
                        <a:t>                     </a:t>
                      </a:r>
                      <a:r>
                        <a:rPr lang="en-US" sz="1800" b="1" dirty="0" smtClean="0">
                          <a:latin typeface="Nikosh" pitchFamily="2" charset="0"/>
                          <a:cs typeface="Nikosh" pitchFamily="2" charset="0"/>
                        </a:rPr>
                        <a:t>  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Nikosh" pitchFamily="2" charset="0"/>
                          <a:cs typeface="Nikosh" pitchFamily="2" charset="0"/>
                        </a:rPr>
                        <a:t>ব্যবস্থাপনা</a:t>
                      </a:r>
                      <a:r>
                        <a:rPr lang="en-US" sz="1800" b="1" dirty="0" smtClean="0">
                          <a:latin typeface="Nikosh" pitchFamily="2" charset="0"/>
                          <a:cs typeface="Nikosh" pitchFamily="2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Nikosh" pitchFamily="2" charset="0"/>
                          <a:cs typeface="Nikosh" pitchFamily="2" charset="0"/>
                        </a:rPr>
                        <a:t>পরিচালক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আইডিয়া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প্রদানকারী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65087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জাহাজ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মেরামত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বিভাগ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মহাব্যবস্থাপক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বাস্তবায়নকারী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65087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dirty="0" smtClean="0">
                          <a:latin typeface="Nikosh" pitchFamily="2" charset="0"/>
                          <a:cs typeface="Nikosh" pitchFamily="2" charset="0"/>
                        </a:rPr>
                        <a:t>মো: জিয়াউর রহমান চৌং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মহাব্যবস্থাপক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(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জাঃমেঃ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উদ্ভাবক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352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222" y="384365"/>
            <a:ext cx="6858000" cy="74478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ফ্লিট</a:t>
            </a:r>
            <a:r>
              <a:rPr lang="en-US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ম্যানেজমেন্ট</a:t>
            </a:r>
            <a:r>
              <a:rPr lang="en-US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914400" y="1752600"/>
            <a:ext cx="73152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বিএসসি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বহরের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জাহাজের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সমূহের</a:t>
            </a:r>
            <a:r>
              <a:rPr lang="en-US" sz="250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smtClean="0">
                <a:latin typeface="Nikosh" pitchFamily="2" charset="0"/>
                <a:cs typeface="Nikosh" pitchFamily="2" charset="0"/>
              </a:rPr>
              <a:t>কার্যক্রম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যথাযথ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সম্পন্নের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নিমিত্তে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বিশ্বব্যাপি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আধুনিক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প্রায়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সকল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জাহাজ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অপারেটর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প্রতিষ্ঠান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ফ্লিট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ম্যানেজমেন্ট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নামক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ব্যবহার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আসছে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সফটওয়্যারটি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ক্লাউড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ভিত্তিক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হলে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শোর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/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জাহাজ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সকল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ক্ষেত্রেই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সহজে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এক্সেস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যাবে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ডাটা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নিরাপত্তা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সংরক্ষন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যথাযথভাবে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নিশ্চিত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সম্ভব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500" dirty="0" err="1" smtClean="0">
                <a:latin typeface="Nikosh" pitchFamily="2" charset="0"/>
                <a:cs typeface="Nikosh" pitchFamily="2" charset="0"/>
              </a:rPr>
              <a:t>হবে</a:t>
            </a:r>
            <a:r>
              <a:rPr lang="en-US" sz="25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5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2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222" y="384365"/>
            <a:ext cx="6858000" cy="744780"/>
          </a:xfrm>
        </p:spPr>
        <p:txBody>
          <a:bodyPr>
            <a:noAutofit/>
          </a:bodyPr>
          <a:lstStyle/>
          <a:p>
            <a:r>
              <a:rPr lang="bn-IN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বিদ্যমান </a:t>
            </a:r>
            <a:r>
              <a:rPr lang="bn-IN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সেবাদান পদ্ধতিঃ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609600" y="1614512"/>
            <a:ext cx="8153400" cy="403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এক্সেল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শীটে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জাহাজের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মেশিনারী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রক্ষনাবেক্ষন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সংক্রান্ত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তথ্য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সংরক্ষন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lang="en-US" sz="2000" dirty="0" smtClean="0"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থেকে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বার্তা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মারফত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প্রতি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মাস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শেষে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মেশিনারী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রক্ষনাবেক্ষন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সংক্রান্ত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তথ্য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গ্রহন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</a:p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ম্যানুয়াল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পদ্ধতিতে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জাহাজের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inventory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সংক্রান্ত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তথ্য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সংরক্ষন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ও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গ্রহন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lv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সার্ভে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সনদ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সংক্রান্ত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তথ্য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ম্যানুয়াল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পদ্ধতিতে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সংরক্ষন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বার্তা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মারফত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জাহাজের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বাণিজ্যিক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তথ্য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গ্রহন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অনবোর্ড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অফিসার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ক্রুদের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সনদ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ও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কর্মঘন্টা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সংক্রান্ত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তথ্য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ম্যানুয়াল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পদ্ধতিতে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সংরক্ষন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2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6858000" cy="744780"/>
          </a:xfrm>
        </p:spPr>
        <p:txBody>
          <a:bodyPr>
            <a:noAutofit/>
          </a:bodyPr>
          <a:lstStyle/>
          <a:p>
            <a:r>
              <a:rPr lang="bn-IN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সমস্যার বিবৃতিঃ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1296227" y="4247702"/>
            <a:ext cx="6858000" cy="962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en-US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8600" y="1219200"/>
            <a:ext cx="8686800" cy="669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মালামাল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(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স্টোর্স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,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স্পেয়ার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পার্টস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অন্যান্য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)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এর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গতিবিধি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অনুসরণ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এবং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প্রকৃত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স্টক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নির্ধারণে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জটিলতা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চাহিদাপত্র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শ্রেনীবিন্যাসে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জটিলতা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।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সার্ভে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সনদের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অপ্রতুলতা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,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অনবোর্ড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ইকুইপমেন্ট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মেশিনারীজের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যথাযথ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ওভারহলিং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/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সার্ভিসিং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সংক্রান্ত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অপ্রতুলতা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অনবোর্ড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ক্রুদের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কর্মঘন্টা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,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সনদ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ব্যক্তিগত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গ্রহণে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বিলম্ব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0" lang="en-US" sz="27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ড্রাইডকিং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সংক্রান্ত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অপ্রতুলতা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জাহাজের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বাণিজ্যিক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প্রাপ্তিতে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বিলম্ব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।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52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সমাধানঃ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010400" cy="3962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সার্ভে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সনদ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সংক্রান্ত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সংরক্ষণ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শ্রেণীভিত্তিক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মালামালসমূহের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তৈরি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জাহাজের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যাবতীয়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মেশিনারীজের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ডাটাবেজে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সংরক্ষণ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অনবোর্ড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ক্রুদের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সনদসহ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যাবতীয়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ডাটাবেজে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সংরক্ষণ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সংশ্লিষ্ট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বিভাগসমূহের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সমন্বয়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05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সুবিধাসমূহ</a:t>
            </a:r>
            <a:endParaRPr lang="en-US" b="1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55000" lnSpcReduction="20000"/>
          </a:bodyPr>
          <a:lstStyle/>
          <a:p>
            <a:r>
              <a:rPr lang="en-US" sz="39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ইলেকট্রনিক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Planned Maintenance Schedule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জাহাজের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যন্ত্রাংশের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‍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রক্ষনাবেক্ষন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নিশ্চিত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as-IN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অনলাইন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ক্রু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ম্যানেজমেন্ট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শিপ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পার্সোনেল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বিভাগে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গতিশীলতা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দক্ষতা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উন্নয়ন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800" dirty="0" smtClean="0">
                <a:latin typeface="Nikosh" pitchFamily="2" charset="0"/>
                <a:cs typeface="Nikosh" pitchFamily="2" charset="0"/>
              </a:rPr>
              <a:t>Inventory Management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দ্বারা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সময়োপযোগী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সিদ্ধান্ত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গ্রহনের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জাহাজে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সময়ে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স্পেয়ার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নিশ্চিত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‍Vendor database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ব্যবহার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বিশ্বের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প্রায়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৭৫০০০+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সরবরাহকারীর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প্রতিযোগীতামূলক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মূল্যে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ক্রয়কার্য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সম্পন্ন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ডিজিটাল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এন্ট্রির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অনবোড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Safety Management ও Work and Rest hour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নিশ্চিত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বিশ্বব্যাপী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বাণিজ্যে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নিয়োজিত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জাহাজের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Real time Tracking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endParaRPr lang="en-US" sz="2400" dirty="0" smtClean="0"/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/>
          <p:cNvSpPr txBox="1">
            <a:spLocks noChangeArrowheads="1"/>
          </p:cNvSpPr>
          <p:nvPr/>
        </p:nvSpPr>
        <p:spPr bwMode="auto">
          <a:xfrm>
            <a:off x="393700" y="609600"/>
            <a:ext cx="822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altLang="en-US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প্রত্যাশিত </a:t>
            </a:r>
            <a:r>
              <a:rPr lang="bn-BD" altLang="en-US" sz="4000" b="1" dirty="0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ফলাফল (TCV) </a:t>
            </a:r>
            <a:endParaRPr lang="bn-BD" altLang="en-US" sz="4000" b="1" dirty="0">
              <a:solidFill>
                <a:srgbClr val="00B0F0"/>
              </a:solidFill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1524000"/>
          <a:ext cx="7010401" cy="4399446"/>
        </p:xfrm>
        <a:graphic>
          <a:graphicData uri="http://schemas.openxmlformats.org/drawingml/2006/table">
            <a:tbl>
              <a:tblPr/>
              <a:tblGrid>
                <a:gridCol w="2438400"/>
                <a:gridCol w="1066800"/>
                <a:gridCol w="2253182"/>
                <a:gridCol w="1252019"/>
              </a:tblGrid>
              <a:tr h="514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100" dirty="0">
                        <a:latin typeface="Calibri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1200" b="1" dirty="0">
                          <a:latin typeface="Calibri"/>
                          <a:ea typeface="Calibri"/>
                          <a:cs typeface="Vrinda"/>
                        </a:rPr>
                        <a:t>সময়</a:t>
                      </a:r>
                      <a:r>
                        <a:rPr lang="bn-BD" sz="12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1200" b="1">
                          <a:latin typeface="Calibri"/>
                          <a:ea typeface="Calibri"/>
                          <a:cs typeface="Vrinda"/>
                        </a:rPr>
                        <a:t>খরচ</a:t>
                      </a:r>
                      <a:r>
                        <a:rPr lang="bn-BD" sz="12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1200" b="1">
                          <a:latin typeface="Calibri"/>
                          <a:ea typeface="Calibri"/>
                          <a:cs typeface="Vrinda"/>
                        </a:rPr>
                        <a:t>যাতায়াত</a:t>
                      </a:r>
                      <a:r>
                        <a:rPr lang="bn-BD" sz="12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1462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আইডিয়া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বাস্তবায়নের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আগে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৫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দিন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নির্ধারনযোগ্য</a:t>
                      </a:r>
                      <a:r>
                        <a:rPr lang="en-US" sz="2000" baseline="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aseline="0" dirty="0" err="1" smtClean="0">
                          <a:latin typeface="SutonnyMJ"/>
                          <a:ea typeface="Calibri"/>
                          <a:cs typeface="Times New Roman"/>
                        </a:rPr>
                        <a:t>নয়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Vrinda"/>
                          <a:ea typeface="Calibri"/>
                          <a:cs typeface="Times New Roman"/>
                        </a:rPr>
                        <a:t>নাই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3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আইডিয়া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বাস্তবায়নের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পরে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১দিন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জাহাজ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প্রতি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এককালীন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ব্যয়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৩,০০,০০০/-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এবং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মাসপ্রতি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২৫,০০০/-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Vrinda"/>
                          <a:ea typeface="Calibri"/>
                          <a:cs typeface="Times New Roman"/>
                        </a:rPr>
                        <a:t>নাই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0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আইডিয়া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বাস্তবায়নের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ফলে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সেবাগ্রহিতার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প্রত্যাশিত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বেনিফিট</a:t>
                      </a:r>
                      <a:r>
                        <a:rPr lang="bn-BD" sz="20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>
                          <a:latin typeface="Vrinda"/>
                          <a:ea typeface="Calibri"/>
                          <a:cs typeface="Times New Roman"/>
                        </a:rPr>
                        <a:t>৪দিন</a:t>
                      </a: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সেবার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মান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বৃদ্ধি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পাবে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।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Vrinda"/>
                          <a:ea typeface="Calibri"/>
                          <a:cs typeface="Times New Roman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912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3200400" y="381000"/>
            <a:ext cx="216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bn-BD" altLang="en-US" sz="4000" b="1" dirty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রিসোর্স ম্যাপ</a:t>
            </a:r>
            <a:endParaRPr lang="en-US" altLang="en-US" sz="4000" b="1" dirty="0">
              <a:solidFill>
                <a:srgbClr val="00B0F0"/>
              </a:solidFill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247771"/>
          <a:ext cx="8458200" cy="4249115"/>
        </p:xfrm>
        <a:graphic>
          <a:graphicData uri="http://schemas.openxmlformats.org/drawingml/2006/table">
            <a:tbl>
              <a:tblPr/>
              <a:tblGrid>
                <a:gridCol w="1600200"/>
                <a:gridCol w="2494274"/>
                <a:gridCol w="2153926"/>
                <a:gridCol w="2209800"/>
              </a:tblGrid>
              <a:tr h="674082">
                <a:tc gridSpan="3"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Calibri"/>
                          <a:ea typeface="Times New Roman"/>
                          <a:cs typeface="Nikosh"/>
                        </a:rPr>
                        <a:t>প্রয়োজনীয় সম্পদ</a:t>
                      </a:r>
                      <a:endParaRPr lang="en-US" sz="2000" dirty="0"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Calibri"/>
                          <a:ea typeface="Times New Roman"/>
                          <a:cs typeface="Nikosh"/>
                        </a:rPr>
                        <a:t>কোথা হতে পাওয়া যাবে?</a:t>
                      </a:r>
                      <a:endParaRPr lang="en-US" sz="2000" dirty="0"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103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বিবরণ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প্রয়োজনীয় অর্থ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286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জনবল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১৫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-</a:t>
                      </a: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বিদ্যমান</a:t>
                      </a:r>
                      <a:r>
                        <a:rPr lang="en-US" sz="1800" b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জনবল</a:t>
                      </a:r>
                      <a:endParaRPr lang="en-US" sz="1800" b="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119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বস্তুগত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   </a:t>
                      </a: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ল্যাপটপ</a:t>
                      </a: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/</a:t>
                      </a: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কম্পিউটারসহ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আনুসাঙ্গিক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যন্ত্রপাতি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bn-IN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৩,০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০,০০০.০০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টাকা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181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1800" kern="1200" dirty="0" smtClean="0">
                          <a:solidFill>
                            <a:schemeClr val="tx1"/>
                          </a:solidFill>
                          <a:latin typeface="Nikosh" pitchFamily="2" charset="0"/>
                          <a:ea typeface="+mn-ea"/>
                          <a:cs typeface="Nikosh" pitchFamily="2" charset="0"/>
                        </a:rPr>
                        <a:t>সফটওয়্যার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ডাটাবেইজ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 </a:t>
                      </a:r>
                      <a:r>
                        <a:rPr lang="bn-IN" sz="1800" kern="1200" dirty="0" smtClean="0">
                          <a:solidFill>
                            <a:schemeClr val="tx1"/>
                          </a:solidFill>
                          <a:latin typeface="Nikosh" pitchFamily="2" charset="0"/>
                          <a:ea typeface="+mn-ea"/>
                          <a:cs typeface="Nikosh" pitchFamily="2" charset="0"/>
                        </a:rPr>
                        <a:t>সফটওয়্যার</a:t>
                      </a:r>
                      <a:endParaRPr lang="en-US" sz="200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আলোচনা</a:t>
                      </a:r>
                      <a:r>
                        <a:rPr lang="en-US" sz="20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সাপেক্ষে</a:t>
                      </a:r>
                      <a:endParaRPr lang="en-US" sz="2000" baseline="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121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অন্যান্য</a:t>
                      </a:r>
                      <a:endParaRPr lang="en-US" sz="200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স্টেশনারীসহ</a:t>
                      </a:r>
                      <a:r>
                        <a:rPr lang="en-US" sz="18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আনুষাঙ্গিক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১০,০০০.০০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টাকা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530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685800" y="2286000"/>
            <a:ext cx="7772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8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altLang="en-US" sz="8000" dirty="0" smtClean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পরামর্শ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বা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প্রশ্ন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?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37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491</Words>
  <Application>Microsoft Office PowerPoint</Application>
  <PresentationFormat>On-screen Show (4:3)</PresentationFormat>
  <Paragraphs>121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       উদ্যোগের শিরোনামঃ “জাহাজের ফ্লিট ম্যানেজমেন্ট সহজীকরন ”      </vt:lpstr>
      <vt:lpstr> ফ্লিট ম্যানেজমেন্ট </vt:lpstr>
      <vt:lpstr>বিদ্যমান সেবাদান পদ্ধতিঃ </vt:lpstr>
      <vt:lpstr>সমস্যার বিবৃতিঃ </vt:lpstr>
      <vt:lpstr>সমাধানঃ</vt:lpstr>
      <vt:lpstr>সুবিধাসমূহ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Bongkim</dc:creator>
  <cp:lastModifiedBy>USER</cp:lastModifiedBy>
  <cp:revision>270</cp:revision>
  <cp:lastPrinted>2016-08-30T09:25:35Z</cp:lastPrinted>
  <dcterms:created xsi:type="dcterms:W3CDTF">2015-12-14T13:08:07Z</dcterms:created>
  <dcterms:modified xsi:type="dcterms:W3CDTF">2021-01-26T09:56:36Z</dcterms:modified>
</cp:coreProperties>
</file>