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1" r:id="rId2"/>
    <p:sldId id="257" r:id="rId3"/>
    <p:sldId id="265" r:id="rId4"/>
    <p:sldId id="267" r:id="rId5"/>
    <p:sldId id="266" r:id="rId6"/>
    <p:sldId id="270" r:id="rId7"/>
    <p:sldId id="261" r:id="rId8"/>
    <p:sldId id="262" r:id="rId9"/>
    <p:sldId id="263" r:id="rId10"/>
    <p:sldId id="264" r:id="rId11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3369" autoAdjust="0"/>
  </p:normalViewPr>
  <p:slideViewPr>
    <p:cSldViewPr>
      <p:cViewPr>
        <p:scale>
          <a:sx n="100" d="100"/>
          <a:sy n="100" d="100"/>
        </p:scale>
        <p:origin x="-51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3" y="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613D1978-2DC8-4315-B3A3-EE6B4A65C116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203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3" y="884203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B8C28054-B45D-4568-B3F8-7A38B36B7E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5551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56DCDBBF-C81E-43B0-B6AF-18E256E15C5C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4"/>
            <a:ext cx="5618480" cy="4189095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31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73E01CED-DED0-4601-B2AE-0EE477FB4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64991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142874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937404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028070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238602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142874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4159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5894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16202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578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701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3007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071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1755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5996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85226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19878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6779E-1578-4ABC-AA5C-A8AF0F9778A8}" type="datetimeFigureOut">
              <a:rPr lang="en-US" smtClean="0"/>
              <a:pPr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8EFD0-1BE9-4911-83D4-1D5293633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4086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685800" y="1066800"/>
            <a:ext cx="77724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4400" b="1" dirty="0" err="1" smtClean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বাংলাদেশ</a:t>
            </a:r>
            <a:r>
              <a:rPr lang="en-US" altLang="en-US" sz="4400" b="1" dirty="0" smtClean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শিপিং</a:t>
            </a:r>
            <a:r>
              <a:rPr lang="en-US" altLang="en-US" sz="4400" b="1" dirty="0" smtClean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altLang="en-US" sz="4400" b="1" dirty="0" err="1" smtClean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কর্পোরেশন</a:t>
            </a:r>
            <a:endParaRPr lang="en-US" altLang="en-US" sz="4400" b="1" dirty="0" smtClean="0">
              <a:solidFill>
                <a:srgbClr val="FF0000"/>
              </a:solidFill>
              <a:latin typeface="Nikosh" pitchFamily="2" charset="0"/>
              <a:cs typeface="Nikosh" panose="02000000000000000000" pitchFamily="2" charset="0"/>
            </a:endParaRPr>
          </a:p>
          <a:p>
            <a:pPr algn="ctr"/>
            <a:r>
              <a:rPr lang="en-US" altLang="en-US" sz="2800" b="1" dirty="0" err="1" smtClean="0">
                <a:solidFill>
                  <a:srgbClr val="00B0F0"/>
                </a:solidFill>
                <a:latin typeface="Nikosh" pitchFamily="2" charset="0"/>
                <a:cs typeface="Nikosh" panose="02000000000000000000" pitchFamily="2" charset="0"/>
              </a:rPr>
              <a:t>চট্টগ্রাম</a:t>
            </a:r>
            <a:r>
              <a:rPr lang="en-US" altLang="en-US" sz="2800" b="1" dirty="0" smtClean="0">
                <a:solidFill>
                  <a:srgbClr val="00B0F0"/>
                </a:solidFill>
                <a:latin typeface="Nikosh" pitchFamily="2" charset="0"/>
                <a:cs typeface="Nikosh" panose="02000000000000000000" pitchFamily="2" charset="0"/>
              </a:rPr>
              <a:t>।</a:t>
            </a:r>
          </a:p>
          <a:p>
            <a:pPr algn="ctr"/>
            <a:endParaRPr lang="en-US" sz="3600" b="1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3600" b="1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উপস্থাপনায়ঃ</a:t>
            </a:r>
            <a:r>
              <a:rPr lang="en-US" sz="3600" b="1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                     </a:t>
            </a:r>
          </a:p>
          <a:p>
            <a:pPr algn="ctr"/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                       </a:t>
            </a:r>
            <a:r>
              <a:rPr lang="en-US" sz="3600" b="1" dirty="0" err="1" smtClean="0">
                <a:latin typeface="Nikosh" pitchFamily="2" charset="0"/>
                <a:cs typeface="Nikosh" pitchFamily="2" charset="0"/>
              </a:rPr>
              <a:t>মোঃ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latin typeface="Nikosh" pitchFamily="2" charset="0"/>
                <a:cs typeface="Nikosh" pitchFamily="2" charset="0"/>
              </a:rPr>
              <a:t>আমিনুল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latin typeface="Nikosh" pitchFamily="2" charset="0"/>
                <a:cs typeface="Nikosh" pitchFamily="2" charset="0"/>
              </a:rPr>
              <a:t>ইসলাম</a:t>
            </a:r>
            <a:r>
              <a:rPr lang="bn-BD" sz="3600" dirty="0" smtClean="0">
                <a:latin typeface="Nikosh" pitchFamily="2" charset="0"/>
                <a:cs typeface="Nikosh" pitchFamily="2" charset="0"/>
              </a:rPr>
              <a:t>,  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                </a:t>
            </a:r>
          </a:p>
          <a:p>
            <a:pPr algn="ctr"/>
            <a:r>
              <a:rPr lang="en-US" sz="3600" dirty="0" smtClean="0">
                <a:latin typeface="Nikosh" pitchFamily="2" charset="0"/>
                <a:cs typeface="Nikosh" pitchFamily="2" charset="0"/>
              </a:rPr>
              <a:t>                        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মহাব্যবস্থাপক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(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অপারেশন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)</a:t>
            </a:r>
            <a:r>
              <a:rPr lang="en-US" sz="2400" b="1" dirty="0" smtClean="0">
                <a:latin typeface="Nikosh" pitchFamily="2" charset="0"/>
                <a:cs typeface="Nikosh" pitchFamily="2" charset="0"/>
              </a:rPr>
              <a:t>। </a:t>
            </a:r>
          </a:p>
          <a:p>
            <a:pPr algn="ctr"/>
            <a:r>
              <a:rPr lang="en-US" sz="3600" dirty="0" smtClean="0">
                <a:latin typeface="Nikosh" pitchFamily="2" charset="0"/>
                <a:cs typeface="Nikosh" pitchFamily="2" charset="0"/>
              </a:rPr>
              <a:t>                     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3600" b="1" dirty="0" err="1" smtClean="0">
                <a:latin typeface="Nikosh" pitchFamily="2" charset="0"/>
                <a:cs typeface="Nikosh" pitchFamily="2" charset="0"/>
              </a:rPr>
              <a:t>বিএসসি,চট্টগ্রাম</a:t>
            </a:r>
            <a:r>
              <a:rPr lang="en-US" sz="3600" b="1" smtClean="0">
                <a:latin typeface="Nikosh" pitchFamily="2" charset="0"/>
                <a:cs typeface="Nikosh" pitchFamily="2" charset="0"/>
              </a:rPr>
              <a:t>।</a:t>
            </a:r>
            <a:endParaRPr lang="en-US" altLang="en-US" sz="80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33588" y="762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374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463403" y="270163"/>
            <a:ext cx="8077200" cy="1482437"/>
          </a:xfrm>
        </p:spPr>
        <p:txBody>
          <a:bodyPr>
            <a:noAutofit/>
          </a:bodyPr>
          <a:lstStyle/>
          <a:p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sz="3200" dirty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sz="3200" dirty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en-US" altLang="en-US" sz="3200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en-US" altLang="en-US" sz="3200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en-US" altLang="en-US" sz="3200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উদ্যোগে</a:t>
            </a:r>
            <a:r>
              <a:rPr lang="bn-BD" altLang="en-US" sz="32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র </a:t>
            </a:r>
            <a:r>
              <a:rPr lang="en-US" altLang="en-US" sz="3200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শিরোনাম</a:t>
            </a:r>
            <a:r>
              <a:rPr lang="en-US" altLang="en-US" sz="32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en-US" altLang="en-US" sz="32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en-US" altLang="en-US" sz="32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“</a:t>
            </a:r>
            <a:r>
              <a:rPr lang="en-US" altLang="en-US" sz="3200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জাহাজের</a:t>
            </a:r>
            <a:r>
              <a:rPr lang="en-US" altLang="en-US" sz="32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 </a:t>
            </a:r>
            <a:r>
              <a:rPr lang="en-US" altLang="en-US" sz="3200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যোগাযোগ</a:t>
            </a:r>
            <a:r>
              <a:rPr lang="en-US" altLang="en-US" sz="32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 </a:t>
            </a:r>
            <a:r>
              <a:rPr lang="en-US" altLang="en-US" sz="3200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ব্যবস্থা</a:t>
            </a:r>
            <a:r>
              <a:rPr lang="en-US" altLang="en-US" sz="3200" dirty="0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 </a:t>
            </a:r>
            <a:r>
              <a:rPr lang="en-US" altLang="en-US" sz="3200" dirty="0" err="1" smtClean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সহজীকরন</a:t>
            </a:r>
            <a:r>
              <a:rPr lang="en-US" sz="3200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”</a:t>
            </a: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bn-BD" dirty="0" smtClean="0"/>
              <a:t/>
            </a:r>
            <a:br>
              <a:rPr lang="bn-BD" dirty="0" smtClean="0"/>
            </a:br>
            <a: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bn-BD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r>
              <a:rPr lang="en-US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  <a:t/>
            </a:r>
            <a:br>
              <a:rPr lang="en-US" altLang="en-US" dirty="0" smtClean="0">
                <a:latin typeface="Nikosh" pitchFamily="2" charset="0"/>
                <a:ea typeface="Nikosh" pitchFamily="2" charset="0"/>
                <a:cs typeface="Nikosh" pitchFamily="2" charset="0"/>
              </a:rPr>
            </a:br>
            <a:endParaRPr lang="en-US" altLang="en-US" sz="1400" dirty="0" smtClean="0">
              <a:latin typeface="Nikosh" pitchFamily="2" charset="0"/>
              <a:ea typeface="Nikosh" pitchFamily="2" charset="0"/>
              <a:cs typeface="Nikosh" pitchFamily="2" charset="0"/>
            </a:endParaRPr>
          </a:p>
        </p:txBody>
      </p:sp>
      <p:pic>
        <p:nvPicPr>
          <p:cNvPr id="2051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48600" y="6927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91420342"/>
              </p:ext>
            </p:extLst>
          </p:nvPr>
        </p:nvGraphicFramePr>
        <p:xfrm>
          <a:off x="152400" y="2667000"/>
          <a:ext cx="8839200" cy="2351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8237"/>
                <a:gridCol w="1990811"/>
                <a:gridCol w="1592649"/>
                <a:gridCol w="2707503"/>
              </a:tblGrid>
              <a:tr h="50175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       নাম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পদবি 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ভূমিকা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 marT="45703" marB="4570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     কর্মস্থল</a:t>
                      </a:r>
                      <a:r>
                        <a:rPr lang="bn-BD" sz="2800" baseline="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 marT="45703" marB="45703" anchor="ctr"/>
                </a:tc>
              </a:tr>
              <a:tr h="610994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ইঞ্জিনিয়ার</a:t>
                      </a:r>
                      <a:r>
                        <a:rPr lang="en-US" sz="1800" b="0" kern="1200" baseline="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মোহাম্মদ</a:t>
                      </a:r>
                      <a:r>
                        <a:rPr lang="en-US" sz="1800" b="0" kern="1200" baseline="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baseline="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ইউসুফ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s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নির্বাহী পরিচালক (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প্রযুক্তি</a:t>
                      </a:r>
                      <a:r>
                        <a:rPr lang="as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)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আইডিয়া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প্রদানকারী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বাংলাদেশ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শিপিং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as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কর্পোরেশন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,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চট্টগ্রাম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610994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লে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. ক.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এম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আসিব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রায়হান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মহাব্যবস্থাপক</a:t>
                      </a:r>
                      <a:endParaRPr lang="en-US" sz="1800" b="0" kern="1200" dirty="0" smtClean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বাস্তবায়নকারী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বাংলাদেশ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শিপিং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as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কর্পোরেশন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,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চট্টগ্রাম</a:t>
                      </a:r>
                      <a:endParaRPr lang="en-US" sz="1800" b="0" kern="1200" dirty="0" smtClean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</a:tr>
              <a:tr h="610994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আবু</a:t>
                      </a:r>
                      <a:r>
                        <a:rPr lang="en-US" sz="1800" b="0" kern="1200" baseline="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baseline="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মো</a:t>
                      </a:r>
                      <a:r>
                        <a:rPr lang="en-US" sz="1800" b="0" kern="1200" baseline="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: </a:t>
                      </a:r>
                      <a:r>
                        <a:rPr lang="en-US" sz="1800" b="0" kern="1200" baseline="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সফিউল</a:t>
                      </a:r>
                      <a:r>
                        <a:rPr lang="en-US" sz="1800" b="0" kern="1200" baseline="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baseline="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আলম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সহকারী</a:t>
                      </a:r>
                      <a:r>
                        <a:rPr lang="en-US" sz="1800" b="0" kern="1200" baseline="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baseline="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ব্যবস্থাপক</a:t>
                      </a:r>
                      <a:endParaRPr lang="en-US" sz="1800" b="0" kern="1200" dirty="0" smtClean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উদ্ভাবক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বাংলাদেশ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শিপিং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 </a:t>
                      </a:r>
                      <a:r>
                        <a:rPr lang="as-IN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কর্পোরেশন</a:t>
                      </a:r>
                      <a:r>
                        <a:rPr lang="en-US" sz="1800" b="0" kern="1200" dirty="0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,</a:t>
                      </a:r>
                      <a:r>
                        <a:rPr lang="en-US" sz="1800" b="0" kern="1200" dirty="0" err="1" smtClean="0">
                          <a:solidFill>
                            <a:schemeClr val="dk1"/>
                          </a:solidFill>
                          <a:latin typeface="Nikosh" pitchFamily="2" charset="0"/>
                          <a:ea typeface="Calibri"/>
                          <a:cs typeface="Nikosh" pitchFamily="2" charset="0"/>
                        </a:rPr>
                        <a:t>চট্টগ্রাম</a:t>
                      </a:r>
                      <a:endParaRPr lang="en-US" sz="1800" b="0" kern="1200" dirty="0" smtClean="0">
                        <a:solidFill>
                          <a:schemeClr val="dk1"/>
                        </a:solidFill>
                        <a:latin typeface="Nikosh" pitchFamily="2" charset="0"/>
                        <a:ea typeface="Calibri"/>
                        <a:cs typeface="Nikosh" pitchFamily="2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2352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2222" y="384365"/>
            <a:ext cx="6858000" cy="744780"/>
          </a:xfrm>
        </p:spPr>
        <p:txBody>
          <a:bodyPr>
            <a:noAutofit/>
          </a:bodyPr>
          <a:lstStyle/>
          <a:p>
            <a:r>
              <a:rPr lang="bn-IN" sz="40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বিদ্যমান </a:t>
            </a:r>
            <a:r>
              <a:rPr lang="bn-IN" sz="4000" b="1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সেবাদান পদ্ধতিঃ </a:t>
            </a:r>
            <a:endParaRPr lang="en-US" sz="4000" b="1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23936" y="4191000"/>
            <a:ext cx="6858000" cy="199763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v"/>
            </a:pPr>
            <a:endParaRPr lang="bn-IN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953068" cy="9144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48600" y="6927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609600" y="2114651"/>
            <a:ext cx="8153400" cy="3036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SAT-C ও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ফ্লিট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ব্রড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ব্যান্ড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ইন্টারনেটের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মাধ্যমে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বর্তমানে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জাহাজে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জরুরী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যোগাযোগ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সম্পাদিত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হচ্ছে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। IMO  Regulation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অনুযায়ী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জাহাজ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kumimoji="0" lang="en-US" sz="2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সমূহে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SAT-C 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থাকা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বাধ্যতামূলক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তবে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এ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পদ্ধতি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বেশ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ব্যয়বহুল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।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তাছাড়া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, এ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পদ্ধতিতে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ভয়েজ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কলের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কোন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সুযোগ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নেই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। </a:t>
            </a:r>
          </a:p>
          <a:p>
            <a:pPr lv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endParaRPr lang="en-US" sz="2000" dirty="0" smtClean="0">
              <a:latin typeface="Nikosh" pitchFamily="2" charset="0"/>
              <a:ea typeface="Calibri" pitchFamily="34" charset="0"/>
              <a:cs typeface="Nikosh" pitchFamily="2" charset="0"/>
            </a:endParaRPr>
          </a:p>
          <a:p>
            <a:pPr lv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ফ্লিট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ব্রড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ব্যান্ড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এর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মাধ্যমে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জাহাজের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স্বাভাবিক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যোগাযোগ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করা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সম্ভব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হচ্ছে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। এ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পদ্ধতিতে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ভয়েজ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কল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করা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সম্ভব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হলেও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তা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অত্যান্ত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ব্যয়বহল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হওয়ায়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জাহাজের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অনবোর্ড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ক্রুদের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দৈনন্দিন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যোগাযোগে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প্রদান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করা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সম্ভব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হচ্ছেনা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।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এছাড়াও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,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উচ্চ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মূল্যের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কারনে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ফ্লিট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ব্রড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ব্যান্ড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এর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মাধ্যমে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জাহাজের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ক্রুদের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দৈনন্দিন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ইন্টারনেট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প্রদান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করাও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সম্ভব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ea typeface="Calibri" pitchFamily="34" charset="0"/>
                <a:cs typeface="Nikosh" pitchFamily="2" charset="0"/>
              </a:rPr>
              <a:t>হচ্ছেনা</a:t>
            </a:r>
            <a:r>
              <a:rPr lang="en-US" sz="20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।</a:t>
            </a:r>
            <a:endParaRPr kumimoji="0" lang="en-US" sz="20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Nikosh" pitchFamily="2" charset="0"/>
              <a:ea typeface="Calibri" pitchFamily="34" charset="0"/>
              <a:cs typeface="Nikosh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129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609600"/>
            <a:ext cx="6858000" cy="744780"/>
          </a:xfrm>
        </p:spPr>
        <p:txBody>
          <a:bodyPr>
            <a:noAutofit/>
          </a:bodyPr>
          <a:lstStyle/>
          <a:p>
            <a:r>
              <a:rPr lang="bn-IN" sz="4000" b="1" dirty="0" smtClean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সমস্যার বিবৃতিঃ </a:t>
            </a:r>
            <a:endParaRPr lang="en-US" sz="4000" b="1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23936" y="4191000"/>
            <a:ext cx="6858000" cy="199763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v"/>
            </a:pPr>
            <a:endParaRPr lang="bn-IN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48600" y="6927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1296227" y="4247702"/>
            <a:ext cx="6858000" cy="962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v"/>
            </a:pPr>
            <a:endParaRPr lang="en-US" b="1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143000" y="2224112"/>
            <a:ext cx="7239000" cy="2426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lang="en-US" sz="28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r>
              <a:rPr lang="as-IN" sz="28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জাহাজে যোগাযোগ ব্যবস্থা ব্যয়বহুল</a:t>
            </a:r>
            <a:r>
              <a:rPr lang="en-US" sz="28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;</a:t>
            </a:r>
            <a:r>
              <a:rPr lang="as-IN" sz="28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 </a:t>
            </a:r>
            <a:endParaRPr lang="en-US" sz="2800" dirty="0" smtClean="0">
              <a:latin typeface="Nikosh" pitchFamily="2" charset="0"/>
              <a:ea typeface="Calibri" pitchFamily="34" charset="0"/>
              <a:cs typeface="Nikosh" pitchFamily="2" charset="0"/>
            </a:endParaRPr>
          </a:p>
          <a:p>
            <a:pPr lv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endParaRPr lang="as-IN" sz="2800" dirty="0" smtClean="0">
              <a:latin typeface="Nikosh" pitchFamily="2" charset="0"/>
              <a:ea typeface="Calibri" pitchFamily="34" charset="0"/>
              <a:cs typeface="Nikosh" pitchFamily="2" charset="0"/>
            </a:endParaRPr>
          </a:p>
          <a:p>
            <a:pPr lv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lang="as-IN" sz="28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	পরিবারের সাথে ক্রু যোগাযোগে সমস্যা</a:t>
            </a:r>
            <a:r>
              <a:rPr lang="en-US" sz="28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;</a:t>
            </a:r>
          </a:p>
          <a:p>
            <a:pPr lv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endParaRPr lang="as-IN" sz="2800" dirty="0" smtClean="0">
              <a:latin typeface="Nikosh" pitchFamily="2" charset="0"/>
              <a:ea typeface="Calibri" pitchFamily="34" charset="0"/>
              <a:cs typeface="Nikosh" pitchFamily="2" charset="0"/>
            </a:endParaRPr>
          </a:p>
          <a:p>
            <a:pPr lv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lang="as-IN" sz="28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	অফিস হতে ভয়েস কল স্থাপনে সমস্যা</a:t>
            </a:r>
            <a:r>
              <a:rPr lang="en-US" sz="28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;</a:t>
            </a:r>
          </a:p>
          <a:p>
            <a:pPr lv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endParaRPr lang="as-IN" sz="2800" dirty="0" smtClean="0">
              <a:latin typeface="Nikosh" pitchFamily="2" charset="0"/>
              <a:ea typeface="Calibri" pitchFamily="34" charset="0"/>
              <a:cs typeface="Nikosh" pitchFamily="2" charset="0"/>
            </a:endParaRPr>
          </a:p>
          <a:p>
            <a:pPr lvl="0" fontAlgn="base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4318000" algn="l"/>
              </a:tabLst>
            </a:pPr>
            <a:r>
              <a:rPr lang="as-IN" sz="28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	অনবোর্ড ইন্টারনেটের দুষ্প্রাপ্যতা</a:t>
            </a:r>
            <a:r>
              <a:rPr lang="en-US" sz="2800" dirty="0" smtClean="0">
                <a:latin typeface="Nikosh" pitchFamily="2" charset="0"/>
                <a:ea typeface="Calibri" pitchFamily="34" charset="0"/>
                <a:cs typeface="Nikosh" pitchFamily="2" charset="0"/>
              </a:rPr>
              <a:t>।</a:t>
            </a:r>
            <a:endParaRPr lang="en-US" sz="2700" dirty="0" smtClean="0">
              <a:latin typeface="Nikosh" pitchFamily="2" charset="0"/>
              <a:ea typeface="Times New Roman" pitchFamily="18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522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40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সমাধানঃ</a:t>
            </a:r>
            <a:endParaRPr lang="en-US" sz="4000" b="1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010400" cy="39624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700" dirty="0" smtClean="0">
              <a:latin typeface="Nikosh" pitchFamily="2" charset="0"/>
              <a:cs typeface="Nikosh" pitchFamily="2" charset="0"/>
            </a:endParaRPr>
          </a:p>
          <a:p>
            <a:pPr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জাহাজে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V-SAT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প্রযুক্তির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ব্যবহারের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মাধ্যমে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সুলভমূল্যে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সহজলভ্য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যোগাযোগের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ব্যবস্থা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গ্রহন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700" dirty="0" err="1" smtClean="0">
                <a:latin typeface="Nikosh" pitchFamily="2" charset="0"/>
                <a:cs typeface="Nikosh" pitchFamily="2" charset="0"/>
              </a:rPr>
              <a:t>করা</a:t>
            </a:r>
            <a:r>
              <a:rPr lang="en-US" sz="27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55777" y="2286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054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সুবিধাসমূহ</a:t>
            </a:r>
            <a:endParaRPr lang="en-US" b="1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55777" y="2286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600200"/>
            <a:ext cx="7467600" cy="3581400"/>
          </a:xfrm>
        </p:spPr>
        <p:txBody>
          <a:bodyPr>
            <a:normAutofit fontScale="55000" lnSpcReduction="20000"/>
          </a:bodyPr>
          <a:lstStyle/>
          <a:p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as-IN" sz="3800" dirty="0" smtClean="0">
                <a:latin typeface="Nikosh" pitchFamily="2" charset="0"/>
                <a:cs typeface="Nikosh" pitchFamily="2" charset="0"/>
              </a:rPr>
              <a:t>অনবোর্ড ইন্টারনেট সহজলভ্যতা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;</a:t>
            </a:r>
            <a:r>
              <a:rPr lang="as-IN" sz="38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3800" dirty="0" smtClean="0">
              <a:latin typeface="Nikosh" pitchFamily="2" charset="0"/>
              <a:cs typeface="Nikosh" pitchFamily="2" charset="0"/>
            </a:endParaRPr>
          </a:p>
          <a:p>
            <a:endParaRPr lang="as-IN" sz="3800" dirty="0" smtClean="0">
              <a:latin typeface="Nikosh" pitchFamily="2" charset="0"/>
              <a:cs typeface="Nikosh" pitchFamily="2" charset="0"/>
            </a:endParaRPr>
          </a:p>
          <a:p>
            <a:r>
              <a:rPr lang="as-IN" sz="3800" dirty="0" smtClean="0">
                <a:latin typeface="Nikosh" pitchFamily="2" charset="0"/>
                <a:cs typeface="Nikosh" pitchFamily="2" charset="0"/>
              </a:rPr>
              <a:t>আনলিমিটেড ডাটা ব্যবহারে সুযোগ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;</a:t>
            </a:r>
          </a:p>
          <a:p>
            <a:endParaRPr lang="as-IN" sz="3800" dirty="0" smtClean="0">
              <a:latin typeface="Nikosh" pitchFamily="2" charset="0"/>
              <a:cs typeface="Nikosh" pitchFamily="2" charset="0"/>
            </a:endParaRPr>
          </a:p>
          <a:p>
            <a:r>
              <a:rPr lang="as-IN" sz="3800" dirty="0" smtClean="0">
                <a:latin typeface="Nikosh" pitchFamily="2" charset="0"/>
                <a:cs typeface="Nikosh" pitchFamily="2" charset="0"/>
              </a:rPr>
              <a:t>অফিস হতে টেলিফোন, মোবাইল এবং ইন্টারনেট অ্যাপস এর মাধ্যমে বিনামূল্যে যোগাযোগ ব্যবস্থা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;</a:t>
            </a:r>
          </a:p>
          <a:p>
            <a:endParaRPr lang="as-IN" sz="3800" dirty="0" smtClean="0">
              <a:latin typeface="Nikosh" pitchFamily="2" charset="0"/>
              <a:cs typeface="Nikosh" pitchFamily="2" charset="0"/>
            </a:endParaRPr>
          </a:p>
          <a:p>
            <a:r>
              <a:rPr lang="as-IN" sz="3800" dirty="0" smtClean="0">
                <a:latin typeface="Nikosh" pitchFamily="2" charset="0"/>
                <a:cs typeface="Nikosh" pitchFamily="2" charset="0"/>
              </a:rPr>
              <a:t>যোগাযোগের ব্যয় উল্লেখযোগ্য হারে হ্রাস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;</a:t>
            </a:r>
          </a:p>
          <a:p>
            <a:endParaRPr lang="en-US" sz="3800" dirty="0" smtClean="0">
              <a:latin typeface="Nikosh" pitchFamily="2" charset="0"/>
              <a:cs typeface="Nikosh" pitchFamily="2" charset="0"/>
            </a:endParaRPr>
          </a:p>
          <a:p>
            <a:r>
              <a:rPr lang="en-US" sz="3800" dirty="0" smtClean="0">
                <a:latin typeface="Nikosh" pitchFamily="2" charset="0"/>
                <a:cs typeface="Nikosh" pitchFamily="2" charset="0"/>
              </a:rPr>
              <a:t>Maritime Labor Convention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অনুযায়ী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অনবোর্ড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ক্রুদের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পর্যাপ্ত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যোগাযোগের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সুবিধা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800" dirty="0" err="1" smtClean="0">
                <a:latin typeface="Nikosh" pitchFamily="2" charset="0"/>
                <a:cs typeface="Nikosh" pitchFamily="2" charset="0"/>
              </a:rPr>
              <a:t>প্রদান</a:t>
            </a:r>
            <a:r>
              <a:rPr lang="en-US" sz="3800" dirty="0" smtClean="0">
                <a:latin typeface="Nikosh" pitchFamily="2" charset="0"/>
                <a:cs typeface="Nikosh" pitchFamily="2" charset="0"/>
              </a:rPr>
              <a:t>।</a:t>
            </a:r>
          </a:p>
          <a:p>
            <a:endParaRPr lang="as-IN" sz="3800" dirty="0" smtClean="0">
              <a:latin typeface="Nikosh" pitchFamily="2" charset="0"/>
              <a:cs typeface="Nikosh" pitchFamily="2" charset="0"/>
            </a:endParaRPr>
          </a:p>
          <a:p>
            <a:endParaRPr lang="en-US" sz="2400" dirty="0" smtClean="0"/>
          </a:p>
          <a:p>
            <a:endParaRPr lang="en-US" sz="3800" dirty="0" smtClean="0">
              <a:latin typeface="Nikosh" pitchFamily="2" charset="0"/>
              <a:cs typeface="Nikosh" pitchFamily="2" charset="0"/>
            </a:endParaRPr>
          </a:p>
          <a:p>
            <a:endParaRPr lang="en-US" dirty="0">
              <a:latin typeface="TonnyBanglaMJ" pitchFamily="2" charset="0"/>
              <a:cs typeface="TonnyBanglaMJ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2"/>
          <p:cNvSpPr txBox="1">
            <a:spLocks noChangeArrowheads="1"/>
          </p:cNvSpPr>
          <p:nvPr/>
        </p:nvSpPr>
        <p:spPr bwMode="auto">
          <a:xfrm>
            <a:off x="393700" y="609600"/>
            <a:ext cx="8229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bn-BD" altLang="en-US" sz="40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প্রত্যাশিত </a:t>
            </a:r>
            <a:r>
              <a:rPr lang="bn-BD" altLang="en-US" sz="4000" b="1" dirty="0" smtClean="0">
                <a:solidFill>
                  <a:srgbClr val="00B0F0"/>
                </a:solidFill>
                <a:latin typeface="Nikosh" pitchFamily="2" charset="0"/>
                <a:cs typeface="Nikosh" panose="02000000000000000000" pitchFamily="2" charset="0"/>
              </a:rPr>
              <a:t>ফলাফল (TCV) </a:t>
            </a:r>
            <a:endParaRPr lang="bn-BD" altLang="en-US" sz="4000" b="1" dirty="0">
              <a:solidFill>
                <a:srgbClr val="00B0F0"/>
              </a:solidFill>
              <a:latin typeface="Nikosh" pitchFamily="2" charset="0"/>
              <a:cs typeface="Nikosh" panose="02000000000000000000" pitchFamily="2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33588" y="762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43000" y="1524000"/>
          <a:ext cx="7010401" cy="4399446"/>
        </p:xfrm>
        <a:graphic>
          <a:graphicData uri="http://schemas.openxmlformats.org/drawingml/2006/table">
            <a:tbl>
              <a:tblPr/>
              <a:tblGrid>
                <a:gridCol w="2438400"/>
                <a:gridCol w="1066800"/>
                <a:gridCol w="2253182"/>
                <a:gridCol w="1252019"/>
              </a:tblGrid>
              <a:tr h="5146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en-US" sz="1100" dirty="0">
                        <a:latin typeface="Calibri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bn-BD" sz="1200" b="1" dirty="0">
                          <a:latin typeface="Calibri"/>
                          <a:ea typeface="Calibri"/>
                          <a:cs typeface="Vrinda"/>
                        </a:rPr>
                        <a:t>সময়</a:t>
                      </a:r>
                      <a:r>
                        <a:rPr lang="bn-BD" sz="12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bn-BD" sz="1200" b="1">
                          <a:latin typeface="Calibri"/>
                          <a:ea typeface="Calibri"/>
                          <a:cs typeface="Vrinda"/>
                        </a:rPr>
                        <a:t>খরচ</a:t>
                      </a:r>
                      <a:r>
                        <a:rPr lang="bn-BD" sz="1200" b="1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bn-BD" sz="1200" b="1">
                          <a:latin typeface="Calibri"/>
                          <a:ea typeface="Calibri"/>
                          <a:cs typeface="Vrinda"/>
                        </a:rPr>
                        <a:t>যাতায়াত</a:t>
                      </a:r>
                      <a:r>
                        <a:rPr lang="bn-BD" sz="1200" b="1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51462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bn-BD" sz="2000" dirty="0">
                          <a:latin typeface="Calibri"/>
                          <a:ea typeface="Calibri"/>
                          <a:cs typeface="Vrinda"/>
                        </a:rPr>
                        <a:t>আইডিয়া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Vrinda"/>
                        </a:rPr>
                        <a:t>বাস্তবায়নের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Vrinda"/>
                        </a:rPr>
                        <a:t>আগে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১</a:t>
                      </a:r>
                      <a:r>
                        <a:rPr lang="en-US" sz="20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latin typeface="Vrinda"/>
                          <a:ea typeface="Calibri"/>
                          <a:cs typeface="Times New Roman"/>
                        </a:rPr>
                        <a:t>দিন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err="1" smtClean="0">
                          <a:latin typeface="SutonnyMJ"/>
                          <a:ea typeface="Calibri"/>
                          <a:cs typeface="Times New Roman"/>
                        </a:rPr>
                        <a:t>প্রতিমাস</a:t>
                      </a:r>
                      <a:r>
                        <a:rPr lang="en-US" sz="2000" dirty="0" smtClean="0">
                          <a:latin typeface="SutonnyMJ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 smtClean="0">
                          <a:latin typeface="SutonnyMJ"/>
                          <a:ea typeface="Calibri"/>
                          <a:cs typeface="Times New Roman"/>
                        </a:rPr>
                        <a:t>প্রতি</a:t>
                      </a:r>
                      <a:r>
                        <a:rPr lang="en-US" sz="2000" dirty="0" smtClean="0">
                          <a:latin typeface="SutonnyMJ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 smtClean="0">
                          <a:latin typeface="SutonnyMJ"/>
                          <a:ea typeface="Calibri"/>
                          <a:cs typeface="Times New Roman"/>
                        </a:rPr>
                        <a:t>জাহাজ</a:t>
                      </a:r>
                      <a:r>
                        <a:rPr lang="en-US" sz="2000" dirty="0" smtClean="0">
                          <a:latin typeface="SutonnyMJ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 smtClean="0">
                          <a:latin typeface="SutonnyMJ"/>
                          <a:ea typeface="Calibri"/>
                          <a:cs typeface="Times New Roman"/>
                        </a:rPr>
                        <a:t>মাঃডঃ</a:t>
                      </a:r>
                      <a:r>
                        <a:rPr lang="en-US" sz="2000" dirty="0" smtClean="0">
                          <a:latin typeface="SutonnyMJ"/>
                          <a:ea typeface="Calibri"/>
                          <a:cs typeface="Times New Roman"/>
                        </a:rPr>
                        <a:t> 3000/-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latin typeface="Vrinda"/>
                          <a:ea typeface="Calibri"/>
                          <a:cs typeface="Times New Roman"/>
                        </a:rPr>
                        <a:t>নাই</a:t>
                      </a: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93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bn-BD" sz="2000" dirty="0">
                          <a:latin typeface="Calibri"/>
                          <a:ea typeface="Calibri"/>
                          <a:cs typeface="Vrinda"/>
                        </a:rPr>
                        <a:t>আইডিয়া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Vrinda"/>
                        </a:rPr>
                        <a:t>বাস্তবায়নের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Vrinda"/>
                        </a:rPr>
                        <a:t>পরে</a:t>
                      </a:r>
                      <a:r>
                        <a:rPr lang="bn-BD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১দিন</a:t>
                      </a:r>
                      <a:r>
                        <a:rPr lang="en-US" sz="20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err="1" smtClean="0">
                          <a:latin typeface="SutonnyMJ"/>
                          <a:ea typeface="Calibri"/>
                          <a:cs typeface="Times New Roman"/>
                        </a:rPr>
                        <a:t>প্রতিমাস</a:t>
                      </a:r>
                      <a:r>
                        <a:rPr lang="en-US" sz="2000" dirty="0" smtClean="0">
                          <a:latin typeface="SutonnyMJ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 smtClean="0">
                          <a:latin typeface="SutonnyMJ"/>
                          <a:ea typeface="Calibri"/>
                          <a:cs typeface="Times New Roman"/>
                        </a:rPr>
                        <a:t>প্রতি</a:t>
                      </a:r>
                      <a:r>
                        <a:rPr lang="en-US" sz="2000" dirty="0" smtClean="0">
                          <a:latin typeface="SutonnyMJ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 smtClean="0">
                          <a:latin typeface="SutonnyMJ"/>
                          <a:ea typeface="Calibri"/>
                          <a:cs typeface="Times New Roman"/>
                        </a:rPr>
                        <a:t>জাহাজ</a:t>
                      </a:r>
                      <a:r>
                        <a:rPr lang="en-US" sz="2000" dirty="0" smtClean="0">
                          <a:latin typeface="SutonnyMJ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 smtClean="0">
                          <a:latin typeface="SutonnyMJ"/>
                          <a:ea typeface="Calibri"/>
                          <a:cs typeface="Times New Roman"/>
                        </a:rPr>
                        <a:t>মাঃডঃ</a:t>
                      </a:r>
                      <a:r>
                        <a:rPr lang="en-US" sz="2000" dirty="0" smtClean="0">
                          <a:latin typeface="SutonnyMJ"/>
                          <a:ea typeface="Calibri"/>
                          <a:cs typeface="Times New Roman"/>
                        </a:rPr>
                        <a:t> ১২00/-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>
                          <a:latin typeface="Vrinda"/>
                          <a:ea typeface="Calibri"/>
                          <a:cs typeface="Times New Roman"/>
                        </a:rPr>
                        <a:t>নাই</a:t>
                      </a:r>
                      <a:r>
                        <a:rPr lang="en-US" sz="200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000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bn-BD" sz="2000">
                          <a:latin typeface="Calibri"/>
                          <a:ea typeface="Calibri"/>
                          <a:cs typeface="Vrinda"/>
                        </a:rPr>
                        <a:t>আইডিয়া</a:t>
                      </a:r>
                      <a:r>
                        <a:rPr lang="bn-BD" sz="200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>
                          <a:latin typeface="Calibri"/>
                          <a:ea typeface="Calibri"/>
                          <a:cs typeface="Vrinda"/>
                        </a:rPr>
                        <a:t>বাস্তবায়নের</a:t>
                      </a:r>
                      <a:r>
                        <a:rPr lang="bn-BD" sz="200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>
                          <a:latin typeface="Calibri"/>
                          <a:ea typeface="Calibri"/>
                          <a:cs typeface="Vrinda"/>
                        </a:rPr>
                        <a:t>ফলে</a:t>
                      </a:r>
                      <a:r>
                        <a:rPr lang="bn-BD" sz="200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>
                          <a:latin typeface="Calibri"/>
                          <a:ea typeface="Calibri"/>
                          <a:cs typeface="Vrinda"/>
                        </a:rPr>
                        <a:t>সেবাগ্রহিতার</a:t>
                      </a:r>
                      <a:r>
                        <a:rPr lang="bn-BD" sz="200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>
                          <a:latin typeface="Calibri"/>
                          <a:ea typeface="Calibri"/>
                          <a:cs typeface="Vrinda"/>
                        </a:rPr>
                        <a:t>প্রত্যাশিত</a:t>
                      </a:r>
                      <a:r>
                        <a:rPr lang="bn-BD" sz="200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n-BD" sz="2000">
                          <a:latin typeface="Calibri"/>
                          <a:ea typeface="Calibri"/>
                          <a:cs typeface="Vrinda"/>
                        </a:rPr>
                        <a:t>বেনিফিট</a:t>
                      </a:r>
                      <a:r>
                        <a:rPr lang="bn-BD" sz="2000" b="1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="1" dirty="0" smtClean="0">
                          <a:latin typeface="Calibri"/>
                          <a:ea typeface="Calibri"/>
                          <a:cs typeface="Times New Roman"/>
                        </a:rPr>
                        <a:t>১</a:t>
                      </a:r>
                      <a:r>
                        <a:rPr lang="en-US" sz="2000" b="1" dirty="0" smtClean="0">
                          <a:latin typeface="Vrinda"/>
                          <a:ea typeface="Calibri"/>
                          <a:cs typeface="Times New Roman"/>
                        </a:rPr>
                        <a:t>দিন</a:t>
                      </a:r>
                      <a:r>
                        <a:rPr lang="en-US" sz="2000" b="1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err="1">
                          <a:latin typeface="Vrinda"/>
                          <a:ea typeface="Calibri"/>
                          <a:cs typeface="Times New Roman"/>
                        </a:rPr>
                        <a:t>সেবার</a:t>
                      </a: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latin typeface="Vrinda"/>
                          <a:ea typeface="Calibri"/>
                          <a:cs typeface="Times New Roman"/>
                        </a:rPr>
                        <a:t>মান</a:t>
                      </a: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latin typeface="Vrinda"/>
                          <a:ea typeface="Calibri"/>
                          <a:cs typeface="Times New Roman"/>
                        </a:rPr>
                        <a:t>বৃদ্ধি</a:t>
                      </a: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latin typeface="Vrinda"/>
                          <a:ea typeface="Calibri"/>
                          <a:cs typeface="Times New Roman"/>
                        </a:rPr>
                        <a:t>পাবে</a:t>
                      </a:r>
                      <a:r>
                        <a:rPr lang="en-US" sz="2000" dirty="0">
                          <a:latin typeface="Vrinda"/>
                          <a:ea typeface="Calibri"/>
                          <a:cs typeface="Times New Roman"/>
                        </a:rPr>
                        <a:t>।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>
                          <a:latin typeface="Vrinda"/>
                          <a:ea typeface="Calibri"/>
                          <a:cs typeface="Times New Roman"/>
                        </a:rPr>
                        <a:t>-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9123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ChangeArrowheads="1"/>
          </p:cNvSpPr>
          <p:nvPr/>
        </p:nvSpPr>
        <p:spPr bwMode="auto">
          <a:xfrm>
            <a:off x="3200400" y="381000"/>
            <a:ext cx="21669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bn-BD" altLang="en-US" sz="4000" b="1" dirty="0">
                <a:solidFill>
                  <a:srgbClr val="00B0F0"/>
                </a:solidFill>
                <a:latin typeface="Nikosh" pitchFamily="2" charset="0"/>
                <a:cs typeface="Nikosh" panose="02000000000000000000" pitchFamily="2" charset="0"/>
              </a:rPr>
              <a:t>রিসোর্স ম্যাপ</a:t>
            </a:r>
            <a:endParaRPr lang="en-US" altLang="en-US" sz="4000" b="1" dirty="0">
              <a:solidFill>
                <a:srgbClr val="00B0F0"/>
              </a:solidFill>
              <a:latin typeface="Nikosh" pitchFamily="2" charset="0"/>
              <a:cs typeface="Nikosh" panose="02000000000000000000" pitchFamily="2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953068" cy="9144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33588" y="762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81000" y="1247771"/>
          <a:ext cx="8458200" cy="3450630"/>
        </p:xfrm>
        <a:graphic>
          <a:graphicData uri="http://schemas.openxmlformats.org/drawingml/2006/table">
            <a:tbl>
              <a:tblPr/>
              <a:tblGrid>
                <a:gridCol w="1600200"/>
                <a:gridCol w="2494274"/>
                <a:gridCol w="2153926"/>
                <a:gridCol w="2209800"/>
              </a:tblGrid>
              <a:tr h="674082">
                <a:tc gridSpan="3"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Calibri"/>
                          <a:ea typeface="Times New Roman"/>
                          <a:cs typeface="Nikosh"/>
                        </a:rPr>
                        <a:t>প্রয়োজনীয় সম্পদ</a:t>
                      </a:r>
                      <a:endParaRPr lang="en-US" sz="2000" dirty="0"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Calibri"/>
                          <a:ea typeface="Times New Roman"/>
                          <a:cs typeface="Nikosh"/>
                        </a:rPr>
                        <a:t>কোথা হতে পাওয়া যাবে?</a:t>
                      </a:r>
                      <a:endParaRPr lang="en-US" sz="2000" dirty="0">
                        <a:latin typeface="Calibri"/>
                        <a:ea typeface="Times New Roman"/>
                        <a:cs typeface="Vrinda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103"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খাত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বিবরণ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প্রয়োজনীয় অর্থ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7286"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জনবল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১৫</a:t>
                      </a:r>
                      <a:r>
                        <a:rPr lang="en-US" sz="1800" baseline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জন</a:t>
                      </a:r>
                      <a:endParaRPr lang="en-US" sz="18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-</a:t>
                      </a: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বিদ্যমান</a:t>
                      </a:r>
                      <a:r>
                        <a:rPr lang="en-US" sz="1800" b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1800" b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জনবল</a:t>
                      </a:r>
                      <a:endParaRPr lang="en-US" sz="1800" b="0" dirty="0" smtClean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0119"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বস্তুগত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VSAT  </a:t>
                      </a:r>
                      <a:r>
                        <a:rPr lang="en-US" sz="18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ইকুইপমেন্ট</a:t>
                      </a:r>
                      <a:r>
                        <a:rPr lang="en-US" sz="1800" baseline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ও </a:t>
                      </a:r>
                      <a:r>
                        <a:rPr lang="en-US" sz="1800" baseline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এন্টেনা</a:t>
                      </a:r>
                      <a:endParaRPr lang="en-US" sz="18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-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সেবাপ্রদানকারী</a:t>
                      </a:r>
                      <a:r>
                        <a:rPr lang="en-US" sz="2000" baseline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বিনামূল্যে</a:t>
                      </a:r>
                      <a:r>
                        <a:rPr lang="en-US" sz="2000" baseline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প্রদান</a:t>
                      </a:r>
                      <a:r>
                        <a:rPr lang="en-US" sz="2000" baseline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করবে</a:t>
                      </a:r>
                      <a:r>
                        <a:rPr lang="en-US" sz="2000" baseline="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।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121"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BD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অন্যান্য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পরিবহন</a:t>
                      </a:r>
                      <a:r>
                        <a:rPr lang="en-US" sz="18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ও </a:t>
                      </a:r>
                      <a:r>
                        <a:rPr lang="en-US" sz="18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ইনষ্টলেশন</a:t>
                      </a:r>
                      <a:endParaRPr lang="en-US" sz="18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প্রতি</a:t>
                      </a:r>
                      <a:r>
                        <a:rPr lang="en-US" sz="20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জাহাজ</a:t>
                      </a:r>
                      <a:r>
                        <a:rPr lang="en-US" sz="20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টাকা</a:t>
                      </a:r>
                      <a:r>
                        <a:rPr lang="en-US" sz="2000" dirty="0" smtClean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১,২০,০০০/-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সংস্থার</a:t>
                      </a:r>
                      <a:r>
                        <a:rPr lang="en-US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সংশ্লিষ্ট</a:t>
                      </a:r>
                      <a:r>
                        <a:rPr lang="en-US" sz="2000" dirty="0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 </a:t>
                      </a:r>
                      <a:r>
                        <a:rPr lang="en-US" sz="2000" dirty="0" err="1">
                          <a:latin typeface="Nikosh" pitchFamily="2" charset="0"/>
                          <a:ea typeface="Times New Roman"/>
                          <a:cs typeface="Nikosh" pitchFamily="2" charset="0"/>
                        </a:rPr>
                        <a:t>খাত</a:t>
                      </a:r>
                      <a:endParaRPr lang="en-US" sz="2000" dirty="0">
                        <a:latin typeface="Nikosh" pitchFamily="2" charset="0"/>
                        <a:ea typeface="Times New Roman"/>
                        <a:cs typeface="Nikosh" pitchFamily="2" charset="0"/>
                      </a:endParaRPr>
                    </a:p>
                  </a:txBody>
                  <a:tcPr marL="66745" marR="667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0530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762000" y="2590800"/>
            <a:ext cx="7543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bn-BD" altLang="en-US" sz="8000" dirty="0" smtClean="0">
                <a:latin typeface="Nikosh" pitchFamily="2" charset="0"/>
                <a:cs typeface="Nikosh" panose="02000000000000000000" pitchFamily="2" charset="0"/>
              </a:rPr>
              <a:t>  </a:t>
            </a:r>
            <a:r>
              <a:rPr lang="en-US" altLang="en-US" sz="8000" dirty="0" err="1" smtClean="0">
                <a:latin typeface="Nikosh" pitchFamily="2" charset="0"/>
                <a:cs typeface="Nikosh" panose="02000000000000000000" pitchFamily="2" charset="0"/>
              </a:rPr>
              <a:t>সকলকে</a:t>
            </a:r>
            <a:r>
              <a:rPr lang="en-US" altLang="en-US" sz="8000" dirty="0" smtClean="0"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altLang="en-US" sz="8000" dirty="0" err="1">
                <a:latin typeface="Nikosh" pitchFamily="2" charset="0"/>
                <a:cs typeface="Nikosh" panose="02000000000000000000" pitchFamily="2" charset="0"/>
              </a:rPr>
              <a:t>ধন্যবাদ</a:t>
            </a:r>
            <a:endParaRPr lang="en-US" altLang="en-US" sz="8000" dirty="0">
              <a:latin typeface="Nikosh" pitchFamily="2" charset="0"/>
              <a:cs typeface="Nikosh" panose="02000000000000000000" pitchFamily="2" charset="0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33588" y="762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1346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685800" y="2286000"/>
            <a:ext cx="77724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80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কোন</a:t>
            </a:r>
            <a:r>
              <a:rPr lang="en-US" altLang="en-US" sz="8000" dirty="0" smtClean="0"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altLang="en-US" sz="8000" dirty="0" err="1">
                <a:latin typeface="Nikosh" pitchFamily="2" charset="0"/>
                <a:cs typeface="Nikosh" panose="02000000000000000000" pitchFamily="2" charset="0"/>
              </a:rPr>
              <a:t>পরামর্শ</a:t>
            </a:r>
            <a:r>
              <a:rPr lang="en-US" altLang="en-US" sz="8000" dirty="0"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altLang="en-US" sz="8000" dirty="0" err="1">
                <a:latin typeface="Nikosh" pitchFamily="2" charset="0"/>
                <a:cs typeface="Nikosh" panose="02000000000000000000" pitchFamily="2" charset="0"/>
              </a:rPr>
              <a:t>বা</a:t>
            </a:r>
            <a:r>
              <a:rPr lang="en-US" altLang="en-US" sz="8000" dirty="0"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altLang="en-US" sz="8000" dirty="0" err="1">
                <a:latin typeface="Nikosh" pitchFamily="2" charset="0"/>
                <a:cs typeface="Nikosh" panose="02000000000000000000" pitchFamily="2" charset="0"/>
              </a:rPr>
              <a:t>প্রশ্ন</a:t>
            </a:r>
            <a:r>
              <a:rPr lang="en-US" altLang="en-US" sz="8000" dirty="0">
                <a:latin typeface="Nikosh" pitchFamily="2" charset="0"/>
                <a:cs typeface="Nikosh" panose="02000000000000000000" pitchFamily="2" charset="0"/>
              </a:rPr>
              <a:t>?</a:t>
            </a: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6" y="228600"/>
            <a:ext cx="953068" cy="9144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2375"/>
          <a:stretch>
            <a:fillRect/>
          </a:stretch>
        </p:blipFill>
        <p:spPr bwMode="auto">
          <a:xfrm>
            <a:off x="7833588" y="76200"/>
            <a:ext cx="109454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374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317</Words>
  <Application>Microsoft Office PowerPoint</Application>
  <PresentationFormat>On-screen Show (4:3)</PresentationFormat>
  <Paragraphs>88</Paragraphs>
  <Slides>10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       উদ্যোগের শিরোনাম “জাহাজের যোগাযোগ ব্যবস্থা সহজীকরন”      </vt:lpstr>
      <vt:lpstr>বিদ্যমান সেবাদান পদ্ধতিঃ </vt:lpstr>
      <vt:lpstr>সমস্যার বিবৃতিঃ </vt:lpstr>
      <vt:lpstr>সমাধানঃ</vt:lpstr>
      <vt:lpstr>সুবিধাসমূহ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Bongkim</dc:creator>
  <cp:lastModifiedBy>USER</cp:lastModifiedBy>
  <cp:revision>260</cp:revision>
  <cp:lastPrinted>2016-08-30T09:25:35Z</cp:lastPrinted>
  <dcterms:created xsi:type="dcterms:W3CDTF">2015-12-14T13:08:07Z</dcterms:created>
  <dcterms:modified xsi:type="dcterms:W3CDTF">2021-01-26T03:08:33Z</dcterms:modified>
</cp:coreProperties>
</file>