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7" r:id="rId2"/>
    <p:sldId id="265" r:id="rId3"/>
    <p:sldId id="267" r:id="rId4"/>
    <p:sldId id="266" r:id="rId5"/>
    <p:sldId id="270" r:id="rId6"/>
    <p:sldId id="268" r:id="rId7"/>
    <p:sldId id="261" r:id="rId8"/>
    <p:sldId id="262" r:id="rId9"/>
    <p:sldId id="263" r:id="rId10"/>
    <p:sldId id="264" r:id="rId11"/>
  </p:sldIdLst>
  <p:sldSz cx="9144000" cy="6858000" type="screen4x3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3369" autoAdjust="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43343" cy="465455"/>
          </a:xfrm>
          <a:prstGeom prst="rect">
            <a:avLst/>
          </a:prstGeom>
        </p:spPr>
        <p:txBody>
          <a:bodyPr vert="horz" lIns="93317" tIns="46659" rIns="93317" bIns="4665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8133" y="1"/>
            <a:ext cx="3043343" cy="465455"/>
          </a:xfrm>
          <a:prstGeom prst="rect">
            <a:avLst/>
          </a:prstGeom>
        </p:spPr>
        <p:txBody>
          <a:bodyPr vert="horz" lIns="93317" tIns="46659" rIns="93317" bIns="46659" rtlCol="0"/>
          <a:lstStyle>
            <a:lvl1pPr algn="r">
              <a:defRPr sz="1200"/>
            </a:lvl1pPr>
          </a:lstStyle>
          <a:p>
            <a:fld id="{613D1978-2DC8-4315-B3A3-EE6B4A65C116}" type="datetimeFigureOut">
              <a:rPr lang="en-US" smtClean="0"/>
              <a:pPr/>
              <a:t>12/5/2018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42031"/>
            <a:ext cx="3043343" cy="465455"/>
          </a:xfrm>
          <a:prstGeom prst="rect">
            <a:avLst/>
          </a:prstGeom>
        </p:spPr>
        <p:txBody>
          <a:bodyPr vert="horz" lIns="93317" tIns="46659" rIns="93317" bIns="4665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8133" y="8842031"/>
            <a:ext cx="3043343" cy="465455"/>
          </a:xfrm>
          <a:prstGeom prst="rect">
            <a:avLst/>
          </a:prstGeom>
        </p:spPr>
        <p:txBody>
          <a:bodyPr vert="horz" lIns="93317" tIns="46659" rIns="93317" bIns="46659" rtlCol="0" anchor="b"/>
          <a:lstStyle>
            <a:lvl1pPr algn="r">
              <a:defRPr sz="1200"/>
            </a:lvl1pPr>
          </a:lstStyle>
          <a:p>
            <a:fld id="{B8C28054-B45D-4568-B3F8-7A38B36B7E6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755511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43343" cy="465455"/>
          </a:xfrm>
          <a:prstGeom prst="rect">
            <a:avLst/>
          </a:prstGeom>
        </p:spPr>
        <p:txBody>
          <a:bodyPr vert="horz" lIns="93317" tIns="46659" rIns="93317" bIns="4665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3" y="1"/>
            <a:ext cx="3043343" cy="465455"/>
          </a:xfrm>
          <a:prstGeom prst="rect">
            <a:avLst/>
          </a:prstGeom>
        </p:spPr>
        <p:txBody>
          <a:bodyPr vert="horz" lIns="93317" tIns="46659" rIns="93317" bIns="46659" rtlCol="0"/>
          <a:lstStyle>
            <a:lvl1pPr algn="r">
              <a:defRPr sz="1200"/>
            </a:lvl1pPr>
          </a:lstStyle>
          <a:p>
            <a:fld id="{56DCDBBF-C81E-43B0-B6AF-18E256E15C5C}" type="datetimeFigureOut">
              <a:rPr lang="en-US" smtClean="0"/>
              <a:pPr/>
              <a:t>12/5/2018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17" tIns="46659" rIns="93317" bIns="4665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21824"/>
            <a:ext cx="5618480" cy="4189095"/>
          </a:xfrm>
          <a:prstGeom prst="rect">
            <a:avLst/>
          </a:prstGeom>
        </p:spPr>
        <p:txBody>
          <a:bodyPr vert="horz" lIns="93317" tIns="46659" rIns="93317" bIns="4665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42031"/>
            <a:ext cx="3043343" cy="465455"/>
          </a:xfrm>
          <a:prstGeom prst="rect">
            <a:avLst/>
          </a:prstGeom>
        </p:spPr>
        <p:txBody>
          <a:bodyPr vert="horz" lIns="93317" tIns="46659" rIns="93317" bIns="4665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3" y="8842031"/>
            <a:ext cx="3043343" cy="465455"/>
          </a:xfrm>
          <a:prstGeom prst="rect">
            <a:avLst/>
          </a:prstGeom>
        </p:spPr>
        <p:txBody>
          <a:bodyPr vert="horz" lIns="93317" tIns="46659" rIns="93317" bIns="46659" rtlCol="0" anchor="b"/>
          <a:lstStyle>
            <a:lvl1pPr algn="r">
              <a:defRPr sz="1200"/>
            </a:lvl1pPr>
          </a:lstStyle>
          <a:p>
            <a:fld id="{73E01CED-DED0-4601-B2AE-0EE477FB463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649915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xmlns="" val="19374045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xmlns="" val="10280701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xmlns="" val="12386029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21428740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6779E-1578-4ABC-AA5C-A8AF0F9778A8}" type="datetimeFigureOut">
              <a:rPr lang="en-US" smtClean="0"/>
              <a:pPr/>
              <a:t>12/5/2018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8EFD0-1BE9-4911-83D4-1D5293633E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415948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6779E-1578-4ABC-AA5C-A8AF0F9778A8}" type="datetimeFigureOut">
              <a:rPr lang="en-US" smtClean="0"/>
              <a:pPr/>
              <a:t>12/5/2018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8EFD0-1BE9-4911-83D4-1D5293633E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15894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6779E-1578-4ABC-AA5C-A8AF0F9778A8}" type="datetimeFigureOut">
              <a:rPr lang="en-US" smtClean="0"/>
              <a:pPr/>
              <a:t>12/5/2018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8EFD0-1BE9-4911-83D4-1D5293633E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162025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6779E-1578-4ABC-AA5C-A8AF0F9778A8}" type="datetimeFigureOut">
              <a:rPr lang="en-US" smtClean="0"/>
              <a:pPr/>
              <a:t>12/5/2018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8EFD0-1BE9-4911-83D4-1D5293633E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057832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6779E-1578-4ABC-AA5C-A8AF0F9778A8}" type="datetimeFigureOut">
              <a:rPr lang="en-US" smtClean="0"/>
              <a:pPr/>
              <a:t>12/5/2018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8EFD0-1BE9-4911-83D4-1D5293633E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47013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6779E-1578-4ABC-AA5C-A8AF0F9778A8}" type="datetimeFigureOut">
              <a:rPr lang="en-US" smtClean="0"/>
              <a:pPr/>
              <a:t>12/5/2018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8EFD0-1BE9-4911-83D4-1D5293633E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430076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6779E-1578-4ABC-AA5C-A8AF0F9778A8}" type="datetimeFigureOut">
              <a:rPr lang="en-US" smtClean="0"/>
              <a:pPr/>
              <a:t>12/5/2018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8EFD0-1BE9-4911-83D4-1D5293633E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50711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6779E-1578-4ABC-AA5C-A8AF0F9778A8}" type="datetimeFigureOut">
              <a:rPr lang="en-US" smtClean="0"/>
              <a:pPr/>
              <a:t>12/5/2018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8EFD0-1BE9-4911-83D4-1D5293633E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917556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6779E-1578-4ABC-AA5C-A8AF0F9778A8}" type="datetimeFigureOut">
              <a:rPr lang="en-US" smtClean="0"/>
              <a:pPr/>
              <a:t>12/5/2018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8EFD0-1BE9-4911-83D4-1D5293633E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559963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6779E-1578-4ABC-AA5C-A8AF0F9778A8}" type="datetimeFigureOut">
              <a:rPr lang="en-US" smtClean="0"/>
              <a:pPr/>
              <a:t>12/5/2018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8EFD0-1BE9-4911-83D4-1D5293633E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852268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6779E-1578-4ABC-AA5C-A8AF0F9778A8}" type="datetimeFigureOut">
              <a:rPr lang="en-US" smtClean="0"/>
              <a:pPr/>
              <a:t>12/5/2018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8EFD0-1BE9-4911-83D4-1D5293633E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198781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96779E-1578-4ABC-AA5C-A8AF0F9778A8}" type="datetimeFigureOut">
              <a:rPr lang="en-US" smtClean="0"/>
              <a:pPr/>
              <a:t>12/5/2018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08EFD0-1BE9-4911-83D4-1D5293633E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74086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463403" y="270163"/>
            <a:ext cx="8077200" cy="1482437"/>
          </a:xfrm>
        </p:spPr>
        <p:txBody>
          <a:bodyPr>
            <a:noAutofit/>
          </a:bodyPr>
          <a:lstStyle/>
          <a:p>
            <a:r>
              <a:rPr lang="bn-BD" altLang="en-US" dirty="0" smtClean="0">
                <a:latin typeface="Nikosh" pitchFamily="2" charset="0"/>
                <a:ea typeface="Nikosh" pitchFamily="2" charset="0"/>
                <a:cs typeface="Nikosh" pitchFamily="2" charset="0"/>
              </a:rPr>
              <a:t/>
            </a:r>
            <a:br>
              <a:rPr lang="bn-BD" altLang="en-US" dirty="0" smtClean="0">
                <a:latin typeface="Nikosh" pitchFamily="2" charset="0"/>
                <a:ea typeface="Nikosh" pitchFamily="2" charset="0"/>
                <a:cs typeface="Nikosh" pitchFamily="2" charset="0"/>
              </a:rPr>
            </a:br>
            <a:r>
              <a:rPr lang="bn-BD" altLang="en-US" dirty="0" smtClean="0">
                <a:latin typeface="Nikosh" pitchFamily="2" charset="0"/>
                <a:ea typeface="Nikosh" pitchFamily="2" charset="0"/>
                <a:cs typeface="Nikosh" pitchFamily="2" charset="0"/>
              </a:rPr>
              <a:t/>
            </a:r>
            <a:br>
              <a:rPr lang="bn-BD" altLang="en-US" dirty="0" smtClean="0">
                <a:latin typeface="Nikosh" pitchFamily="2" charset="0"/>
                <a:ea typeface="Nikosh" pitchFamily="2" charset="0"/>
                <a:cs typeface="Nikosh" pitchFamily="2" charset="0"/>
              </a:rPr>
            </a:br>
            <a:r>
              <a:rPr lang="bn-BD" altLang="en-US" dirty="0" smtClean="0">
                <a:latin typeface="Nikosh" pitchFamily="2" charset="0"/>
                <a:ea typeface="Nikosh" pitchFamily="2" charset="0"/>
                <a:cs typeface="Nikosh" pitchFamily="2" charset="0"/>
              </a:rPr>
              <a:t/>
            </a:r>
            <a:br>
              <a:rPr lang="bn-BD" altLang="en-US" dirty="0" smtClean="0">
                <a:latin typeface="Nikosh" pitchFamily="2" charset="0"/>
                <a:ea typeface="Nikosh" pitchFamily="2" charset="0"/>
                <a:cs typeface="Nikosh" pitchFamily="2" charset="0"/>
              </a:rPr>
            </a:br>
            <a:r>
              <a:rPr lang="bn-BD" altLang="en-US" dirty="0" smtClean="0">
                <a:latin typeface="Nikosh" pitchFamily="2" charset="0"/>
                <a:ea typeface="Nikosh" pitchFamily="2" charset="0"/>
                <a:cs typeface="Nikosh" pitchFamily="2" charset="0"/>
              </a:rPr>
              <a:t/>
            </a:r>
            <a:br>
              <a:rPr lang="bn-BD" altLang="en-US" dirty="0" smtClean="0">
                <a:latin typeface="Nikosh" pitchFamily="2" charset="0"/>
                <a:ea typeface="Nikosh" pitchFamily="2" charset="0"/>
                <a:cs typeface="Nikosh" pitchFamily="2" charset="0"/>
              </a:rPr>
            </a:br>
            <a:r>
              <a:rPr lang="bn-BD" altLang="en-US" dirty="0" smtClean="0">
                <a:latin typeface="Nikosh" pitchFamily="2" charset="0"/>
                <a:ea typeface="Nikosh" pitchFamily="2" charset="0"/>
                <a:cs typeface="Nikosh" pitchFamily="2" charset="0"/>
              </a:rPr>
              <a:t/>
            </a:r>
            <a:br>
              <a:rPr lang="bn-BD" altLang="en-US" dirty="0" smtClean="0">
                <a:latin typeface="Nikosh" pitchFamily="2" charset="0"/>
                <a:ea typeface="Nikosh" pitchFamily="2" charset="0"/>
                <a:cs typeface="Nikosh" pitchFamily="2" charset="0"/>
              </a:rPr>
            </a:br>
            <a:r>
              <a:rPr lang="bn-BD" altLang="en-US" dirty="0">
                <a:latin typeface="Nikosh" pitchFamily="2" charset="0"/>
                <a:ea typeface="Nikosh" pitchFamily="2" charset="0"/>
                <a:cs typeface="Nikosh" pitchFamily="2" charset="0"/>
              </a:rPr>
              <a:t/>
            </a:r>
            <a:br>
              <a:rPr lang="bn-BD" altLang="en-US" dirty="0">
                <a:latin typeface="Nikosh" pitchFamily="2" charset="0"/>
                <a:ea typeface="Nikosh" pitchFamily="2" charset="0"/>
                <a:cs typeface="Nikosh" pitchFamily="2" charset="0"/>
              </a:rPr>
            </a:br>
            <a:r>
              <a:rPr lang="bn-BD" altLang="en-US" dirty="0">
                <a:latin typeface="Nikosh" pitchFamily="2" charset="0"/>
                <a:ea typeface="Nikosh" pitchFamily="2" charset="0"/>
                <a:cs typeface="Nikosh" pitchFamily="2" charset="0"/>
              </a:rPr>
              <a:t/>
            </a:r>
            <a:br>
              <a:rPr lang="bn-BD" altLang="en-US" dirty="0">
                <a:latin typeface="Nikosh" pitchFamily="2" charset="0"/>
                <a:ea typeface="Nikosh" pitchFamily="2" charset="0"/>
                <a:cs typeface="Nikosh" pitchFamily="2" charset="0"/>
              </a:rPr>
            </a:br>
            <a:r>
              <a:rPr lang="en-US" altLang="en-US" dirty="0" smtClean="0">
                <a:latin typeface="Nikosh" pitchFamily="2" charset="0"/>
                <a:ea typeface="Nikosh" pitchFamily="2" charset="0"/>
                <a:cs typeface="Nikosh" pitchFamily="2" charset="0"/>
              </a:rPr>
              <a:t/>
            </a:r>
            <a:br>
              <a:rPr lang="en-US" altLang="en-US" dirty="0" smtClean="0">
                <a:latin typeface="Nikosh" pitchFamily="2" charset="0"/>
                <a:ea typeface="Nikosh" pitchFamily="2" charset="0"/>
                <a:cs typeface="Nikosh" pitchFamily="2" charset="0"/>
              </a:rPr>
            </a:br>
            <a:r>
              <a:rPr lang="en-US" altLang="en-US" dirty="0" err="1" smtClean="0">
                <a:solidFill>
                  <a:srgbClr val="00B0F0"/>
                </a:solidFill>
                <a:latin typeface="Nikosh" pitchFamily="2" charset="0"/>
                <a:ea typeface="Nikosh" pitchFamily="2" charset="0"/>
                <a:cs typeface="Nikosh" pitchFamily="2" charset="0"/>
              </a:rPr>
              <a:t>উদ্যোগে</a:t>
            </a:r>
            <a:r>
              <a:rPr lang="bn-BD" altLang="en-US" dirty="0" smtClean="0">
                <a:solidFill>
                  <a:srgbClr val="00B0F0"/>
                </a:solidFill>
                <a:latin typeface="Nikosh" pitchFamily="2" charset="0"/>
                <a:ea typeface="Nikosh" pitchFamily="2" charset="0"/>
                <a:cs typeface="Nikosh" pitchFamily="2" charset="0"/>
              </a:rPr>
              <a:t>র </a:t>
            </a:r>
            <a:r>
              <a:rPr lang="en-US" altLang="en-US" dirty="0" err="1" smtClean="0">
                <a:solidFill>
                  <a:srgbClr val="00B0F0"/>
                </a:solidFill>
                <a:latin typeface="Nikosh" pitchFamily="2" charset="0"/>
                <a:ea typeface="Nikosh" pitchFamily="2" charset="0"/>
                <a:cs typeface="Nikosh" pitchFamily="2" charset="0"/>
              </a:rPr>
              <a:t>শিরোনাম</a:t>
            </a:r>
            <a:r>
              <a:rPr lang="en-US" altLang="en-US" dirty="0" smtClean="0">
                <a:solidFill>
                  <a:srgbClr val="00B0F0"/>
                </a:solidFill>
                <a:latin typeface="Nikosh" pitchFamily="2" charset="0"/>
                <a:ea typeface="Nikosh" pitchFamily="2" charset="0"/>
                <a:cs typeface="Nikosh" pitchFamily="2" charset="0"/>
              </a:rPr>
              <a:t/>
            </a:r>
            <a:br>
              <a:rPr lang="en-US" altLang="en-US" dirty="0" smtClean="0">
                <a:solidFill>
                  <a:srgbClr val="00B0F0"/>
                </a:solidFill>
                <a:latin typeface="Nikosh" pitchFamily="2" charset="0"/>
                <a:ea typeface="Nikosh" pitchFamily="2" charset="0"/>
                <a:cs typeface="Nikosh" pitchFamily="2" charset="0"/>
              </a:rPr>
            </a:br>
            <a:r>
              <a:rPr lang="en-US" altLang="en-US" dirty="0" smtClean="0">
                <a:solidFill>
                  <a:srgbClr val="00B0F0"/>
                </a:solidFill>
                <a:latin typeface="Nikosh" pitchFamily="2" charset="0"/>
                <a:ea typeface="Nikosh" pitchFamily="2" charset="0"/>
                <a:cs typeface="Nikosh" pitchFamily="2" charset="0"/>
              </a:rPr>
              <a:t>“</a:t>
            </a:r>
            <a:r>
              <a:rPr lang="en-US" altLang="en-US" sz="2800" dirty="0" err="1" smtClean="0">
                <a:solidFill>
                  <a:srgbClr val="00B0F0"/>
                </a:solidFill>
                <a:latin typeface="Nikosh" pitchFamily="2" charset="0"/>
                <a:ea typeface="Nikosh" pitchFamily="2" charset="0"/>
                <a:cs typeface="Nikosh" pitchFamily="2" charset="0"/>
              </a:rPr>
              <a:t>জাহাজে</a:t>
            </a:r>
            <a:r>
              <a:rPr lang="en-US" altLang="en-US" sz="2800" dirty="0" smtClean="0">
                <a:solidFill>
                  <a:srgbClr val="00B0F0"/>
                </a:solidFill>
                <a:latin typeface="Nikosh" pitchFamily="2" charset="0"/>
                <a:ea typeface="Nikosh" pitchFamily="2" charset="0"/>
                <a:cs typeface="Nikosh" pitchFamily="2" charset="0"/>
              </a:rPr>
              <a:t> </a:t>
            </a:r>
            <a:r>
              <a:rPr lang="en-US" altLang="en-US" sz="2800" dirty="0" err="1" smtClean="0">
                <a:solidFill>
                  <a:srgbClr val="00B0F0"/>
                </a:solidFill>
                <a:latin typeface="Nikosh" pitchFamily="2" charset="0"/>
                <a:ea typeface="Nikosh" pitchFamily="2" charset="0"/>
                <a:cs typeface="Nikosh" pitchFamily="2" charset="0"/>
              </a:rPr>
              <a:t>ষ্টোর</a:t>
            </a:r>
            <a:r>
              <a:rPr lang="en-US" altLang="en-US" sz="2800" dirty="0" smtClean="0">
                <a:solidFill>
                  <a:srgbClr val="00B0F0"/>
                </a:solidFill>
                <a:latin typeface="Nikosh" pitchFamily="2" charset="0"/>
                <a:ea typeface="Nikosh" pitchFamily="2" charset="0"/>
                <a:cs typeface="Nikosh" pitchFamily="2" charset="0"/>
              </a:rPr>
              <a:t> </a:t>
            </a:r>
            <a:r>
              <a:rPr lang="en-US" altLang="en-US" sz="2800" dirty="0" err="1" smtClean="0">
                <a:solidFill>
                  <a:srgbClr val="00B0F0"/>
                </a:solidFill>
                <a:latin typeface="Nikosh" pitchFamily="2" charset="0"/>
                <a:ea typeface="Nikosh" pitchFamily="2" charset="0"/>
                <a:cs typeface="Nikosh" pitchFamily="2" charset="0"/>
              </a:rPr>
              <a:t>ব্যবস্থাপনা</a:t>
            </a:r>
            <a:r>
              <a:rPr lang="en-US" altLang="en-US" sz="2800" dirty="0" smtClean="0">
                <a:solidFill>
                  <a:srgbClr val="00B0F0"/>
                </a:solidFill>
                <a:latin typeface="Nikosh" pitchFamily="2" charset="0"/>
                <a:ea typeface="Nikosh" pitchFamily="2" charset="0"/>
                <a:cs typeface="Nikosh" pitchFamily="2" charset="0"/>
              </a:rPr>
              <a:t> ও </a:t>
            </a:r>
            <a:r>
              <a:rPr lang="en-US" altLang="en-US" sz="2800" dirty="0" err="1" smtClean="0">
                <a:solidFill>
                  <a:srgbClr val="00B0F0"/>
                </a:solidFill>
                <a:latin typeface="Nikosh" pitchFamily="2" charset="0"/>
                <a:ea typeface="Nikosh" pitchFamily="2" charset="0"/>
                <a:cs typeface="Nikosh" pitchFamily="2" charset="0"/>
              </a:rPr>
              <a:t>মেরামত</a:t>
            </a:r>
            <a:r>
              <a:rPr lang="en-US" altLang="en-US" sz="2800" dirty="0" smtClean="0">
                <a:solidFill>
                  <a:srgbClr val="00B0F0"/>
                </a:solidFill>
                <a:latin typeface="Nikosh" pitchFamily="2" charset="0"/>
                <a:ea typeface="Nikosh" pitchFamily="2" charset="0"/>
                <a:cs typeface="Nikosh" pitchFamily="2" charset="0"/>
              </a:rPr>
              <a:t> </a:t>
            </a:r>
            <a:r>
              <a:rPr lang="en-US" altLang="en-US" sz="2800" dirty="0" err="1" smtClean="0">
                <a:solidFill>
                  <a:srgbClr val="00B0F0"/>
                </a:solidFill>
                <a:latin typeface="Nikosh" pitchFamily="2" charset="0"/>
                <a:ea typeface="Nikosh" pitchFamily="2" charset="0"/>
                <a:cs typeface="Nikosh" pitchFamily="2" charset="0"/>
              </a:rPr>
              <a:t>সংক্রান্ত</a:t>
            </a:r>
            <a:r>
              <a:rPr lang="en-US" altLang="en-US" sz="2800" dirty="0" smtClean="0">
                <a:solidFill>
                  <a:srgbClr val="00B0F0"/>
                </a:solidFill>
                <a:latin typeface="Nikosh" pitchFamily="2" charset="0"/>
                <a:ea typeface="Nikosh" pitchFamily="2" charset="0"/>
                <a:cs typeface="Nikosh" pitchFamily="2" charset="0"/>
              </a:rPr>
              <a:t> </a:t>
            </a:r>
            <a:r>
              <a:rPr lang="en-US" altLang="en-US" sz="2800" dirty="0" err="1" smtClean="0">
                <a:solidFill>
                  <a:srgbClr val="00B0F0"/>
                </a:solidFill>
                <a:latin typeface="Nikosh" pitchFamily="2" charset="0"/>
                <a:ea typeface="Nikosh" pitchFamily="2" charset="0"/>
                <a:cs typeface="Nikosh" pitchFamily="2" charset="0"/>
              </a:rPr>
              <a:t>সেবা</a:t>
            </a:r>
            <a:r>
              <a:rPr lang="en-US" altLang="en-US" sz="2800" dirty="0" smtClean="0">
                <a:solidFill>
                  <a:srgbClr val="00B0F0"/>
                </a:solidFill>
                <a:latin typeface="Nikosh" pitchFamily="2" charset="0"/>
                <a:ea typeface="Nikosh" pitchFamily="2" charset="0"/>
                <a:cs typeface="Nikosh" pitchFamily="2" charset="0"/>
              </a:rPr>
              <a:t> </a:t>
            </a:r>
            <a:r>
              <a:rPr lang="en-US" altLang="en-US" sz="2800" dirty="0" err="1" smtClean="0">
                <a:solidFill>
                  <a:srgbClr val="00B0F0"/>
                </a:solidFill>
                <a:latin typeface="Nikosh" pitchFamily="2" charset="0"/>
                <a:ea typeface="Nikosh" pitchFamily="2" charset="0"/>
                <a:cs typeface="Nikosh" pitchFamily="2" charset="0"/>
              </a:rPr>
              <a:t>সহজীকরণ</a:t>
            </a:r>
            <a:r>
              <a:rPr lang="en-US" altLang="en-US" sz="2800" dirty="0" smtClean="0">
                <a:solidFill>
                  <a:srgbClr val="00B0F0"/>
                </a:solidFill>
                <a:latin typeface="Nikosh" pitchFamily="2" charset="0"/>
                <a:ea typeface="Nikosh" pitchFamily="2" charset="0"/>
                <a:cs typeface="Nikosh" pitchFamily="2" charset="0"/>
              </a:rPr>
              <a:t>”</a:t>
            </a:r>
            <a:r>
              <a:rPr lang="bn-BD" altLang="en-US" dirty="0" smtClean="0">
                <a:latin typeface="Nikosh" pitchFamily="2" charset="0"/>
                <a:ea typeface="Nikosh" pitchFamily="2" charset="0"/>
                <a:cs typeface="Nikosh" pitchFamily="2" charset="0"/>
              </a:rPr>
              <a:t/>
            </a:r>
            <a:br>
              <a:rPr lang="bn-BD" altLang="en-US" dirty="0" smtClean="0">
                <a:latin typeface="Nikosh" pitchFamily="2" charset="0"/>
                <a:ea typeface="Nikosh" pitchFamily="2" charset="0"/>
                <a:cs typeface="Nikosh" pitchFamily="2" charset="0"/>
              </a:rPr>
            </a:br>
            <a:r>
              <a:rPr lang="bn-BD" dirty="0" smtClean="0"/>
              <a:t/>
            </a:r>
            <a:br>
              <a:rPr lang="bn-BD" dirty="0" smtClean="0"/>
            </a:br>
            <a:r>
              <a:rPr lang="bn-BD" altLang="en-US" dirty="0" smtClean="0">
                <a:latin typeface="Nikosh" pitchFamily="2" charset="0"/>
                <a:ea typeface="Nikosh" pitchFamily="2" charset="0"/>
                <a:cs typeface="Nikosh" pitchFamily="2" charset="0"/>
              </a:rPr>
              <a:t/>
            </a:r>
            <a:br>
              <a:rPr lang="bn-BD" altLang="en-US" dirty="0" smtClean="0">
                <a:latin typeface="Nikosh" pitchFamily="2" charset="0"/>
                <a:ea typeface="Nikosh" pitchFamily="2" charset="0"/>
                <a:cs typeface="Nikosh" pitchFamily="2" charset="0"/>
              </a:rPr>
            </a:br>
            <a:r>
              <a:rPr lang="bn-BD" altLang="en-US" dirty="0" smtClean="0">
                <a:latin typeface="Nikosh" pitchFamily="2" charset="0"/>
                <a:ea typeface="Nikosh" pitchFamily="2" charset="0"/>
                <a:cs typeface="Nikosh" pitchFamily="2" charset="0"/>
              </a:rPr>
              <a:t/>
            </a:r>
            <a:br>
              <a:rPr lang="bn-BD" altLang="en-US" dirty="0" smtClean="0">
                <a:latin typeface="Nikosh" pitchFamily="2" charset="0"/>
                <a:ea typeface="Nikosh" pitchFamily="2" charset="0"/>
                <a:cs typeface="Nikosh" pitchFamily="2" charset="0"/>
              </a:rPr>
            </a:br>
            <a:r>
              <a:rPr lang="bn-BD" altLang="en-US" dirty="0" smtClean="0">
                <a:latin typeface="Nikosh" pitchFamily="2" charset="0"/>
                <a:ea typeface="Nikosh" pitchFamily="2" charset="0"/>
                <a:cs typeface="Nikosh" pitchFamily="2" charset="0"/>
              </a:rPr>
              <a:t/>
            </a:r>
            <a:br>
              <a:rPr lang="bn-BD" altLang="en-US" dirty="0" smtClean="0">
                <a:latin typeface="Nikosh" pitchFamily="2" charset="0"/>
                <a:ea typeface="Nikosh" pitchFamily="2" charset="0"/>
                <a:cs typeface="Nikosh" pitchFamily="2" charset="0"/>
              </a:rPr>
            </a:br>
            <a:r>
              <a:rPr lang="bn-BD" dirty="0" smtClean="0"/>
              <a:t/>
            </a:r>
            <a:br>
              <a:rPr lang="bn-BD" dirty="0" smtClean="0"/>
            </a:br>
            <a:r>
              <a:rPr lang="bn-BD" altLang="en-US" dirty="0" smtClean="0">
                <a:latin typeface="Nikosh" pitchFamily="2" charset="0"/>
                <a:ea typeface="Nikosh" pitchFamily="2" charset="0"/>
                <a:cs typeface="Nikosh" pitchFamily="2" charset="0"/>
              </a:rPr>
              <a:t/>
            </a:r>
            <a:br>
              <a:rPr lang="bn-BD" altLang="en-US" dirty="0" smtClean="0">
                <a:latin typeface="Nikosh" pitchFamily="2" charset="0"/>
                <a:ea typeface="Nikosh" pitchFamily="2" charset="0"/>
                <a:cs typeface="Nikosh" pitchFamily="2" charset="0"/>
              </a:rPr>
            </a:br>
            <a:r>
              <a:rPr lang="en-US" altLang="en-US" dirty="0" smtClean="0">
                <a:latin typeface="Nikosh" pitchFamily="2" charset="0"/>
                <a:ea typeface="Nikosh" pitchFamily="2" charset="0"/>
                <a:cs typeface="Nikosh" pitchFamily="2" charset="0"/>
              </a:rPr>
              <a:t/>
            </a:r>
            <a:br>
              <a:rPr lang="en-US" altLang="en-US" dirty="0" smtClean="0">
                <a:latin typeface="Nikosh" pitchFamily="2" charset="0"/>
                <a:ea typeface="Nikosh" pitchFamily="2" charset="0"/>
                <a:cs typeface="Nikosh" pitchFamily="2" charset="0"/>
              </a:rPr>
            </a:br>
            <a:endParaRPr lang="en-US" altLang="en-US" dirty="0" smtClean="0">
              <a:latin typeface="Nikosh" pitchFamily="2" charset="0"/>
              <a:ea typeface="Nikosh" pitchFamily="2" charset="0"/>
              <a:cs typeface="Nikosh" pitchFamily="2" charset="0"/>
            </a:endParaRPr>
          </a:p>
        </p:txBody>
      </p:sp>
      <p:pic>
        <p:nvPicPr>
          <p:cNvPr id="2051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22375"/>
          <a:stretch>
            <a:fillRect/>
          </a:stretch>
        </p:blipFill>
        <p:spPr bwMode="auto">
          <a:xfrm>
            <a:off x="7848600" y="6927"/>
            <a:ext cx="1094543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091420342"/>
              </p:ext>
            </p:extLst>
          </p:nvPr>
        </p:nvGraphicFramePr>
        <p:xfrm>
          <a:off x="0" y="2362200"/>
          <a:ext cx="8991599" cy="24871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2172"/>
                <a:gridCol w="2025135"/>
                <a:gridCol w="1620108"/>
                <a:gridCol w="2754184"/>
              </a:tblGrid>
              <a:tr h="534502">
                <a:tc>
                  <a:txBody>
                    <a:bodyPr/>
                    <a:lstStyle/>
                    <a:p>
                      <a:pPr algn="ctr"/>
                      <a:r>
                        <a:rPr lang="bn-BD" sz="2800" dirty="0" smtClean="0"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        নাম</a:t>
                      </a:r>
                      <a:endParaRPr lang="en-US" sz="2800" dirty="0">
                        <a:latin typeface="Nikosh" panose="02000000000000000000" pitchFamily="2" charset="0"/>
                        <a:cs typeface="Nikosh" panose="02000000000000000000" pitchFamily="2" charset="0"/>
                      </a:endParaRPr>
                    </a:p>
                  </a:txBody>
                  <a:tcPr marT="45703" marB="4570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2800" dirty="0" smtClean="0"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পদবি </a:t>
                      </a:r>
                      <a:endParaRPr lang="en-US" sz="2800" dirty="0">
                        <a:latin typeface="Nikosh" panose="02000000000000000000" pitchFamily="2" charset="0"/>
                        <a:cs typeface="Nikosh" panose="02000000000000000000" pitchFamily="2" charset="0"/>
                      </a:endParaRPr>
                    </a:p>
                  </a:txBody>
                  <a:tcPr marT="45703" marB="4570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err="1" smtClean="0"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ভূমিকা</a:t>
                      </a:r>
                      <a:endParaRPr lang="en-US" sz="2800" dirty="0">
                        <a:latin typeface="Nikosh" panose="02000000000000000000" pitchFamily="2" charset="0"/>
                        <a:cs typeface="Nikosh" panose="02000000000000000000" pitchFamily="2" charset="0"/>
                      </a:endParaRPr>
                    </a:p>
                  </a:txBody>
                  <a:tcPr marT="45703" marB="4570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2800" dirty="0" smtClean="0"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      কর্মস্থল</a:t>
                      </a:r>
                      <a:r>
                        <a:rPr lang="bn-BD" sz="2800" baseline="0" dirty="0" smtClean="0"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 </a:t>
                      </a:r>
                      <a:endParaRPr lang="en-US" sz="2800" dirty="0">
                        <a:latin typeface="Nikosh" panose="02000000000000000000" pitchFamily="2" charset="0"/>
                        <a:cs typeface="Nikosh" panose="02000000000000000000" pitchFamily="2" charset="0"/>
                      </a:endParaRPr>
                    </a:p>
                  </a:txBody>
                  <a:tcPr marT="45703" marB="45703" anchor="ctr"/>
                </a:tc>
              </a:tr>
              <a:tr h="650877"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s-IN" sz="1800" b="0" kern="1200" dirty="0" smtClean="0">
                          <a:solidFill>
                            <a:schemeClr val="dk1"/>
                          </a:solidFill>
                          <a:latin typeface="Nikosh" pitchFamily="2" charset="0"/>
                          <a:ea typeface="Calibri"/>
                          <a:cs typeface="Nikosh" pitchFamily="2" charset="0"/>
                        </a:rPr>
                        <a:t>মোঃ হাবিবুর রহমান(যুগ্ম-সচিব)</a:t>
                      </a:r>
                      <a:endParaRPr lang="en-US" sz="1800" b="0" kern="1200" dirty="0">
                        <a:solidFill>
                          <a:schemeClr val="dk1"/>
                        </a:solidFill>
                        <a:latin typeface="Nikosh" pitchFamily="2" charset="0"/>
                        <a:ea typeface="Calibri"/>
                        <a:cs typeface="Nikosh" pitchFamily="2" charset="0"/>
                      </a:endParaRPr>
                    </a:p>
                  </a:txBody>
                  <a:tcPr marL="114300" marR="114300" marT="0" marB="0" anchor="ctr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s-IN" sz="1800" b="0" kern="1200" dirty="0" smtClean="0">
                          <a:solidFill>
                            <a:schemeClr val="dk1"/>
                          </a:solidFill>
                          <a:latin typeface="Nikosh" pitchFamily="2" charset="0"/>
                          <a:ea typeface="Calibri"/>
                          <a:cs typeface="Nikosh" pitchFamily="2" charset="0"/>
                        </a:rPr>
                        <a:t>নির্বাহী পরিচালক (অর্থ)</a:t>
                      </a:r>
                      <a:r>
                        <a:rPr lang="en-US" sz="1800" b="0" kern="1200" dirty="0" smtClean="0">
                          <a:solidFill>
                            <a:schemeClr val="dk1"/>
                          </a:solidFill>
                          <a:latin typeface="Nikosh" pitchFamily="2" charset="0"/>
                          <a:ea typeface="Calibri"/>
                          <a:cs typeface="Nikosh" pitchFamily="2" charset="0"/>
                        </a:rPr>
                        <a:t>ও </a:t>
                      </a:r>
                      <a:r>
                        <a:rPr lang="en-US" sz="1800" b="0" kern="1200" dirty="0" err="1" smtClean="0">
                          <a:solidFill>
                            <a:schemeClr val="dk1"/>
                          </a:solidFill>
                          <a:latin typeface="Nikosh" pitchFamily="2" charset="0"/>
                          <a:ea typeface="Calibri"/>
                          <a:cs typeface="Nikosh" pitchFamily="2" charset="0"/>
                        </a:rPr>
                        <a:t>চীফ</a:t>
                      </a:r>
                      <a:r>
                        <a:rPr lang="en-US" sz="1800" b="0" kern="1200" dirty="0" smtClean="0">
                          <a:solidFill>
                            <a:schemeClr val="dk1"/>
                          </a:solidFill>
                          <a:latin typeface="Nikosh" pitchFamily="2" charset="0"/>
                          <a:ea typeface="Calibri"/>
                          <a:cs typeface="Nikosh" pitchFamily="2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chemeClr val="dk1"/>
                          </a:solidFill>
                          <a:latin typeface="Nikosh" pitchFamily="2" charset="0"/>
                          <a:ea typeface="Calibri"/>
                          <a:cs typeface="Nikosh" pitchFamily="2" charset="0"/>
                        </a:rPr>
                        <a:t>ইনোভেশন</a:t>
                      </a:r>
                      <a:r>
                        <a:rPr lang="en-US" sz="1800" b="0" kern="1200" dirty="0" smtClean="0">
                          <a:solidFill>
                            <a:schemeClr val="dk1"/>
                          </a:solidFill>
                          <a:latin typeface="Nikosh" pitchFamily="2" charset="0"/>
                          <a:ea typeface="Calibri"/>
                          <a:cs typeface="Nikosh" pitchFamily="2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chemeClr val="dk1"/>
                          </a:solidFill>
                          <a:latin typeface="Nikosh" pitchFamily="2" charset="0"/>
                          <a:ea typeface="Calibri"/>
                          <a:cs typeface="Nikosh" pitchFamily="2" charset="0"/>
                        </a:rPr>
                        <a:t>অফিসার</a:t>
                      </a:r>
                      <a:endParaRPr lang="en-US" sz="1800" b="0" kern="1200" dirty="0">
                        <a:solidFill>
                          <a:schemeClr val="dk1"/>
                        </a:solidFill>
                        <a:latin typeface="Nikosh" pitchFamily="2" charset="0"/>
                        <a:ea typeface="Calibri"/>
                        <a:cs typeface="Nikosh" pitchFamily="2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1200" dirty="0" err="1" smtClean="0">
                          <a:solidFill>
                            <a:schemeClr val="dk1"/>
                          </a:solidFill>
                          <a:latin typeface="Nikosh" pitchFamily="2" charset="0"/>
                          <a:ea typeface="Calibri"/>
                          <a:cs typeface="Nikosh" pitchFamily="2" charset="0"/>
                        </a:rPr>
                        <a:t>আইডিয়া</a:t>
                      </a:r>
                      <a:r>
                        <a:rPr lang="en-US" sz="1800" b="0" kern="1200" dirty="0" smtClean="0">
                          <a:solidFill>
                            <a:schemeClr val="dk1"/>
                          </a:solidFill>
                          <a:latin typeface="Nikosh" pitchFamily="2" charset="0"/>
                          <a:ea typeface="Calibri"/>
                          <a:cs typeface="Nikosh" pitchFamily="2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chemeClr val="dk1"/>
                          </a:solidFill>
                          <a:latin typeface="Nikosh" pitchFamily="2" charset="0"/>
                          <a:ea typeface="Calibri"/>
                          <a:cs typeface="Nikosh" pitchFamily="2" charset="0"/>
                        </a:rPr>
                        <a:t>প্রদানকারী</a:t>
                      </a:r>
                      <a:endParaRPr lang="en-US" sz="1800" b="0" kern="1200" dirty="0">
                        <a:solidFill>
                          <a:schemeClr val="dk1"/>
                        </a:solidFill>
                        <a:latin typeface="Nikosh" pitchFamily="2" charset="0"/>
                        <a:ea typeface="Calibri"/>
                        <a:cs typeface="Nikosh" pitchFamily="2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kern="1200" dirty="0" err="1" smtClean="0">
                          <a:solidFill>
                            <a:schemeClr val="dk1"/>
                          </a:solidFill>
                          <a:latin typeface="Nikosh" pitchFamily="2" charset="0"/>
                          <a:ea typeface="Calibri"/>
                          <a:cs typeface="Nikosh" pitchFamily="2" charset="0"/>
                        </a:rPr>
                        <a:t>বাংলাদেশ</a:t>
                      </a:r>
                      <a:r>
                        <a:rPr lang="en-US" sz="1800" b="0" kern="1200" dirty="0" smtClean="0">
                          <a:solidFill>
                            <a:schemeClr val="dk1"/>
                          </a:solidFill>
                          <a:latin typeface="Nikosh" pitchFamily="2" charset="0"/>
                          <a:ea typeface="Calibri"/>
                          <a:cs typeface="Nikosh" pitchFamily="2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chemeClr val="dk1"/>
                          </a:solidFill>
                          <a:latin typeface="Nikosh" pitchFamily="2" charset="0"/>
                          <a:ea typeface="Calibri"/>
                          <a:cs typeface="Nikosh" pitchFamily="2" charset="0"/>
                        </a:rPr>
                        <a:t>শিপিং</a:t>
                      </a:r>
                      <a:r>
                        <a:rPr lang="en-US" sz="1800" b="0" kern="1200" dirty="0" smtClean="0">
                          <a:solidFill>
                            <a:schemeClr val="dk1"/>
                          </a:solidFill>
                          <a:latin typeface="Nikosh" pitchFamily="2" charset="0"/>
                          <a:ea typeface="Calibri"/>
                          <a:cs typeface="Nikosh" pitchFamily="2" charset="0"/>
                        </a:rPr>
                        <a:t> </a:t>
                      </a:r>
                      <a:r>
                        <a:rPr lang="as-IN" sz="1800" b="0" kern="1200" dirty="0" smtClean="0">
                          <a:solidFill>
                            <a:schemeClr val="dk1"/>
                          </a:solidFill>
                          <a:latin typeface="Nikosh" pitchFamily="2" charset="0"/>
                          <a:ea typeface="Calibri"/>
                          <a:cs typeface="Nikosh" pitchFamily="2" charset="0"/>
                        </a:rPr>
                        <a:t>কর্পোরেশন</a:t>
                      </a:r>
                      <a:r>
                        <a:rPr lang="en-US" sz="1800" b="0" kern="1200" dirty="0" smtClean="0">
                          <a:solidFill>
                            <a:schemeClr val="dk1"/>
                          </a:solidFill>
                          <a:latin typeface="Nikosh" pitchFamily="2" charset="0"/>
                          <a:ea typeface="Calibri"/>
                          <a:cs typeface="Nikosh" pitchFamily="2" charset="0"/>
                        </a:rPr>
                        <a:t>,</a:t>
                      </a:r>
                      <a:r>
                        <a:rPr lang="en-US" sz="1800" b="0" kern="1200" dirty="0" err="1" smtClean="0">
                          <a:solidFill>
                            <a:schemeClr val="dk1"/>
                          </a:solidFill>
                          <a:latin typeface="Nikosh" pitchFamily="2" charset="0"/>
                          <a:ea typeface="Calibri"/>
                          <a:cs typeface="Nikosh" pitchFamily="2" charset="0"/>
                        </a:rPr>
                        <a:t>চট্টগ্রাম</a:t>
                      </a:r>
                      <a:endParaRPr lang="en-US" sz="1800" b="0" kern="1200" dirty="0">
                        <a:solidFill>
                          <a:schemeClr val="dk1"/>
                        </a:solidFill>
                        <a:latin typeface="Nikosh" pitchFamily="2" charset="0"/>
                        <a:ea typeface="Calibri"/>
                        <a:cs typeface="Nikosh" pitchFamily="2" charset="0"/>
                      </a:endParaRPr>
                    </a:p>
                  </a:txBody>
                  <a:tcPr marL="68580" marR="68580" marT="0" marB="0" anchor="ctr"/>
                </a:tc>
              </a:tr>
              <a:tr h="650877"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s-IN" sz="1800" b="0" kern="1200" dirty="0" smtClean="0">
                          <a:solidFill>
                            <a:schemeClr val="dk1"/>
                          </a:solidFill>
                          <a:latin typeface="Nikosh" pitchFamily="2" charset="0"/>
                          <a:ea typeface="Calibri"/>
                          <a:cs typeface="Nikosh" pitchFamily="2" charset="0"/>
                        </a:rPr>
                        <a:t>মোঃ আমিনুল ইসলাম</a:t>
                      </a:r>
                      <a:endParaRPr lang="en-US" sz="1800" b="0" kern="1200" dirty="0">
                        <a:solidFill>
                          <a:schemeClr val="dk1"/>
                        </a:solidFill>
                        <a:latin typeface="Nikosh" pitchFamily="2" charset="0"/>
                        <a:ea typeface="Calibri"/>
                        <a:cs typeface="Nikosh" pitchFamily="2" charset="0"/>
                      </a:endParaRPr>
                    </a:p>
                  </a:txBody>
                  <a:tcPr marL="114300" marR="114300" marT="0" marB="0" anchor="ctr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1200" dirty="0" err="1" smtClean="0">
                          <a:solidFill>
                            <a:schemeClr val="dk1"/>
                          </a:solidFill>
                          <a:latin typeface="Nikosh" pitchFamily="2" charset="0"/>
                          <a:ea typeface="Calibri"/>
                          <a:cs typeface="Nikosh" pitchFamily="2" charset="0"/>
                        </a:rPr>
                        <a:t>ইনোভেশন</a:t>
                      </a:r>
                      <a:r>
                        <a:rPr lang="en-US" sz="1800" b="0" kern="1200" dirty="0" smtClean="0">
                          <a:solidFill>
                            <a:schemeClr val="dk1"/>
                          </a:solidFill>
                          <a:latin typeface="Nikosh" pitchFamily="2" charset="0"/>
                          <a:ea typeface="Calibri"/>
                          <a:cs typeface="Nikosh" pitchFamily="2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chemeClr val="dk1"/>
                          </a:solidFill>
                          <a:latin typeface="Nikosh" pitchFamily="2" charset="0"/>
                          <a:ea typeface="Calibri"/>
                          <a:cs typeface="Nikosh" pitchFamily="2" charset="0"/>
                        </a:rPr>
                        <a:t>ফোকাল</a:t>
                      </a:r>
                      <a:r>
                        <a:rPr lang="en-US" sz="1800" b="0" kern="1200" dirty="0" smtClean="0">
                          <a:solidFill>
                            <a:schemeClr val="dk1"/>
                          </a:solidFill>
                          <a:latin typeface="Nikosh" pitchFamily="2" charset="0"/>
                          <a:ea typeface="Calibri"/>
                          <a:cs typeface="Nikosh" pitchFamily="2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chemeClr val="dk1"/>
                          </a:solidFill>
                          <a:latin typeface="Nikosh" pitchFamily="2" charset="0"/>
                          <a:ea typeface="Calibri"/>
                          <a:cs typeface="Nikosh" pitchFamily="2" charset="0"/>
                        </a:rPr>
                        <a:t>পয়েন্ট</a:t>
                      </a:r>
                      <a:endParaRPr lang="en-US" sz="1800" b="0" kern="1200" dirty="0">
                        <a:solidFill>
                          <a:schemeClr val="dk1"/>
                        </a:solidFill>
                        <a:latin typeface="Nikosh" pitchFamily="2" charset="0"/>
                        <a:ea typeface="Calibri"/>
                        <a:cs typeface="Nikosh" pitchFamily="2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1800" b="0" kern="1200" dirty="0" smtClean="0">
                          <a:solidFill>
                            <a:schemeClr val="dk1"/>
                          </a:solidFill>
                          <a:latin typeface="Nikosh" pitchFamily="2" charset="0"/>
                          <a:ea typeface="Calibri"/>
                          <a:cs typeface="Nikosh" pitchFamily="2" charset="0"/>
                        </a:rPr>
                        <a:t>বাস্তবায়ন</a:t>
                      </a:r>
                      <a:r>
                        <a:rPr lang="en-US" sz="1800" b="0" kern="1200" dirty="0" smtClean="0">
                          <a:solidFill>
                            <a:schemeClr val="dk1"/>
                          </a:solidFill>
                          <a:latin typeface="Nikosh" pitchFamily="2" charset="0"/>
                          <a:ea typeface="Calibri"/>
                          <a:cs typeface="Nikosh" pitchFamily="2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chemeClr val="dk1"/>
                          </a:solidFill>
                          <a:latin typeface="Nikosh" pitchFamily="2" charset="0"/>
                          <a:ea typeface="Calibri"/>
                          <a:cs typeface="Nikosh" pitchFamily="2" charset="0"/>
                        </a:rPr>
                        <a:t>সহযোগী</a:t>
                      </a:r>
                      <a:endParaRPr lang="en-US" sz="1800" b="0" kern="1200" dirty="0">
                        <a:solidFill>
                          <a:schemeClr val="dk1"/>
                        </a:solidFill>
                        <a:latin typeface="Nikosh" pitchFamily="2" charset="0"/>
                        <a:ea typeface="Calibri"/>
                        <a:cs typeface="Nikosh" pitchFamily="2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kern="1200" dirty="0" err="1" smtClean="0">
                          <a:solidFill>
                            <a:schemeClr val="dk1"/>
                          </a:solidFill>
                          <a:latin typeface="Nikosh" pitchFamily="2" charset="0"/>
                          <a:ea typeface="Calibri"/>
                          <a:cs typeface="Nikosh" pitchFamily="2" charset="0"/>
                        </a:rPr>
                        <a:t>বাংলাদেশ</a:t>
                      </a:r>
                      <a:r>
                        <a:rPr lang="en-US" sz="1800" b="0" kern="1200" dirty="0" smtClean="0">
                          <a:solidFill>
                            <a:schemeClr val="dk1"/>
                          </a:solidFill>
                          <a:latin typeface="Nikosh" pitchFamily="2" charset="0"/>
                          <a:ea typeface="Calibri"/>
                          <a:cs typeface="Nikosh" pitchFamily="2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chemeClr val="dk1"/>
                          </a:solidFill>
                          <a:latin typeface="Nikosh" pitchFamily="2" charset="0"/>
                          <a:ea typeface="Calibri"/>
                          <a:cs typeface="Nikosh" pitchFamily="2" charset="0"/>
                        </a:rPr>
                        <a:t>শিপিং</a:t>
                      </a:r>
                      <a:r>
                        <a:rPr lang="en-US" sz="1800" b="0" kern="1200" dirty="0" smtClean="0">
                          <a:solidFill>
                            <a:schemeClr val="dk1"/>
                          </a:solidFill>
                          <a:latin typeface="Nikosh" pitchFamily="2" charset="0"/>
                          <a:ea typeface="Calibri"/>
                          <a:cs typeface="Nikosh" pitchFamily="2" charset="0"/>
                        </a:rPr>
                        <a:t> </a:t>
                      </a:r>
                      <a:r>
                        <a:rPr lang="as-IN" sz="1800" b="0" kern="1200" dirty="0" smtClean="0">
                          <a:solidFill>
                            <a:schemeClr val="dk1"/>
                          </a:solidFill>
                          <a:latin typeface="Nikosh" pitchFamily="2" charset="0"/>
                          <a:ea typeface="Calibri"/>
                          <a:cs typeface="Nikosh" pitchFamily="2" charset="0"/>
                        </a:rPr>
                        <a:t>কর্পোরেশন</a:t>
                      </a:r>
                      <a:r>
                        <a:rPr lang="en-US" sz="1800" b="0" kern="1200" dirty="0" smtClean="0">
                          <a:solidFill>
                            <a:schemeClr val="dk1"/>
                          </a:solidFill>
                          <a:latin typeface="Nikosh" pitchFamily="2" charset="0"/>
                          <a:ea typeface="Calibri"/>
                          <a:cs typeface="Nikosh" pitchFamily="2" charset="0"/>
                        </a:rPr>
                        <a:t>,</a:t>
                      </a:r>
                      <a:r>
                        <a:rPr lang="en-US" sz="1800" b="0" kern="1200" dirty="0" err="1" smtClean="0">
                          <a:solidFill>
                            <a:schemeClr val="dk1"/>
                          </a:solidFill>
                          <a:latin typeface="Nikosh" pitchFamily="2" charset="0"/>
                          <a:ea typeface="Calibri"/>
                          <a:cs typeface="Nikosh" pitchFamily="2" charset="0"/>
                        </a:rPr>
                        <a:t>চট্টগ্রাম</a:t>
                      </a:r>
                      <a:endParaRPr lang="en-US" sz="1800" b="0" kern="1200" dirty="0" smtClean="0">
                        <a:solidFill>
                          <a:schemeClr val="dk1"/>
                        </a:solidFill>
                        <a:latin typeface="Nikosh" pitchFamily="2" charset="0"/>
                        <a:ea typeface="Calibri"/>
                        <a:cs typeface="Nikosh" pitchFamily="2" charset="0"/>
                      </a:endParaRPr>
                    </a:p>
                  </a:txBody>
                  <a:tcPr marL="68580" marR="68580" marT="0" marB="0" anchor="ctr"/>
                </a:tc>
              </a:tr>
              <a:tr h="650877"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1200" dirty="0" err="1" smtClean="0">
                          <a:solidFill>
                            <a:schemeClr val="dk1"/>
                          </a:solidFill>
                          <a:latin typeface="Nikosh" pitchFamily="2" charset="0"/>
                          <a:ea typeface="Calibri"/>
                          <a:cs typeface="Nikosh" pitchFamily="2" charset="0"/>
                        </a:rPr>
                        <a:t>লে</a:t>
                      </a:r>
                      <a:r>
                        <a:rPr lang="en-US" sz="1800" b="0" kern="1200" dirty="0" smtClean="0">
                          <a:solidFill>
                            <a:schemeClr val="dk1"/>
                          </a:solidFill>
                          <a:latin typeface="Nikosh" pitchFamily="2" charset="0"/>
                          <a:ea typeface="Calibri"/>
                          <a:cs typeface="Nikosh" pitchFamily="2" charset="0"/>
                        </a:rPr>
                        <a:t>. ক. </a:t>
                      </a:r>
                      <a:r>
                        <a:rPr lang="en-US" sz="1800" b="0" kern="1200" dirty="0" err="1" smtClean="0">
                          <a:solidFill>
                            <a:schemeClr val="dk1"/>
                          </a:solidFill>
                          <a:latin typeface="Nikosh" pitchFamily="2" charset="0"/>
                          <a:ea typeface="Calibri"/>
                          <a:cs typeface="Nikosh" pitchFamily="2" charset="0"/>
                        </a:rPr>
                        <a:t>এম</a:t>
                      </a:r>
                      <a:r>
                        <a:rPr lang="en-US" sz="1800" b="0" kern="1200" dirty="0" smtClean="0">
                          <a:solidFill>
                            <a:schemeClr val="dk1"/>
                          </a:solidFill>
                          <a:latin typeface="Nikosh" pitchFamily="2" charset="0"/>
                          <a:ea typeface="Calibri"/>
                          <a:cs typeface="Nikosh" pitchFamily="2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chemeClr val="dk1"/>
                          </a:solidFill>
                          <a:latin typeface="Nikosh" pitchFamily="2" charset="0"/>
                          <a:ea typeface="Calibri"/>
                          <a:cs typeface="Nikosh" pitchFamily="2" charset="0"/>
                        </a:rPr>
                        <a:t>আসিব</a:t>
                      </a:r>
                      <a:r>
                        <a:rPr lang="en-US" sz="1800" b="0" kern="1200" dirty="0" smtClean="0">
                          <a:solidFill>
                            <a:schemeClr val="dk1"/>
                          </a:solidFill>
                          <a:latin typeface="Nikosh" pitchFamily="2" charset="0"/>
                          <a:ea typeface="Calibri"/>
                          <a:cs typeface="Nikosh" pitchFamily="2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chemeClr val="dk1"/>
                          </a:solidFill>
                          <a:latin typeface="Nikosh" pitchFamily="2" charset="0"/>
                          <a:ea typeface="Calibri"/>
                          <a:cs typeface="Nikosh" pitchFamily="2" charset="0"/>
                        </a:rPr>
                        <a:t>রায়হান</a:t>
                      </a:r>
                      <a:endParaRPr lang="en-US" sz="1800" b="0" kern="1200" dirty="0">
                        <a:solidFill>
                          <a:schemeClr val="dk1"/>
                        </a:solidFill>
                        <a:latin typeface="Nikosh" pitchFamily="2" charset="0"/>
                        <a:ea typeface="Calibri"/>
                        <a:cs typeface="Nikosh" pitchFamily="2" charset="0"/>
                      </a:endParaRPr>
                    </a:p>
                  </a:txBody>
                  <a:tcPr marL="114300" marR="114300" marT="0" marB="0" anchor="ctr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1200" dirty="0" err="1" smtClean="0">
                          <a:solidFill>
                            <a:schemeClr val="dk1"/>
                          </a:solidFill>
                          <a:latin typeface="Nikosh" pitchFamily="2" charset="0"/>
                          <a:ea typeface="Calibri"/>
                          <a:cs typeface="Nikosh" pitchFamily="2" charset="0"/>
                        </a:rPr>
                        <a:t>মহাব্যবস্থাপক</a:t>
                      </a:r>
                      <a:endParaRPr lang="en-US" sz="1800" b="0" kern="1200" dirty="0" smtClean="0">
                        <a:solidFill>
                          <a:schemeClr val="dk1"/>
                        </a:solidFill>
                        <a:latin typeface="Nikosh" pitchFamily="2" charset="0"/>
                        <a:ea typeface="Calibri"/>
                        <a:cs typeface="Nikosh" pitchFamily="2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1800" b="0" kern="1200" dirty="0" smtClean="0">
                          <a:solidFill>
                            <a:schemeClr val="dk1"/>
                          </a:solidFill>
                          <a:latin typeface="Nikosh" pitchFamily="2" charset="0"/>
                          <a:ea typeface="Calibri"/>
                          <a:cs typeface="Nikosh" pitchFamily="2" charset="0"/>
                        </a:rPr>
                        <a:t>বাস্তবায়নকারী</a:t>
                      </a:r>
                      <a:endParaRPr lang="en-US" sz="1800" b="0" kern="1200" dirty="0">
                        <a:solidFill>
                          <a:schemeClr val="dk1"/>
                        </a:solidFill>
                        <a:latin typeface="Nikosh" pitchFamily="2" charset="0"/>
                        <a:ea typeface="Calibri"/>
                        <a:cs typeface="Nikosh" pitchFamily="2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kern="1200" dirty="0" err="1" smtClean="0">
                          <a:solidFill>
                            <a:schemeClr val="dk1"/>
                          </a:solidFill>
                          <a:latin typeface="Nikosh" pitchFamily="2" charset="0"/>
                          <a:ea typeface="Calibri"/>
                          <a:cs typeface="Nikosh" pitchFamily="2" charset="0"/>
                        </a:rPr>
                        <a:t>বাংলাদেশ</a:t>
                      </a:r>
                      <a:r>
                        <a:rPr lang="en-US" sz="1800" b="0" kern="1200" dirty="0" smtClean="0">
                          <a:solidFill>
                            <a:schemeClr val="dk1"/>
                          </a:solidFill>
                          <a:latin typeface="Nikosh" pitchFamily="2" charset="0"/>
                          <a:ea typeface="Calibri"/>
                          <a:cs typeface="Nikosh" pitchFamily="2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chemeClr val="dk1"/>
                          </a:solidFill>
                          <a:latin typeface="Nikosh" pitchFamily="2" charset="0"/>
                          <a:ea typeface="Calibri"/>
                          <a:cs typeface="Nikosh" pitchFamily="2" charset="0"/>
                        </a:rPr>
                        <a:t>শিপিং</a:t>
                      </a:r>
                      <a:r>
                        <a:rPr lang="en-US" sz="1800" b="0" kern="1200" dirty="0" smtClean="0">
                          <a:solidFill>
                            <a:schemeClr val="dk1"/>
                          </a:solidFill>
                          <a:latin typeface="Nikosh" pitchFamily="2" charset="0"/>
                          <a:ea typeface="Calibri"/>
                          <a:cs typeface="Nikosh" pitchFamily="2" charset="0"/>
                        </a:rPr>
                        <a:t> </a:t>
                      </a:r>
                      <a:r>
                        <a:rPr lang="as-IN" sz="1800" b="0" kern="1200" dirty="0" smtClean="0">
                          <a:solidFill>
                            <a:schemeClr val="dk1"/>
                          </a:solidFill>
                          <a:latin typeface="Nikosh" pitchFamily="2" charset="0"/>
                          <a:ea typeface="Calibri"/>
                          <a:cs typeface="Nikosh" pitchFamily="2" charset="0"/>
                        </a:rPr>
                        <a:t>কর্পোরেশন</a:t>
                      </a:r>
                      <a:r>
                        <a:rPr lang="en-US" sz="1800" b="0" kern="1200" dirty="0" smtClean="0">
                          <a:solidFill>
                            <a:schemeClr val="dk1"/>
                          </a:solidFill>
                          <a:latin typeface="Nikosh" pitchFamily="2" charset="0"/>
                          <a:ea typeface="Calibri"/>
                          <a:cs typeface="Nikosh" pitchFamily="2" charset="0"/>
                        </a:rPr>
                        <a:t>,</a:t>
                      </a:r>
                      <a:r>
                        <a:rPr lang="en-US" sz="1800" b="0" kern="1200" dirty="0" err="1" smtClean="0">
                          <a:solidFill>
                            <a:schemeClr val="dk1"/>
                          </a:solidFill>
                          <a:latin typeface="Nikosh" pitchFamily="2" charset="0"/>
                          <a:ea typeface="Calibri"/>
                          <a:cs typeface="Nikosh" pitchFamily="2" charset="0"/>
                        </a:rPr>
                        <a:t>চট্টগ্রাম</a:t>
                      </a:r>
                      <a:endParaRPr lang="en-US" sz="1800" b="0" kern="1200" dirty="0" smtClean="0">
                        <a:solidFill>
                          <a:schemeClr val="dk1"/>
                        </a:solidFill>
                        <a:latin typeface="Nikosh" pitchFamily="2" charset="0"/>
                        <a:ea typeface="Calibri"/>
                        <a:cs typeface="Nikosh" pitchFamily="2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pic>
        <p:nvPicPr>
          <p:cNvPr id="5" name="Picture 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3066" y="228600"/>
            <a:ext cx="953068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23520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2222" y="384365"/>
            <a:ext cx="6858000" cy="744780"/>
          </a:xfrm>
        </p:spPr>
        <p:txBody>
          <a:bodyPr>
            <a:noAutofit/>
          </a:bodyPr>
          <a:lstStyle/>
          <a:p>
            <a:r>
              <a:rPr lang="bn-IN" sz="4000" b="1" dirty="0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বিদ্যমান </a:t>
            </a:r>
            <a:r>
              <a:rPr lang="bn-IN" sz="4000" b="1" dirty="0" smtClean="0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সেবাদান পদ্ধতিঃ </a:t>
            </a:r>
            <a:endParaRPr lang="en-US" sz="4000" b="1" dirty="0">
              <a:solidFill>
                <a:srgbClr val="00B0F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1323936" y="4191000"/>
            <a:ext cx="6858000" cy="1997631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Wingdings" panose="05000000000000000000" pitchFamily="2" charset="2"/>
              <a:buChar char="v"/>
            </a:pPr>
            <a:endParaRPr lang="bn-IN" sz="28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pic>
        <p:nvPicPr>
          <p:cNvPr id="8" name="Picture 7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8600" y="228600"/>
            <a:ext cx="953068" cy="914400"/>
          </a:xfrm>
          <a:prstGeom prst="rect">
            <a:avLst/>
          </a:prstGeom>
        </p:spPr>
      </p:pic>
      <p:pic>
        <p:nvPicPr>
          <p:cNvPr id="9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22375"/>
          <a:stretch>
            <a:fillRect/>
          </a:stretch>
        </p:blipFill>
        <p:spPr bwMode="auto">
          <a:xfrm>
            <a:off x="7848600" y="6927"/>
            <a:ext cx="1094543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609600" y="1614512"/>
            <a:ext cx="8153400" cy="40370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4318000" algn="l"/>
              </a:tabLst>
            </a:pPr>
            <a:r>
              <a:rPr kumimoji="0" lang="en-US" sz="1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 </a:t>
            </a:r>
            <a:r>
              <a:rPr kumimoji="0" lang="en-US" sz="19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জাহাজ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থেকে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চাহিদাপত্র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জাহাজ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মেরামত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বিভাগে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প্রেরণ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; </a:t>
            </a:r>
          </a:p>
          <a:p>
            <a:pPr marL="0" marR="0" lvl="0" indent="0" algn="l" defTabSz="914400" rtl="0" eaLnBrk="1" fontAlgn="base" latinLnBrk="0" hangingPunct="1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4318000" algn="l"/>
              </a:tabLst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Nikosh" pitchFamily="2" charset="0"/>
              <a:cs typeface="Nikosh" pitchFamily="2" charset="0"/>
            </a:endParaRPr>
          </a:p>
          <a:p>
            <a:pPr marL="0" marR="0" lvl="0" indent="0" algn="l" defTabSz="914400" rtl="0" eaLnBrk="0" fontAlgn="base" latinLnBrk="0" hangingPunct="0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4318000" algn="l"/>
              </a:tabLst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 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জাহাজ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মেরামত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বিভাগে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যাচাই-বাছাইকরত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: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সুপারিশসহ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পরবতী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কার্যক্রম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গ্রহনের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   </a:t>
            </a:r>
          </a:p>
          <a:p>
            <a:pPr lvl="0" eaLnBrk="0" fontAlgn="base" hangingPunct="0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4318000" algn="l"/>
              </a:tabLst>
            </a:pPr>
            <a:r>
              <a:rPr kumimoji="0" lang="en-US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     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নিমিত্ত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চাহিদা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পত্রটি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 </a:t>
            </a:r>
            <a:r>
              <a:rPr lang="en-US" sz="2000" dirty="0" err="1" smtClean="0">
                <a:latin typeface="Nikosh" pitchFamily="2" charset="0"/>
                <a:cs typeface="Nikosh" pitchFamily="2" charset="0"/>
              </a:rPr>
              <a:t>শিপ</a:t>
            </a:r>
            <a:r>
              <a:rPr lang="en-US" sz="20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000" dirty="0" err="1" smtClean="0">
                <a:latin typeface="Nikosh" pitchFamily="2" charset="0"/>
                <a:cs typeface="Nikosh" pitchFamily="2" charset="0"/>
              </a:rPr>
              <a:t>স্টোর্স</a:t>
            </a:r>
            <a:r>
              <a:rPr lang="en-US" sz="20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000" dirty="0" err="1" smtClean="0">
                <a:latin typeface="Nikosh" pitchFamily="2" charset="0"/>
                <a:cs typeface="Nikosh" pitchFamily="2" charset="0"/>
              </a:rPr>
              <a:t>ম্যানেজমেন্ট</a:t>
            </a:r>
            <a:r>
              <a: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 /</a:t>
            </a:r>
            <a:r>
              <a:rPr kumimoji="0" lang="en-US" sz="2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বি</a:t>
            </a:r>
            <a:r>
              <a: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 </a:t>
            </a:r>
            <a:r>
              <a:rPr kumimoji="0" lang="en-US" sz="2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এস</a:t>
            </a:r>
            <a:r>
              <a: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 </a:t>
            </a:r>
            <a:r>
              <a:rPr kumimoji="0" lang="en-US" sz="2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সি</a:t>
            </a:r>
            <a:r>
              <a: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 </a:t>
            </a:r>
            <a:r>
              <a:rPr kumimoji="0" lang="en-US" sz="2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মেরিন</a:t>
            </a:r>
            <a:r>
              <a: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 </a:t>
            </a:r>
            <a:r>
              <a:rPr kumimoji="0" lang="en-US" sz="2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ওয়ার্কশপ</a:t>
            </a:r>
            <a:r>
              <a:rPr kumimoji="0" lang="en-US" sz="200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বিভাগে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প্রেরন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; </a:t>
            </a:r>
          </a:p>
          <a:p>
            <a:pPr lvl="0" eaLnBrk="0" fontAlgn="base" hangingPunct="0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4318000" algn="l"/>
              </a:tabLst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Nikosh" pitchFamily="2" charset="0"/>
              <a:cs typeface="Nikosh" pitchFamily="2" charset="0"/>
            </a:endParaRPr>
          </a:p>
          <a:p>
            <a:pPr marL="0" marR="0" lvl="0" indent="0" algn="l" defTabSz="914400" rtl="0" eaLnBrk="0" fontAlgn="base" latinLnBrk="0" hangingPunct="0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4318000" algn="l"/>
              </a:tabLst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 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কর্তৃপক্ষ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/HOPE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এর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অনুমোদন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সাপেক্ষে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কার্যাদেশ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প্রদান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;	</a:t>
            </a:r>
          </a:p>
          <a:p>
            <a:pPr marL="0" marR="0" lvl="0" indent="0" algn="l" defTabSz="914400" rtl="0" eaLnBrk="0" fontAlgn="base" latinLnBrk="0" hangingPunct="0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4318000" algn="l"/>
              </a:tabLst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Nikosh" pitchFamily="2" charset="0"/>
              <a:cs typeface="Nikosh" pitchFamily="2" charset="0"/>
            </a:endParaRPr>
          </a:p>
          <a:p>
            <a:pPr marL="0" marR="0" lvl="0" indent="0" algn="l" defTabSz="914400" rtl="0" eaLnBrk="0" fontAlgn="base" latinLnBrk="0" hangingPunct="0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4318000" algn="l"/>
              </a:tabLst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 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কার্যাদেশ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অনুযায়ী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সরবরাহকারী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কর্তৃক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জাহাজে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মালামাল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 (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ষ্টোর্স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/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স্পেয়ার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পার্টস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)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ইত্যাদি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নির্দিষ্ট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সময়ের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মধ্যে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সরবরাহ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;</a:t>
            </a:r>
          </a:p>
          <a:p>
            <a:pPr marL="0" marR="0" lvl="0" indent="0" algn="l" defTabSz="914400" rtl="0" eaLnBrk="0" fontAlgn="base" latinLnBrk="0" hangingPunct="0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4318000" algn="l"/>
              </a:tabLst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Nikosh" pitchFamily="2" charset="0"/>
              <a:ea typeface="Calibri" pitchFamily="34" charset="0"/>
              <a:cs typeface="Nikosh" pitchFamily="2" charset="0"/>
            </a:endParaRPr>
          </a:p>
          <a:p>
            <a:pPr lvl="0" eaLnBrk="0" fontAlgn="base" hangingPunct="0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4318000" algn="l"/>
              </a:tabLst>
            </a:pPr>
            <a:r>
              <a:rPr lang="en-US" sz="2000" dirty="0" err="1" smtClean="0">
                <a:latin typeface="Nikosh" pitchFamily="2" charset="0"/>
                <a:cs typeface="Nikosh" pitchFamily="2" charset="0"/>
              </a:rPr>
              <a:t>তথ্যসমূহ</a:t>
            </a:r>
            <a:r>
              <a:rPr lang="en-US" sz="20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000" dirty="0" err="1" smtClean="0">
                <a:latin typeface="Nikosh" pitchFamily="2" charset="0"/>
                <a:ea typeface="Calibri" pitchFamily="34" charset="0"/>
                <a:cs typeface="Nikosh" pitchFamily="2" charset="0"/>
              </a:rPr>
              <a:t>ম্যানুয়েলী</a:t>
            </a:r>
            <a:r>
              <a:rPr lang="en-US" sz="2000" dirty="0" smtClean="0">
                <a:latin typeface="Nikosh" pitchFamily="2" charset="0"/>
                <a:ea typeface="Calibri" pitchFamily="34" charset="0"/>
                <a:cs typeface="Nikosh" pitchFamily="2" charset="0"/>
              </a:rPr>
              <a:t> </a:t>
            </a:r>
            <a:r>
              <a:rPr lang="en-US" sz="2000" dirty="0" err="1" smtClean="0">
                <a:latin typeface="Nikosh" pitchFamily="2" charset="0"/>
                <a:ea typeface="Calibri" pitchFamily="34" charset="0"/>
                <a:cs typeface="Nikosh" pitchFamily="2" charset="0"/>
              </a:rPr>
              <a:t>সংরক্ষণ</a:t>
            </a:r>
            <a:r>
              <a:rPr lang="en-US" sz="2000" dirty="0" smtClean="0">
                <a:latin typeface="Nikosh" pitchFamily="2" charset="0"/>
                <a:ea typeface="Calibri" pitchFamily="34" charset="0"/>
                <a:cs typeface="Nikosh" pitchFamily="2" charset="0"/>
              </a:rPr>
              <a:t>।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Nikosh" pitchFamily="2" charset="0"/>
              <a:cs typeface="Nikosh" pitchFamily="2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4318000" algn="l"/>
              </a:tabLst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61296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609600"/>
            <a:ext cx="6858000" cy="744780"/>
          </a:xfrm>
        </p:spPr>
        <p:txBody>
          <a:bodyPr>
            <a:noAutofit/>
          </a:bodyPr>
          <a:lstStyle/>
          <a:p>
            <a:r>
              <a:rPr lang="bn-IN" sz="4000" b="1" dirty="0" smtClean="0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সমস্যার বিবৃতিঃ </a:t>
            </a:r>
            <a:endParaRPr lang="en-US" sz="4000" b="1" dirty="0">
              <a:solidFill>
                <a:srgbClr val="00B0F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1323936" y="4191000"/>
            <a:ext cx="6858000" cy="1997631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Wingdings" panose="05000000000000000000" pitchFamily="2" charset="2"/>
              <a:buChar char="v"/>
            </a:pPr>
            <a:endParaRPr lang="bn-IN" sz="28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pic>
        <p:nvPicPr>
          <p:cNvPr id="8" name="Picture 7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3066" y="228600"/>
            <a:ext cx="953068" cy="914400"/>
          </a:xfrm>
          <a:prstGeom prst="rect">
            <a:avLst/>
          </a:prstGeom>
        </p:spPr>
      </p:pic>
      <p:pic>
        <p:nvPicPr>
          <p:cNvPr id="9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22375"/>
          <a:stretch>
            <a:fillRect/>
          </a:stretch>
        </p:blipFill>
        <p:spPr bwMode="auto">
          <a:xfrm>
            <a:off x="7848600" y="6927"/>
            <a:ext cx="1094543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Subtitle 2"/>
          <p:cNvSpPr txBox="1">
            <a:spLocks/>
          </p:cNvSpPr>
          <p:nvPr/>
        </p:nvSpPr>
        <p:spPr>
          <a:xfrm>
            <a:off x="1296227" y="4247702"/>
            <a:ext cx="6858000" cy="9628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Wingdings" panose="05000000000000000000" pitchFamily="2" charset="2"/>
              <a:buChar char="v"/>
            </a:pPr>
            <a:endParaRPr lang="en-US" b="1" dirty="0">
              <a:solidFill>
                <a:schemeClr val="tx1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228600" y="1752600"/>
            <a:ext cx="8686800" cy="50321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en-US" sz="2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Times New Roman" pitchFamily="18" charset="0"/>
                <a:cs typeface="Nikosh" pitchFamily="2" charset="0"/>
              </a:rPr>
              <a:t> </a:t>
            </a:r>
            <a:r>
              <a:rPr kumimoji="0" lang="en-US" sz="27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Times New Roman" pitchFamily="18" charset="0"/>
                <a:cs typeface="Nikosh" pitchFamily="2" charset="0"/>
              </a:rPr>
              <a:t>চাহিদাপত্র</a:t>
            </a:r>
            <a:r>
              <a:rPr kumimoji="0" lang="en-US" sz="2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Times New Roman" pitchFamily="18" charset="0"/>
                <a:cs typeface="Nikosh" pitchFamily="2" charset="0"/>
              </a:rPr>
              <a:t> </a:t>
            </a:r>
            <a:r>
              <a:rPr kumimoji="0" lang="en-US" sz="27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Times New Roman" pitchFamily="18" charset="0"/>
                <a:cs typeface="Nikosh" pitchFamily="2" charset="0"/>
              </a:rPr>
              <a:t>যাচাই-বাছাইকরণে</a:t>
            </a:r>
            <a:r>
              <a:rPr kumimoji="0" lang="en-US" sz="2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Times New Roman" pitchFamily="18" charset="0"/>
                <a:cs typeface="Nikosh" pitchFamily="2" charset="0"/>
              </a:rPr>
              <a:t> </a:t>
            </a:r>
            <a:r>
              <a:rPr kumimoji="0" lang="en-US" sz="27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Times New Roman" pitchFamily="18" charset="0"/>
                <a:cs typeface="Nikosh" pitchFamily="2" charset="0"/>
              </a:rPr>
              <a:t>বিলম্ব</a:t>
            </a:r>
            <a:r>
              <a:rPr lang="en-US" sz="2700" dirty="0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;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endParaRPr lang="en-US" sz="2700" dirty="0" smtClean="0">
              <a:latin typeface="Nikosh" pitchFamily="2" charset="0"/>
              <a:ea typeface="Times New Roman" pitchFamily="18" charset="0"/>
              <a:cs typeface="Nikosh" pitchFamily="2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lang="en-US" sz="2700" dirty="0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 </a:t>
            </a:r>
            <a:r>
              <a:rPr lang="en-US" sz="2700" dirty="0" err="1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চাহিদাপত্রের</a:t>
            </a:r>
            <a:r>
              <a:rPr lang="en-US" sz="2700" dirty="0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 </a:t>
            </a:r>
            <a:r>
              <a:rPr lang="en-US" sz="2700" dirty="0" err="1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শ্রেনীবিন্নাসে</a:t>
            </a:r>
            <a:r>
              <a:rPr lang="en-US" sz="2700" dirty="0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 </a:t>
            </a:r>
            <a:r>
              <a:rPr lang="en-US" sz="2700" dirty="0" err="1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জটিলতা</a:t>
            </a:r>
            <a:r>
              <a:rPr lang="en-US" sz="2700" dirty="0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; 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endParaRPr lang="en-US" sz="2700" dirty="0" smtClean="0">
              <a:latin typeface="Nikosh" pitchFamily="2" charset="0"/>
              <a:ea typeface="Times New Roman" pitchFamily="18" charset="0"/>
              <a:cs typeface="Nikosh" pitchFamily="2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lang="en-US" sz="2700" dirty="0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 </a:t>
            </a:r>
            <a:r>
              <a:rPr lang="en-US" sz="2700" dirty="0" err="1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মালামাল</a:t>
            </a:r>
            <a:r>
              <a:rPr lang="en-US" sz="2700" dirty="0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 (</a:t>
            </a:r>
            <a:r>
              <a:rPr lang="en-US" sz="2700" dirty="0" err="1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ষ্টোর্স</a:t>
            </a:r>
            <a:r>
              <a:rPr lang="en-US" sz="2700" dirty="0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/</a:t>
            </a:r>
            <a:r>
              <a:rPr lang="en-US" sz="2700" dirty="0" err="1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স্পেয়ার</a:t>
            </a:r>
            <a:r>
              <a:rPr lang="en-US" sz="2700" dirty="0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 </a:t>
            </a:r>
            <a:r>
              <a:rPr lang="en-US" sz="2700" dirty="0" err="1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পার্টস</a:t>
            </a:r>
            <a:r>
              <a:rPr lang="en-US" sz="2700" dirty="0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 ও </a:t>
            </a:r>
            <a:r>
              <a:rPr lang="en-US" sz="2700" dirty="0" err="1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অন্যান্য</a:t>
            </a:r>
            <a:r>
              <a:rPr lang="en-US" sz="2700" dirty="0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) </a:t>
            </a:r>
            <a:r>
              <a:rPr lang="en-US" sz="2700" dirty="0" err="1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সরবরাহে</a:t>
            </a:r>
            <a:r>
              <a:rPr lang="en-US" sz="2700" dirty="0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 </a:t>
            </a:r>
            <a:r>
              <a:rPr lang="as-IN" sz="2700" dirty="0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দীর্ঘ</a:t>
            </a:r>
            <a:r>
              <a:rPr lang="en-US" sz="2700" dirty="0" err="1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সূত্রিতা</a:t>
            </a:r>
            <a:r>
              <a:rPr lang="en-US" sz="2700" dirty="0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 ও </a:t>
            </a:r>
            <a:r>
              <a:rPr lang="en-US" sz="2700" dirty="0" err="1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গতিবিধি</a:t>
            </a:r>
            <a:r>
              <a:rPr lang="en-US" sz="2700" dirty="0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  </a:t>
            </a:r>
            <a:r>
              <a:rPr lang="en-US" sz="2700" dirty="0" err="1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অনুসরণে</a:t>
            </a:r>
            <a:r>
              <a:rPr lang="en-US" sz="2700" dirty="0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 </a:t>
            </a:r>
            <a:r>
              <a:rPr lang="en-US" sz="2700" dirty="0" err="1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জটিলতা</a:t>
            </a:r>
            <a:r>
              <a:rPr lang="en-US" sz="2700" dirty="0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 ;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endParaRPr lang="en-US" sz="2700" dirty="0" smtClean="0">
              <a:latin typeface="Nikosh" pitchFamily="2" charset="0"/>
              <a:ea typeface="Times New Roman" pitchFamily="18" charset="0"/>
              <a:cs typeface="Nikosh" pitchFamily="2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kumimoji="0" lang="en-US" sz="27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Times New Roman" pitchFamily="18" charset="0"/>
                <a:cs typeface="Nikosh" pitchFamily="2" charset="0"/>
              </a:rPr>
              <a:t>সার্ভে</a:t>
            </a:r>
            <a:r>
              <a:rPr kumimoji="0" lang="en-US" sz="27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Times New Roman" pitchFamily="18" charset="0"/>
                <a:cs typeface="Nikosh" pitchFamily="2" charset="0"/>
              </a:rPr>
              <a:t> ও </a:t>
            </a:r>
            <a:r>
              <a:rPr kumimoji="0" lang="en-US" sz="27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Times New Roman" pitchFamily="18" charset="0"/>
                <a:cs typeface="Nikosh" pitchFamily="2" charset="0"/>
              </a:rPr>
              <a:t>সনদের</a:t>
            </a:r>
            <a:r>
              <a:rPr kumimoji="0" lang="en-US" sz="27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Times New Roman" pitchFamily="18" charset="0"/>
                <a:cs typeface="Nikosh" pitchFamily="2" charset="0"/>
              </a:rPr>
              <a:t> </a:t>
            </a:r>
            <a:r>
              <a:rPr kumimoji="0" lang="en-US" sz="27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Times New Roman" pitchFamily="18" charset="0"/>
                <a:cs typeface="Nikosh" pitchFamily="2" charset="0"/>
              </a:rPr>
              <a:t>তথ্যের</a:t>
            </a:r>
            <a:r>
              <a:rPr kumimoji="0" lang="en-US" sz="27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Times New Roman" pitchFamily="18" charset="0"/>
                <a:cs typeface="Nikosh" pitchFamily="2" charset="0"/>
              </a:rPr>
              <a:t> </a:t>
            </a:r>
            <a:r>
              <a:rPr kumimoji="0" lang="en-US" sz="27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Times New Roman" pitchFamily="18" charset="0"/>
                <a:cs typeface="Nikosh" pitchFamily="2" charset="0"/>
              </a:rPr>
              <a:t>অপ্রতুলতা</a:t>
            </a:r>
            <a:r>
              <a:rPr kumimoji="0" lang="en-US" sz="27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Times New Roman" pitchFamily="18" charset="0"/>
                <a:cs typeface="Nikosh" pitchFamily="2" charset="0"/>
              </a:rPr>
              <a:t>;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endParaRPr kumimoji="0" lang="en-US" sz="2700" b="0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Nikosh" pitchFamily="2" charset="0"/>
              <a:ea typeface="Times New Roman" pitchFamily="18" charset="0"/>
              <a:cs typeface="Nikosh" pitchFamily="2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kumimoji="0" lang="en-US" sz="27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Times New Roman" pitchFamily="18" charset="0"/>
                <a:cs typeface="Nikosh" pitchFamily="2" charset="0"/>
              </a:rPr>
              <a:t>ড্রাইডকিং</a:t>
            </a:r>
            <a:r>
              <a:rPr kumimoji="0" lang="en-US" sz="27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Times New Roman" pitchFamily="18" charset="0"/>
                <a:cs typeface="Nikosh" pitchFamily="2" charset="0"/>
              </a:rPr>
              <a:t> </a:t>
            </a:r>
            <a:r>
              <a:rPr kumimoji="0" lang="en-US" sz="27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Times New Roman" pitchFamily="18" charset="0"/>
                <a:cs typeface="Nikosh" pitchFamily="2" charset="0"/>
              </a:rPr>
              <a:t>সংক্রান্ত</a:t>
            </a:r>
            <a:r>
              <a:rPr kumimoji="0" lang="en-US" sz="27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Times New Roman" pitchFamily="18" charset="0"/>
                <a:cs typeface="Nikosh" pitchFamily="2" charset="0"/>
              </a:rPr>
              <a:t> </a:t>
            </a:r>
            <a:r>
              <a:rPr lang="en-US" sz="2700" dirty="0" err="1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তথ্যের</a:t>
            </a:r>
            <a:r>
              <a:rPr lang="en-US" sz="2700" dirty="0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 </a:t>
            </a:r>
            <a:r>
              <a:rPr lang="en-US" sz="2700" dirty="0" err="1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অপ্রতুলতা</a:t>
            </a:r>
            <a:r>
              <a:rPr lang="en-US" sz="2700" dirty="0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;</a:t>
            </a:r>
            <a:endParaRPr kumimoji="0" lang="en-US" sz="2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Nikosh" pitchFamily="2" charset="0"/>
              <a:ea typeface="Times New Roman" pitchFamily="18" charset="0"/>
              <a:cs typeface="Nikosh" pitchFamily="2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Nikosh" pitchFamily="2" charset="0"/>
              <a:ea typeface="Times New Roman" pitchFamily="18" charset="0"/>
              <a:cs typeface="Nikosh" pitchFamily="2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sz="2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35223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bn-IN" sz="4000" b="1" dirty="0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সমাধানঃ</a:t>
            </a:r>
            <a:endParaRPr lang="en-US" sz="4000" b="1" dirty="0">
              <a:solidFill>
                <a:srgbClr val="00B0F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676400"/>
            <a:ext cx="7010400" cy="39624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700" dirty="0" err="1" smtClean="0">
                <a:latin typeface="Nikosh" pitchFamily="2" charset="0"/>
                <a:cs typeface="Nikosh" pitchFamily="2" charset="0"/>
              </a:rPr>
              <a:t>শ্রেণীভিত্তিক</a:t>
            </a:r>
            <a:r>
              <a:rPr lang="en-US" sz="27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700" dirty="0" err="1" smtClean="0">
                <a:latin typeface="Nikosh" pitchFamily="2" charset="0"/>
                <a:cs typeface="Nikosh" pitchFamily="2" charset="0"/>
              </a:rPr>
              <a:t>মালামালসমূহের</a:t>
            </a:r>
            <a:r>
              <a:rPr lang="en-US" sz="27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700" dirty="0" err="1" smtClean="0">
                <a:latin typeface="Nikosh" pitchFamily="2" charset="0"/>
                <a:cs typeface="Nikosh" pitchFamily="2" charset="0"/>
              </a:rPr>
              <a:t>ডাটাবেইজ</a:t>
            </a:r>
            <a:r>
              <a:rPr lang="en-US" sz="27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700" dirty="0" err="1" smtClean="0">
                <a:latin typeface="Nikosh" pitchFamily="2" charset="0"/>
                <a:cs typeface="Nikosh" pitchFamily="2" charset="0"/>
              </a:rPr>
              <a:t>তৈরি</a:t>
            </a:r>
            <a:r>
              <a:rPr lang="en-US" sz="2700" dirty="0" smtClean="0">
                <a:latin typeface="Nikosh" pitchFamily="2" charset="0"/>
                <a:cs typeface="Nikosh" pitchFamily="2" charset="0"/>
              </a:rPr>
              <a:t>;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700" dirty="0" err="1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সার্ভে</a:t>
            </a:r>
            <a:r>
              <a:rPr lang="en-US" sz="2700" dirty="0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 ও </a:t>
            </a:r>
            <a:r>
              <a:rPr lang="en-US" sz="2700" dirty="0" err="1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সনদের</a:t>
            </a:r>
            <a:r>
              <a:rPr lang="en-US" sz="2700" dirty="0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 </a:t>
            </a:r>
            <a:r>
              <a:rPr lang="en-US" sz="2700" dirty="0" err="1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তথ্য</a:t>
            </a:r>
            <a:r>
              <a:rPr lang="en-US" sz="2700" dirty="0" smtClean="0">
                <a:latin typeface="Nikosh" pitchFamily="2" charset="0"/>
                <a:ea typeface="Times New Roman" pitchFamily="18" charset="0"/>
                <a:cs typeface="Nikosh" pitchFamily="2" charset="0"/>
              </a:rPr>
              <a:t> </a:t>
            </a:r>
            <a:r>
              <a:rPr lang="en-US" sz="2700" dirty="0" err="1" smtClean="0">
                <a:latin typeface="Nikosh" pitchFamily="2" charset="0"/>
                <a:cs typeface="Nikosh" pitchFamily="2" charset="0"/>
              </a:rPr>
              <a:t>ডাটাবেইজ</a:t>
            </a:r>
            <a:r>
              <a:rPr lang="en-US" sz="2700" dirty="0" smtClean="0">
                <a:latin typeface="Nikosh" pitchFamily="2" charset="0"/>
                <a:cs typeface="Nikosh" pitchFamily="2" charset="0"/>
              </a:rPr>
              <a:t> এ </a:t>
            </a:r>
            <a:r>
              <a:rPr lang="en-US" sz="2700" dirty="0" err="1" smtClean="0">
                <a:latin typeface="Nikosh" pitchFamily="2" charset="0"/>
                <a:cs typeface="Nikosh" pitchFamily="2" charset="0"/>
              </a:rPr>
              <a:t>সংরক্ষণ</a:t>
            </a:r>
            <a:endParaRPr lang="en-US" sz="2700" dirty="0" smtClean="0">
              <a:latin typeface="Nikosh" pitchFamily="2" charset="0"/>
              <a:cs typeface="Nikosh" pitchFamily="2" charset="0"/>
            </a:endParaRP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700" dirty="0" err="1" smtClean="0">
                <a:latin typeface="Nikosh" pitchFamily="2" charset="0"/>
                <a:cs typeface="Nikosh" pitchFamily="2" charset="0"/>
              </a:rPr>
              <a:t>কম্পিউটার</a:t>
            </a:r>
            <a:r>
              <a:rPr lang="en-US" sz="2700" dirty="0" smtClean="0">
                <a:latin typeface="Nikosh" pitchFamily="2" charset="0"/>
                <a:cs typeface="Nikosh" pitchFamily="2" charset="0"/>
              </a:rPr>
              <a:t> ও </a:t>
            </a:r>
            <a:r>
              <a:rPr lang="en-US" sz="2700" dirty="0" err="1" smtClean="0">
                <a:latin typeface="Nikosh" pitchFamily="2" charset="0"/>
                <a:cs typeface="Nikosh" pitchFamily="2" charset="0"/>
              </a:rPr>
              <a:t>ডাটাবেইজ</a:t>
            </a:r>
            <a:r>
              <a:rPr lang="en-US" sz="27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700" dirty="0" err="1" smtClean="0">
                <a:latin typeface="Nikosh" pitchFamily="2" charset="0"/>
                <a:cs typeface="Nikosh" pitchFamily="2" charset="0"/>
              </a:rPr>
              <a:t>সফটওয়্যার</a:t>
            </a:r>
            <a:r>
              <a:rPr lang="en-US" sz="27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700" dirty="0" err="1" smtClean="0">
                <a:latin typeface="Nikosh" pitchFamily="2" charset="0"/>
                <a:cs typeface="Nikosh" pitchFamily="2" charset="0"/>
              </a:rPr>
              <a:t>এর</a:t>
            </a:r>
            <a:r>
              <a:rPr lang="en-US" sz="27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700" dirty="0" err="1" smtClean="0">
                <a:latin typeface="Nikosh" pitchFamily="2" charset="0"/>
                <a:cs typeface="Nikosh" pitchFamily="2" charset="0"/>
              </a:rPr>
              <a:t>মাধ্যমে</a:t>
            </a:r>
            <a:r>
              <a:rPr lang="en-US" sz="27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700" dirty="0" err="1" smtClean="0">
                <a:latin typeface="Nikosh" pitchFamily="2" charset="0"/>
                <a:cs typeface="Nikosh" pitchFamily="2" charset="0"/>
              </a:rPr>
              <a:t>তথ্যাদি</a:t>
            </a:r>
            <a:r>
              <a:rPr lang="en-US" sz="27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700" dirty="0" err="1" smtClean="0">
                <a:latin typeface="Nikosh" pitchFamily="2" charset="0"/>
                <a:cs typeface="Nikosh" pitchFamily="2" charset="0"/>
              </a:rPr>
              <a:t>অবহিতকরন</a:t>
            </a:r>
            <a:endParaRPr lang="en-US" sz="2700" dirty="0" smtClean="0">
              <a:latin typeface="Nikosh" pitchFamily="2" charset="0"/>
              <a:cs typeface="Nikosh" pitchFamily="2" charset="0"/>
            </a:endParaRP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700" dirty="0" err="1" smtClean="0">
                <a:latin typeface="Nikosh" pitchFamily="2" charset="0"/>
                <a:cs typeface="Nikosh" pitchFamily="2" charset="0"/>
              </a:rPr>
              <a:t>ডাটাবেইজ</a:t>
            </a:r>
            <a:r>
              <a:rPr lang="en-US" sz="27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700" dirty="0" err="1" smtClean="0">
                <a:latin typeface="Nikosh" pitchFamily="2" charset="0"/>
                <a:cs typeface="Nikosh" pitchFamily="2" charset="0"/>
              </a:rPr>
              <a:t>সফটওয়্যার</a:t>
            </a:r>
            <a:r>
              <a:rPr lang="en-US" sz="27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700" dirty="0" err="1" smtClean="0">
                <a:latin typeface="Nikosh" pitchFamily="2" charset="0"/>
                <a:cs typeface="Nikosh" pitchFamily="2" charset="0"/>
              </a:rPr>
              <a:t>এর</a:t>
            </a:r>
            <a:r>
              <a:rPr lang="en-US" sz="27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700" dirty="0" err="1" smtClean="0">
                <a:latin typeface="Nikosh" pitchFamily="2" charset="0"/>
                <a:cs typeface="Nikosh" pitchFamily="2" charset="0"/>
              </a:rPr>
              <a:t>মাধ্যমে</a:t>
            </a:r>
            <a:r>
              <a:rPr lang="en-US" sz="27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700" dirty="0" err="1" smtClean="0">
                <a:latin typeface="Nikosh" pitchFamily="2" charset="0"/>
                <a:cs typeface="Nikosh" pitchFamily="2" charset="0"/>
              </a:rPr>
              <a:t>সংশ্লিষ্ট</a:t>
            </a:r>
            <a:r>
              <a:rPr lang="en-US" sz="27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700" dirty="0" err="1" smtClean="0">
                <a:latin typeface="Nikosh" pitchFamily="2" charset="0"/>
                <a:cs typeface="Nikosh" pitchFamily="2" charset="0"/>
              </a:rPr>
              <a:t>বিভাগসমূহে</a:t>
            </a:r>
            <a:r>
              <a:rPr lang="en-US" sz="27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700" dirty="0" err="1" smtClean="0">
                <a:latin typeface="Nikosh" pitchFamily="2" charset="0"/>
                <a:cs typeface="Nikosh" pitchFamily="2" charset="0"/>
              </a:rPr>
              <a:t>সমন্বয়</a:t>
            </a:r>
            <a:r>
              <a:rPr lang="en-US" sz="2700" dirty="0" smtClean="0">
                <a:latin typeface="Nikosh" pitchFamily="2" charset="0"/>
                <a:cs typeface="Nikosh" pitchFamily="2" charset="0"/>
              </a:rPr>
              <a:t>;</a:t>
            </a:r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3066" y="228600"/>
            <a:ext cx="953068" cy="914400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22375"/>
          <a:stretch>
            <a:fillRect/>
          </a:stretch>
        </p:blipFill>
        <p:spPr bwMode="auto">
          <a:xfrm>
            <a:off x="7855777" y="228600"/>
            <a:ext cx="1094543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20548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solidFill>
                  <a:srgbClr val="00B0F0"/>
                </a:solidFill>
                <a:latin typeface="Nikosh" pitchFamily="2" charset="0"/>
                <a:cs typeface="Nikosh" pitchFamily="2" charset="0"/>
              </a:rPr>
              <a:t>সুবিধাসমূহ</a:t>
            </a:r>
            <a:endParaRPr lang="en-US" b="1" dirty="0">
              <a:solidFill>
                <a:srgbClr val="00B0F0"/>
              </a:solidFill>
              <a:latin typeface="Nikosh" pitchFamily="2" charset="0"/>
              <a:cs typeface="Nikosh" pitchFamily="2" charset="0"/>
            </a:endParaRPr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3066" y="228600"/>
            <a:ext cx="953068" cy="914400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22375"/>
          <a:stretch>
            <a:fillRect/>
          </a:stretch>
        </p:blipFill>
        <p:spPr bwMode="auto">
          <a:xfrm>
            <a:off x="7855777" y="228600"/>
            <a:ext cx="1094543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as-IN" sz="3900" dirty="0" smtClean="0">
                <a:latin typeface="Nikosh" pitchFamily="2" charset="0"/>
                <a:cs typeface="Nikosh" pitchFamily="2" charset="0"/>
              </a:rPr>
              <a:t>এসএসএম, জাহাজ মেরামত ও বিএসসি মেরিন ওয়ার্কশপ এবং বিএসসি বহরের জাহাজের কার্যক্রম ও পরিচালনায় আধুনিকতা এবং গতিশীলতা আনয়ন। </a:t>
            </a:r>
          </a:p>
          <a:p>
            <a:r>
              <a:rPr lang="as-IN" sz="3900" dirty="0" smtClean="0">
                <a:latin typeface="Nikosh" pitchFamily="2" charset="0"/>
                <a:cs typeface="Nikosh" pitchFamily="2" charset="0"/>
              </a:rPr>
              <a:t>জাহাজের চাহিদাসমূহ অতি সহজে ও দ্রুততার সাথে পর্যবেক্ষণ।</a:t>
            </a:r>
          </a:p>
          <a:p>
            <a:r>
              <a:rPr lang="as-IN" sz="3900" dirty="0" smtClean="0">
                <a:latin typeface="Nikosh" pitchFamily="2" charset="0"/>
                <a:cs typeface="Nikosh" pitchFamily="2" charset="0"/>
              </a:rPr>
              <a:t>সাদৃশ্যপূর্ণ মেরামত কার্য পর্যবেক্ষণ এবং অগ্রগতি সনাক্তকরণ।</a:t>
            </a:r>
          </a:p>
          <a:p>
            <a:r>
              <a:rPr lang="as-IN" sz="3900" dirty="0" smtClean="0">
                <a:latin typeface="Nikosh" pitchFamily="2" charset="0"/>
                <a:cs typeface="Nikosh" pitchFamily="2" charset="0"/>
              </a:rPr>
              <a:t>স্পেয়ার, স্টোর্স, বাংকার এবং লুব অয়েল সরবরাহ সংক্রান্ত চাহিদাপত্র পর্যবেক্ষণ। </a:t>
            </a:r>
          </a:p>
          <a:p>
            <a:r>
              <a:rPr lang="as-IN" sz="3900" dirty="0" smtClean="0">
                <a:latin typeface="Nikosh" pitchFamily="2" charset="0"/>
                <a:cs typeface="Nikosh" pitchFamily="2" charset="0"/>
              </a:rPr>
              <a:t>জাহাজের ড্রাইডকিং সংক্রান্ত বিস্তারিত তথ্যসমূহ সন্নিবেশন।</a:t>
            </a:r>
          </a:p>
          <a:p>
            <a:r>
              <a:rPr lang="as-IN" sz="3900" dirty="0" smtClean="0">
                <a:latin typeface="Nikosh" pitchFamily="2" charset="0"/>
                <a:cs typeface="Nikosh" pitchFamily="2" charset="0"/>
              </a:rPr>
              <a:t>জাহাজের সার্ভে তথ্যাদি পর্যবেক্ষণ।</a:t>
            </a:r>
          </a:p>
          <a:p>
            <a:r>
              <a:rPr lang="as-IN" sz="3900" dirty="0" smtClean="0">
                <a:latin typeface="Nikosh" pitchFamily="2" charset="0"/>
                <a:cs typeface="Nikosh" pitchFamily="2" charset="0"/>
              </a:rPr>
              <a:t>জাহাজের বিভিন্ন সনদসমূহের </a:t>
            </a:r>
            <a:r>
              <a:rPr lang="en-US" sz="3900" dirty="0" err="1" smtClean="0">
                <a:latin typeface="Nikosh" pitchFamily="2" charset="0"/>
                <a:cs typeface="Nikosh" pitchFamily="2" charset="0"/>
              </a:rPr>
              <a:t>মেয়া</a:t>
            </a:r>
            <a:r>
              <a:rPr lang="as-IN" sz="3900" dirty="0" smtClean="0">
                <a:latin typeface="Nikosh" pitchFamily="2" charset="0"/>
                <a:cs typeface="Nikosh" pitchFamily="2" charset="0"/>
              </a:rPr>
              <a:t>দ উ</a:t>
            </a:r>
            <a:r>
              <a:rPr lang="en-US" sz="3900" dirty="0" err="1" smtClean="0">
                <a:latin typeface="Nikosh" pitchFamily="2" charset="0"/>
                <a:cs typeface="Nikosh" pitchFamily="2" charset="0"/>
              </a:rPr>
              <a:t>ত্তীর্ণের</a:t>
            </a:r>
            <a:r>
              <a:rPr lang="as-IN" sz="39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900" dirty="0" err="1" smtClean="0">
                <a:latin typeface="Nikosh" pitchFamily="2" charset="0"/>
                <a:cs typeface="Nikosh" pitchFamily="2" charset="0"/>
              </a:rPr>
              <a:t>পূর্বেই</a:t>
            </a:r>
            <a:r>
              <a:rPr lang="as-IN" sz="39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as-IN" sz="3900" dirty="0" smtClean="0">
                <a:latin typeface="Nikosh" pitchFamily="2" charset="0"/>
                <a:cs typeface="Nikosh" pitchFamily="2" charset="0"/>
              </a:rPr>
              <a:t>তথ্যাদি </a:t>
            </a:r>
            <a:r>
              <a:rPr lang="as-IN" sz="3900" dirty="0" smtClean="0">
                <a:latin typeface="Nikosh" pitchFamily="2" charset="0"/>
                <a:cs typeface="Nikosh" pitchFamily="2" charset="0"/>
              </a:rPr>
              <a:t>অবহতিকর</a:t>
            </a:r>
            <a:r>
              <a:rPr lang="en-US" sz="3900" dirty="0" smtClean="0">
                <a:latin typeface="Nikosh" pitchFamily="2" charset="0"/>
                <a:cs typeface="Nikosh" pitchFamily="2" charset="0"/>
              </a:rPr>
              <a:t>ন</a:t>
            </a:r>
            <a:r>
              <a:rPr lang="as-IN" sz="3900" dirty="0" smtClean="0">
                <a:latin typeface="Nikosh" pitchFamily="2" charset="0"/>
                <a:cs typeface="Nikosh" pitchFamily="2" charset="0"/>
              </a:rPr>
              <a:t>।</a:t>
            </a:r>
            <a:endParaRPr lang="as-IN" sz="3900" dirty="0" smtClean="0">
              <a:latin typeface="Nikosh" pitchFamily="2" charset="0"/>
              <a:cs typeface="Nikosh" pitchFamily="2" charset="0"/>
            </a:endParaRPr>
          </a:p>
          <a:p>
            <a:r>
              <a:rPr lang="as-IN" sz="3900" dirty="0" smtClean="0">
                <a:latin typeface="Nikosh" pitchFamily="2" charset="0"/>
                <a:cs typeface="Nikosh" pitchFamily="2" charset="0"/>
              </a:rPr>
              <a:t>বাজেট তথ্যাদি সন্নিবেশন।</a:t>
            </a:r>
          </a:p>
          <a:p>
            <a:r>
              <a:rPr lang="as-IN" sz="3900" dirty="0" smtClean="0">
                <a:latin typeface="Nikosh" pitchFamily="2" charset="0"/>
                <a:cs typeface="Nikosh" pitchFamily="2" charset="0"/>
              </a:rPr>
              <a:t>বিভাগীয় কার্যক্রমের অগ্রগতি ও গতিবিধি পর্যবেক্ষণ।</a:t>
            </a:r>
          </a:p>
          <a:p>
            <a:r>
              <a:rPr lang="as-IN" sz="3900" dirty="0" smtClean="0">
                <a:latin typeface="Nikosh" pitchFamily="2" charset="0"/>
                <a:cs typeface="Nikosh" pitchFamily="2" charset="0"/>
              </a:rPr>
              <a:t>বিভিন্ন তথ্যসমূহের নিরাপত্তা ও সুরক্ষা বজায় রাখা।</a:t>
            </a:r>
            <a:r>
              <a:rPr lang="de-DE" sz="3900" dirty="0" smtClean="0">
                <a:latin typeface="TonnyBanglaMJ" pitchFamily="2" charset="0"/>
                <a:cs typeface="TonnyBanglaMJ" pitchFamily="2" charset="0"/>
              </a:rPr>
              <a:t>   </a:t>
            </a:r>
            <a:endParaRPr lang="en-US" sz="3900" dirty="0" smtClean="0">
              <a:latin typeface="TonnyBanglaMJ" pitchFamily="2" charset="0"/>
              <a:cs typeface="TonnyBanglaMJ" pitchFamily="2" charset="0"/>
            </a:endParaRPr>
          </a:p>
          <a:p>
            <a:endParaRPr lang="en-US" dirty="0">
              <a:latin typeface="TonnyBanglaMJ" pitchFamily="2" charset="0"/>
              <a:cs typeface="TonnyBanglaMJ" pitchFamily="2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AutoShape 8"/>
          <p:cNvSpPr>
            <a:spLocks noChangeArrowheads="1"/>
          </p:cNvSpPr>
          <p:nvPr/>
        </p:nvSpPr>
        <p:spPr bwMode="auto">
          <a:xfrm>
            <a:off x="6629400" y="5105400"/>
            <a:ext cx="609600" cy="609600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eaVert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AutoShape 8"/>
          <p:cNvSpPr>
            <a:spLocks noChangeArrowheads="1"/>
          </p:cNvSpPr>
          <p:nvPr/>
        </p:nvSpPr>
        <p:spPr bwMode="auto">
          <a:xfrm>
            <a:off x="1905000" y="3657600"/>
            <a:ext cx="609600" cy="533400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eaVert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AutoShape 8"/>
          <p:cNvSpPr>
            <a:spLocks noChangeArrowheads="1"/>
          </p:cNvSpPr>
          <p:nvPr/>
        </p:nvSpPr>
        <p:spPr bwMode="auto">
          <a:xfrm>
            <a:off x="6629400" y="3505200"/>
            <a:ext cx="609600" cy="609600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eaVert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AutoShape 8"/>
          <p:cNvSpPr>
            <a:spLocks noChangeArrowheads="1"/>
          </p:cNvSpPr>
          <p:nvPr/>
        </p:nvSpPr>
        <p:spPr bwMode="auto">
          <a:xfrm>
            <a:off x="6629400" y="2133600"/>
            <a:ext cx="609600" cy="609600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eaVert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24" name="AutoShape 8"/>
          <p:cNvSpPr>
            <a:spLocks noChangeArrowheads="1"/>
          </p:cNvSpPr>
          <p:nvPr/>
        </p:nvSpPr>
        <p:spPr bwMode="auto">
          <a:xfrm>
            <a:off x="4267200" y="1371600"/>
            <a:ext cx="609600" cy="533400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eaVert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7284" y="114300"/>
            <a:ext cx="8229600" cy="876300"/>
          </a:xfrm>
        </p:spPr>
        <p:txBody>
          <a:bodyPr>
            <a:normAutofit/>
          </a:bodyPr>
          <a:lstStyle/>
          <a:p>
            <a:pPr algn="ctr"/>
            <a:r>
              <a:rPr lang="bn-IN" sz="4000" dirty="0" smtClean="0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নতুন সেবাদান পদ্ধতিঃ</a:t>
            </a:r>
            <a:endParaRPr lang="en-US" sz="4000" dirty="0">
              <a:solidFill>
                <a:srgbClr val="00B0F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3066" y="228600"/>
            <a:ext cx="953068" cy="914400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22375"/>
          <a:stretch>
            <a:fillRect/>
          </a:stretch>
        </p:blipFill>
        <p:spPr bwMode="auto">
          <a:xfrm>
            <a:off x="7855777" y="228600"/>
            <a:ext cx="1094543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7" name="Text Box 1"/>
          <p:cNvSpPr txBox="1">
            <a:spLocks noChangeArrowheads="1"/>
          </p:cNvSpPr>
          <p:nvPr/>
        </p:nvSpPr>
        <p:spPr bwMode="auto">
          <a:xfrm>
            <a:off x="685800" y="1219200"/>
            <a:ext cx="7848600" cy="381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1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as-IN" b="0" i="0" u="none" strike="noStrike" cap="none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cs typeface="Nikosh" pitchFamily="2" charset="0"/>
              </a:rPr>
              <a:t>জাহাজ মেরামত বিভাগ কর্তৃক</a:t>
            </a:r>
            <a:r>
              <a:rPr kumimoji="0" lang="en-US" b="0" i="0" u="none" strike="noStrike" cap="none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cs typeface="Nikosh" pitchFamily="2" charset="0"/>
              </a:rPr>
              <a:t> মালামাল এর শ্রেনীবিন্যাস</a:t>
            </a:r>
            <a:r>
              <a:rPr kumimoji="0" lang="en-US" b="0" i="0" u="none" strike="noStrike" cap="none" normalizeH="0" noProof="1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cs typeface="Nikosh" pitchFamily="2" charset="0"/>
              </a:rPr>
              <a:t> </a:t>
            </a:r>
            <a:r>
              <a:rPr lang="as-IN" noProof="1" smtClean="0">
                <a:latin typeface="Nikosh" pitchFamily="2" charset="0"/>
                <a:cs typeface="Nikosh" pitchFamily="2" charset="0"/>
              </a:rPr>
              <a:t>করন</a:t>
            </a:r>
            <a:r>
              <a:rPr lang="en-US" noProof="1" smtClean="0">
                <a:latin typeface="Nikosh" pitchFamily="2" charset="0"/>
                <a:cs typeface="Arial" pitchFamily="34" charset="0"/>
              </a:rPr>
              <a:t> </a:t>
            </a:r>
            <a:endParaRPr kumimoji="0" lang="as-IN" b="0" i="0" u="none" strike="noStrike" cap="none" normalizeH="0" baseline="0" noProof="1" smtClean="0">
              <a:ln>
                <a:noFill/>
              </a:ln>
              <a:solidFill>
                <a:schemeClr val="tx1"/>
              </a:solidFill>
              <a:effectLst/>
              <a:latin typeface="Nikosh" pitchFamily="2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218" name="Text Box 2"/>
          <p:cNvSpPr txBox="1">
            <a:spLocks noChangeArrowheads="1"/>
          </p:cNvSpPr>
          <p:nvPr/>
        </p:nvSpPr>
        <p:spPr bwMode="auto">
          <a:xfrm>
            <a:off x="685800" y="1905000"/>
            <a:ext cx="7848600" cy="3048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 fontAlgn="base">
              <a:spcBef>
                <a:spcPct val="0"/>
              </a:spcBef>
              <a:spcAft>
                <a:spcPts val="1000"/>
              </a:spcAft>
            </a:pPr>
            <a:r>
              <a:rPr kumimoji="0" lang="en-US" sz="2000" b="0" i="0" u="none" strike="noStrike" cap="none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cs typeface="Arial" pitchFamily="34" charset="0"/>
              </a:rPr>
              <a:t>	</a:t>
            </a:r>
            <a:r>
              <a:rPr lang="en-US" noProof="1" smtClean="0">
                <a:latin typeface="Nikosh" pitchFamily="2" charset="0"/>
                <a:cs typeface="Nikosh" pitchFamily="2" charset="0"/>
              </a:rPr>
              <a:t> শ্রেনীবিন্যাস ও</a:t>
            </a:r>
            <a:r>
              <a:rPr lang="as-IN" noProof="1" smtClean="0">
                <a:latin typeface="Nikosh" pitchFamily="2" charset="0"/>
                <a:cs typeface="Nikosh" pitchFamily="2" charset="0"/>
              </a:rPr>
              <a:t> চাহিদাপত্র</a:t>
            </a:r>
            <a:r>
              <a:rPr kumimoji="0" lang="en-US" b="0" i="0" u="none" strike="noStrike" cap="none" normalizeH="0" baseline="0" noProof="1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cs typeface="Nikosh" pitchFamily="2" charset="0"/>
              </a:rPr>
              <a:t> অনু্যায়ী</a:t>
            </a:r>
            <a:r>
              <a:rPr kumimoji="0" lang="en-US" b="0" i="0" u="none" strike="noStrike" cap="none" normalizeH="0" noProof="1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cs typeface="Nikosh" pitchFamily="2" charset="0"/>
              </a:rPr>
              <a:t> মালামালের তথ্য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ডাটাবেইজ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এ </a:t>
            </a:r>
            <a:r>
              <a:rPr kumimoji="0" lang="en-US" b="0" i="0" u="none" strike="noStrike" cap="none" normalizeH="0" noProof="1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cs typeface="Nikosh" pitchFamily="2" charset="0"/>
              </a:rPr>
              <a:t>সংরক্ষণ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Nikosh" pitchFamily="2" charset="0"/>
              <a:cs typeface="Nikosh" pitchFamily="2" charset="0"/>
            </a:endParaRPr>
          </a:p>
        </p:txBody>
      </p:sp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5105400" y="2743200"/>
            <a:ext cx="3429000" cy="9906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as-IN" dirty="0" smtClean="0">
                <a:latin typeface="Nikosh" pitchFamily="2" charset="0"/>
                <a:cs typeface="Nikosh" pitchFamily="2" charset="0"/>
              </a:rPr>
              <a:t>স্পেয়ার, স্টোর্স, বাংকার এবং লুব অয়েল সরবরাহ মজুদ এবং সরবরাহ সংক্রান্ত চাহিদাপত্র পর্যবেক্ষণ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Nikosh" pitchFamily="2" charset="0"/>
              <a:cs typeface="Nikosh" pitchFamily="2" charset="0"/>
            </a:endParaRPr>
          </a:p>
        </p:txBody>
      </p:sp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5181600" y="4267200"/>
            <a:ext cx="3352800" cy="9144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as-IN" sz="2000" dirty="0" smtClean="0">
                <a:latin typeface="Nikosh" pitchFamily="2" charset="0"/>
                <a:cs typeface="Nikosh" pitchFamily="2" charset="0"/>
              </a:rPr>
              <a:t>সং</a:t>
            </a:r>
            <a:r>
              <a:rPr lang="en-US" sz="2000" dirty="0" err="1" smtClean="0">
                <a:latin typeface="Nikosh" pitchFamily="2" charset="0"/>
                <a:cs typeface="Nikosh" pitchFamily="2" charset="0"/>
              </a:rPr>
              <a:t>শ্লিষ্ট</a:t>
            </a:r>
            <a:r>
              <a:rPr lang="as-IN" sz="2000" dirty="0" smtClean="0">
                <a:latin typeface="Nikosh" pitchFamily="2" charset="0"/>
                <a:cs typeface="Nikosh" pitchFamily="2" charset="0"/>
              </a:rPr>
              <a:t> ডাটা</a:t>
            </a:r>
            <a:r>
              <a:rPr lang="en-US" sz="2000" dirty="0" err="1" smtClean="0">
                <a:latin typeface="Nikosh" pitchFamily="2" charset="0"/>
                <a:cs typeface="Nikosh" pitchFamily="2" charset="0"/>
              </a:rPr>
              <a:t>বেই</a:t>
            </a:r>
            <a:r>
              <a:rPr lang="as-IN" sz="2000" dirty="0" smtClean="0">
                <a:latin typeface="Nikosh" pitchFamily="2" charset="0"/>
                <a:cs typeface="Nikosh" pitchFamily="2" charset="0"/>
              </a:rPr>
              <a:t>জ </a:t>
            </a:r>
            <a:r>
              <a:rPr lang="as-IN" sz="2000" dirty="0" smtClean="0">
                <a:latin typeface="Nikosh" pitchFamily="2" charset="0"/>
                <a:cs typeface="Nikosh" pitchFamily="2" charset="0"/>
              </a:rPr>
              <a:t>হতে তথ্য সংগ্রহর্পূবক চাহদিাপত্র যাচাই-বাছাইকরণ</a:t>
            </a:r>
            <a:endParaRPr lang="en-US" sz="2000" dirty="0" smtClean="0">
              <a:latin typeface="Nikosh" pitchFamily="2" charset="0"/>
              <a:cs typeface="Nikosh" pitchFamily="2" charset="0"/>
            </a:endParaRPr>
          </a:p>
        </p:txBody>
      </p:sp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762000" y="2743200"/>
            <a:ext cx="3276600" cy="9144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as-IN" sz="2000" dirty="0" smtClean="0">
                <a:latin typeface="Nikosh" pitchFamily="2" charset="0"/>
                <a:cs typeface="Nikosh" pitchFamily="2" charset="0"/>
              </a:rPr>
              <a:t>সার্ভে তথ্যাদি ও জাহাজের বিভিন্ন সনদসমূহের তথ্যাদি সংরক্ষণ, সনাক্তকরণ, পর্যবেক্ষণ।</a:t>
            </a:r>
            <a:endParaRPr lang="en-US" sz="2000" dirty="0" smtClean="0">
              <a:latin typeface="Nikosh" pitchFamily="2" charset="0"/>
              <a:cs typeface="Nikosh" pitchFamily="2" charset="0"/>
            </a:endParaRPr>
          </a:p>
        </p:txBody>
      </p:sp>
      <p:sp>
        <p:nvSpPr>
          <p:cNvPr id="24" name="AutoShape 8"/>
          <p:cNvSpPr>
            <a:spLocks noChangeArrowheads="1"/>
          </p:cNvSpPr>
          <p:nvPr/>
        </p:nvSpPr>
        <p:spPr bwMode="auto">
          <a:xfrm>
            <a:off x="1905000" y="2209800"/>
            <a:ext cx="609600" cy="533400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eaVert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22" name="Text Box 6"/>
          <p:cNvSpPr txBox="1">
            <a:spLocks noChangeArrowheads="1"/>
          </p:cNvSpPr>
          <p:nvPr/>
        </p:nvSpPr>
        <p:spPr bwMode="auto">
          <a:xfrm>
            <a:off x="685800" y="5715000"/>
            <a:ext cx="7848600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de-DE" sz="2000" noProof="1" smtClean="0">
                <a:latin typeface="GangaSagarMJ" pitchFamily="2" charset="0"/>
                <a:cs typeface="GangaSagarMJ" pitchFamily="2" charset="0"/>
              </a:rPr>
              <a:t> </a:t>
            </a:r>
            <a:r>
              <a:rPr lang="en-US" sz="2000" noProof="1" smtClean="0">
                <a:latin typeface="Nikosh" pitchFamily="2" charset="0"/>
                <a:cs typeface="Nikosh" pitchFamily="2" charset="0"/>
              </a:rPr>
              <a:t>তথ্যসমূহ সংরক্ষণ ও সন্নিবেশ</a:t>
            </a:r>
            <a:endParaRPr lang="en-US" sz="2000" dirty="0" smtClean="0">
              <a:latin typeface="Nikosh" pitchFamily="2" charset="0"/>
              <a:cs typeface="Nikosh" pitchFamily="2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de-DE" sz="2000" dirty="0" smtClean="0">
                <a:latin typeface="GangaSagarMJ" pitchFamily="2" charset="0"/>
                <a:cs typeface="GangaSagarMJ" pitchFamily="2" charset="0"/>
              </a:rPr>
              <a:t> 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Text Box 5"/>
          <p:cNvSpPr txBox="1">
            <a:spLocks noChangeArrowheads="1"/>
          </p:cNvSpPr>
          <p:nvPr/>
        </p:nvSpPr>
        <p:spPr bwMode="auto">
          <a:xfrm>
            <a:off x="762000" y="4267200"/>
            <a:ext cx="3276600" cy="9144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as-IN" sz="2000" dirty="0" smtClean="0">
                <a:latin typeface="Nikosh" pitchFamily="2" charset="0"/>
                <a:cs typeface="Nikosh" pitchFamily="2" charset="0"/>
              </a:rPr>
              <a:t>মেয়াদ </a:t>
            </a:r>
            <a:r>
              <a:rPr lang="en-US" sz="2000" dirty="0" err="1" smtClean="0">
                <a:latin typeface="Nikosh" pitchFamily="2" charset="0"/>
                <a:cs typeface="Nikosh" pitchFamily="2" charset="0"/>
              </a:rPr>
              <a:t>উত্তীর্ণের</a:t>
            </a:r>
            <a:r>
              <a:rPr lang="as-IN" sz="20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000" dirty="0" err="1" smtClean="0">
                <a:latin typeface="Nikosh" pitchFamily="2" charset="0"/>
                <a:cs typeface="Nikosh" pitchFamily="2" charset="0"/>
              </a:rPr>
              <a:t>পূর্বেই</a:t>
            </a:r>
            <a:endParaRPr lang="as-IN" sz="2000" dirty="0" smtClean="0">
              <a:latin typeface="Nikosh" pitchFamily="2" charset="0"/>
              <a:cs typeface="Nikosh" pitchFamily="2" charset="0"/>
            </a:endParaRPr>
          </a:p>
          <a:p>
            <a:pPr algn="ctr"/>
            <a:r>
              <a:rPr lang="as-IN" sz="2000" dirty="0" smtClean="0">
                <a:latin typeface="Nikosh" pitchFamily="2" charset="0"/>
                <a:cs typeface="Nikosh" pitchFamily="2" charset="0"/>
              </a:rPr>
              <a:t>তথ্যাদি </a:t>
            </a:r>
            <a:r>
              <a:rPr lang="as-IN" sz="2000" dirty="0" smtClean="0">
                <a:latin typeface="Nikosh" pitchFamily="2" charset="0"/>
                <a:cs typeface="Nikosh" pitchFamily="2" charset="0"/>
              </a:rPr>
              <a:t>অবহতিকর</a:t>
            </a:r>
            <a:r>
              <a:rPr lang="en-US" sz="2000" dirty="0" smtClean="0">
                <a:latin typeface="Nikosh" pitchFamily="2" charset="0"/>
                <a:cs typeface="Nikosh" pitchFamily="2" charset="0"/>
              </a:rPr>
              <a:t>ন</a:t>
            </a:r>
            <a:r>
              <a:rPr lang="as-IN" sz="20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as-IN" sz="2000" dirty="0" smtClean="0">
                <a:latin typeface="Nikosh" pitchFamily="2" charset="0"/>
                <a:cs typeface="Nikosh" pitchFamily="2" charset="0"/>
              </a:rPr>
              <a:t>ও নবায়ন</a:t>
            </a:r>
          </a:p>
          <a:p>
            <a:pPr algn="ctr"/>
            <a:endParaRPr lang="as-IN" sz="2000" dirty="0" smtClean="0">
              <a:latin typeface="Nikosh"/>
              <a:cs typeface="GangaSagarMJ" pitchFamily="2" charset="0"/>
            </a:endParaRPr>
          </a:p>
          <a:p>
            <a:pPr algn="ctr"/>
            <a:endParaRPr lang="en-US" sz="2000" dirty="0" smtClean="0">
              <a:latin typeface="GangaSagarMJ" pitchFamily="2" charset="0"/>
              <a:cs typeface="GangaSagarMJ" pitchFamily="2" charset="0"/>
            </a:endParaRPr>
          </a:p>
        </p:txBody>
      </p:sp>
      <p:sp>
        <p:nvSpPr>
          <p:cNvPr id="25" name="AutoShape 8"/>
          <p:cNvSpPr>
            <a:spLocks noChangeArrowheads="1"/>
          </p:cNvSpPr>
          <p:nvPr/>
        </p:nvSpPr>
        <p:spPr bwMode="auto">
          <a:xfrm>
            <a:off x="1981200" y="5181600"/>
            <a:ext cx="609600" cy="533400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eaVert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89323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Box 2"/>
          <p:cNvSpPr txBox="1">
            <a:spLocks noChangeArrowheads="1"/>
          </p:cNvSpPr>
          <p:nvPr/>
        </p:nvSpPr>
        <p:spPr bwMode="auto">
          <a:xfrm>
            <a:off x="393700" y="609600"/>
            <a:ext cx="82296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bn-BD" altLang="en-US" sz="4000" b="1" dirty="0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প্রত্যাশিত </a:t>
            </a:r>
            <a:r>
              <a:rPr lang="bn-BD" altLang="en-US" sz="4000" b="1" dirty="0" smtClean="0">
                <a:solidFill>
                  <a:srgbClr val="00B0F0"/>
                </a:solidFill>
                <a:latin typeface="Nikosh" pitchFamily="2" charset="0"/>
                <a:cs typeface="Nikosh" panose="02000000000000000000" pitchFamily="2" charset="0"/>
              </a:rPr>
              <a:t>ফলাফল (TCV) </a:t>
            </a:r>
            <a:endParaRPr lang="bn-BD" altLang="en-US" sz="4000" b="1" dirty="0">
              <a:solidFill>
                <a:srgbClr val="00B0F0"/>
              </a:solidFill>
              <a:latin typeface="Nikosh" pitchFamily="2" charset="0"/>
              <a:cs typeface="Nikosh" panose="02000000000000000000" pitchFamily="2" charset="0"/>
            </a:endParaRPr>
          </a:p>
        </p:txBody>
      </p:sp>
      <p:pic>
        <p:nvPicPr>
          <p:cNvPr id="5" name="Picture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3066" y="228600"/>
            <a:ext cx="953068" cy="914400"/>
          </a:xfrm>
          <a:prstGeom prst="rect">
            <a:avLst/>
          </a:prstGeom>
        </p:spPr>
      </p:pic>
      <p:pic>
        <p:nvPicPr>
          <p:cNvPr id="6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22375"/>
          <a:stretch>
            <a:fillRect/>
          </a:stretch>
        </p:blipFill>
        <p:spPr bwMode="auto">
          <a:xfrm>
            <a:off x="7833588" y="76200"/>
            <a:ext cx="1094543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085406405"/>
              </p:ext>
            </p:extLst>
          </p:nvPr>
        </p:nvGraphicFramePr>
        <p:xfrm>
          <a:off x="304800" y="1371600"/>
          <a:ext cx="8534400" cy="2803398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4051037"/>
                <a:gridCol w="1031103"/>
                <a:gridCol w="1931120"/>
                <a:gridCol w="1521140"/>
              </a:tblGrid>
              <a:tr h="2887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2800" b="1" dirty="0">
                        <a:effectLst/>
                        <a:latin typeface="Nikosh" panose="02000000000000000000" pitchFamily="2" charset="0"/>
                        <a:cs typeface="Nikosh" panose="02000000000000000000" pitchFamily="2" charset="0"/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BD" sz="2800" b="1" kern="1200" dirty="0">
                          <a:effectLst/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সময়</a:t>
                      </a:r>
                      <a:endParaRPr lang="en-US" sz="2800" b="1" dirty="0">
                        <a:effectLst/>
                        <a:latin typeface="Nikosh" panose="02000000000000000000" pitchFamily="2" charset="0"/>
                        <a:ea typeface="Times New Roman" panose="02020603050405020304" pitchFamily="18" charset="0"/>
                        <a:cs typeface="Nikosh" panose="02000000000000000000" pitchFamily="2" charset="0"/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BD" sz="2800" b="1" kern="1200" dirty="0">
                          <a:effectLst/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খরচ</a:t>
                      </a:r>
                      <a:endParaRPr lang="en-US" sz="2800" b="1" dirty="0">
                        <a:effectLst/>
                        <a:latin typeface="Nikosh" panose="02000000000000000000" pitchFamily="2" charset="0"/>
                        <a:ea typeface="Times New Roman" panose="02020603050405020304" pitchFamily="18" charset="0"/>
                        <a:cs typeface="Nikosh" panose="02000000000000000000" pitchFamily="2" charset="0"/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BD" sz="2800" b="1" kern="1200" dirty="0" smtClean="0">
                          <a:effectLst/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যাতায়ত</a:t>
                      </a:r>
                      <a:endParaRPr lang="en-US" sz="2800" b="1" dirty="0">
                        <a:effectLst/>
                        <a:latin typeface="Nikosh" panose="02000000000000000000" pitchFamily="2" charset="0"/>
                        <a:ea typeface="Times New Roman" panose="02020603050405020304" pitchFamily="18" charset="0"/>
                        <a:cs typeface="Nikosh" panose="02000000000000000000" pitchFamily="2" charset="0"/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</a:tr>
              <a:tr h="24003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BD" sz="2800" kern="1200" dirty="0">
                          <a:effectLst/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আইডিয়া বাস্তবায়নের আগে</a:t>
                      </a:r>
                      <a:endParaRPr lang="en-US" sz="2800" dirty="0">
                        <a:effectLst/>
                        <a:latin typeface="Nikosh" panose="02000000000000000000" pitchFamily="2" charset="0"/>
                        <a:ea typeface="Times New Roman" panose="02020603050405020304" pitchFamily="18" charset="0"/>
                        <a:cs typeface="Nikosh" panose="020000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Nikosh"/>
                          <a:ea typeface="Times New Roman"/>
                          <a:cs typeface="Vrinda"/>
                        </a:rPr>
                        <a:t>৭ </a:t>
                      </a:r>
                      <a:r>
                        <a:rPr lang="en-US" sz="1800" dirty="0" err="1">
                          <a:latin typeface="Nikosh"/>
                          <a:ea typeface="Times New Roman"/>
                          <a:cs typeface="Vrinda"/>
                        </a:rPr>
                        <a:t>দিন</a:t>
                      </a:r>
                      <a:endParaRPr lang="en-US" sz="1800" dirty="0">
                        <a:latin typeface="Calibri"/>
                        <a:ea typeface="Calibri"/>
                        <a:cs typeface="Vrind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Nikosh"/>
                          <a:ea typeface="Times New Roman"/>
                          <a:cs typeface="Vrinda"/>
                        </a:rPr>
                        <a:t>১০,০০০.০০ </a:t>
                      </a:r>
                      <a:r>
                        <a:rPr lang="en-US" sz="1800" dirty="0" err="1">
                          <a:latin typeface="Nikosh"/>
                          <a:ea typeface="Times New Roman"/>
                          <a:cs typeface="Vrinda"/>
                        </a:rPr>
                        <a:t>টাকা</a:t>
                      </a:r>
                      <a:endParaRPr lang="en-US" sz="1800" dirty="0">
                        <a:latin typeface="Calibri"/>
                        <a:ea typeface="Calibri"/>
                        <a:cs typeface="Vrind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286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Nikosh"/>
                          <a:ea typeface="Times New Roman"/>
                          <a:cs typeface="Vrinda"/>
                        </a:rPr>
                        <a:t>৬ </a:t>
                      </a:r>
                      <a:r>
                        <a:rPr lang="en-US" sz="1800" dirty="0" err="1">
                          <a:latin typeface="Nikosh"/>
                          <a:ea typeface="Times New Roman"/>
                          <a:cs typeface="Vrinda"/>
                        </a:rPr>
                        <a:t>বার</a:t>
                      </a:r>
                      <a:endParaRPr lang="en-US" sz="1800" dirty="0">
                        <a:latin typeface="Calibri"/>
                        <a:ea typeface="Calibri"/>
                        <a:cs typeface="Vrinda"/>
                      </a:endParaRPr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BD" sz="2800" kern="1200" dirty="0">
                          <a:effectLst/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আইডিয়া বাস্তবায়নের পরে</a:t>
                      </a:r>
                      <a:endParaRPr lang="en-US" sz="2800" dirty="0">
                        <a:effectLst/>
                        <a:latin typeface="Nikosh" panose="02000000000000000000" pitchFamily="2" charset="0"/>
                        <a:ea typeface="Times New Roman" panose="02020603050405020304" pitchFamily="18" charset="0"/>
                        <a:cs typeface="Nikosh" panose="020000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Nikosh"/>
                          <a:ea typeface="Times New Roman"/>
                          <a:cs typeface="Vrinda"/>
                        </a:rPr>
                        <a:t>১দিন</a:t>
                      </a:r>
                      <a:endParaRPr lang="en-US" sz="1800" dirty="0">
                        <a:latin typeface="Calibri"/>
                        <a:ea typeface="Calibri"/>
                        <a:cs typeface="Vrind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Nikosh"/>
                          <a:ea typeface="Times New Roman"/>
                          <a:cs typeface="Vrinda"/>
                        </a:rPr>
                        <a:t>২,৫০০.০০ </a:t>
                      </a:r>
                      <a:r>
                        <a:rPr lang="en-US" sz="1800" dirty="0" err="1">
                          <a:latin typeface="Nikosh"/>
                          <a:ea typeface="Times New Roman"/>
                          <a:cs typeface="Vrinda"/>
                        </a:rPr>
                        <a:t>টাকা</a:t>
                      </a:r>
                      <a:endParaRPr lang="en-US" sz="1800" dirty="0">
                        <a:latin typeface="Calibri"/>
                        <a:ea typeface="Calibri"/>
                        <a:cs typeface="Vrind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286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Nikosh"/>
                          <a:ea typeface="Times New Roman"/>
                          <a:cs typeface="Vrinda"/>
                        </a:rPr>
                        <a:t>২ </a:t>
                      </a:r>
                      <a:r>
                        <a:rPr lang="en-US" sz="1800" dirty="0" err="1">
                          <a:latin typeface="Nikosh"/>
                          <a:ea typeface="Times New Roman"/>
                          <a:cs typeface="Vrinda"/>
                        </a:rPr>
                        <a:t>বার</a:t>
                      </a:r>
                      <a:endParaRPr lang="en-US" sz="1800" dirty="0">
                        <a:latin typeface="Calibri"/>
                        <a:ea typeface="Calibri"/>
                        <a:cs typeface="Vrinda"/>
                      </a:endParaRPr>
                    </a:p>
                  </a:txBody>
                  <a:tcPr anchor="ctr"/>
                </a:tc>
              </a:tr>
              <a:tr h="67589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BD" sz="2800" kern="1200" dirty="0">
                          <a:effectLst/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আইডিয়া বাস্তবায়নের ফলে সেবাগ্রহিতার প্রত্যাশিত </a:t>
                      </a:r>
                      <a:r>
                        <a:rPr lang="bn-BD" sz="2800" kern="1200" dirty="0" smtClean="0">
                          <a:effectLst/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বেনিফিট</a:t>
                      </a:r>
                      <a:endParaRPr lang="en-US" sz="2800" b="1" dirty="0">
                        <a:effectLst/>
                        <a:latin typeface="Nikosh" panose="02000000000000000000" pitchFamily="2" charset="0"/>
                        <a:ea typeface="Times New Roman" panose="02020603050405020304" pitchFamily="18" charset="0"/>
                        <a:cs typeface="Nikosh" panose="020000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kern="1200" dirty="0" smtClean="0">
                          <a:latin typeface="Nikosh"/>
                          <a:ea typeface="Times New Roman"/>
                          <a:cs typeface="Vrinda"/>
                        </a:rPr>
                        <a:t>৬</a:t>
                      </a:r>
                      <a:r>
                        <a:rPr lang="en-US" sz="1800" b="1" kern="1200" baseline="0" dirty="0" smtClean="0">
                          <a:latin typeface="Nikosh"/>
                          <a:ea typeface="Times New Roman"/>
                          <a:cs typeface="Vrinda"/>
                        </a:rPr>
                        <a:t> </a:t>
                      </a:r>
                      <a:r>
                        <a:rPr lang="en-US" sz="1800" b="1" kern="1200" dirty="0" err="1" smtClean="0">
                          <a:latin typeface="Nikosh"/>
                          <a:ea typeface="Times New Roman"/>
                          <a:cs typeface="Vrinda"/>
                        </a:rPr>
                        <a:t>দিন</a:t>
                      </a:r>
                      <a:endParaRPr lang="en-US" sz="1800" b="1" dirty="0">
                        <a:latin typeface="Calibri"/>
                        <a:ea typeface="Calibri"/>
                        <a:cs typeface="Vrind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Nikosh"/>
                          <a:ea typeface="Times New Roman"/>
                          <a:cs typeface="Vrinda"/>
                        </a:rPr>
                        <a:t>৭,৫০০.০০ </a:t>
                      </a:r>
                      <a:r>
                        <a:rPr lang="en-US" sz="1800" b="1" dirty="0" err="1">
                          <a:latin typeface="Nikosh"/>
                          <a:ea typeface="Times New Roman"/>
                          <a:cs typeface="Vrinda"/>
                        </a:rPr>
                        <a:t>টাকা</a:t>
                      </a:r>
                      <a:endParaRPr lang="en-US" sz="1800" b="1" dirty="0">
                        <a:latin typeface="Calibri"/>
                        <a:ea typeface="Calibri"/>
                        <a:cs typeface="Vrind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286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Nikosh"/>
                          <a:ea typeface="Times New Roman"/>
                          <a:cs typeface="Vrinda"/>
                        </a:rPr>
                        <a:t>৪বার</a:t>
                      </a:r>
                      <a:endParaRPr lang="en-US" sz="1800" b="1" dirty="0">
                        <a:latin typeface="Calibri"/>
                        <a:ea typeface="Calibri"/>
                        <a:cs typeface="Vrinda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991239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"/>
          <p:cNvSpPr>
            <a:spLocks noChangeArrowheads="1"/>
          </p:cNvSpPr>
          <p:nvPr/>
        </p:nvSpPr>
        <p:spPr bwMode="auto">
          <a:xfrm>
            <a:off x="3200400" y="381000"/>
            <a:ext cx="216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bn-BD" altLang="en-US" sz="4000" b="1" dirty="0">
                <a:solidFill>
                  <a:srgbClr val="00B0F0"/>
                </a:solidFill>
                <a:latin typeface="Nikosh" pitchFamily="2" charset="0"/>
                <a:cs typeface="Nikosh" panose="02000000000000000000" pitchFamily="2" charset="0"/>
              </a:rPr>
              <a:t>রিসোর্স ম্যাপ</a:t>
            </a:r>
            <a:endParaRPr lang="en-US" altLang="en-US" sz="4000" b="1" dirty="0">
              <a:solidFill>
                <a:srgbClr val="00B0F0"/>
              </a:solidFill>
              <a:latin typeface="Nikosh" pitchFamily="2" charset="0"/>
              <a:cs typeface="Nikosh" panose="02000000000000000000" pitchFamily="2" charset="0"/>
            </a:endParaRPr>
          </a:p>
        </p:txBody>
      </p:sp>
      <p:pic>
        <p:nvPicPr>
          <p:cNvPr id="5" name="Picture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8600" y="228600"/>
            <a:ext cx="953068" cy="914400"/>
          </a:xfrm>
          <a:prstGeom prst="rect">
            <a:avLst/>
          </a:prstGeom>
        </p:spPr>
      </p:pic>
      <p:pic>
        <p:nvPicPr>
          <p:cNvPr id="6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22375"/>
          <a:stretch>
            <a:fillRect/>
          </a:stretch>
        </p:blipFill>
        <p:spPr bwMode="auto">
          <a:xfrm>
            <a:off x="7833588" y="76200"/>
            <a:ext cx="1094543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381000" y="1247771"/>
          <a:ext cx="8458200" cy="4238828"/>
        </p:xfrm>
        <a:graphic>
          <a:graphicData uri="http://schemas.openxmlformats.org/drawingml/2006/table">
            <a:tbl>
              <a:tblPr/>
              <a:tblGrid>
                <a:gridCol w="1600200"/>
                <a:gridCol w="2494274"/>
                <a:gridCol w="2153926"/>
                <a:gridCol w="2209800"/>
              </a:tblGrid>
              <a:tr h="674082">
                <a:tc gridSpan="3">
                  <a:txBody>
                    <a:bodyPr/>
                    <a:lstStyle/>
                    <a:p>
                      <a:pPr marL="228600" marR="0" indent="-22860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BD" sz="2000" dirty="0">
                          <a:latin typeface="Calibri"/>
                          <a:ea typeface="Times New Roman"/>
                          <a:cs typeface="Nikosh"/>
                        </a:rPr>
                        <a:t>প্রয়োজনীয় সম্পদ</a:t>
                      </a:r>
                      <a:endParaRPr lang="en-US" sz="2000" dirty="0">
                        <a:latin typeface="Calibri"/>
                        <a:ea typeface="Times New Roman"/>
                        <a:cs typeface="Vrinda"/>
                      </a:endParaRPr>
                    </a:p>
                  </a:txBody>
                  <a:tcPr marL="66745" marR="667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marR="0" indent="-22860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BD" sz="2000" dirty="0">
                          <a:latin typeface="Calibri"/>
                          <a:ea typeface="Times New Roman"/>
                          <a:cs typeface="Nikosh"/>
                        </a:rPr>
                        <a:t>কোথা হতে পাওয়া যাবে?</a:t>
                      </a:r>
                      <a:endParaRPr lang="en-US" sz="2000" dirty="0">
                        <a:latin typeface="Calibri"/>
                        <a:ea typeface="Times New Roman"/>
                        <a:cs typeface="Vrinda"/>
                      </a:endParaRPr>
                    </a:p>
                  </a:txBody>
                  <a:tcPr marL="66745" marR="667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8103">
                <a:tc>
                  <a:txBody>
                    <a:bodyPr/>
                    <a:lstStyle/>
                    <a:p>
                      <a:pPr marL="228600" marR="0" indent="-22860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BD" sz="2000" dirty="0">
                          <a:latin typeface="Nikosh" pitchFamily="2" charset="0"/>
                          <a:ea typeface="Times New Roman"/>
                          <a:cs typeface="Nikosh" pitchFamily="2" charset="0"/>
                        </a:rPr>
                        <a:t>খাত</a:t>
                      </a:r>
                      <a:endParaRPr lang="en-US" sz="2000" dirty="0">
                        <a:latin typeface="Nikosh" pitchFamily="2" charset="0"/>
                        <a:ea typeface="Times New Roman"/>
                        <a:cs typeface="Nikosh" pitchFamily="2" charset="0"/>
                      </a:endParaRPr>
                    </a:p>
                  </a:txBody>
                  <a:tcPr marL="66745" marR="667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marR="0" indent="-22860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BD" sz="2000" dirty="0">
                          <a:latin typeface="Nikosh" pitchFamily="2" charset="0"/>
                          <a:ea typeface="Times New Roman"/>
                          <a:cs typeface="Nikosh" pitchFamily="2" charset="0"/>
                        </a:rPr>
                        <a:t>বিবরণ</a:t>
                      </a:r>
                      <a:endParaRPr lang="en-US" sz="2000" dirty="0">
                        <a:latin typeface="Nikosh" pitchFamily="2" charset="0"/>
                        <a:ea typeface="Times New Roman"/>
                        <a:cs typeface="Nikosh" pitchFamily="2" charset="0"/>
                      </a:endParaRPr>
                    </a:p>
                  </a:txBody>
                  <a:tcPr marL="66745" marR="667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marR="0" indent="-22860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BD" sz="2000" dirty="0">
                          <a:latin typeface="Nikosh" pitchFamily="2" charset="0"/>
                          <a:ea typeface="Times New Roman"/>
                          <a:cs typeface="Nikosh" pitchFamily="2" charset="0"/>
                        </a:rPr>
                        <a:t>প্রয়োজনীয় অর্থ</a:t>
                      </a:r>
                      <a:endParaRPr lang="en-US" sz="2000" dirty="0">
                        <a:latin typeface="Nikosh" pitchFamily="2" charset="0"/>
                        <a:ea typeface="Times New Roman"/>
                        <a:cs typeface="Nikosh" pitchFamily="2" charset="0"/>
                      </a:endParaRPr>
                    </a:p>
                  </a:txBody>
                  <a:tcPr marL="66745" marR="667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marR="0" indent="-22860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latin typeface="Nikosh" pitchFamily="2" charset="0"/>
                        <a:ea typeface="Times New Roman"/>
                        <a:cs typeface="Nikosh" pitchFamily="2" charset="0"/>
                      </a:endParaRPr>
                    </a:p>
                  </a:txBody>
                  <a:tcPr marL="66745" marR="667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7286">
                <a:tc>
                  <a:txBody>
                    <a:bodyPr/>
                    <a:lstStyle/>
                    <a:p>
                      <a:pPr marL="228600" marR="0" indent="-22860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BD" sz="2000" dirty="0">
                          <a:latin typeface="Nikosh" pitchFamily="2" charset="0"/>
                          <a:ea typeface="Times New Roman"/>
                          <a:cs typeface="Nikosh" pitchFamily="2" charset="0"/>
                        </a:rPr>
                        <a:t>জনবল</a:t>
                      </a:r>
                      <a:endParaRPr lang="en-US" sz="2000" dirty="0">
                        <a:latin typeface="Nikosh" pitchFamily="2" charset="0"/>
                        <a:ea typeface="Times New Roman"/>
                        <a:cs typeface="Nikosh" pitchFamily="2" charset="0"/>
                      </a:endParaRPr>
                    </a:p>
                  </a:txBody>
                  <a:tcPr marL="66745" marR="667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marR="0" indent="-22860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Nikosh" pitchFamily="2" charset="0"/>
                          <a:ea typeface="Times New Roman"/>
                          <a:cs typeface="Nikosh" pitchFamily="2" charset="0"/>
                        </a:rPr>
                        <a:t>১৫</a:t>
                      </a:r>
                      <a:r>
                        <a:rPr lang="en-US" sz="1800" baseline="0" dirty="0" smtClean="0">
                          <a:latin typeface="Nikosh" pitchFamily="2" charset="0"/>
                          <a:ea typeface="Times New Roman"/>
                          <a:cs typeface="Nikosh" pitchFamily="2" charset="0"/>
                        </a:rPr>
                        <a:t> </a:t>
                      </a:r>
                      <a:r>
                        <a:rPr lang="en-US" sz="1800" baseline="0" dirty="0" err="1" smtClean="0">
                          <a:latin typeface="Nikosh" pitchFamily="2" charset="0"/>
                          <a:ea typeface="Times New Roman"/>
                          <a:cs typeface="Nikosh" pitchFamily="2" charset="0"/>
                        </a:rPr>
                        <a:t>জন</a:t>
                      </a:r>
                      <a:endParaRPr lang="en-US" sz="1800" dirty="0">
                        <a:latin typeface="Nikosh" pitchFamily="2" charset="0"/>
                        <a:ea typeface="Times New Roman"/>
                        <a:cs typeface="Nikosh" pitchFamily="2" charset="0"/>
                      </a:endParaRPr>
                    </a:p>
                  </a:txBody>
                  <a:tcPr marL="66745" marR="667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marR="0" indent="-22860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latin typeface="Nikosh" pitchFamily="2" charset="0"/>
                          <a:ea typeface="Times New Roman"/>
                          <a:cs typeface="Nikosh" pitchFamily="2" charset="0"/>
                        </a:rPr>
                        <a:t>-</a:t>
                      </a:r>
                    </a:p>
                  </a:txBody>
                  <a:tcPr marL="66745" marR="667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marR="0" indent="-228600" algn="ctr" defTabSz="914400" rtl="0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 err="1" smtClean="0">
                          <a:latin typeface="Nikosh" pitchFamily="2" charset="0"/>
                          <a:ea typeface="Times New Roman"/>
                          <a:cs typeface="Nikosh" pitchFamily="2" charset="0"/>
                        </a:rPr>
                        <a:t>বিদ্যমান</a:t>
                      </a:r>
                      <a:r>
                        <a:rPr lang="en-US" sz="1800" b="0" dirty="0" smtClean="0">
                          <a:latin typeface="Nikosh" pitchFamily="2" charset="0"/>
                          <a:ea typeface="Times New Roman"/>
                          <a:cs typeface="Nikosh" pitchFamily="2" charset="0"/>
                        </a:rPr>
                        <a:t> </a:t>
                      </a:r>
                      <a:r>
                        <a:rPr lang="en-US" sz="1800" b="0" dirty="0" err="1" smtClean="0">
                          <a:latin typeface="Nikosh" pitchFamily="2" charset="0"/>
                          <a:ea typeface="Times New Roman"/>
                          <a:cs typeface="Nikosh" pitchFamily="2" charset="0"/>
                        </a:rPr>
                        <a:t>জনবল</a:t>
                      </a:r>
                      <a:endParaRPr lang="en-US" sz="1800" b="0" dirty="0" smtClean="0">
                        <a:latin typeface="Nikosh" pitchFamily="2" charset="0"/>
                        <a:ea typeface="Times New Roman"/>
                        <a:cs typeface="Nikosh" pitchFamily="2" charset="0"/>
                      </a:endParaRPr>
                    </a:p>
                  </a:txBody>
                  <a:tcPr marL="66745" marR="667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00119">
                <a:tc>
                  <a:txBody>
                    <a:bodyPr/>
                    <a:lstStyle/>
                    <a:p>
                      <a:pPr marL="228600" marR="0" indent="-22860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BD" sz="2000" dirty="0">
                          <a:latin typeface="Nikosh" pitchFamily="2" charset="0"/>
                          <a:ea typeface="Times New Roman"/>
                          <a:cs typeface="Nikosh" pitchFamily="2" charset="0"/>
                        </a:rPr>
                        <a:t>বস্তুগত</a:t>
                      </a:r>
                      <a:endParaRPr lang="en-US" sz="2000" dirty="0">
                        <a:latin typeface="Nikosh" pitchFamily="2" charset="0"/>
                        <a:ea typeface="Times New Roman"/>
                        <a:cs typeface="Nikosh" pitchFamily="2" charset="0"/>
                      </a:endParaRPr>
                    </a:p>
                  </a:txBody>
                  <a:tcPr marL="66745" marR="667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marR="0" indent="-22860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Nikosh" pitchFamily="2" charset="0"/>
                          <a:ea typeface="Times New Roman"/>
                          <a:cs typeface="Nikosh" pitchFamily="2" charset="0"/>
                        </a:rPr>
                        <a:t>    </a:t>
                      </a:r>
                      <a:r>
                        <a:rPr lang="en-US" sz="1800" dirty="0" err="1" smtClean="0">
                          <a:latin typeface="Nikosh" pitchFamily="2" charset="0"/>
                          <a:ea typeface="Times New Roman"/>
                          <a:cs typeface="Nikosh" pitchFamily="2" charset="0"/>
                        </a:rPr>
                        <a:t>ল্যাপটপ</a:t>
                      </a:r>
                      <a:r>
                        <a:rPr lang="en-US" sz="1800" dirty="0" smtClean="0">
                          <a:latin typeface="Nikosh" pitchFamily="2" charset="0"/>
                          <a:ea typeface="Times New Roman"/>
                          <a:cs typeface="Nikosh" pitchFamily="2" charset="0"/>
                        </a:rPr>
                        <a:t>/</a:t>
                      </a:r>
                      <a:r>
                        <a:rPr lang="en-US" sz="1800" dirty="0" err="1" smtClean="0">
                          <a:latin typeface="Nikosh" pitchFamily="2" charset="0"/>
                          <a:ea typeface="Times New Roman"/>
                          <a:cs typeface="Nikosh" pitchFamily="2" charset="0"/>
                        </a:rPr>
                        <a:t>কম্পিউটারসহ</a:t>
                      </a:r>
                      <a:r>
                        <a:rPr lang="en-US" sz="1800" baseline="0" dirty="0" smtClean="0">
                          <a:latin typeface="Nikosh" pitchFamily="2" charset="0"/>
                          <a:ea typeface="Times New Roman"/>
                          <a:cs typeface="Nikosh" pitchFamily="2" charset="0"/>
                        </a:rPr>
                        <a:t> </a:t>
                      </a:r>
                      <a:r>
                        <a:rPr lang="en-US" sz="1800" baseline="0" dirty="0" err="1" smtClean="0">
                          <a:latin typeface="Nikosh" pitchFamily="2" charset="0"/>
                          <a:ea typeface="Times New Roman"/>
                          <a:cs typeface="Nikosh" pitchFamily="2" charset="0"/>
                        </a:rPr>
                        <a:t>আনুসাঙ্গিক</a:t>
                      </a:r>
                      <a:r>
                        <a:rPr lang="en-US" sz="1800" baseline="0" dirty="0" smtClean="0">
                          <a:latin typeface="Nikosh" pitchFamily="2" charset="0"/>
                          <a:ea typeface="Times New Roman"/>
                          <a:cs typeface="Nikosh" pitchFamily="2" charset="0"/>
                        </a:rPr>
                        <a:t> </a:t>
                      </a:r>
                      <a:r>
                        <a:rPr lang="en-US" sz="1800" baseline="0" dirty="0" err="1" smtClean="0">
                          <a:latin typeface="Nikosh" pitchFamily="2" charset="0"/>
                          <a:ea typeface="Times New Roman"/>
                          <a:cs typeface="Nikosh" pitchFamily="2" charset="0"/>
                        </a:rPr>
                        <a:t>যন্ত্রপাতি</a:t>
                      </a:r>
                      <a:endParaRPr lang="en-US" sz="1800" dirty="0">
                        <a:latin typeface="Nikosh" pitchFamily="2" charset="0"/>
                        <a:ea typeface="Times New Roman"/>
                        <a:cs typeface="Nikosh" pitchFamily="2" charset="0"/>
                      </a:endParaRPr>
                    </a:p>
                  </a:txBody>
                  <a:tcPr marL="66745" marR="667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marR="0" indent="-22860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Nikosh" pitchFamily="2" charset="0"/>
                          <a:ea typeface="Times New Roman"/>
                          <a:cs typeface="Nikosh" pitchFamily="2" charset="0"/>
                        </a:rPr>
                        <a:t> </a:t>
                      </a:r>
                      <a:r>
                        <a:rPr lang="en-US" sz="2000" dirty="0" smtClean="0">
                          <a:latin typeface="Nikosh" pitchFamily="2" charset="0"/>
                          <a:ea typeface="Times New Roman"/>
                          <a:cs typeface="Nikosh" pitchFamily="2" charset="0"/>
                        </a:rPr>
                        <a:t> ৬০,০০০.০০ </a:t>
                      </a:r>
                      <a:r>
                        <a:rPr lang="en-US" sz="2000" dirty="0" err="1">
                          <a:latin typeface="Nikosh" pitchFamily="2" charset="0"/>
                          <a:ea typeface="Times New Roman"/>
                          <a:cs typeface="Nikosh" pitchFamily="2" charset="0"/>
                        </a:rPr>
                        <a:t>টাকা</a:t>
                      </a:r>
                      <a:endParaRPr lang="en-US" sz="2000" dirty="0">
                        <a:latin typeface="Nikosh" pitchFamily="2" charset="0"/>
                        <a:ea typeface="Times New Roman"/>
                        <a:cs typeface="Nikosh" pitchFamily="2" charset="0"/>
                      </a:endParaRPr>
                    </a:p>
                  </a:txBody>
                  <a:tcPr marL="66745" marR="667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marR="0" indent="-22860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latin typeface="Nikosh" pitchFamily="2" charset="0"/>
                          <a:ea typeface="Times New Roman"/>
                          <a:cs typeface="Nikosh" pitchFamily="2" charset="0"/>
                        </a:rPr>
                        <a:t>সংস্থার</a:t>
                      </a:r>
                      <a:r>
                        <a:rPr lang="en-US" sz="2000" dirty="0">
                          <a:latin typeface="Nikosh" pitchFamily="2" charset="0"/>
                          <a:ea typeface="Times New Roman"/>
                          <a:cs typeface="Nikosh" pitchFamily="2" charset="0"/>
                        </a:rPr>
                        <a:t> </a:t>
                      </a:r>
                      <a:r>
                        <a:rPr lang="en-US" sz="2000" dirty="0" err="1">
                          <a:latin typeface="Nikosh" pitchFamily="2" charset="0"/>
                          <a:ea typeface="Times New Roman"/>
                          <a:cs typeface="Nikosh" pitchFamily="2" charset="0"/>
                        </a:rPr>
                        <a:t>সংশ্লিষ্ট</a:t>
                      </a:r>
                      <a:r>
                        <a:rPr lang="en-US" sz="2000" dirty="0">
                          <a:latin typeface="Nikosh" pitchFamily="2" charset="0"/>
                          <a:ea typeface="Times New Roman"/>
                          <a:cs typeface="Nikosh" pitchFamily="2" charset="0"/>
                        </a:rPr>
                        <a:t> </a:t>
                      </a:r>
                      <a:r>
                        <a:rPr lang="en-US" sz="2000" dirty="0" err="1">
                          <a:latin typeface="Nikosh" pitchFamily="2" charset="0"/>
                          <a:ea typeface="Times New Roman"/>
                          <a:cs typeface="Nikosh" pitchFamily="2" charset="0"/>
                        </a:rPr>
                        <a:t>খাত</a:t>
                      </a:r>
                      <a:endParaRPr lang="en-US" sz="2000" dirty="0">
                        <a:latin typeface="Nikosh" pitchFamily="2" charset="0"/>
                        <a:ea typeface="Times New Roman"/>
                        <a:cs typeface="Nikosh" pitchFamily="2" charset="0"/>
                      </a:endParaRPr>
                    </a:p>
                  </a:txBody>
                  <a:tcPr marL="66745" marR="667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92181">
                <a:tc>
                  <a:txBody>
                    <a:bodyPr/>
                    <a:lstStyle/>
                    <a:p>
                      <a:pPr marL="228600" marR="0" indent="-22860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1800" kern="1200" dirty="0" smtClean="0">
                          <a:solidFill>
                            <a:schemeClr val="tx1"/>
                          </a:solidFill>
                          <a:latin typeface="Nikosh" pitchFamily="2" charset="0"/>
                          <a:ea typeface="+mn-ea"/>
                          <a:cs typeface="Nikosh" pitchFamily="2" charset="0"/>
                        </a:rPr>
                        <a:t>সফটওয়্যার</a:t>
                      </a:r>
                      <a:endParaRPr lang="en-US" sz="2000" dirty="0">
                        <a:latin typeface="Nikosh" pitchFamily="2" charset="0"/>
                        <a:ea typeface="Times New Roman"/>
                        <a:cs typeface="Nikosh" pitchFamily="2" charset="0"/>
                      </a:endParaRPr>
                    </a:p>
                  </a:txBody>
                  <a:tcPr marL="66745" marR="667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marR="0" indent="-22860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 smtClean="0">
                        <a:latin typeface="Nikosh" pitchFamily="2" charset="0"/>
                        <a:ea typeface="Times New Roman"/>
                        <a:cs typeface="Nikosh" pitchFamily="2" charset="0"/>
                      </a:endParaRPr>
                    </a:p>
                    <a:p>
                      <a:pPr marL="228600" marR="0" indent="-22860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 smtClean="0">
                          <a:latin typeface="Nikosh" pitchFamily="2" charset="0"/>
                          <a:ea typeface="Times New Roman"/>
                          <a:cs typeface="Nikosh" pitchFamily="2" charset="0"/>
                        </a:rPr>
                        <a:t>ডাটাবেইজ</a:t>
                      </a:r>
                      <a:r>
                        <a:rPr lang="en-US" sz="1800" baseline="0" dirty="0" smtClean="0">
                          <a:latin typeface="Nikosh" pitchFamily="2" charset="0"/>
                          <a:ea typeface="Times New Roman"/>
                          <a:cs typeface="Nikosh" pitchFamily="2" charset="0"/>
                        </a:rPr>
                        <a:t>  </a:t>
                      </a:r>
                      <a:r>
                        <a:rPr lang="bn-IN" sz="1800" kern="1200" dirty="0" smtClean="0">
                          <a:solidFill>
                            <a:schemeClr val="tx1"/>
                          </a:solidFill>
                          <a:latin typeface="Nikosh" pitchFamily="2" charset="0"/>
                          <a:ea typeface="+mn-ea"/>
                          <a:cs typeface="Nikosh" pitchFamily="2" charset="0"/>
                        </a:rPr>
                        <a:t>সফটওয়্যার</a:t>
                      </a:r>
                      <a:endParaRPr lang="en-US" sz="2000" dirty="0" smtClean="0">
                        <a:latin typeface="Nikosh" pitchFamily="2" charset="0"/>
                        <a:ea typeface="Times New Roman"/>
                        <a:cs typeface="Nikosh" pitchFamily="2" charset="0"/>
                      </a:endParaRPr>
                    </a:p>
                    <a:p>
                      <a:pPr marL="228600" marR="0" indent="-22860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latin typeface="Nikosh" pitchFamily="2" charset="0"/>
                        <a:ea typeface="Times New Roman"/>
                        <a:cs typeface="Nikosh" pitchFamily="2" charset="0"/>
                      </a:endParaRPr>
                    </a:p>
                  </a:txBody>
                  <a:tcPr marL="66745" marR="667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marR="0" indent="-22860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Nikosh" pitchFamily="2" charset="0"/>
                          <a:ea typeface="Times New Roman"/>
                          <a:cs typeface="Nikosh" pitchFamily="2" charset="0"/>
                        </a:rPr>
                        <a:t> </a:t>
                      </a:r>
                      <a:r>
                        <a:rPr lang="en-US" sz="2000" dirty="0" err="1" smtClean="0">
                          <a:latin typeface="Nikosh" pitchFamily="2" charset="0"/>
                          <a:ea typeface="Times New Roman"/>
                          <a:cs typeface="Nikosh" pitchFamily="2" charset="0"/>
                        </a:rPr>
                        <a:t>আলোচনা</a:t>
                      </a:r>
                      <a:r>
                        <a:rPr lang="en-US" sz="2000" baseline="0" dirty="0" smtClean="0">
                          <a:latin typeface="Nikosh" pitchFamily="2" charset="0"/>
                          <a:ea typeface="Times New Roman"/>
                          <a:cs typeface="Nikosh" pitchFamily="2" charset="0"/>
                        </a:rPr>
                        <a:t> </a:t>
                      </a:r>
                      <a:r>
                        <a:rPr lang="en-US" sz="2000" baseline="0" dirty="0" err="1" smtClean="0">
                          <a:latin typeface="Nikosh" pitchFamily="2" charset="0"/>
                          <a:ea typeface="Times New Roman"/>
                          <a:cs typeface="Nikosh" pitchFamily="2" charset="0"/>
                        </a:rPr>
                        <a:t>সাপেক্ষে</a:t>
                      </a:r>
                      <a:endParaRPr lang="en-US" sz="2000" baseline="0" dirty="0" smtClean="0">
                        <a:latin typeface="Nikosh" pitchFamily="2" charset="0"/>
                        <a:ea typeface="Times New Roman"/>
                        <a:cs typeface="Nikosh" pitchFamily="2" charset="0"/>
                      </a:endParaRPr>
                    </a:p>
                  </a:txBody>
                  <a:tcPr marL="66745" marR="667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marR="0" indent="-22860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err="1" smtClean="0">
                          <a:latin typeface="Nikosh" pitchFamily="2" charset="0"/>
                          <a:ea typeface="Times New Roman"/>
                          <a:cs typeface="Nikosh" pitchFamily="2" charset="0"/>
                        </a:rPr>
                        <a:t>সংস্থার</a:t>
                      </a:r>
                      <a:r>
                        <a:rPr lang="en-US" sz="2000" dirty="0" smtClean="0">
                          <a:latin typeface="Nikosh" pitchFamily="2" charset="0"/>
                          <a:ea typeface="Times New Roman"/>
                          <a:cs typeface="Nikosh" pitchFamily="2" charset="0"/>
                        </a:rPr>
                        <a:t> </a:t>
                      </a:r>
                      <a:r>
                        <a:rPr lang="en-US" sz="2000" dirty="0" err="1" smtClean="0">
                          <a:latin typeface="Nikosh" pitchFamily="2" charset="0"/>
                          <a:ea typeface="Times New Roman"/>
                          <a:cs typeface="Nikosh" pitchFamily="2" charset="0"/>
                        </a:rPr>
                        <a:t>সংশ্লিষ্ট</a:t>
                      </a:r>
                      <a:r>
                        <a:rPr lang="en-US" sz="2000" dirty="0" smtClean="0">
                          <a:latin typeface="Nikosh" pitchFamily="2" charset="0"/>
                          <a:ea typeface="Times New Roman"/>
                          <a:cs typeface="Nikosh" pitchFamily="2" charset="0"/>
                        </a:rPr>
                        <a:t> </a:t>
                      </a:r>
                      <a:r>
                        <a:rPr lang="en-US" sz="2000" dirty="0" err="1" smtClean="0">
                          <a:latin typeface="Nikosh" pitchFamily="2" charset="0"/>
                          <a:ea typeface="Times New Roman"/>
                          <a:cs typeface="Nikosh" pitchFamily="2" charset="0"/>
                        </a:rPr>
                        <a:t>খাত</a:t>
                      </a:r>
                      <a:endParaRPr lang="en-US" sz="2000" dirty="0" smtClean="0">
                        <a:latin typeface="Nikosh" pitchFamily="2" charset="0"/>
                        <a:ea typeface="Times New Roman"/>
                        <a:cs typeface="Nikosh" pitchFamily="2" charset="0"/>
                      </a:endParaRPr>
                    </a:p>
                  </a:txBody>
                  <a:tcPr marL="66745" marR="667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3121">
                <a:tc>
                  <a:txBody>
                    <a:bodyPr/>
                    <a:lstStyle/>
                    <a:p>
                      <a:pPr marL="228600" marR="0" indent="-22860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BD" sz="2000">
                          <a:latin typeface="Nikosh" pitchFamily="2" charset="0"/>
                          <a:ea typeface="Times New Roman"/>
                          <a:cs typeface="Nikosh" pitchFamily="2" charset="0"/>
                        </a:rPr>
                        <a:t>অন্যান্য</a:t>
                      </a:r>
                      <a:endParaRPr lang="en-US" sz="2000">
                        <a:latin typeface="Nikosh" pitchFamily="2" charset="0"/>
                        <a:ea typeface="Times New Roman"/>
                        <a:cs typeface="Nikosh" pitchFamily="2" charset="0"/>
                      </a:endParaRPr>
                    </a:p>
                  </a:txBody>
                  <a:tcPr marL="66745" marR="667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marR="0" indent="-22860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latin typeface="Nikosh" pitchFamily="2" charset="0"/>
                          <a:ea typeface="Times New Roman"/>
                          <a:cs typeface="Nikosh" pitchFamily="2" charset="0"/>
                        </a:rPr>
                        <a:t>স্টেশনারীসহ</a:t>
                      </a:r>
                      <a:r>
                        <a:rPr lang="en-US" sz="1800" dirty="0">
                          <a:latin typeface="Nikosh" pitchFamily="2" charset="0"/>
                          <a:ea typeface="Times New Roman"/>
                          <a:cs typeface="Nikosh" pitchFamily="2" charset="0"/>
                        </a:rPr>
                        <a:t> </a:t>
                      </a:r>
                      <a:r>
                        <a:rPr lang="en-US" sz="1800" dirty="0" err="1">
                          <a:latin typeface="Nikosh" pitchFamily="2" charset="0"/>
                          <a:ea typeface="Times New Roman"/>
                          <a:cs typeface="Nikosh" pitchFamily="2" charset="0"/>
                        </a:rPr>
                        <a:t>আনুষাঙ্গিক</a:t>
                      </a:r>
                      <a:endParaRPr lang="en-US" sz="1800" dirty="0">
                        <a:latin typeface="Nikosh" pitchFamily="2" charset="0"/>
                        <a:ea typeface="Times New Roman"/>
                        <a:cs typeface="Nikosh" pitchFamily="2" charset="0"/>
                      </a:endParaRPr>
                    </a:p>
                  </a:txBody>
                  <a:tcPr marL="66745" marR="667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marR="0" indent="-22860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latin typeface="Nikosh" pitchFamily="2" charset="0"/>
                          <a:ea typeface="Times New Roman"/>
                          <a:cs typeface="Nikosh" pitchFamily="2" charset="0"/>
                        </a:rPr>
                        <a:t> ১০,০০০.০০ </a:t>
                      </a:r>
                      <a:r>
                        <a:rPr lang="en-US" sz="2000" dirty="0" err="1">
                          <a:latin typeface="Nikosh" pitchFamily="2" charset="0"/>
                          <a:ea typeface="Times New Roman"/>
                          <a:cs typeface="Nikosh" pitchFamily="2" charset="0"/>
                        </a:rPr>
                        <a:t>টাকা</a:t>
                      </a:r>
                      <a:endParaRPr lang="en-US" sz="2000" dirty="0">
                        <a:latin typeface="Nikosh" pitchFamily="2" charset="0"/>
                        <a:ea typeface="Times New Roman"/>
                        <a:cs typeface="Nikosh" pitchFamily="2" charset="0"/>
                      </a:endParaRPr>
                    </a:p>
                  </a:txBody>
                  <a:tcPr marL="66745" marR="667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marR="0" indent="-22860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latin typeface="Nikosh" pitchFamily="2" charset="0"/>
                          <a:ea typeface="Times New Roman"/>
                          <a:cs typeface="Nikosh" pitchFamily="2" charset="0"/>
                        </a:rPr>
                        <a:t>সংস্থার</a:t>
                      </a:r>
                      <a:r>
                        <a:rPr lang="en-US" sz="2000" dirty="0">
                          <a:latin typeface="Nikosh" pitchFamily="2" charset="0"/>
                          <a:ea typeface="Times New Roman"/>
                          <a:cs typeface="Nikosh" pitchFamily="2" charset="0"/>
                        </a:rPr>
                        <a:t> </a:t>
                      </a:r>
                      <a:r>
                        <a:rPr lang="en-US" sz="2000" dirty="0" err="1">
                          <a:latin typeface="Nikosh" pitchFamily="2" charset="0"/>
                          <a:ea typeface="Times New Roman"/>
                          <a:cs typeface="Nikosh" pitchFamily="2" charset="0"/>
                        </a:rPr>
                        <a:t>সংশ্লিষ্ট</a:t>
                      </a:r>
                      <a:r>
                        <a:rPr lang="en-US" sz="2000" dirty="0">
                          <a:latin typeface="Nikosh" pitchFamily="2" charset="0"/>
                          <a:ea typeface="Times New Roman"/>
                          <a:cs typeface="Nikosh" pitchFamily="2" charset="0"/>
                        </a:rPr>
                        <a:t> </a:t>
                      </a:r>
                      <a:r>
                        <a:rPr lang="en-US" sz="2000" dirty="0" err="1">
                          <a:latin typeface="Nikosh" pitchFamily="2" charset="0"/>
                          <a:ea typeface="Times New Roman"/>
                          <a:cs typeface="Nikosh" pitchFamily="2" charset="0"/>
                        </a:rPr>
                        <a:t>খাত</a:t>
                      </a:r>
                      <a:endParaRPr lang="en-US" sz="2000" dirty="0">
                        <a:latin typeface="Nikosh" pitchFamily="2" charset="0"/>
                        <a:ea typeface="Times New Roman"/>
                        <a:cs typeface="Nikosh" pitchFamily="2" charset="0"/>
                      </a:endParaRPr>
                    </a:p>
                  </a:txBody>
                  <a:tcPr marL="66745" marR="667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705307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"/>
          <p:cNvSpPr>
            <a:spLocks noChangeArrowheads="1"/>
          </p:cNvSpPr>
          <p:nvPr/>
        </p:nvSpPr>
        <p:spPr bwMode="auto">
          <a:xfrm>
            <a:off x="762000" y="2590800"/>
            <a:ext cx="754380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/>
            <a:r>
              <a:rPr lang="bn-BD" altLang="en-US" sz="8000" dirty="0" smtClean="0">
                <a:latin typeface="Nikosh" pitchFamily="2" charset="0"/>
                <a:cs typeface="Nikosh" panose="02000000000000000000" pitchFamily="2" charset="0"/>
              </a:rPr>
              <a:t>  </a:t>
            </a:r>
            <a:r>
              <a:rPr lang="en-US" altLang="en-US" sz="8000" dirty="0" err="1" smtClean="0">
                <a:latin typeface="Nikosh" pitchFamily="2" charset="0"/>
                <a:cs typeface="Nikosh" panose="02000000000000000000" pitchFamily="2" charset="0"/>
              </a:rPr>
              <a:t>সকলকে</a:t>
            </a:r>
            <a:r>
              <a:rPr lang="en-US" altLang="en-US" sz="8000" dirty="0" smtClean="0">
                <a:latin typeface="Nikosh" pitchFamily="2" charset="0"/>
                <a:cs typeface="Nikosh" panose="02000000000000000000" pitchFamily="2" charset="0"/>
              </a:rPr>
              <a:t> </a:t>
            </a:r>
            <a:r>
              <a:rPr lang="en-US" altLang="en-US" sz="8000" dirty="0" err="1">
                <a:latin typeface="Nikosh" pitchFamily="2" charset="0"/>
                <a:cs typeface="Nikosh" panose="02000000000000000000" pitchFamily="2" charset="0"/>
              </a:rPr>
              <a:t>ধন্যবাদ</a:t>
            </a:r>
            <a:endParaRPr lang="en-US" altLang="en-US" sz="8000" dirty="0">
              <a:latin typeface="Nikosh" pitchFamily="2" charset="0"/>
              <a:cs typeface="Nikosh" panose="02000000000000000000" pitchFamily="2" charset="0"/>
            </a:endParaRPr>
          </a:p>
        </p:txBody>
      </p:sp>
      <p:pic>
        <p:nvPicPr>
          <p:cNvPr id="4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22375"/>
          <a:stretch>
            <a:fillRect/>
          </a:stretch>
        </p:blipFill>
        <p:spPr bwMode="auto">
          <a:xfrm>
            <a:off x="7833588" y="76200"/>
            <a:ext cx="1094543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3066" y="228600"/>
            <a:ext cx="953068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13463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"/>
          <p:cNvSpPr>
            <a:spLocks noChangeArrowheads="1"/>
          </p:cNvSpPr>
          <p:nvPr/>
        </p:nvSpPr>
        <p:spPr bwMode="auto">
          <a:xfrm>
            <a:off x="685800" y="2286000"/>
            <a:ext cx="777240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/>
            <a:r>
              <a:rPr lang="en-US" altLang="en-US" sz="80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কোন</a:t>
            </a:r>
            <a:r>
              <a:rPr lang="en-US" altLang="en-US" sz="8000" dirty="0" smtClean="0">
                <a:latin typeface="Nikosh" pitchFamily="2" charset="0"/>
                <a:cs typeface="Nikosh" panose="02000000000000000000" pitchFamily="2" charset="0"/>
              </a:rPr>
              <a:t> </a:t>
            </a:r>
            <a:r>
              <a:rPr lang="en-US" altLang="en-US" sz="8000" dirty="0" err="1">
                <a:latin typeface="Nikosh" pitchFamily="2" charset="0"/>
                <a:cs typeface="Nikosh" panose="02000000000000000000" pitchFamily="2" charset="0"/>
              </a:rPr>
              <a:t>পরামর্শ</a:t>
            </a:r>
            <a:r>
              <a:rPr lang="en-US" altLang="en-US" sz="8000" dirty="0">
                <a:latin typeface="Nikosh" pitchFamily="2" charset="0"/>
                <a:cs typeface="Nikosh" panose="02000000000000000000" pitchFamily="2" charset="0"/>
              </a:rPr>
              <a:t> </a:t>
            </a:r>
            <a:r>
              <a:rPr lang="en-US" altLang="en-US" sz="8000" dirty="0" err="1">
                <a:latin typeface="Nikosh" pitchFamily="2" charset="0"/>
                <a:cs typeface="Nikosh" panose="02000000000000000000" pitchFamily="2" charset="0"/>
              </a:rPr>
              <a:t>বা</a:t>
            </a:r>
            <a:r>
              <a:rPr lang="en-US" altLang="en-US" sz="8000" dirty="0">
                <a:latin typeface="Nikosh" pitchFamily="2" charset="0"/>
                <a:cs typeface="Nikosh" panose="02000000000000000000" pitchFamily="2" charset="0"/>
              </a:rPr>
              <a:t> </a:t>
            </a:r>
            <a:r>
              <a:rPr lang="en-US" altLang="en-US" sz="8000" dirty="0" err="1">
                <a:latin typeface="Nikosh" pitchFamily="2" charset="0"/>
                <a:cs typeface="Nikosh" panose="02000000000000000000" pitchFamily="2" charset="0"/>
              </a:rPr>
              <a:t>প্রশ্ন</a:t>
            </a:r>
            <a:r>
              <a:rPr lang="en-US" altLang="en-US" sz="8000" dirty="0">
                <a:latin typeface="Nikosh" pitchFamily="2" charset="0"/>
                <a:cs typeface="Nikosh" panose="02000000000000000000" pitchFamily="2" charset="0"/>
              </a:rPr>
              <a:t>?</a:t>
            </a:r>
          </a:p>
        </p:txBody>
      </p:sp>
      <p:pic>
        <p:nvPicPr>
          <p:cNvPr id="4" name="Picture 3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3066" y="228600"/>
            <a:ext cx="953068" cy="914400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22375"/>
          <a:stretch>
            <a:fillRect/>
          </a:stretch>
        </p:blipFill>
        <p:spPr bwMode="auto">
          <a:xfrm>
            <a:off x="7833588" y="76200"/>
            <a:ext cx="1094543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73748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1064</TotalTime>
  <Words>412</Words>
  <Application>Microsoft Office PowerPoint</Application>
  <PresentationFormat>On-screen Show (4:3)</PresentationFormat>
  <Paragraphs>105</Paragraphs>
  <Slides>10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        উদ্যোগের শিরোনাম “জাহাজে ষ্টোর ব্যবস্থাপনা ও মেরামত সংক্রান্ত সেবা সহজীকরণ”        </vt:lpstr>
      <vt:lpstr>বিদ্যমান সেবাদান পদ্ধতিঃ </vt:lpstr>
      <vt:lpstr>সমস্যার বিবৃতিঃ </vt:lpstr>
      <vt:lpstr>সমাধানঃ</vt:lpstr>
      <vt:lpstr>সুবিধাসমূহ</vt:lpstr>
      <vt:lpstr>নতুন সেবাদান পদ্ধতিঃ</vt:lpstr>
      <vt:lpstr>Slide 7</vt:lpstr>
      <vt:lpstr>Slide 8</vt:lpstr>
      <vt:lpstr>Slide 9</vt:lpstr>
      <vt:lpstr>Slide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Bongkim</dc:creator>
  <cp:lastModifiedBy>Corporate Edition</cp:lastModifiedBy>
  <cp:revision>234</cp:revision>
  <cp:lastPrinted>2016-08-30T09:25:35Z</cp:lastPrinted>
  <dcterms:created xsi:type="dcterms:W3CDTF">2015-12-14T13:08:07Z</dcterms:created>
  <dcterms:modified xsi:type="dcterms:W3CDTF">2018-12-05T05:31:59Z</dcterms:modified>
</cp:coreProperties>
</file>