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handoutMasterIdLst>
    <p:handoutMasterId r:id="rId36"/>
  </p:handoutMasterIdLst>
  <p:sldIdLst>
    <p:sldId id="324" r:id="rId2"/>
    <p:sldId id="527" r:id="rId3"/>
    <p:sldId id="516" r:id="rId4"/>
    <p:sldId id="462" r:id="rId5"/>
    <p:sldId id="517" r:id="rId6"/>
    <p:sldId id="518" r:id="rId7"/>
    <p:sldId id="519" r:id="rId8"/>
    <p:sldId id="520" r:id="rId9"/>
    <p:sldId id="521" r:id="rId10"/>
    <p:sldId id="522" r:id="rId11"/>
    <p:sldId id="543" r:id="rId12"/>
    <p:sldId id="523" r:id="rId13"/>
    <p:sldId id="524" r:id="rId14"/>
    <p:sldId id="525" r:id="rId15"/>
    <p:sldId id="528" r:id="rId16"/>
    <p:sldId id="530" r:id="rId17"/>
    <p:sldId id="531" r:id="rId18"/>
    <p:sldId id="532" r:id="rId19"/>
    <p:sldId id="547" r:id="rId20"/>
    <p:sldId id="533" r:id="rId21"/>
    <p:sldId id="534" r:id="rId22"/>
    <p:sldId id="535" r:id="rId23"/>
    <p:sldId id="536" r:id="rId24"/>
    <p:sldId id="537" r:id="rId25"/>
    <p:sldId id="538" r:id="rId26"/>
    <p:sldId id="539" r:id="rId27"/>
    <p:sldId id="540" r:id="rId28"/>
    <p:sldId id="542" r:id="rId29"/>
    <p:sldId id="544" r:id="rId30"/>
    <p:sldId id="548" r:id="rId31"/>
    <p:sldId id="545" r:id="rId32"/>
    <p:sldId id="546" r:id="rId33"/>
    <p:sldId id="515"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0000FF"/>
    <a:srgbClr val="0000CC"/>
    <a:srgbClr val="FF9900"/>
    <a:srgbClr val="6600FF"/>
    <a:srgbClr val="333399"/>
    <a:srgbClr val="008000"/>
    <a:srgbClr val="800000"/>
    <a:srgbClr val="9900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50" autoAdjust="0"/>
  </p:normalViewPr>
  <p:slideViewPr>
    <p:cSldViewPr>
      <p:cViewPr>
        <p:scale>
          <a:sx n="60" d="100"/>
          <a:sy n="60" d="100"/>
        </p:scale>
        <p:origin x="-1560"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3038475" cy="4651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2" y="3"/>
            <a:ext cx="3038475" cy="465137"/>
          </a:xfrm>
          <a:prstGeom prst="rect">
            <a:avLst/>
          </a:prstGeom>
        </p:spPr>
        <p:txBody>
          <a:bodyPr vert="horz" lIns="91440" tIns="45720" rIns="91440" bIns="45720" rtlCol="0"/>
          <a:lstStyle>
            <a:lvl1pPr algn="r">
              <a:defRPr sz="1200"/>
            </a:lvl1pPr>
          </a:lstStyle>
          <a:p>
            <a:fld id="{D6827A5E-EE9B-4B1F-AEEB-46918F666513}" type="datetimeFigureOut">
              <a:rPr lang="en-US" smtClean="0"/>
              <a:pPr/>
              <a:t>9/19/2018</a:t>
            </a:fld>
            <a:endParaRPr lang="en-US"/>
          </a:p>
        </p:txBody>
      </p:sp>
      <p:sp>
        <p:nvSpPr>
          <p:cNvPr id="4" name="Footer Placeholder 3"/>
          <p:cNvSpPr>
            <a:spLocks noGrp="1"/>
          </p:cNvSpPr>
          <p:nvPr>
            <p:ph type="ftr" sz="quarter" idx="2"/>
          </p:nvPr>
        </p:nvSpPr>
        <p:spPr>
          <a:xfrm>
            <a:off x="5" y="8829678"/>
            <a:ext cx="3038475"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2" y="8829678"/>
            <a:ext cx="3038475" cy="465137"/>
          </a:xfrm>
          <a:prstGeom prst="rect">
            <a:avLst/>
          </a:prstGeom>
        </p:spPr>
        <p:txBody>
          <a:bodyPr vert="horz" lIns="91440" tIns="45720" rIns="91440" bIns="45720" rtlCol="0" anchor="b"/>
          <a:lstStyle>
            <a:lvl1pPr algn="r">
              <a:defRPr sz="1200"/>
            </a:lvl1pPr>
          </a:lstStyle>
          <a:p>
            <a:fld id="{4B04A0C9-C64F-4731-8628-846C9FCCE7C7}" type="slidenum">
              <a:rPr lang="en-US" smtClean="0"/>
              <a:pPr/>
              <a:t>‹#›</a:t>
            </a:fld>
            <a:endParaRPr lang="en-US"/>
          </a:p>
        </p:txBody>
      </p:sp>
    </p:spTree>
    <p:extLst>
      <p:ext uri="{BB962C8B-B14F-4D97-AF65-F5344CB8AC3E}">
        <p14:creationId xmlns:p14="http://schemas.microsoft.com/office/powerpoint/2010/main" val="4163286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1"/>
            <a:ext cx="3037840" cy="464821"/>
          </a:xfrm>
          <a:prstGeom prst="rect">
            <a:avLst/>
          </a:prstGeom>
        </p:spPr>
        <p:txBody>
          <a:bodyPr vert="horz" lIns="93177" tIns="46589" rIns="93177" bIns="46589" rtlCol="0"/>
          <a:lstStyle>
            <a:lvl1pPr algn="r">
              <a:defRPr sz="1200"/>
            </a:lvl1pPr>
          </a:lstStyle>
          <a:p>
            <a:fld id="{5C277D5D-61C1-4975-9BD5-75028CD859E5}" type="datetimeFigureOut">
              <a:rPr lang="en-US" smtClean="0"/>
              <a:pPr/>
              <a:t>9/19/2018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1"/>
            <a:ext cx="5608320" cy="4183381"/>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482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1"/>
          </a:xfrm>
          <a:prstGeom prst="rect">
            <a:avLst/>
          </a:prstGeom>
        </p:spPr>
        <p:txBody>
          <a:bodyPr vert="horz" lIns="93177" tIns="46589" rIns="93177" bIns="46589" rtlCol="0" anchor="b"/>
          <a:lstStyle>
            <a:lvl1pPr algn="r">
              <a:defRPr sz="1200"/>
            </a:lvl1pPr>
          </a:lstStyle>
          <a:p>
            <a:fld id="{A21959F7-F2A7-4604-8292-D170A111E36D}" type="slidenum">
              <a:rPr lang="en-US" smtClean="0"/>
              <a:pPr/>
              <a:t>‹#›</a:t>
            </a:fld>
            <a:endParaRPr lang="en-US"/>
          </a:p>
        </p:txBody>
      </p:sp>
    </p:spTree>
    <p:extLst>
      <p:ext uri="{BB962C8B-B14F-4D97-AF65-F5344CB8AC3E}">
        <p14:creationId xmlns:p14="http://schemas.microsoft.com/office/powerpoint/2010/main" val="327410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25</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27</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28</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B3D53FE-3CD0-4F94-B66F-1E7BDD02DE22}" type="slidenum">
              <a:rPr lang="en-US" smtClean="0">
                <a:solidFill>
                  <a:prstClr val="black"/>
                </a:solidFill>
              </a:rPr>
              <a:pPr>
                <a:def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433425-D0E6-463D-BF76-73B49DEDB34C}" type="datetime1">
              <a:rPr lang="en-US" smtClean="0"/>
              <a:pPr/>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DF2BA-4340-4514-9D7F-7E150794C203}" type="slidenum">
              <a:rPr lang="en-US" smtClean="0"/>
              <a:pPr/>
              <a:t>‹#›</a:t>
            </a:fld>
            <a:endParaRPr lang="en-US"/>
          </a:p>
        </p:txBody>
      </p:sp>
    </p:spTree>
    <p:extLst>
      <p:ext uri="{BB962C8B-B14F-4D97-AF65-F5344CB8AC3E}">
        <p14:creationId xmlns:p14="http://schemas.microsoft.com/office/powerpoint/2010/main" val="48015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CF99A-522B-4EA9-BDC0-596DD0D57BED}" type="datetime1">
              <a:rPr lang="en-US" smtClean="0"/>
              <a:pPr/>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DF2BA-4340-4514-9D7F-7E150794C203}" type="slidenum">
              <a:rPr lang="en-US" smtClean="0"/>
              <a:pPr/>
              <a:t>‹#›</a:t>
            </a:fld>
            <a:endParaRPr lang="en-US"/>
          </a:p>
        </p:txBody>
      </p:sp>
    </p:spTree>
    <p:extLst>
      <p:ext uri="{BB962C8B-B14F-4D97-AF65-F5344CB8AC3E}">
        <p14:creationId xmlns:p14="http://schemas.microsoft.com/office/powerpoint/2010/main" val="135815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493A9-CAB3-42D0-998B-1A155A4B68BD}" type="datetime1">
              <a:rPr lang="en-US" smtClean="0"/>
              <a:pPr/>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DF2BA-4340-4514-9D7F-7E150794C203}" type="slidenum">
              <a:rPr lang="en-US" smtClean="0"/>
              <a:pPr/>
              <a:t>‹#›</a:t>
            </a:fld>
            <a:endParaRPr lang="en-US"/>
          </a:p>
        </p:txBody>
      </p:sp>
    </p:spTree>
    <p:extLst>
      <p:ext uri="{BB962C8B-B14F-4D97-AF65-F5344CB8AC3E}">
        <p14:creationId xmlns:p14="http://schemas.microsoft.com/office/powerpoint/2010/main" val="132913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6DD20-EED2-48D2-92BA-F389BD7BD9F8}" type="datetime1">
              <a:rPr lang="en-US" smtClean="0"/>
              <a:pPr/>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DF2BA-4340-4514-9D7F-7E150794C203}" type="slidenum">
              <a:rPr lang="en-US" smtClean="0"/>
              <a:pPr/>
              <a:t>‹#›</a:t>
            </a:fld>
            <a:endParaRPr lang="en-US"/>
          </a:p>
        </p:txBody>
      </p:sp>
    </p:spTree>
    <p:extLst>
      <p:ext uri="{BB962C8B-B14F-4D97-AF65-F5344CB8AC3E}">
        <p14:creationId xmlns:p14="http://schemas.microsoft.com/office/powerpoint/2010/main" val="320390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A031E1-0799-4E90-AF97-7FCC6D87AB55}" type="datetime1">
              <a:rPr lang="en-US" smtClean="0"/>
              <a:pPr/>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DF2BA-4340-4514-9D7F-7E150794C203}" type="slidenum">
              <a:rPr lang="en-US" smtClean="0"/>
              <a:pPr/>
              <a:t>‹#›</a:t>
            </a:fld>
            <a:endParaRPr lang="en-US"/>
          </a:p>
        </p:txBody>
      </p:sp>
    </p:spTree>
    <p:extLst>
      <p:ext uri="{BB962C8B-B14F-4D97-AF65-F5344CB8AC3E}">
        <p14:creationId xmlns:p14="http://schemas.microsoft.com/office/powerpoint/2010/main" val="2205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9F620C-80A0-40EC-AA4C-DA8E09B7B85D}" type="datetime1">
              <a:rPr lang="en-US" smtClean="0"/>
              <a:pPr/>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DF2BA-4340-4514-9D7F-7E150794C203}" type="slidenum">
              <a:rPr lang="en-US" smtClean="0"/>
              <a:pPr/>
              <a:t>‹#›</a:t>
            </a:fld>
            <a:endParaRPr lang="en-US"/>
          </a:p>
        </p:txBody>
      </p:sp>
    </p:spTree>
    <p:extLst>
      <p:ext uri="{BB962C8B-B14F-4D97-AF65-F5344CB8AC3E}">
        <p14:creationId xmlns:p14="http://schemas.microsoft.com/office/powerpoint/2010/main" val="39333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5C88AC-4CE2-4222-8E44-F8F2CD0E1DA3}" type="datetime1">
              <a:rPr lang="en-US" smtClean="0"/>
              <a:pPr/>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ADF2BA-4340-4514-9D7F-7E150794C203}" type="slidenum">
              <a:rPr lang="en-US" smtClean="0"/>
              <a:pPr/>
              <a:t>‹#›</a:t>
            </a:fld>
            <a:endParaRPr lang="en-US"/>
          </a:p>
        </p:txBody>
      </p:sp>
    </p:spTree>
    <p:extLst>
      <p:ext uri="{BB962C8B-B14F-4D97-AF65-F5344CB8AC3E}">
        <p14:creationId xmlns:p14="http://schemas.microsoft.com/office/powerpoint/2010/main" val="165430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98FD56-E31E-4765-B648-08BC06ECFB0A}" type="datetime1">
              <a:rPr lang="en-US" smtClean="0"/>
              <a:pPr/>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DF2BA-4340-4514-9D7F-7E150794C203}" type="slidenum">
              <a:rPr lang="en-US" smtClean="0"/>
              <a:pPr/>
              <a:t>‹#›</a:t>
            </a:fld>
            <a:endParaRPr lang="en-US"/>
          </a:p>
        </p:txBody>
      </p:sp>
    </p:spTree>
    <p:extLst>
      <p:ext uri="{BB962C8B-B14F-4D97-AF65-F5344CB8AC3E}">
        <p14:creationId xmlns:p14="http://schemas.microsoft.com/office/powerpoint/2010/main" val="399458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2DDED-1D6A-434D-8004-A48E74F25B3F}" type="datetime1">
              <a:rPr lang="en-US" smtClean="0"/>
              <a:pPr/>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ADF2BA-4340-4514-9D7F-7E150794C203}" type="slidenum">
              <a:rPr lang="en-US" smtClean="0"/>
              <a:pPr/>
              <a:t>‹#›</a:t>
            </a:fld>
            <a:endParaRPr lang="en-US"/>
          </a:p>
        </p:txBody>
      </p:sp>
    </p:spTree>
    <p:extLst>
      <p:ext uri="{BB962C8B-B14F-4D97-AF65-F5344CB8AC3E}">
        <p14:creationId xmlns:p14="http://schemas.microsoft.com/office/powerpoint/2010/main" val="384384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478F5-5FAD-43B7-BCF9-649E48057C7E}" type="datetime1">
              <a:rPr lang="en-US" smtClean="0"/>
              <a:pPr/>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DF2BA-4340-4514-9D7F-7E150794C203}" type="slidenum">
              <a:rPr lang="en-US" smtClean="0"/>
              <a:pPr/>
              <a:t>‹#›</a:t>
            </a:fld>
            <a:endParaRPr lang="en-US"/>
          </a:p>
        </p:txBody>
      </p:sp>
    </p:spTree>
    <p:extLst>
      <p:ext uri="{BB962C8B-B14F-4D97-AF65-F5344CB8AC3E}">
        <p14:creationId xmlns:p14="http://schemas.microsoft.com/office/powerpoint/2010/main" val="128087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4EF59-775E-4256-9979-1DF13D694DFD}" type="datetime1">
              <a:rPr lang="en-US" smtClean="0"/>
              <a:pPr/>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DF2BA-4340-4514-9D7F-7E150794C203}" type="slidenum">
              <a:rPr lang="en-US" smtClean="0"/>
              <a:pPr/>
              <a:t>‹#›</a:t>
            </a:fld>
            <a:endParaRPr lang="en-US"/>
          </a:p>
        </p:txBody>
      </p:sp>
    </p:spTree>
    <p:extLst>
      <p:ext uri="{BB962C8B-B14F-4D97-AF65-F5344CB8AC3E}">
        <p14:creationId xmlns:p14="http://schemas.microsoft.com/office/powerpoint/2010/main" val="309399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70468-489E-4169-8C57-2F41C0AC3C92}" type="datetime1">
              <a:rPr lang="en-US" smtClean="0"/>
              <a:pPr/>
              <a:t>9/19/2018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DF2BA-4340-4514-9D7F-7E150794C203}" type="slidenum">
              <a:rPr lang="en-US" smtClean="0"/>
              <a:pPr/>
              <a:t>‹#›</a:t>
            </a:fld>
            <a:endParaRPr lang="en-US"/>
          </a:p>
        </p:txBody>
      </p:sp>
    </p:spTree>
    <p:extLst>
      <p:ext uri="{BB962C8B-B14F-4D97-AF65-F5344CB8AC3E}">
        <p14:creationId xmlns:p14="http://schemas.microsoft.com/office/powerpoint/2010/main" val="3682200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DataDissaPolicy_2007Oct26.pdf" TargetMode="External"/><Relationship Id="rId2" Type="http://schemas.openxmlformats.org/officeDocument/2006/relationships/hyperlink" Target="India,%20national_policy_data_dissemination_6jan1999.pdf"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ctrTitle"/>
          </p:nvPr>
        </p:nvSpPr>
        <p:spPr>
          <a:xfrm>
            <a:off x="763088" y="685800"/>
            <a:ext cx="7771946" cy="28194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400" b="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Welcome </a:t>
            </a:r>
            <a:br>
              <a:rPr lang="en-US" sz="5400" b="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r>
              <a:rPr lang="en-US" sz="3200" b="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to </a:t>
            </a:r>
            <a:r>
              <a:rPr lang="en-US" sz="5400" b="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r>
            <a:br>
              <a:rPr lang="en-US" sz="5400" b="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r>
              <a:rPr lang="en-US" sz="5400" b="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the Presentation   </a:t>
            </a:r>
            <a:br>
              <a:rPr lang="en-US" sz="5400" b="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r>
              <a:rPr lang="en-US" sz="3600" b="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on </a:t>
            </a:r>
            <a:endParaRPr lang="en-US" sz="3600" b="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3" name="Subtitle 2"/>
          <p:cNvSpPr>
            <a:spLocks noGrp="1"/>
          </p:cNvSpPr>
          <p:nvPr>
            <p:ph type="subTitle" idx="1"/>
          </p:nvPr>
        </p:nvSpPr>
        <p:spPr>
          <a:xfrm>
            <a:off x="152400" y="4038600"/>
            <a:ext cx="8763000" cy="1752600"/>
          </a:xfrm>
        </p:spPr>
        <p:txBody>
          <a:bodyPr>
            <a:normAutofit fontScale="85000" lnSpcReduction="1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spcBef>
                <a:spcPct val="0"/>
              </a:spcBef>
              <a:defRPr/>
            </a:pPr>
            <a:r>
              <a:rPr lang="en-US" sz="28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mj-ea"/>
                <a:cs typeface="Arial" pitchFamily="34" charset="0"/>
              </a:rPr>
              <a:t>Open data strategy </a:t>
            </a:r>
            <a:r>
              <a:rPr lang="en-US" sz="2800" b="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mj-ea"/>
                <a:cs typeface="Arial" pitchFamily="34" charset="0"/>
              </a:rPr>
              <a:t>&amp;</a:t>
            </a:r>
            <a:r>
              <a:rPr lang="en-US" sz="28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mj-ea"/>
                <a:cs typeface="Arial" pitchFamily="34" charset="0"/>
              </a:rPr>
              <a:t> data dissemination Policy</a:t>
            </a:r>
          </a:p>
          <a:p>
            <a:pPr algn="ctr">
              <a:spcBef>
                <a:spcPct val="0"/>
              </a:spcBef>
              <a:defRPr/>
            </a:pPr>
            <a:endPar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mj-ea"/>
              <a:cs typeface="Arial" pitchFamily="34" charset="0"/>
            </a:endParaRPr>
          </a:p>
          <a:p>
            <a:pPr algn="ctr">
              <a:lnSpc>
                <a:spcPct val="110000"/>
              </a:lnSpc>
              <a:spcBef>
                <a:spcPct val="0"/>
              </a:spcBef>
              <a:defRPr/>
            </a:pPr>
            <a:r>
              <a:rPr lang="en-US" sz="1700" b="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mj-ea"/>
                <a:cs typeface="Arial" pitchFamily="34" charset="0"/>
              </a:rPr>
              <a:t>Md. </a:t>
            </a:r>
            <a:r>
              <a:rPr lang="en-US" sz="1700" b="1" cap="all" dirty="0" err="1"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mj-ea"/>
                <a:cs typeface="Arial" pitchFamily="34" charset="0"/>
              </a:rPr>
              <a:t>Dilder</a:t>
            </a:r>
            <a:r>
              <a:rPr lang="en-US" sz="1700" b="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mj-ea"/>
                <a:cs typeface="Arial" pitchFamily="34" charset="0"/>
              </a:rPr>
              <a:t> </a:t>
            </a:r>
            <a:r>
              <a:rPr lang="en-US" sz="1700" b="1" cap="all" dirty="0" err="1"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mj-ea"/>
                <a:cs typeface="Arial" pitchFamily="34" charset="0"/>
              </a:rPr>
              <a:t>Hossain</a:t>
            </a:r>
            <a:endParaRPr lang="en-US" sz="1700" b="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mj-ea"/>
              <a:cs typeface="Arial" pitchFamily="34" charset="0"/>
            </a:endParaRPr>
          </a:p>
          <a:p>
            <a:pPr algn="ctr">
              <a:lnSpc>
                <a:spcPct val="110000"/>
              </a:lnSpc>
              <a:spcBef>
                <a:spcPct val="0"/>
              </a:spcBef>
              <a:defRPr/>
            </a:pPr>
            <a:r>
              <a:rPr lang="en-US" sz="1700" b="1" cap="all" dirty="0" smtClean="0">
                <a:ln/>
                <a:solidFill>
                  <a:srgbClr val="66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mj-ea"/>
                <a:cs typeface="Arial" pitchFamily="34" charset="0"/>
              </a:rPr>
              <a:t>Deputy secretary</a:t>
            </a:r>
          </a:p>
          <a:p>
            <a:pPr algn="ctr">
              <a:spcBef>
                <a:spcPct val="0"/>
              </a:spcBef>
              <a:defRPr/>
            </a:pPr>
            <a:r>
              <a:rPr lang="en-US" sz="1700" b="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mj-ea"/>
                <a:cs typeface="Arial" pitchFamily="34" charset="0"/>
              </a:rPr>
              <a:t>&amp;</a:t>
            </a:r>
          </a:p>
          <a:p>
            <a:pPr algn="ctr">
              <a:spcBef>
                <a:spcPct val="0"/>
              </a:spcBef>
              <a:defRPr/>
            </a:pPr>
            <a:r>
              <a:rPr lang="en-US" sz="1700" b="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mj-ea"/>
                <a:cs typeface="Arial" pitchFamily="34" charset="0"/>
              </a:rPr>
              <a:t>Project Director, NSDS Implementation Support Project</a:t>
            </a:r>
            <a:endParaRPr lang="en-US" sz="1700" b="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mj-ea"/>
              <a:cs typeface="Arial" pitchFamily="34" charset="0"/>
            </a:endParaRPr>
          </a:p>
        </p:txBody>
      </p:sp>
      <p:pic>
        <p:nvPicPr>
          <p:cNvPr id="3077" name="Picture 3" descr="GOB"/>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05028" y="228600"/>
            <a:ext cx="91394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descr="bbs"/>
          <p:cNvPicPr>
            <a:picLocks noChangeAspect="1" noChangeArrowheads="1"/>
          </p:cNvPicPr>
          <p:nvPr/>
        </p:nvPicPr>
        <p:blipFill>
          <a:blip r:embed="rId3">
            <a:extLst>
              <a:ext uri="{28A0092B-C50C-407E-A947-70E740481C1C}">
                <a14:useLocalDpi xmlns:a14="http://schemas.microsoft.com/office/drawing/2010/main" val="0"/>
              </a:ext>
            </a:extLst>
          </a:blip>
          <a:srcRect l="-636" r="65414" b="55293"/>
          <a:stretch>
            <a:fillRect/>
          </a:stretch>
        </p:blipFill>
        <p:spPr bwMode="auto">
          <a:xfrm>
            <a:off x="8001000" y="228600"/>
            <a:ext cx="95363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811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Six Principle of International Open Data Charter</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10</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49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latin typeface="Arial" pitchFamily="34" charset="0"/>
              <a:cs typeface="Arial" pitchFamily="34" charset="0"/>
            </a:endParaRPr>
          </a:p>
          <a:p>
            <a:pPr>
              <a:lnSpc>
                <a:spcPct val="115000"/>
              </a:lnSpc>
              <a:spcAft>
                <a:spcPts val="1000"/>
              </a:spcAft>
            </a:pPr>
            <a:r>
              <a:rPr lang="en-US" sz="2000" dirty="0">
                <a:latin typeface="Arial" pitchFamily="34" charset="0"/>
                <a:ea typeface="Times New Roman"/>
                <a:cs typeface="Arial" pitchFamily="34" charset="0"/>
              </a:rPr>
              <a:t>Finally, open data can help spur inclusive economic development. For example, greater access to data can </a:t>
            </a:r>
            <a:r>
              <a:rPr lang="en-US" sz="2000" dirty="0" smtClean="0">
                <a:latin typeface="Arial" pitchFamily="34" charset="0"/>
                <a:ea typeface="Times New Roman"/>
                <a:cs typeface="Arial" pitchFamily="34" charset="0"/>
              </a:rPr>
              <a:t>make farming more </a:t>
            </a:r>
            <a:r>
              <a:rPr lang="en-US" sz="2000" dirty="0">
                <a:latin typeface="Arial" pitchFamily="34" charset="0"/>
                <a:ea typeface="Times New Roman"/>
                <a:cs typeface="Arial" pitchFamily="34" charset="0"/>
              </a:rPr>
              <a:t>efficient, or it can be used to </a:t>
            </a:r>
            <a:r>
              <a:rPr lang="en-US" sz="2000" dirty="0" smtClean="0">
                <a:latin typeface="Arial" pitchFamily="34" charset="0"/>
                <a:ea typeface="Times New Roman"/>
                <a:cs typeface="Arial" pitchFamily="34" charset="0"/>
              </a:rPr>
              <a:t>tackle climate change. </a:t>
            </a:r>
            <a:r>
              <a:rPr lang="en-US" sz="2000" dirty="0">
                <a:latin typeface="Arial" pitchFamily="34" charset="0"/>
                <a:ea typeface="Times New Roman"/>
                <a:cs typeface="Arial" pitchFamily="34" charset="0"/>
              </a:rPr>
              <a:t>Finally, we often think of open data as just about improving government performance, but there’s a whole universe out there of entrepreneurs making money off the back of open data.</a:t>
            </a:r>
            <a:endParaRPr lang="en-US" sz="2000" dirty="0">
              <a:latin typeface="Arial" pitchFamily="34" charset="0"/>
              <a:ea typeface="Calibri"/>
              <a:cs typeface="Arial" pitchFamily="34" charset="0"/>
            </a:endParaRPr>
          </a:p>
          <a:p>
            <a:pPr>
              <a:lnSpc>
                <a:spcPct val="115000"/>
              </a:lnSpc>
              <a:spcAft>
                <a:spcPts val="1000"/>
              </a:spcAft>
            </a:pPr>
            <a:r>
              <a:rPr lang="en-US" sz="2000" dirty="0" smtClean="0">
                <a:solidFill>
                  <a:prstClr val="white"/>
                </a:solidFill>
                <a:latin typeface="Arial" pitchFamily="34" charset="0"/>
                <a:ea typeface="Times New Roman"/>
                <a:cs typeface="Arial" pitchFamily="34" charset="0"/>
              </a:rPr>
              <a:t>.</a:t>
            </a:r>
            <a:endParaRPr lang="en-US" sz="2000" dirty="0">
              <a:solidFill>
                <a:prstClr val="white"/>
              </a:solidFill>
              <a:latin typeface="Arial" pitchFamily="34" charset="0"/>
              <a:ea typeface="Calibri"/>
              <a:cs typeface="Arial" pitchFamily="34" charset="0"/>
            </a:endParaRPr>
          </a:p>
        </p:txBody>
      </p:sp>
      <p:sp>
        <p:nvSpPr>
          <p:cNvPr id="4" name="Rectangle 3"/>
          <p:cNvSpPr/>
          <p:nvPr/>
        </p:nvSpPr>
        <p:spPr>
          <a:xfrm>
            <a:off x="2590800" y="1295400"/>
            <a:ext cx="6248400"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000" b="1" dirty="0">
                <a:solidFill>
                  <a:prstClr val="white"/>
                </a:solidFill>
                <a:latin typeface="Arial" pitchFamily="34" charset="0"/>
                <a:ea typeface="Times New Roman"/>
                <a:cs typeface="Arial" pitchFamily="34" charset="0"/>
              </a:rPr>
              <a:t>4. </a:t>
            </a:r>
            <a:r>
              <a:rPr lang="en-US" sz="2000" b="1" dirty="0" smtClean="0">
                <a:solidFill>
                  <a:prstClr val="white"/>
                </a:solidFill>
                <a:latin typeface="Arial" pitchFamily="34" charset="0"/>
                <a:ea typeface="Times New Roman"/>
                <a:cs typeface="Arial" pitchFamily="34" charset="0"/>
              </a:rPr>
              <a:t>Comparab</a:t>
            </a:r>
            <a:r>
              <a:rPr lang="en-US" sz="2000" b="1" dirty="0">
                <a:solidFill>
                  <a:prstClr val="white"/>
                </a:solidFill>
                <a:latin typeface="Arial" pitchFamily="34" charset="0"/>
                <a:ea typeface="Times New Roman"/>
                <a:cs typeface="Arial" pitchFamily="34" charset="0"/>
              </a:rPr>
              <a:t>5. For Improved Governance &amp; </a:t>
            </a:r>
            <a:r>
              <a:rPr lang="en-US" sz="2000" b="1" dirty="0" smtClean="0">
                <a:latin typeface="Arial" pitchFamily="34" charset="0"/>
                <a:ea typeface="Times New Roman"/>
                <a:cs typeface="Arial" pitchFamily="34" charset="0"/>
              </a:rPr>
              <a:t>6</a:t>
            </a:r>
            <a:r>
              <a:rPr lang="en-US" sz="2000" b="1" dirty="0">
                <a:latin typeface="Arial" pitchFamily="34" charset="0"/>
                <a:ea typeface="Times New Roman"/>
                <a:cs typeface="Arial" pitchFamily="34" charset="0"/>
              </a:rPr>
              <a:t>. For </a:t>
            </a:r>
            <a:r>
              <a:rPr lang="en-US" sz="2000" b="1" dirty="0" smtClean="0">
                <a:latin typeface="Arial" pitchFamily="34" charset="0"/>
                <a:ea typeface="Times New Roman"/>
                <a:cs typeface="Arial" pitchFamily="34" charset="0"/>
              </a:rPr>
              <a:t>6. Inclusive </a:t>
            </a:r>
            <a:r>
              <a:rPr lang="en-US" sz="2000" b="1" dirty="0">
                <a:latin typeface="Arial" pitchFamily="34" charset="0"/>
                <a:ea typeface="Times New Roman"/>
                <a:cs typeface="Arial" pitchFamily="34" charset="0"/>
              </a:rPr>
              <a:t>Development and Innovation</a:t>
            </a:r>
            <a:endParaRPr lang="en-US" sz="2000" dirty="0">
              <a:latin typeface="Arial" pitchFamily="34" charset="0"/>
              <a:ea typeface="Calibri"/>
              <a:cs typeface="Arial" pitchFamily="34" charset="0"/>
            </a:endParaRPr>
          </a:p>
          <a:p>
            <a:pPr algn="ctr">
              <a:lnSpc>
                <a:spcPct val="115000"/>
              </a:lnSpc>
              <a:spcAft>
                <a:spcPts val="1000"/>
              </a:spcAft>
            </a:pPr>
            <a:r>
              <a:rPr lang="en-US" sz="2000" b="1" dirty="0" smtClean="0">
                <a:solidFill>
                  <a:prstClr val="white"/>
                </a:solidFill>
                <a:latin typeface="Arial" pitchFamily="34" charset="0"/>
                <a:ea typeface="Times New Roman"/>
                <a:cs typeface="Arial" pitchFamily="34" charset="0"/>
              </a:rPr>
              <a:t>le </a:t>
            </a:r>
            <a:r>
              <a:rPr lang="en-US" sz="2000" b="1" dirty="0">
                <a:solidFill>
                  <a:prstClr val="white"/>
                </a:solidFill>
                <a:latin typeface="Arial" pitchFamily="34" charset="0"/>
                <a:ea typeface="Times New Roman"/>
                <a:cs typeface="Arial" pitchFamily="34" charset="0"/>
              </a:rPr>
              <a:t>and Interoperable</a:t>
            </a:r>
            <a:endParaRPr lang="en-US" sz="2000" dirty="0">
              <a:solidFill>
                <a:prstClr val="white"/>
              </a:solidFill>
              <a:latin typeface="Arial" pitchFamily="34" charset="0"/>
              <a:ea typeface="Calibri"/>
              <a:cs typeface="Arial" pitchFamily="34" charset="0"/>
            </a:endParaRPr>
          </a:p>
        </p:txBody>
      </p:sp>
      <p:pic>
        <p:nvPicPr>
          <p:cNvPr id="11" name="Picture 10" descr="https://opendatacharter.net/wp-content/uploads/2018/04/bulb.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874713"/>
            <a:ext cx="1447800" cy="1411287"/>
          </a:xfrm>
          <a:prstGeom prst="rect">
            <a:avLst/>
          </a:prstGeom>
          <a:noFill/>
          <a:ln>
            <a:noFill/>
          </a:ln>
        </p:spPr>
      </p:pic>
    </p:spTree>
    <p:extLst>
      <p:ext uri="{BB962C8B-B14F-4D97-AF65-F5344CB8AC3E}">
        <p14:creationId xmlns:p14="http://schemas.microsoft.com/office/powerpoint/2010/main" val="11531223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Main Drivers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11</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267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00FF"/>
                </a:solidFill>
                <a:latin typeface="Arial" pitchFamily="34" charset="0"/>
                <a:cs typeface="Arial" pitchFamily="34" charset="0"/>
              </a:rPr>
              <a:t>An </a:t>
            </a:r>
            <a:r>
              <a:rPr lang="en-US" sz="2400" dirty="0">
                <a:solidFill>
                  <a:srgbClr val="0000FF"/>
                </a:solidFill>
                <a:latin typeface="Arial" pitchFamily="34" charset="0"/>
                <a:cs typeface="Arial" pitchFamily="34" charset="0"/>
              </a:rPr>
              <a:t>important driver for open data policies are </a:t>
            </a:r>
            <a:r>
              <a:rPr lang="en-US" sz="2400" dirty="0">
                <a:solidFill>
                  <a:srgbClr val="9900FF"/>
                </a:solidFill>
                <a:latin typeface="Arial" pitchFamily="34" charset="0"/>
                <a:cs typeface="Arial" pitchFamily="34" charset="0"/>
              </a:rPr>
              <a:t>inspiring examples from other countries. </a:t>
            </a:r>
            <a:r>
              <a:rPr lang="en-US" sz="2400" dirty="0">
                <a:solidFill>
                  <a:srgbClr val="0000FF"/>
                </a:solidFill>
                <a:latin typeface="Arial" pitchFamily="34" charset="0"/>
                <a:cs typeface="Arial" pitchFamily="34" charset="0"/>
              </a:rPr>
              <a:t>The British “Show us a better way” (Arthur, 2008) was for instance one of the reasons for the Australian government to start “</a:t>
            </a:r>
            <a:r>
              <a:rPr lang="en-US" sz="2400" dirty="0" err="1">
                <a:solidFill>
                  <a:srgbClr val="0000FF"/>
                </a:solidFill>
                <a:latin typeface="Arial" pitchFamily="34" charset="0"/>
                <a:cs typeface="Arial" pitchFamily="34" charset="0"/>
              </a:rPr>
              <a:t>MashUp</a:t>
            </a:r>
            <a:r>
              <a:rPr lang="en-US" sz="2400" dirty="0">
                <a:solidFill>
                  <a:srgbClr val="0000FF"/>
                </a:solidFill>
                <a:latin typeface="Arial" pitchFamily="34" charset="0"/>
                <a:cs typeface="Arial" pitchFamily="34" charset="0"/>
              </a:rPr>
              <a:t> Australia”. </a:t>
            </a:r>
            <a:endParaRPr lang="en-US" sz="2400" dirty="0">
              <a:solidFill>
                <a:srgbClr val="0000FF"/>
              </a:solidFill>
              <a:latin typeface="Arial" pitchFamily="34" charset="0"/>
              <a:ea typeface="Calibri"/>
              <a:cs typeface="Arial" pitchFamily="34" charset="0"/>
            </a:endParaRPr>
          </a:p>
        </p:txBody>
      </p:sp>
      <p:sp>
        <p:nvSpPr>
          <p:cNvPr id="4" name="Rectangle 3"/>
          <p:cNvSpPr/>
          <p:nvPr/>
        </p:nvSpPr>
        <p:spPr>
          <a:xfrm>
            <a:off x="609600" y="1295400"/>
            <a:ext cx="7924800" cy="4619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800" dirty="0" smtClean="0">
                <a:solidFill>
                  <a:srgbClr val="0000FF"/>
                </a:solidFill>
                <a:latin typeface="Arial" pitchFamily="34" charset="0"/>
                <a:ea typeface="Calibri"/>
                <a:cs typeface="Arial" pitchFamily="34" charset="0"/>
              </a:rPr>
              <a:t>1. </a:t>
            </a:r>
            <a:r>
              <a:rPr lang="en-US" sz="2400" dirty="0">
                <a:solidFill>
                  <a:srgbClr val="0000FF"/>
                </a:solidFill>
                <a:latin typeface="Arial" pitchFamily="34" charset="0"/>
                <a:cs typeface="Arial" pitchFamily="34" charset="0"/>
              </a:rPr>
              <a:t>Strategies and experiences in front runner countries</a:t>
            </a:r>
            <a:endParaRPr lang="en-US" sz="2800" dirty="0">
              <a:solidFill>
                <a:srgbClr val="0000FF"/>
              </a:solidFill>
              <a:latin typeface="Arial" pitchFamily="34" charset="0"/>
              <a:ea typeface="Calibri"/>
              <a:cs typeface="Arial" pitchFamily="34" charset="0"/>
            </a:endParaRPr>
          </a:p>
        </p:txBody>
      </p:sp>
    </p:spTree>
    <p:extLst>
      <p:ext uri="{BB962C8B-B14F-4D97-AF65-F5344CB8AC3E}">
        <p14:creationId xmlns:p14="http://schemas.microsoft.com/office/powerpoint/2010/main" val="15432678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Main Drivers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12</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267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00FF"/>
                </a:solidFill>
                <a:latin typeface="Arial" pitchFamily="34" charset="0"/>
                <a:cs typeface="Arial" pitchFamily="34" charset="0"/>
              </a:rPr>
              <a:t> </a:t>
            </a:r>
            <a:r>
              <a:rPr lang="en-US" sz="2400" dirty="0">
                <a:solidFill>
                  <a:srgbClr val="0000FF"/>
                </a:solidFill>
                <a:latin typeface="Arial" pitchFamily="34" charset="0"/>
                <a:cs typeface="Arial" pitchFamily="34" charset="0"/>
              </a:rPr>
              <a:t>President </a:t>
            </a:r>
            <a:r>
              <a:rPr lang="en-US" sz="2400" dirty="0">
                <a:solidFill>
                  <a:srgbClr val="9900FF"/>
                </a:solidFill>
                <a:latin typeface="Arial" pitchFamily="34" charset="0"/>
                <a:cs typeface="Arial" pitchFamily="34" charset="0"/>
              </a:rPr>
              <a:t>Obama </a:t>
            </a:r>
            <a:r>
              <a:rPr lang="en-US" sz="2400" dirty="0">
                <a:solidFill>
                  <a:srgbClr val="0000FF"/>
                </a:solidFill>
                <a:latin typeface="Arial" pitchFamily="34" charset="0"/>
                <a:cs typeface="Arial" pitchFamily="34" charset="0"/>
              </a:rPr>
              <a:t>may be the most well-known example of political leadership in the area of open data. Former UK Prime Minister </a:t>
            </a:r>
            <a:r>
              <a:rPr lang="en-US" sz="2400" dirty="0">
                <a:solidFill>
                  <a:srgbClr val="9900FF"/>
                </a:solidFill>
                <a:latin typeface="Arial" pitchFamily="34" charset="0"/>
                <a:cs typeface="Arial" pitchFamily="34" charset="0"/>
              </a:rPr>
              <a:t>Gordon Brown</a:t>
            </a:r>
            <a:r>
              <a:rPr lang="en-US" sz="2400" dirty="0">
                <a:solidFill>
                  <a:srgbClr val="0000FF"/>
                </a:solidFill>
                <a:latin typeface="Arial" pitchFamily="34" charset="0"/>
                <a:cs typeface="Arial" pitchFamily="34" charset="0"/>
              </a:rPr>
              <a:t> has been an important support of open data policy. </a:t>
            </a:r>
            <a:endParaRPr lang="en-US" sz="2400" dirty="0">
              <a:solidFill>
                <a:srgbClr val="0000FF"/>
              </a:solidFill>
              <a:latin typeface="Arial" pitchFamily="34" charset="0"/>
              <a:ea typeface="Calibri"/>
              <a:cs typeface="Arial" pitchFamily="34" charset="0"/>
            </a:endParaRPr>
          </a:p>
        </p:txBody>
      </p:sp>
      <p:sp>
        <p:nvSpPr>
          <p:cNvPr id="4" name="Rectangle 3"/>
          <p:cNvSpPr/>
          <p:nvPr/>
        </p:nvSpPr>
        <p:spPr>
          <a:xfrm>
            <a:off x="990600" y="1295400"/>
            <a:ext cx="7162800" cy="4619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800" dirty="0" smtClean="0">
                <a:solidFill>
                  <a:srgbClr val="0000FF"/>
                </a:solidFill>
                <a:latin typeface="Arial" pitchFamily="34" charset="0"/>
                <a:ea typeface="Calibri"/>
                <a:cs typeface="Arial" pitchFamily="34" charset="0"/>
              </a:rPr>
              <a:t>2. Political Leadership</a:t>
            </a:r>
            <a:endParaRPr lang="en-US" sz="2800" dirty="0">
              <a:solidFill>
                <a:srgbClr val="0000FF"/>
              </a:solidFill>
              <a:latin typeface="Arial" pitchFamily="34" charset="0"/>
              <a:ea typeface="Calibri"/>
              <a:cs typeface="Arial" pitchFamily="34" charset="0"/>
            </a:endParaRPr>
          </a:p>
        </p:txBody>
      </p:sp>
    </p:spTree>
    <p:extLst>
      <p:ext uri="{BB962C8B-B14F-4D97-AF65-F5344CB8AC3E}">
        <p14:creationId xmlns:p14="http://schemas.microsoft.com/office/powerpoint/2010/main" val="40240788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Main Drivers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13</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267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00FF"/>
                </a:solidFill>
                <a:latin typeface="Arial" pitchFamily="34" charset="0"/>
                <a:ea typeface="Calibri"/>
                <a:cs typeface="Arial" pitchFamily="34" charset="0"/>
              </a:rPr>
              <a:t>Best </a:t>
            </a:r>
            <a:r>
              <a:rPr lang="en-US" sz="2400" dirty="0">
                <a:solidFill>
                  <a:srgbClr val="0000FF"/>
                </a:solidFill>
                <a:latin typeface="Arial" pitchFamily="34" charset="0"/>
                <a:ea typeface="Calibri"/>
                <a:cs typeface="Arial" pitchFamily="34" charset="0"/>
              </a:rPr>
              <a:t>practices of user-driven innovations </a:t>
            </a:r>
            <a:r>
              <a:rPr lang="en-US" sz="2400" dirty="0" smtClean="0">
                <a:solidFill>
                  <a:srgbClr val="0000FF"/>
                </a:solidFill>
                <a:latin typeface="Arial" pitchFamily="34" charset="0"/>
                <a:ea typeface="Calibri"/>
                <a:cs typeface="Arial" pitchFamily="34" charset="0"/>
              </a:rPr>
              <a:t>based </a:t>
            </a:r>
            <a:r>
              <a:rPr lang="en-US" sz="2400" dirty="0">
                <a:solidFill>
                  <a:srgbClr val="0000FF"/>
                </a:solidFill>
                <a:latin typeface="Arial" pitchFamily="34" charset="0"/>
                <a:ea typeface="Calibri"/>
                <a:cs typeface="Arial" pitchFamily="34" charset="0"/>
              </a:rPr>
              <a:t>on government data pushed several governments to </a:t>
            </a:r>
            <a:r>
              <a:rPr lang="en-US" sz="2400" dirty="0" smtClean="0">
                <a:solidFill>
                  <a:srgbClr val="0000FF"/>
                </a:solidFill>
                <a:latin typeface="Arial" pitchFamily="34" charset="0"/>
                <a:ea typeface="Calibri"/>
                <a:cs typeface="Arial" pitchFamily="34" charset="0"/>
              </a:rPr>
              <a:t>develop </a:t>
            </a:r>
            <a:r>
              <a:rPr lang="en-US" sz="2400" dirty="0">
                <a:solidFill>
                  <a:srgbClr val="0000FF"/>
                </a:solidFill>
                <a:latin typeface="Arial" pitchFamily="34" charset="0"/>
                <a:ea typeface="Calibri"/>
                <a:cs typeface="Arial" pitchFamily="34" charset="0"/>
              </a:rPr>
              <a:t>their open data policy. </a:t>
            </a:r>
          </a:p>
        </p:txBody>
      </p:sp>
      <p:sp>
        <p:nvSpPr>
          <p:cNvPr id="4" name="Rectangle 3"/>
          <p:cNvSpPr/>
          <p:nvPr/>
        </p:nvSpPr>
        <p:spPr>
          <a:xfrm>
            <a:off x="990600" y="1295400"/>
            <a:ext cx="7162800" cy="4191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800" dirty="0" smtClean="0">
                <a:solidFill>
                  <a:srgbClr val="0000FF"/>
                </a:solidFill>
                <a:latin typeface="Arial" pitchFamily="34" charset="0"/>
                <a:ea typeface="Calibri"/>
                <a:cs typeface="Arial" pitchFamily="34" charset="0"/>
              </a:rPr>
              <a:t>3. Citizen </a:t>
            </a:r>
            <a:r>
              <a:rPr lang="en-US" sz="2800" dirty="0">
                <a:solidFill>
                  <a:srgbClr val="0000FF"/>
                </a:solidFill>
                <a:latin typeface="Arial" pitchFamily="34" charset="0"/>
                <a:ea typeface="Calibri"/>
                <a:cs typeface="Arial" pitchFamily="34" charset="0"/>
              </a:rPr>
              <a:t>initiatives</a:t>
            </a:r>
            <a:endParaRPr lang="en-US" sz="2800" dirty="0" smtClean="0">
              <a:solidFill>
                <a:srgbClr val="0000FF"/>
              </a:solidFill>
              <a:latin typeface="Arial" pitchFamily="34" charset="0"/>
              <a:ea typeface="Calibri"/>
              <a:cs typeface="Arial" pitchFamily="34" charset="0"/>
            </a:endParaRPr>
          </a:p>
        </p:txBody>
      </p:sp>
    </p:spTree>
    <p:extLst>
      <p:ext uri="{BB962C8B-B14F-4D97-AF65-F5344CB8AC3E}">
        <p14:creationId xmlns:p14="http://schemas.microsoft.com/office/powerpoint/2010/main" val="33545935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Main Drivers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14</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267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00FF"/>
                </a:solidFill>
                <a:latin typeface="Arial" pitchFamily="34" charset="0"/>
                <a:ea typeface="Calibri"/>
                <a:cs typeface="Arial" pitchFamily="34" charset="0"/>
              </a:rPr>
              <a:t>NGOs</a:t>
            </a:r>
            <a:r>
              <a:rPr lang="en-US" sz="2400" dirty="0">
                <a:solidFill>
                  <a:srgbClr val="0000FF"/>
                </a:solidFill>
                <a:latin typeface="Arial" pitchFamily="34" charset="0"/>
                <a:ea typeface="Calibri"/>
                <a:cs typeface="Arial" pitchFamily="34" charset="0"/>
              </a:rPr>
              <a:t>, entrepreneurs and journalists have put pressure on governments to open up. In the UK the newspaper, The Guardian, for instance launched the “Free our data” campaign in which citizens were asked to claim access to government </a:t>
            </a:r>
            <a:r>
              <a:rPr lang="en-US" sz="2400" dirty="0" smtClean="0">
                <a:solidFill>
                  <a:srgbClr val="0000FF"/>
                </a:solidFill>
                <a:latin typeface="Arial" pitchFamily="34" charset="0"/>
                <a:ea typeface="Calibri"/>
                <a:cs typeface="Arial" pitchFamily="34" charset="0"/>
              </a:rPr>
              <a:t>data.</a:t>
            </a:r>
            <a:endParaRPr lang="en-US" sz="2400" dirty="0">
              <a:solidFill>
                <a:srgbClr val="0000FF"/>
              </a:solidFill>
              <a:latin typeface="Arial" pitchFamily="34" charset="0"/>
              <a:ea typeface="Calibri"/>
              <a:cs typeface="Arial" pitchFamily="34" charset="0"/>
            </a:endParaRPr>
          </a:p>
        </p:txBody>
      </p:sp>
      <p:sp>
        <p:nvSpPr>
          <p:cNvPr id="4" name="Rectangle 3"/>
          <p:cNvSpPr/>
          <p:nvPr/>
        </p:nvSpPr>
        <p:spPr>
          <a:xfrm>
            <a:off x="990600" y="1295400"/>
            <a:ext cx="7162800" cy="4191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800" dirty="0" smtClean="0">
                <a:solidFill>
                  <a:srgbClr val="0000FF"/>
                </a:solidFill>
                <a:latin typeface="Arial" pitchFamily="34" charset="0"/>
                <a:ea typeface="Calibri"/>
                <a:cs typeface="Arial" pitchFamily="34" charset="0"/>
              </a:rPr>
              <a:t>4. Market initiatives</a:t>
            </a:r>
          </a:p>
        </p:txBody>
      </p:sp>
    </p:spTree>
    <p:extLst>
      <p:ext uri="{BB962C8B-B14F-4D97-AF65-F5344CB8AC3E}">
        <p14:creationId xmlns:p14="http://schemas.microsoft.com/office/powerpoint/2010/main" val="24830247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Main Drivers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15</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267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00FF"/>
                </a:solidFill>
                <a:latin typeface="Arial" pitchFamily="34" charset="0"/>
                <a:ea typeface="Calibri"/>
                <a:cs typeface="Arial" pitchFamily="34" charset="0"/>
              </a:rPr>
              <a:t>  Respondents of several countries suggested that technological trends (e.g. mobile Internet and social software) enable engagement and innovation based on government data, which provides a window of opportunity for open data </a:t>
            </a:r>
            <a:r>
              <a:rPr lang="en-US" sz="2400" dirty="0" smtClean="0">
                <a:solidFill>
                  <a:srgbClr val="0000FF"/>
                </a:solidFill>
                <a:latin typeface="Arial" pitchFamily="34" charset="0"/>
                <a:ea typeface="Calibri"/>
                <a:cs typeface="Arial" pitchFamily="34" charset="0"/>
              </a:rPr>
              <a:t>policy.</a:t>
            </a:r>
            <a:endParaRPr lang="en-US" sz="2400" dirty="0">
              <a:solidFill>
                <a:srgbClr val="0000FF"/>
              </a:solidFill>
              <a:latin typeface="Arial" pitchFamily="34" charset="0"/>
              <a:ea typeface="Calibri"/>
              <a:cs typeface="Arial" pitchFamily="34" charset="0"/>
            </a:endParaRPr>
          </a:p>
        </p:txBody>
      </p:sp>
      <p:sp>
        <p:nvSpPr>
          <p:cNvPr id="4" name="Rectangle 3"/>
          <p:cNvSpPr/>
          <p:nvPr/>
        </p:nvSpPr>
        <p:spPr>
          <a:xfrm>
            <a:off x="990600" y="1295400"/>
            <a:ext cx="7162800" cy="4191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800" dirty="0">
                <a:solidFill>
                  <a:srgbClr val="0000FF"/>
                </a:solidFill>
                <a:latin typeface="Arial" pitchFamily="34" charset="0"/>
                <a:ea typeface="Calibri"/>
                <a:cs typeface="Arial" pitchFamily="34" charset="0"/>
              </a:rPr>
              <a:t>5</a:t>
            </a:r>
            <a:r>
              <a:rPr lang="en-US" sz="2800" dirty="0" smtClean="0">
                <a:solidFill>
                  <a:srgbClr val="0000FF"/>
                </a:solidFill>
                <a:latin typeface="Arial" pitchFamily="34" charset="0"/>
                <a:ea typeface="Calibri"/>
                <a:cs typeface="Arial" pitchFamily="34" charset="0"/>
              </a:rPr>
              <a:t>. </a:t>
            </a:r>
            <a:r>
              <a:rPr lang="en-US" sz="2800" dirty="0">
                <a:solidFill>
                  <a:srgbClr val="0000FF"/>
                </a:solidFill>
                <a:latin typeface="Arial" pitchFamily="34" charset="0"/>
                <a:ea typeface="Calibri"/>
                <a:cs typeface="Arial" pitchFamily="34" charset="0"/>
              </a:rPr>
              <a:t>Emerging technologies</a:t>
            </a:r>
            <a:endParaRPr lang="en-US" sz="2800" dirty="0" smtClean="0">
              <a:solidFill>
                <a:srgbClr val="0000FF"/>
              </a:solidFill>
              <a:latin typeface="Arial" pitchFamily="34" charset="0"/>
              <a:ea typeface="Calibri"/>
              <a:cs typeface="Arial" pitchFamily="34" charset="0"/>
            </a:endParaRPr>
          </a:p>
        </p:txBody>
      </p:sp>
    </p:spTree>
    <p:extLst>
      <p:ext uri="{BB962C8B-B14F-4D97-AF65-F5344CB8AC3E}">
        <p14:creationId xmlns:p14="http://schemas.microsoft.com/office/powerpoint/2010/main" val="15156344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Main Drivers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16</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267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00FF"/>
                </a:solidFill>
                <a:latin typeface="Arial" pitchFamily="34" charset="0"/>
                <a:ea typeface="Calibri"/>
                <a:cs typeface="Arial" pitchFamily="34" charset="0"/>
              </a:rPr>
              <a:t> </a:t>
            </a:r>
            <a:r>
              <a:rPr lang="en-US" sz="2400" dirty="0" smtClean="0">
                <a:solidFill>
                  <a:srgbClr val="0000FF"/>
                </a:solidFill>
                <a:latin typeface="Arial" pitchFamily="34" charset="0"/>
                <a:ea typeface="Calibri"/>
                <a:cs typeface="Arial" pitchFamily="34" charset="0"/>
              </a:rPr>
              <a:t>In </a:t>
            </a:r>
            <a:r>
              <a:rPr lang="en-US" sz="2400" dirty="0">
                <a:solidFill>
                  <a:srgbClr val="0000FF"/>
                </a:solidFill>
                <a:latin typeface="Arial" pitchFamily="34" charset="0"/>
                <a:ea typeface="Calibri"/>
                <a:cs typeface="Arial" pitchFamily="34" charset="0"/>
              </a:rPr>
              <a:t>some countries experts and communities played an important role in putting open data on the political agenda. </a:t>
            </a:r>
          </a:p>
        </p:txBody>
      </p:sp>
      <p:sp>
        <p:nvSpPr>
          <p:cNvPr id="4" name="Rectangle 3"/>
          <p:cNvSpPr/>
          <p:nvPr/>
        </p:nvSpPr>
        <p:spPr>
          <a:xfrm>
            <a:off x="990600" y="1295400"/>
            <a:ext cx="7162800" cy="4191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800" dirty="0">
                <a:solidFill>
                  <a:srgbClr val="0000FF"/>
                </a:solidFill>
                <a:latin typeface="Arial" pitchFamily="34" charset="0"/>
                <a:ea typeface="Calibri"/>
                <a:cs typeface="Arial" pitchFamily="34" charset="0"/>
              </a:rPr>
              <a:t>6</a:t>
            </a:r>
            <a:r>
              <a:rPr lang="en-US" sz="2800" dirty="0" smtClean="0">
                <a:solidFill>
                  <a:srgbClr val="0000FF"/>
                </a:solidFill>
                <a:latin typeface="Arial" pitchFamily="34" charset="0"/>
                <a:ea typeface="Calibri"/>
                <a:cs typeface="Arial" pitchFamily="34" charset="0"/>
              </a:rPr>
              <a:t>. </a:t>
            </a:r>
            <a:r>
              <a:rPr lang="en-US" sz="2800" dirty="0">
                <a:solidFill>
                  <a:srgbClr val="0000FF"/>
                </a:solidFill>
                <a:latin typeface="Arial" pitchFamily="34" charset="0"/>
                <a:ea typeface="Calibri"/>
                <a:cs typeface="Arial" pitchFamily="34" charset="0"/>
              </a:rPr>
              <a:t>Thought leaders</a:t>
            </a:r>
            <a:endParaRPr lang="en-US" sz="2800" dirty="0" smtClean="0">
              <a:solidFill>
                <a:srgbClr val="0000FF"/>
              </a:solidFill>
              <a:latin typeface="Arial" pitchFamily="34" charset="0"/>
              <a:ea typeface="Calibri"/>
              <a:cs typeface="Arial" pitchFamily="34" charset="0"/>
            </a:endParaRPr>
          </a:p>
        </p:txBody>
      </p:sp>
    </p:spTree>
    <p:extLst>
      <p:ext uri="{BB962C8B-B14F-4D97-AF65-F5344CB8AC3E}">
        <p14:creationId xmlns:p14="http://schemas.microsoft.com/office/powerpoint/2010/main" val="294297550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Main Drivers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17</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267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00FF"/>
                </a:solidFill>
                <a:latin typeface="Arial" pitchFamily="34" charset="0"/>
                <a:ea typeface="Calibri"/>
                <a:cs typeface="Arial" pitchFamily="34" charset="0"/>
              </a:rPr>
              <a:t>In </a:t>
            </a:r>
            <a:r>
              <a:rPr lang="en-US" sz="2400" dirty="0">
                <a:solidFill>
                  <a:srgbClr val="0000FF"/>
                </a:solidFill>
                <a:latin typeface="Arial" pitchFamily="34" charset="0"/>
                <a:ea typeface="Calibri"/>
                <a:cs typeface="Arial" pitchFamily="34" charset="0"/>
              </a:rPr>
              <a:t>particular in the UK and US, the urge to keep a check on government provided a boost for open data </a:t>
            </a:r>
            <a:r>
              <a:rPr lang="en-US" sz="2400" dirty="0" smtClean="0">
                <a:solidFill>
                  <a:srgbClr val="0000FF"/>
                </a:solidFill>
                <a:latin typeface="Arial" pitchFamily="34" charset="0"/>
                <a:ea typeface="Calibri"/>
                <a:cs typeface="Arial" pitchFamily="34" charset="0"/>
              </a:rPr>
              <a:t>policy.</a:t>
            </a:r>
            <a:endParaRPr lang="en-US" sz="2400" dirty="0">
              <a:solidFill>
                <a:srgbClr val="0000FF"/>
              </a:solidFill>
              <a:latin typeface="Arial" pitchFamily="34" charset="0"/>
              <a:ea typeface="Calibri"/>
              <a:cs typeface="Arial" pitchFamily="34" charset="0"/>
            </a:endParaRPr>
          </a:p>
        </p:txBody>
      </p:sp>
      <p:sp>
        <p:nvSpPr>
          <p:cNvPr id="4" name="Rectangle 3"/>
          <p:cNvSpPr/>
          <p:nvPr/>
        </p:nvSpPr>
        <p:spPr>
          <a:xfrm>
            <a:off x="990600" y="1295400"/>
            <a:ext cx="7162800" cy="4191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800" dirty="0">
                <a:solidFill>
                  <a:srgbClr val="0000FF"/>
                </a:solidFill>
                <a:latin typeface="Arial" pitchFamily="34" charset="0"/>
                <a:ea typeface="Calibri"/>
                <a:cs typeface="Arial" pitchFamily="34" charset="0"/>
              </a:rPr>
              <a:t>7</a:t>
            </a:r>
            <a:r>
              <a:rPr lang="en-US" sz="2800" dirty="0" smtClean="0">
                <a:solidFill>
                  <a:srgbClr val="0000FF"/>
                </a:solidFill>
                <a:latin typeface="Arial" pitchFamily="34" charset="0"/>
                <a:ea typeface="Calibri"/>
                <a:cs typeface="Arial" pitchFamily="34" charset="0"/>
              </a:rPr>
              <a:t>. </a:t>
            </a:r>
            <a:r>
              <a:rPr lang="en-US" sz="2800" dirty="0">
                <a:solidFill>
                  <a:srgbClr val="0000FF"/>
                </a:solidFill>
                <a:latin typeface="Arial" pitchFamily="34" charset="0"/>
                <a:ea typeface="Calibri"/>
                <a:cs typeface="Arial" pitchFamily="34" charset="0"/>
              </a:rPr>
              <a:t>Possibility of monitoring government</a:t>
            </a:r>
            <a:endParaRPr lang="en-US" sz="2800" dirty="0" smtClean="0">
              <a:solidFill>
                <a:srgbClr val="0000FF"/>
              </a:solidFill>
              <a:latin typeface="Arial" pitchFamily="34" charset="0"/>
              <a:ea typeface="Calibri"/>
              <a:cs typeface="Arial" pitchFamily="34" charset="0"/>
            </a:endParaRPr>
          </a:p>
        </p:txBody>
      </p:sp>
    </p:spTree>
    <p:extLst>
      <p:ext uri="{BB962C8B-B14F-4D97-AF65-F5344CB8AC3E}">
        <p14:creationId xmlns:p14="http://schemas.microsoft.com/office/powerpoint/2010/main" val="39123609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Main Drivers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18</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990600" y="2286000"/>
            <a:ext cx="7162800" cy="4267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00FF"/>
                </a:solidFill>
                <a:latin typeface="Arial" pitchFamily="34" charset="0"/>
                <a:ea typeface="Calibri"/>
                <a:cs typeface="Arial" pitchFamily="34" charset="0"/>
              </a:rPr>
              <a:t> </a:t>
            </a:r>
            <a:r>
              <a:rPr lang="en-US" sz="2400" dirty="0" smtClean="0">
                <a:solidFill>
                  <a:srgbClr val="0000FF"/>
                </a:solidFill>
                <a:latin typeface="Arial" pitchFamily="34" charset="0"/>
                <a:ea typeface="Calibri"/>
                <a:cs typeface="Arial" pitchFamily="34" charset="0"/>
              </a:rPr>
              <a:t>Researches bring out new ideas and innovations that leads development process. Data are the key elements of  any kind of research. Readily </a:t>
            </a:r>
            <a:r>
              <a:rPr lang="en-US" sz="2400" dirty="0">
                <a:solidFill>
                  <a:srgbClr val="0000FF"/>
                </a:solidFill>
                <a:latin typeface="Arial" pitchFamily="34" charset="0"/>
                <a:ea typeface="Calibri"/>
                <a:cs typeface="Arial" pitchFamily="34" charset="0"/>
              </a:rPr>
              <a:t>available </a:t>
            </a:r>
            <a:r>
              <a:rPr lang="en-US" sz="2400" dirty="0" smtClean="0">
                <a:solidFill>
                  <a:srgbClr val="0000FF"/>
                </a:solidFill>
                <a:latin typeface="Arial" pitchFamily="34" charset="0"/>
                <a:ea typeface="Calibri"/>
                <a:cs typeface="Arial" pitchFamily="34" charset="0"/>
              </a:rPr>
              <a:t>data are always desired by researchers , which can be satisfied only when the data are open. </a:t>
            </a:r>
            <a:endParaRPr lang="en-US" sz="2400" dirty="0">
              <a:solidFill>
                <a:srgbClr val="0000FF"/>
              </a:solidFill>
              <a:latin typeface="Arial" pitchFamily="34" charset="0"/>
              <a:ea typeface="Calibri"/>
              <a:cs typeface="Arial" pitchFamily="34" charset="0"/>
            </a:endParaRPr>
          </a:p>
        </p:txBody>
      </p:sp>
      <p:sp>
        <p:nvSpPr>
          <p:cNvPr id="4" name="Rectangle 3"/>
          <p:cNvSpPr/>
          <p:nvPr/>
        </p:nvSpPr>
        <p:spPr>
          <a:xfrm>
            <a:off x="990600" y="1295400"/>
            <a:ext cx="7162800" cy="4191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800" dirty="0">
                <a:solidFill>
                  <a:srgbClr val="0000FF"/>
                </a:solidFill>
                <a:latin typeface="Arial" pitchFamily="34" charset="0"/>
                <a:ea typeface="Calibri"/>
                <a:cs typeface="Arial" pitchFamily="34" charset="0"/>
              </a:rPr>
              <a:t>8</a:t>
            </a:r>
            <a:r>
              <a:rPr lang="en-US" sz="2800" dirty="0" smtClean="0">
                <a:solidFill>
                  <a:srgbClr val="0000FF"/>
                </a:solidFill>
                <a:latin typeface="Arial" pitchFamily="34" charset="0"/>
                <a:ea typeface="Calibri"/>
                <a:cs typeface="Arial" pitchFamily="34" charset="0"/>
              </a:rPr>
              <a:t>. </a:t>
            </a:r>
            <a:r>
              <a:rPr lang="en-US" sz="2800" dirty="0" smtClean="0">
                <a:solidFill>
                  <a:srgbClr val="0000FF"/>
                </a:solidFill>
                <a:latin typeface="Arial" pitchFamily="34" charset="0"/>
                <a:ea typeface="Calibri"/>
                <a:cs typeface="Arial" pitchFamily="34" charset="0"/>
              </a:rPr>
              <a:t>Research and development</a:t>
            </a:r>
          </a:p>
        </p:txBody>
      </p:sp>
    </p:spTree>
    <p:extLst>
      <p:ext uri="{BB962C8B-B14F-4D97-AF65-F5344CB8AC3E}">
        <p14:creationId xmlns:p14="http://schemas.microsoft.com/office/powerpoint/2010/main" val="14608210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Main Drivers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19</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1066800" y="1828800"/>
            <a:ext cx="7086600" cy="4267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US" sz="2800" dirty="0" smtClean="0">
                <a:solidFill>
                  <a:srgbClr val="008000"/>
                </a:solidFill>
                <a:latin typeface="Arial" pitchFamily="34" charset="0"/>
                <a:ea typeface="Calibri"/>
                <a:cs typeface="Arial" pitchFamily="34" charset="0"/>
              </a:rPr>
              <a:t>Transparency</a:t>
            </a:r>
          </a:p>
          <a:p>
            <a:pPr marL="342900" indent="-342900">
              <a:buFont typeface="Arial" pitchFamily="34" charset="0"/>
              <a:buChar char="•"/>
            </a:pPr>
            <a:r>
              <a:rPr lang="en-US" sz="2800" dirty="0" smtClean="0">
                <a:solidFill>
                  <a:srgbClr val="008000"/>
                </a:solidFill>
                <a:latin typeface="Arial" pitchFamily="34" charset="0"/>
                <a:ea typeface="Calibri"/>
                <a:cs typeface="Arial" pitchFamily="34" charset="0"/>
              </a:rPr>
              <a:t>Accountability</a:t>
            </a:r>
          </a:p>
          <a:p>
            <a:pPr marL="342900" indent="-342900">
              <a:buFont typeface="Arial" pitchFamily="34" charset="0"/>
              <a:buChar char="•"/>
            </a:pPr>
            <a:r>
              <a:rPr lang="en-US" sz="2800" dirty="0" smtClean="0">
                <a:solidFill>
                  <a:srgbClr val="008000"/>
                </a:solidFill>
                <a:latin typeface="Arial" pitchFamily="34" charset="0"/>
                <a:ea typeface="Calibri"/>
                <a:cs typeface="Arial" pitchFamily="34" charset="0"/>
              </a:rPr>
              <a:t>Accuracy</a:t>
            </a:r>
          </a:p>
          <a:p>
            <a:pPr marL="342900" indent="-342900">
              <a:buFont typeface="Arial" pitchFamily="34" charset="0"/>
              <a:buChar char="•"/>
            </a:pPr>
            <a:r>
              <a:rPr lang="en-US" sz="2800" dirty="0" smtClean="0">
                <a:solidFill>
                  <a:srgbClr val="008000"/>
                </a:solidFill>
                <a:latin typeface="Arial" pitchFamily="34" charset="0"/>
                <a:ea typeface="Calibri"/>
                <a:cs typeface="Arial" pitchFamily="34" charset="0"/>
              </a:rPr>
              <a:t>Timeliness</a:t>
            </a:r>
          </a:p>
          <a:p>
            <a:pPr marL="342900" indent="-342900">
              <a:buFont typeface="Arial" pitchFamily="34" charset="0"/>
              <a:buChar char="•"/>
            </a:pPr>
            <a:r>
              <a:rPr lang="en-US" sz="2800" dirty="0" smtClean="0">
                <a:solidFill>
                  <a:srgbClr val="008000"/>
                </a:solidFill>
                <a:latin typeface="Arial" pitchFamily="34" charset="0"/>
                <a:ea typeface="Calibri"/>
                <a:cs typeface="Arial" pitchFamily="34" charset="0"/>
              </a:rPr>
              <a:t>Reliability</a:t>
            </a:r>
          </a:p>
          <a:p>
            <a:pPr marL="342900" indent="-342900">
              <a:buFont typeface="Arial" pitchFamily="34" charset="0"/>
              <a:buChar char="•"/>
            </a:pPr>
            <a:r>
              <a:rPr lang="en-US" sz="2800" dirty="0" smtClean="0">
                <a:solidFill>
                  <a:srgbClr val="008000"/>
                </a:solidFill>
                <a:latin typeface="Arial" pitchFamily="34" charset="0"/>
                <a:ea typeface="Calibri"/>
                <a:cs typeface="Arial" pitchFamily="34" charset="0"/>
              </a:rPr>
              <a:t>Improve Quality</a:t>
            </a:r>
            <a:endParaRPr lang="en-US" sz="2800" dirty="0">
              <a:solidFill>
                <a:srgbClr val="008000"/>
              </a:solidFill>
              <a:latin typeface="Arial" pitchFamily="34" charset="0"/>
              <a:ea typeface="Calibri"/>
              <a:cs typeface="Arial" pitchFamily="34" charset="0"/>
            </a:endParaRPr>
          </a:p>
        </p:txBody>
      </p:sp>
      <p:sp>
        <p:nvSpPr>
          <p:cNvPr id="4" name="Rectangle 3"/>
          <p:cNvSpPr/>
          <p:nvPr/>
        </p:nvSpPr>
        <p:spPr>
          <a:xfrm>
            <a:off x="990600" y="1066800"/>
            <a:ext cx="7162800" cy="4191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3200" dirty="0" smtClean="0">
                <a:solidFill>
                  <a:srgbClr val="800000"/>
                </a:solidFill>
                <a:latin typeface="Arial" pitchFamily="34" charset="0"/>
                <a:ea typeface="Calibri"/>
                <a:cs typeface="Arial" pitchFamily="34" charset="0"/>
              </a:rPr>
              <a:t>Benefits of Openness </a:t>
            </a:r>
          </a:p>
        </p:txBody>
      </p:sp>
    </p:spTree>
    <p:extLst>
      <p:ext uri="{BB962C8B-B14F-4D97-AF65-F5344CB8AC3E}">
        <p14:creationId xmlns:p14="http://schemas.microsoft.com/office/powerpoint/2010/main" val="583714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Six Principle of International Open Data Charter</a:t>
            </a:r>
          </a:p>
        </p:txBody>
      </p:sp>
      <p:sp>
        <p:nvSpPr>
          <p:cNvPr id="5" name="Date Placeholder 4"/>
          <p:cNvSpPr>
            <a:spLocks noGrp="1"/>
          </p:cNvSpPr>
          <p:nvPr>
            <p:ph type="dt" sz="quarter" idx="10"/>
          </p:nvPr>
        </p:nvSpPr>
        <p:spPr/>
        <p:txBody>
          <a:bodyPr/>
          <a:lstStyle/>
          <a:p>
            <a:pPr>
              <a:defRPr/>
            </a:pPr>
            <a:fld id="{E2DFED3C-F783-4E3B-A65F-FC240307E1DE}" type="datetime3">
              <a:rPr lang="en-US"/>
              <a:pPr>
                <a:defRPr/>
              </a:pPr>
              <a:t>19 September 2018</a:t>
            </a:fld>
            <a:endParaRPr lang="en-US" dirty="0"/>
          </a:p>
        </p:txBody>
      </p:sp>
      <p:sp>
        <p:nvSpPr>
          <p:cNvPr id="6" name="Slide Number Placeholder 5"/>
          <p:cNvSpPr>
            <a:spLocks noGrp="1"/>
          </p:cNvSpPr>
          <p:nvPr>
            <p:ph type="sldNum" sz="quarter" idx="12"/>
          </p:nvPr>
        </p:nvSpPr>
        <p:spPr/>
        <p:txBody>
          <a:bodyPr/>
          <a:lstStyle/>
          <a:p>
            <a:pPr>
              <a:defRPr/>
            </a:pPr>
            <a:fld id="{5FF191DA-9AAF-47AF-99B6-513E34E6FE02}" type="slidenum">
              <a:rPr lang="en-US"/>
              <a:pPr>
                <a:defRPr/>
              </a:pPr>
              <a:t>2</a:t>
            </a:fld>
            <a:endParaRPr lang="en-US"/>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228600" y="1524000"/>
            <a:ext cx="8763000" cy="5334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333399"/>
              </a:solidFill>
              <a:latin typeface="Arial" pitchFamily="34" charset="0"/>
              <a:cs typeface="Arial" pitchFamily="34" charset="0"/>
            </a:endParaRPr>
          </a:p>
          <a:p>
            <a:pPr algn="ctr"/>
            <a:r>
              <a:rPr lang="en-US" sz="2400" b="1" dirty="0">
                <a:solidFill>
                  <a:srgbClr val="333399"/>
                </a:solidFill>
                <a:latin typeface="Arial" pitchFamily="34" charset="0"/>
                <a:cs typeface="Arial" pitchFamily="34" charset="0"/>
              </a:rPr>
              <a:t>Open data</a:t>
            </a:r>
            <a:r>
              <a:rPr lang="en-US" sz="2400" dirty="0">
                <a:solidFill>
                  <a:srgbClr val="333399"/>
                </a:solidFill>
                <a:latin typeface="Arial" pitchFamily="34" charset="0"/>
                <a:cs typeface="Arial" pitchFamily="34" charset="0"/>
              </a:rPr>
              <a:t> is the idea that some data should be </a:t>
            </a:r>
            <a:r>
              <a:rPr lang="en-US" sz="2400" dirty="0">
                <a:solidFill>
                  <a:srgbClr val="6600FF"/>
                </a:solidFill>
                <a:latin typeface="Arial" pitchFamily="34" charset="0"/>
                <a:cs typeface="Arial" pitchFamily="34" charset="0"/>
              </a:rPr>
              <a:t>freely available to everyone to use and republish as they wish,</a:t>
            </a:r>
            <a:r>
              <a:rPr lang="en-US" sz="2400" dirty="0">
                <a:solidFill>
                  <a:srgbClr val="333399"/>
                </a:solidFill>
                <a:latin typeface="Arial" pitchFamily="34" charset="0"/>
                <a:cs typeface="Arial" pitchFamily="34" charset="0"/>
              </a:rPr>
              <a:t> without restrictions from copyright, patents or other mechanisms of </a:t>
            </a:r>
            <a:r>
              <a:rPr lang="en-US" sz="2400" dirty="0" smtClean="0">
                <a:solidFill>
                  <a:srgbClr val="333399"/>
                </a:solidFill>
                <a:latin typeface="Arial" pitchFamily="34" charset="0"/>
                <a:cs typeface="Arial" pitchFamily="34" charset="0"/>
              </a:rPr>
              <a:t>control. </a:t>
            </a:r>
          </a:p>
          <a:p>
            <a:pPr algn="ctr"/>
            <a:endParaRPr lang="en-US" sz="2400" dirty="0" smtClean="0">
              <a:solidFill>
                <a:srgbClr val="333399"/>
              </a:solidFill>
              <a:latin typeface="Arial" pitchFamily="34" charset="0"/>
              <a:cs typeface="Arial" pitchFamily="34" charset="0"/>
            </a:endParaRPr>
          </a:p>
          <a:p>
            <a:pPr algn="ctr"/>
            <a:r>
              <a:rPr lang="en-US" sz="2400" dirty="0" smtClean="0">
                <a:solidFill>
                  <a:srgbClr val="333399"/>
                </a:solidFill>
                <a:latin typeface="Arial" pitchFamily="34" charset="0"/>
                <a:cs typeface="Arial" pitchFamily="34" charset="0"/>
              </a:rPr>
              <a:t>Open Definition, </a:t>
            </a:r>
            <a:r>
              <a:rPr lang="en-US" sz="2400" dirty="0">
                <a:solidFill>
                  <a:srgbClr val="6600FF"/>
                </a:solidFill>
                <a:latin typeface="Arial" pitchFamily="34" charset="0"/>
                <a:cs typeface="Arial" pitchFamily="34" charset="0"/>
              </a:rPr>
              <a:t>"A piece of data is open if anyone is free to use, reuse, and redistribute </a:t>
            </a:r>
            <a:r>
              <a:rPr lang="en-US" sz="2400" dirty="0" smtClean="0">
                <a:solidFill>
                  <a:srgbClr val="6600FF"/>
                </a:solidFill>
                <a:latin typeface="Arial" pitchFamily="34" charset="0"/>
                <a:cs typeface="Arial" pitchFamily="34" charset="0"/>
              </a:rPr>
              <a:t>it.”</a:t>
            </a:r>
          </a:p>
          <a:p>
            <a:pPr algn="ctr"/>
            <a:endParaRPr lang="en-US" sz="2400" dirty="0" smtClean="0">
              <a:solidFill>
                <a:srgbClr val="333399"/>
              </a:solidFill>
              <a:latin typeface="Arial" pitchFamily="34" charset="0"/>
              <a:cs typeface="Arial" pitchFamily="34" charset="0"/>
            </a:endParaRPr>
          </a:p>
          <a:p>
            <a:pPr algn="ctr"/>
            <a:r>
              <a:rPr lang="en-US" sz="2400" dirty="0" smtClean="0">
                <a:solidFill>
                  <a:srgbClr val="333399"/>
                </a:solidFill>
                <a:latin typeface="Arial" pitchFamily="34" charset="0"/>
                <a:cs typeface="Arial" pitchFamily="34" charset="0"/>
              </a:rPr>
              <a:t>Open </a:t>
            </a:r>
            <a:r>
              <a:rPr lang="en-US" sz="2400" dirty="0">
                <a:solidFill>
                  <a:srgbClr val="333399"/>
                </a:solidFill>
                <a:latin typeface="Arial" pitchFamily="34" charset="0"/>
                <a:cs typeface="Arial" pitchFamily="34" charset="0"/>
              </a:rPr>
              <a:t>Data </a:t>
            </a:r>
            <a:r>
              <a:rPr lang="en-US" sz="2400" dirty="0" smtClean="0">
                <a:solidFill>
                  <a:srgbClr val="333399"/>
                </a:solidFill>
                <a:latin typeface="Arial" pitchFamily="34" charset="0"/>
                <a:cs typeface="Arial" pitchFamily="34" charset="0"/>
              </a:rPr>
              <a:t>Institute, </a:t>
            </a:r>
            <a:r>
              <a:rPr lang="en-US" sz="2400" dirty="0" smtClean="0">
                <a:solidFill>
                  <a:srgbClr val="6600FF"/>
                </a:solidFill>
                <a:latin typeface="Arial" pitchFamily="34" charset="0"/>
                <a:cs typeface="Arial" pitchFamily="34" charset="0"/>
              </a:rPr>
              <a:t>”Open data is data that anyone can access, use or share." </a:t>
            </a:r>
            <a:endParaRPr lang="en-US" sz="2400" dirty="0">
              <a:solidFill>
                <a:srgbClr val="6600FF"/>
              </a:solidFill>
              <a:latin typeface="Arial" pitchFamily="34" charset="0"/>
              <a:cs typeface="Arial" pitchFamily="34" charset="0"/>
            </a:endParaRPr>
          </a:p>
        </p:txBody>
      </p:sp>
      <p:sp>
        <p:nvSpPr>
          <p:cNvPr id="4" name="Rectangle 3"/>
          <p:cNvSpPr/>
          <p:nvPr/>
        </p:nvSpPr>
        <p:spPr>
          <a:xfrm>
            <a:off x="1828800" y="838200"/>
            <a:ext cx="6324600"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itchFamily="34" charset="0"/>
                <a:cs typeface="Arial" pitchFamily="34" charset="0"/>
              </a:rPr>
              <a:t>What is open data?</a:t>
            </a:r>
            <a:endParaRPr lang="en-US" sz="2000" b="1" dirty="0">
              <a:latin typeface="Arial" pitchFamily="34" charset="0"/>
              <a:cs typeface="Arial" pitchFamily="34" charset="0"/>
            </a:endParaRPr>
          </a:p>
        </p:txBody>
      </p:sp>
      <p:sp>
        <p:nvSpPr>
          <p:cNvPr id="3" name="TextBox 2"/>
          <p:cNvSpPr txBox="1"/>
          <p:nvPr/>
        </p:nvSpPr>
        <p:spPr>
          <a:xfrm>
            <a:off x="762000" y="381000"/>
            <a:ext cx="762000" cy="1569660"/>
          </a:xfrm>
          <a:prstGeom prst="rect">
            <a:avLst/>
          </a:prstGeom>
          <a:noFill/>
        </p:spPr>
        <p:txBody>
          <a:bodyPr wrap="square" rtlCol="0">
            <a:spAutoFit/>
          </a:bodyPr>
          <a:lstStyle/>
          <a:p>
            <a:r>
              <a:rPr lang="en-US" sz="9600" dirty="0" smtClean="0">
                <a:solidFill>
                  <a:srgbClr val="0000FF"/>
                </a:solidFill>
                <a:latin typeface="Arial" pitchFamily="34" charset="0"/>
                <a:cs typeface="Arial" pitchFamily="34" charset="0"/>
              </a:rPr>
              <a:t>?</a:t>
            </a:r>
            <a:endParaRPr lang="en-US" sz="96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81816333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Major Barriers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20</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2672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333399"/>
                </a:solidFill>
                <a:latin typeface="Arial" pitchFamily="34" charset="0"/>
                <a:ea typeface="Calibri"/>
                <a:cs typeface="Arial" pitchFamily="34" charset="0"/>
              </a:rPr>
              <a:t>Stakeholders </a:t>
            </a:r>
            <a:r>
              <a:rPr lang="en-US" sz="2400" dirty="0">
                <a:solidFill>
                  <a:srgbClr val="333399"/>
                </a:solidFill>
                <a:latin typeface="Arial" pitchFamily="34" charset="0"/>
                <a:ea typeface="Calibri"/>
                <a:cs typeface="Arial" pitchFamily="34" charset="0"/>
              </a:rPr>
              <a:t>of all the countries studied mentioned the closed government culture as an important barrier to open data policy. As one of the respondents stated: “government practitioners are rewarded for secrecy, not openness”.</a:t>
            </a:r>
          </a:p>
        </p:txBody>
      </p:sp>
      <p:sp>
        <p:nvSpPr>
          <p:cNvPr id="4" name="Rectangle 3"/>
          <p:cNvSpPr/>
          <p:nvPr/>
        </p:nvSpPr>
        <p:spPr>
          <a:xfrm>
            <a:off x="990600" y="1295400"/>
            <a:ext cx="7162800" cy="4191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800" dirty="0" smtClean="0">
                <a:solidFill>
                  <a:srgbClr val="333399"/>
                </a:solidFill>
                <a:latin typeface="Arial" pitchFamily="34" charset="0"/>
                <a:ea typeface="Calibri"/>
                <a:cs typeface="Arial" pitchFamily="34" charset="0"/>
              </a:rPr>
              <a:t>1. Closed </a:t>
            </a:r>
            <a:r>
              <a:rPr lang="en-US" sz="2800" dirty="0">
                <a:solidFill>
                  <a:srgbClr val="333399"/>
                </a:solidFill>
                <a:latin typeface="Arial" pitchFamily="34" charset="0"/>
                <a:ea typeface="Calibri"/>
                <a:cs typeface="Arial" pitchFamily="34" charset="0"/>
              </a:rPr>
              <a:t>government culture</a:t>
            </a:r>
            <a:endParaRPr lang="en-US" sz="2800" dirty="0" smtClean="0">
              <a:solidFill>
                <a:srgbClr val="333399"/>
              </a:solidFill>
              <a:latin typeface="Arial" pitchFamily="34" charset="0"/>
              <a:ea typeface="Calibri"/>
              <a:cs typeface="Arial" pitchFamily="34" charset="0"/>
            </a:endParaRPr>
          </a:p>
        </p:txBody>
      </p:sp>
    </p:spTree>
    <p:extLst>
      <p:ext uri="{BB962C8B-B14F-4D97-AF65-F5344CB8AC3E}">
        <p14:creationId xmlns:p14="http://schemas.microsoft.com/office/powerpoint/2010/main" val="136355124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Major Barriers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21</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2672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333399"/>
                </a:solidFill>
                <a:latin typeface="Arial" pitchFamily="34" charset="0"/>
                <a:ea typeface="Calibri"/>
                <a:cs typeface="Arial" pitchFamily="34" charset="0"/>
              </a:rPr>
              <a:t>The </a:t>
            </a:r>
            <a:r>
              <a:rPr lang="en-US" sz="2400" dirty="0">
                <a:solidFill>
                  <a:srgbClr val="333399"/>
                </a:solidFill>
                <a:latin typeface="Arial" pitchFamily="34" charset="0"/>
                <a:ea typeface="Calibri"/>
                <a:cs typeface="Arial" pitchFamily="34" charset="0"/>
              </a:rPr>
              <a:t>countries studied have strong privacy legislation and cannot publish information which leads to the identification of persons. All countries </a:t>
            </a:r>
            <a:r>
              <a:rPr lang="en-US" sz="2400" dirty="0" smtClean="0">
                <a:solidFill>
                  <a:srgbClr val="333399"/>
                </a:solidFill>
                <a:latin typeface="Arial" pitchFamily="34" charset="0"/>
                <a:ea typeface="Calibri"/>
                <a:cs typeface="Arial" pitchFamily="34" charset="0"/>
              </a:rPr>
              <a:t>recognize </a:t>
            </a:r>
            <a:r>
              <a:rPr lang="en-US" sz="2400" dirty="0">
                <a:solidFill>
                  <a:srgbClr val="333399"/>
                </a:solidFill>
                <a:latin typeface="Arial" pitchFamily="34" charset="0"/>
                <a:ea typeface="Calibri"/>
                <a:cs typeface="Arial" pitchFamily="34" charset="0"/>
              </a:rPr>
              <a:t>the tension between open data policy and the privacy of their citizens. </a:t>
            </a:r>
          </a:p>
        </p:txBody>
      </p:sp>
      <p:sp>
        <p:nvSpPr>
          <p:cNvPr id="4" name="Rectangle 3"/>
          <p:cNvSpPr/>
          <p:nvPr/>
        </p:nvSpPr>
        <p:spPr>
          <a:xfrm>
            <a:off x="990600" y="1295400"/>
            <a:ext cx="7162800" cy="4191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400" dirty="0" smtClean="0">
                <a:solidFill>
                  <a:srgbClr val="333399"/>
                </a:solidFill>
                <a:latin typeface="Arial" pitchFamily="34" charset="0"/>
                <a:ea typeface="Calibri"/>
                <a:cs typeface="Arial" pitchFamily="34" charset="0"/>
              </a:rPr>
              <a:t>2. Privacy legislation</a:t>
            </a:r>
            <a:endParaRPr lang="en-US" sz="2800" dirty="0" smtClean="0">
              <a:solidFill>
                <a:srgbClr val="333399"/>
              </a:solidFill>
              <a:latin typeface="Arial" pitchFamily="34" charset="0"/>
              <a:ea typeface="Calibri"/>
              <a:cs typeface="Arial" pitchFamily="34" charset="0"/>
            </a:endParaRPr>
          </a:p>
        </p:txBody>
      </p:sp>
    </p:spTree>
    <p:extLst>
      <p:ext uri="{BB962C8B-B14F-4D97-AF65-F5344CB8AC3E}">
        <p14:creationId xmlns:p14="http://schemas.microsoft.com/office/powerpoint/2010/main" val="90813303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Major Barriers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22</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2672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333399"/>
                </a:solidFill>
                <a:latin typeface="Arial" pitchFamily="34" charset="0"/>
                <a:ea typeface="Calibri"/>
                <a:cs typeface="Arial" pitchFamily="34" charset="0"/>
              </a:rPr>
              <a:t>Several </a:t>
            </a:r>
            <a:r>
              <a:rPr lang="en-US" sz="2400" dirty="0">
                <a:solidFill>
                  <a:srgbClr val="333399"/>
                </a:solidFill>
                <a:latin typeface="Arial" pitchFamily="34" charset="0"/>
                <a:ea typeface="Calibri"/>
                <a:cs typeface="Arial" pitchFamily="34" charset="0"/>
              </a:rPr>
              <a:t>countries suggested that the quality of some government data is too limited to permit its publication</a:t>
            </a:r>
          </a:p>
        </p:txBody>
      </p:sp>
      <p:sp>
        <p:nvSpPr>
          <p:cNvPr id="4" name="Rectangle 3"/>
          <p:cNvSpPr/>
          <p:nvPr/>
        </p:nvSpPr>
        <p:spPr>
          <a:xfrm>
            <a:off x="990600" y="1295400"/>
            <a:ext cx="7162800" cy="4191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400" dirty="0">
                <a:solidFill>
                  <a:srgbClr val="333399"/>
                </a:solidFill>
                <a:latin typeface="Arial" pitchFamily="34" charset="0"/>
                <a:ea typeface="Calibri"/>
                <a:cs typeface="Arial" pitchFamily="34" charset="0"/>
              </a:rPr>
              <a:t>3</a:t>
            </a:r>
            <a:r>
              <a:rPr lang="en-US" sz="2400" dirty="0" smtClean="0">
                <a:solidFill>
                  <a:srgbClr val="333399"/>
                </a:solidFill>
                <a:latin typeface="Arial" pitchFamily="34" charset="0"/>
                <a:ea typeface="Calibri"/>
                <a:cs typeface="Arial" pitchFamily="34" charset="0"/>
              </a:rPr>
              <a:t>. </a:t>
            </a:r>
            <a:r>
              <a:rPr lang="en-US" sz="2400" dirty="0">
                <a:solidFill>
                  <a:srgbClr val="333399"/>
                </a:solidFill>
                <a:latin typeface="Arial" pitchFamily="34" charset="0"/>
                <a:ea typeface="Calibri"/>
                <a:cs typeface="Arial" pitchFamily="34" charset="0"/>
              </a:rPr>
              <a:t>Limited quality of data</a:t>
            </a:r>
            <a:endParaRPr lang="en-US" sz="2800" dirty="0" smtClean="0">
              <a:solidFill>
                <a:srgbClr val="333399"/>
              </a:solidFill>
              <a:latin typeface="Arial" pitchFamily="34" charset="0"/>
              <a:ea typeface="Calibri"/>
              <a:cs typeface="Arial" pitchFamily="34" charset="0"/>
            </a:endParaRPr>
          </a:p>
        </p:txBody>
      </p:sp>
    </p:spTree>
    <p:extLst>
      <p:ext uri="{BB962C8B-B14F-4D97-AF65-F5344CB8AC3E}">
        <p14:creationId xmlns:p14="http://schemas.microsoft.com/office/powerpoint/2010/main" val="343323167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Major Barriers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23</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2672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333399"/>
                </a:solidFill>
                <a:latin typeface="Arial" pitchFamily="34" charset="0"/>
                <a:ea typeface="Calibri"/>
                <a:cs typeface="Arial" pitchFamily="34" charset="0"/>
              </a:rPr>
              <a:t>Technical </a:t>
            </a:r>
            <a:r>
              <a:rPr lang="en-US" sz="2400" dirty="0">
                <a:solidFill>
                  <a:srgbClr val="333399"/>
                </a:solidFill>
                <a:latin typeface="Arial" pitchFamily="34" charset="0"/>
                <a:ea typeface="Calibri"/>
                <a:cs typeface="Arial" pitchFamily="34" charset="0"/>
              </a:rPr>
              <a:t>experts of several countries stated that the existing databases should be converted into more user-friendly datasets to be of use for citizens and </a:t>
            </a:r>
            <a:r>
              <a:rPr lang="en-US" sz="2400" dirty="0" smtClean="0">
                <a:solidFill>
                  <a:srgbClr val="333399"/>
                </a:solidFill>
                <a:latin typeface="Arial" pitchFamily="34" charset="0"/>
                <a:ea typeface="Calibri"/>
                <a:cs typeface="Arial" pitchFamily="34" charset="0"/>
              </a:rPr>
              <a:t>businesses.</a:t>
            </a:r>
            <a:endParaRPr lang="en-US" sz="2400" dirty="0">
              <a:solidFill>
                <a:srgbClr val="333399"/>
              </a:solidFill>
              <a:latin typeface="Arial" pitchFamily="34" charset="0"/>
              <a:ea typeface="Calibri"/>
              <a:cs typeface="Arial" pitchFamily="34" charset="0"/>
            </a:endParaRPr>
          </a:p>
        </p:txBody>
      </p:sp>
      <p:sp>
        <p:nvSpPr>
          <p:cNvPr id="4" name="Rectangle 3"/>
          <p:cNvSpPr/>
          <p:nvPr/>
        </p:nvSpPr>
        <p:spPr>
          <a:xfrm>
            <a:off x="990600" y="1295400"/>
            <a:ext cx="7162800" cy="4191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400" dirty="0" smtClean="0">
                <a:solidFill>
                  <a:srgbClr val="333399"/>
                </a:solidFill>
                <a:latin typeface="Arial" pitchFamily="34" charset="0"/>
                <a:ea typeface="Calibri"/>
                <a:cs typeface="Arial" pitchFamily="34" charset="0"/>
              </a:rPr>
              <a:t>4. </a:t>
            </a:r>
            <a:r>
              <a:rPr lang="en-US" sz="2400" dirty="0">
                <a:solidFill>
                  <a:srgbClr val="333399"/>
                </a:solidFill>
                <a:latin typeface="Arial" pitchFamily="34" charset="0"/>
                <a:ea typeface="Calibri"/>
                <a:cs typeface="Arial" pitchFamily="34" charset="0"/>
              </a:rPr>
              <a:t>Limited user-friendliness/info overload</a:t>
            </a:r>
            <a:endParaRPr lang="en-US" sz="2800" dirty="0" smtClean="0">
              <a:solidFill>
                <a:srgbClr val="333399"/>
              </a:solidFill>
              <a:latin typeface="Arial" pitchFamily="34" charset="0"/>
              <a:ea typeface="Calibri"/>
              <a:cs typeface="Arial" pitchFamily="34" charset="0"/>
            </a:endParaRPr>
          </a:p>
        </p:txBody>
      </p:sp>
    </p:spTree>
    <p:extLst>
      <p:ext uri="{BB962C8B-B14F-4D97-AF65-F5344CB8AC3E}">
        <p14:creationId xmlns:p14="http://schemas.microsoft.com/office/powerpoint/2010/main" val="195604454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Major Barriers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24</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2672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333399"/>
                </a:solidFill>
                <a:latin typeface="Arial" pitchFamily="34" charset="0"/>
                <a:ea typeface="Calibri"/>
                <a:cs typeface="Arial" pitchFamily="34" charset="0"/>
              </a:rPr>
              <a:t>A </a:t>
            </a:r>
            <a:r>
              <a:rPr lang="en-US" sz="2400" dirty="0">
                <a:solidFill>
                  <a:srgbClr val="333399"/>
                </a:solidFill>
                <a:latin typeface="Arial" pitchFamily="34" charset="0"/>
                <a:ea typeface="Calibri"/>
                <a:cs typeface="Arial" pitchFamily="34" charset="0"/>
              </a:rPr>
              <a:t>lack of open data standards between (levels of) government </a:t>
            </a:r>
            <a:r>
              <a:rPr lang="en-US" sz="2400" dirty="0" smtClean="0">
                <a:solidFill>
                  <a:srgbClr val="333399"/>
                </a:solidFill>
                <a:latin typeface="Arial" pitchFamily="34" charset="0"/>
                <a:ea typeface="Calibri"/>
                <a:cs typeface="Arial" pitchFamily="34" charset="0"/>
              </a:rPr>
              <a:t>organizations </a:t>
            </a:r>
            <a:r>
              <a:rPr lang="en-US" sz="2400" dirty="0">
                <a:solidFill>
                  <a:srgbClr val="333399"/>
                </a:solidFill>
                <a:latin typeface="Arial" pitchFamily="34" charset="0"/>
                <a:ea typeface="Calibri"/>
                <a:cs typeface="Arial" pitchFamily="34" charset="0"/>
              </a:rPr>
              <a:t>has been identified as a barrier to open data usage by citizens and businesses and subsequently new open data policy.</a:t>
            </a:r>
          </a:p>
        </p:txBody>
      </p:sp>
      <p:sp>
        <p:nvSpPr>
          <p:cNvPr id="4" name="Rectangle 3"/>
          <p:cNvSpPr/>
          <p:nvPr/>
        </p:nvSpPr>
        <p:spPr>
          <a:xfrm>
            <a:off x="990600" y="1295400"/>
            <a:ext cx="7162800" cy="4191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400" dirty="0">
                <a:solidFill>
                  <a:srgbClr val="333399"/>
                </a:solidFill>
                <a:latin typeface="Arial" pitchFamily="34" charset="0"/>
                <a:ea typeface="Calibri"/>
                <a:cs typeface="Arial" pitchFamily="34" charset="0"/>
              </a:rPr>
              <a:t>5</a:t>
            </a:r>
            <a:r>
              <a:rPr lang="en-US" sz="2400" dirty="0" smtClean="0">
                <a:solidFill>
                  <a:srgbClr val="333399"/>
                </a:solidFill>
                <a:latin typeface="Arial" pitchFamily="34" charset="0"/>
                <a:ea typeface="Calibri"/>
                <a:cs typeface="Arial" pitchFamily="34" charset="0"/>
              </a:rPr>
              <a:t>. </a:t>
            </a:r>
            <a:r>
              <a:rPr lang="en-US" sz="2400" dirty="0">
                <a:solidFill>
                  <a:srgbClr val="333399"/>
                </a:solidFill>
                <a:latin typeface="Arial" pitchFamily="34" charset="0"/>
                <a:ea typeface="Calibri"/>
                <a:cs typeface="Arial" pitchFamily="34" charset="0"/>
              </a:rPr>
              <a:t>Lack of </a:t>
            </a:r>
            <a:r>
              <a:rPr lang="en-US" sz="2400" dirty="0" smtClean="0">
                <a:solidFill>
                  <a:srgbClr val="333399"/>
                </a:solidFill>
                <a:latin typeface="Arial" pitchFamily="34" charset="0"/>
                <a:ea typeface="Calibri"/>
                <a:cs typeface="Arial" pitchFamily="34" charset="0"/>
              </a:rPr>
              <a:t>standardization </a:t>
            </a:r>
            <a:r>
              <a:rPr lang="en-US" sz="2400" dirty="0">
                <a:solidFill>
                  <a:srgbClr val="333399"/>
                </a:solidFill>
                <a:latin typeface="Arial" pitchFamily="34" charset="0"/>
                <a:ea typeface="Calibri"/>
                <a:cs typeface="Arial" pitchFamily="34" charset="0"/>
              </a:rPr>
              <a:t>of open data policy</a:t>
            </a:r>
            <a:endParaRPr lang="en-US" sz="2800" dirty="0" smtClean="0">
              <a:solidFill>
                <a:srgbClr val="333399"/>
              </a:solidFill>
              <a:latin typeface="Arial" pitchFamily="34" charset="0"/>
              <a:ea typeface="Calibri"/>
              <a:cs typeface="Arial" pitchFamily="34" charset="0"/>
            </a:endParaRPr>
          </a:p>
        </p:txBody>
      </p:sp>
    </p:spTree>
    <p:extLst>
      <p:ext uri="{BB962C8B-B14F-4D97-AF65-F5344CB8AC3E}">
        <p14:creationId xmlns:p14="http://schemas.microsoft.com/office/powerpoint/2010/main" val="23114068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Major Barriers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25</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2672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333399"/>
                </a:solidFill>
                <a:latin typeface="Arial" pitchFamily="34" charset="0"/>
                <a:ea typeface="Calibri"/>
                <a:cs typeface="Arial" pitchFamily="34" charset="0"/>
              </a:rPr>
              <a:t>In </a:t>
            </a:r>
            <a:r>
              <a:rPr lang="en-US" sz="2400" dirty="0">
                <a:solidFill>
                  <a:srgbClr val="333399"/>
                </a:solidFill>
                <a:latin typeface="Arial" pitchFamily="34" charset="0"/>
                <a:ea typeface="Calibri"/>
                <a:cs typeface="Arial" pitchFamily="34" charset="0"/>
              </a:rPr>
              <a:t>particular UK and US policy makers and experts stated that – because of security reasons – some government data cannot be published.</a:t>
            </a:r>
          </a:p>
        </p:txBody>
      </p:sp>
      <p:sp>
        <p:nvSpPr>
          <p:cNvPr id="4" name="Rectangle 3"/>
          <p:cNvSpPr/>
          <p:nvPr/>
        </p:nvSpPr>
        <p:spPr>
          <a:xfrm>
            <a:off x="990600" y="1295400"/>
            <a:ext cx="7162800" cy="4191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400" dirty="0" smtClean="0">
                <a:solidFill>
                  <a:srgbClr val="333399"/>
                </a:solidFill>
                <a:latin typeface="Arial" pitchFamily="34" charset="0"/>
                <a:ea typeface="Calibri"/>
                <a:cs typeface="Arial" pitchFamily="34" charset="0"/>
              </a:rPr>
              <a:t>6. </a:t>
            </a:r>
            <a:r>
              <a:rPr lang="en-US" sz="2400" dirty="0">
                <a:solidFill>
                  <a:srgbClr val="333399"/>
                </a:solidFill>
                <a:latin typeface="Arial" pitchFamily="34" charset="0"/>
                <a:ea typeface="Calibri"/>
                <a:cs typeface="Arial" pitchFamily="34" charset="0"/>
              </a:rPr>
              <a:t>Security threats</a:t>
            </a:r>
            <a:endParaRPr lang="en-US" sz="2800" dirty="0" smtClean="0">
              <a:solidFill>
                <a:srgbClr val="333399"/>
              </a:solidFill>
              <a:latin typeface="Arial" pitchFamily="34" charset="0"/>
              <a:ea typeface="Calibri"/>
              <a:cs typeface="Arial" pitchFamily="34" charset="0"/>
            </a:endParaRPr>
          </a:p>
        </p:txBody>
      </p:sp>
    </p:spTree>
    <p:extLst>
      <p:ext uri="{BB962C8B-B14F-4D97-AF65-F5344CB8AC3E}">
        <p14:creationId xmlns:p14="http://schemas.microsoft.com/office/powerpoint/2010/main" val="225641548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Major Barriers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26</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2672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333399"/>
                </a:solidFill>
                <a:latin typeface="Arial" pitchFamily="34" charset="0"/>
                <a:ea typeface="Calibri"/>
                <a:cs typeface="Arial" pitchFamily="34" charset="0"/>
              </a:rPr>
              <a:t>In </a:t>
            </a:r>
            <a:r>
              <a:rPr lang="en-US" sz="2400" dirty="0">
                <a:solidFill>
                  <a:srgbClr val="333399"/>
                </a:solidFill>
                <a:latin typeface="Arial" pitchFamily="34" charset="0"/>
                <a:ea typeface="Calibri"/>
                <a:cs typeface="Arial" pitchFamily="34" charset="0"/>
              </a:rPr>
              <a:t>particular the European countries identified existing charging models as a barrier. Currently, the income of several government </a:t>
            </a:r>
            <a:r>
              <a:rPr lang="en-US" sz="2400" dirty="0" smtClean="0">
                <a:solidFill>
                  <a:srgbClr val="333399"/>
                </a:solidFill>
                <a:latin typeface="Arial" pitchFamily="34" charset="0"/>
                <a:ea typeface="Calibri"/>
                <a:cs typeface="Arial" pitchFamily="34" charset="0"/>
              </a:rPr>
              <a:t>organizations </a:t>
            </a:r>
            <a:r>
              <a:rPr lang="en-US" sz="2400" dirty="0">
                <a:solidFill>
                  <a:srgbClr val="333399"/>
                </a:solidFill>
                <a:latin typeface="Arial" pitchFamily="34" charset="0"/>
                <a:ea typeface="Calibri"/>
                <a:cs typeface="Arial" pitchFamily="34" charset="0"/>
              </a:rPr>
              <a:t>is based on the selling of data, which makes them reluctant to publish the data.</a:t>
            </a:r>
          </a:p>
        </p:txBody>
      </p:sp>
      <p:sp>
        <p:nvSpPr>
          <p:cNvPr id="4" name="Rectangle 3"/>
          <p:cNvSpPr/>
          <p:nvPr/>
        </p:nvSpPr>
        <p:spPr>
          <a:xfrm>
            <a:off x="990600" y="1295400"/>
            <a:ext cx="7162800" cy="4191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400" dirty="0">
                <a:solidFill>
                  <a:srgbClr val="333399"/>
                </a:solidFill>
                <a:latin typeface="Arial" pitchFamily="34" charset="0"/>
                <a:ea typeface="Calibri"/>
                <a:cs typeface="Arial" pitchFamily="34" charset="0"/>
              </a:rPr>
              <a:t>7</a:t>
            </a:r>
            <a:r>
              <a:rPr lang="en-US" sz="2400" dirty="0" smtClean="0">
                <a:solidFill>
                  <a:srgbClr val="333399"/>
                </a:solidFill>
                <a:latin typeface="Arial" pitchFamily="34" charset="0"/>
                <a:ea typeface="Calibri"/>
                <a:cs typeface="Arial" pitchFamily="34" charset="0"/>
              </a:rPr>
              <a:t>. </a:t>
            </a:r>
            <a:r>
              <a:rPr lang="en-US" sz="2400" dirty="0">
                <a:solidFill>
                  <a:srgbClr val="333399"/>
                </a:solidFill>
                <a:latin typeface="Arial" pitchFamily="34" charset="0"/>
                <a:ea typeface="Calibri"/>
                <a:cs typeface="Arial" pitchFamily="34" charset="0"/>
              </a:rPr>
              <a:t>Existing charging models</a:t>
            </a:r>
            <a:endParaRPr lang="en-US" sz="2800" dirty="0" smtClean="0">
              <a:solidFill>
                <a:srgbClr val="333399"/>
              </a:solidFill>
              <a:latin typeface="Arial" pitchFamily="34" charset="0"/>
              <a:ea typeface="Calibri"/>
              <a:cs typeface="Arial" pitchFamily="34" charset="0"/>
            </a:endParaRPr>
          </a:p>
        </p:txBody>
      </p:sp>
    </p:spTree>
    <p:extLst>
      <p:ext uri="{BB962C8B-B14F-4D97-AF65-F5344CB8AC3E}">
        <p14:creationId xmlns:p14="http://schemas.microsoft.com/office/powerpoint/2010/main" val="253355359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Major Barriers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27</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2672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333399"/>
                </a:solidFill>
                <a:latin typeface="Arial" pitchFamily="34" charset="0"/>
                <a:ea typeface="Calibri"/>
                <a:cs typeface="Arial" pitchFamily="34" charset="0"/>
              </a:rPr>
              <a:t>Uncertainty </a:t>
            </a:r>
            <a:r>
              <a:rPr lang="en-US" sz="2400" dirty="0">
                <a:solidFill>
                  <a:srgbClr val="333399"/>
                </a:solidFill>
                <a:latin typeface="Arial" pitchFamily="34" charset="0"/>
                <a:ea typeface="Calibri"/>
                <a:cs typeface="Arial" pitchFamily="34" charset="0"/>
              </a:rPr>
              <a:t>about the economic impact makes some countries reluctant to invest in open data policy.</a:t>
            </a:r>
          </a:p>
        </p:txBody>
      </p:sp>
      <p:sp>
        <p:nvSpPr>
          <p:cNvPr id="4" name="Rectangle 3"/>
          <p:cNvSpPr/>
          <p:nvPr/>
        </p:nvSpPr>
        <p:spPr>
          <a:xfrm>
            <a:off x="990600" y="1295400"/>
            <a:ext cx="7162800" cy="4191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400" dirty="0" smtClean="0">
                <a:solidFill>
                  <a:srgbClr val="333399"/>
                </a:solidFill>
                <a:latin typeface="Arial" pitchFamily="34" charset="0"/>
                <a:ea typeface="Calibri"/>
                <a:cs typeface="Arial" pitchFamily="34" charset="0"/>
              </a:rPr>
              <a:t>8. </a:t>
            </a:r>
            <a:r>
              <a:rPr lang="en-US" sz="2400" dirty="0">
                <a:solidFill>
                  <a:srgbClr val="333399"/>
                </a:solidFill>
                <a:latin typeface="Arial" pitchFamily="34" charset="0"/>
                <a:ea typeface="Calibri"/>
                <a:cs typeface="Arial" pitchFamily="34" charset="0"/>
              </a:rPr>
              <a:t>Uncertain economic impact</a:t>
            </a:r>
            <a:endParaRPr lang="en-US" sz="2800" dirty="0" smtClean="0">
              <a:solidFill>
                <a:srgbClr val="333399"/>
              </a:solidFill>
              <a:latin typeface="Arial" pitchFamily="34" charset="0"/>
              <a:ea typeface="Calibri"/>
              <a:cs typeface="Arial" pitchFamily="34" charset="0"/>
            </a:endParaRPr>
          </a:p>
        </p:txBody>
      </p:sp>
    </p:spTree>
    <p:extLst>
      <p:ext uri="{BB962C8B-B14F-4D97-AF65-F5344CB8AC3E}">
        <p14:creationId xmlns:p14="http://schemas.microsoft.com/office/powerpoint/2010/main" val="120956016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Major Barriers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28</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086600" cy="42672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333399"/>
                </a:solidFill>
                <a:latin typeface="Arial" pitchFamily="34" charset="0"/>
                <a:ea typeface="Calibri"/>
                <a:cs typeface="Arial" pitchFamily="34" charset="0"/>
              </a:rPr>
              <a:t>Experts </a:t>
            </a:r>
            <a:r>
              <a:rPr lang="en-US" sz="2400" dirty="0">
                <a:solidFill>
                  <a:srgbClr val="333399"/>
                </a:solidFill>
                <a:latin typeface="Arial" pitchFamily="34" charset="0"/>
                <a:ea typeface="Calibri"/>
                <a:cs typeface="Arial" pitchFamily="34" charset="0"/>
              </a:rPr>
              <a:t>in the US identified a limited capacity of existing networks as a barrier to open data policy.</a:t>
            </a:r>
          </a:p>
        </p:txBody>
      </p:sp>
      <p:sp>
        <p:nvSpPr>
          <p:cNvPr id="4" name="Rectangle 3"/>
          <p:cNvSpPr/>
          <p:nvPr/>
        </p:nvSpPr>
        <p:spPr>
          <a:xfrm>
            <a:off x="1124607" y="1286860"/>
            <a:ext cx="7162800" cy="4191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400" dirty="0">
                <a:solidFill>
                  <a:srgbClr val="333399"/>
                </a:solidFill>
                <a:latin typeface="Arial" pitchFamily="34" charset="0"/>
                <a:ea typeface="Calibri"/>
                <a:cs typeface="Arial" pitchFamily="34" charset="0"/>
              </a:rPr>
              <a:t>9</a:t>
            </a:r>
            <a:r>
              <a:rPr lang="en-US" sz="2400" dirty="0" smtClean="0">
                <a:solidFill>
                  <a:srgbClr val="333399"/>
                </a:solidFill>
                <a:latin typeface="Arial" pitchFamily="34" charset="0"/>
                <a:ea typeface="Calibri"/>
                <a:cs typeface="Arial" pitchFamily="34" charset="0"/>
              </a:rPr>
              <a:t>. </a:t>
            </a:r>
            <a:r>
              <a:rPr lang="en-US" sz="2400" dirty="0">
                <a:solidFill>
                  <a:srgbClr val="333399"/>
                </a:solidFill>
                <a:latin typeface="Arial" pitchFamily="34" charset="0"/>
                <a:ea typeface="Calibri"/>
                <a:cs typeface="Arial" pitchFamily="34" charset="0"/>
              </a:rPr>
              <a:t>Network overload</a:t>
            </a:r>
            <a:endParaRPr lang="en-US" sz="2800" dirty="0" smtClean="0">
              <a:solidFill>
                <a:srgbClr val="333399"/>
              </a:solidFill>
              <a:latin typeface="Arial" pitchFamily="34" charset="0"/>
              <a:ea typeface="Calibri"/>
              <a:cs typeface="Arial" pitchFamily="34" charset="0"/>
            </a:endParaRPr>
          </a:p>
        </p:txBody>
      </p:sp>
    </p:spTree>
    <p:extLst>
      <p:ext uri="{BB962C8B-B14F-4D97-AF65-F5344CB8AC3E}">
        <p14:creationId xmlns:p14="http://schemas.microsoft.com/office/powerpoint/2010/main" val="36248009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53CC694-F698-4A5F-8C80-2533876D4799}" type="slidenum">
              <a:rPr lang="en-US" smtClean="0"/>
              <a:pPr eaLnBrk="1" hangingPunct="1"/>
              <a:t>29</a:t>
            </a:fld>
            <a:endParaRPr lang="en-US" smtClean="0"/>
          </a:p>
        </p:txBody>
      </p:sp>
      <p:sp>
        <p:nvSpPr>
          <p:cNvPr id="16387" name="Text Box 4"/>
          <p:cNvSpPr txBox="1">
            <a:spLocks noChangeArrowheads="1"/>
          </p:cNvSpPr>
          <p:nvPr/>
        </p:nvSpPr>
        <p:spPr bwMode="auto">
          <a:xfrm>
            <a:off x="152400" y="152400"/>
            <a:ext cx="8763000" cy="7699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4400" b="1" dirty="0" smtClean="0">
                <a:solidFill>
                  <a:srgbClr val="0000FF"/>
                </a:solidFill>
              </a:rPr>
              <a:t>Recommendations</a:t>
            </a:r>
          </a:p>
        </p:txBody>
      </p:sp>
      <p:sp>
        <p:nvSpPr>
          <p:cNvPr id="2" name="Oval 1"/>
          <p:cNvSpPr/>
          <p:nvPr/>
        </p:nvSpPr>
        <p:spPr>
          <a:xfrm>
            <a:off x="1600200" y="1676400"/>
            <a:ext cx="5562600" cy="32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9900"/>
                </a:solidFill>
                <a:latin typeface="Arial" pitchFamily="34" charset="0"/>
                <a:cs typeface="Arial" pitchFamily="34" charset="0"/>
              </a:rPr>
              <a:t>Let’s move towards open data gradually, rather than  abruptly. </a:t>
            </a:r>
            <a:endParaRPr lang="en-US" sz="4000" dirty="0">
              <a:solidFill>
                <a:srgbClr val="FF9900"/>
              </a:solidFill>
              <a:latin typeface="Arial" pitchFamily="34" charset="0"/>
              <a:cs typeface="Arial" pitchFamily="34" charset="0"/>
            </a:endParaRPr>
          </a:p>
        </p:txBody>
      </p:sp>
    </p:spTree>
    <p:extLst>
      <p:ext uri="{BB962C8B-B14F-4D97-AF65-F5344CB8AC3E}">
        <p14:creationId xmlns:p14="http://schemas.microsoft.com/office/powerpoint/2010/main" val="3707135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76200"/>
            <a:ext cx="7239000" cy="762000"/>
          </a:xfrm>
          <a:solidFill>
            <a:srgbClr val="006600"/>
          </a:solidFill>
        </p:spPr>
        <p:txBody>
          <a:bodyPr/>
          <a:lstStyle/>
          <a:p>
            <a:pPr eaLnBrk="1" hangingPunct="1"/>
            <a:r>
              <a:rPr lang="en-US" sz="3200" b="1" dirty="0" smtClean="0">
                <a:solidFill>
                  <a:srgbClr val="FF0000"/>
                </a:solidFill>
                <a:latin typeface="Times New Roman" pitchFamily="18" charset="0"/>
                <a:cs typeface="Times New Roman" pitchFamily="18" charset="0"/>
              </a:rPr>
              <a:t>Open Data Strategy in NSDS</a:t>
            </a:r>
          </a:p>
        </p:txBody>
      </p:sp>
      <p:sp>
        <p:nvSpPr>
          <p:cNvPr id="5" name="Date Placeholder 4"/>
          <p:cNvSpPr>
            <a:spLocks noGrp="1"/>
          </p:cNvSpPr>
          <p:nvPr>
            <p:ph type="dt" sz="quarter" idx="10"/>
          </p:nvPr>
        </p:nvSpPr>
        <p:spPr/>
        <p:txBody>
          <a:bodyPr/>
          <a:lstStyle/>
          <a:p>
            <a:pPr>
              <a:defRPr/>
            </a:pPr>
            <a:fld id="{E2DFED3C-F783-4E3B-A65F-FC240307E1DE}" type="datetime3">
              <a:rPr lang="en-US"/>
              <a:pPr>
                <a:defRPr/>
              </a:pPr>
              <a:t>19 September 2018</a:t>
            </a:fld>
            <a:endParaRPr lang="en-US" dirty="0"/>
          </a:p>
        </p:txBody>
      </p:sp>
      <p:sp>
        <p:nvSpPr>
          <p:cNvPr id="6" name="Slide Number Placeholder 5"/>
          <p:cNvSpPr>
            <a:spLocks noGrp="1"/>
          </p:cNvSpPr>
          <p:nvPr>
            <p:ph type="sldNum" sz="quarter" idx="12"/>
          </p:nvPr>
        </p:nvSpPr>
        <p:spPr/>
        <p:txBody>
          <a:bodyPr/>
          <a:lstStyle/>
          <a:p>
            <a:pPr>
              <a:defRPr/>
            </a:pPr>
            <a:fld id="{5FF191DA-9AAF-47AF-99B6-513E34E6FE02}" type="slidenum">
              <a:rPr lang="en-US"/>
              <a:pPr>
                <a:defRPr/>
              </a:pPr>
              <a:t>3</a:t>
            </a:fld>
            <a:endParaRPr lang="en-US"/>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8" name="TextBox 3"/>
          <p:cNvSpPr txBox="1">
            <a:spLocks noChangeArrowheads="1"/>
          </p:cNvSpPr>
          <p:nvPr/>
        </p:nvSpPr>
        <p:spPr bwMode="auto">
          <a:xfrm>
            <a:off x="495300" y="1314539"/>
            <a:ext cx="8039100" cy="4693593"/>
          </a:xfrm>
          <a:prstGeom prst="rect">
            <a:avLst/>
          </a:prstGeom>
          <a:noFill/>
          <a:ln w="12700">
            <a:solidFill>
              <a:srgbClr val="6600FF"/>
            </a:solid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defRPr/>
            </a:pPr>
            <a:r>
              <a:rPr lang="en-US" sz="2400" dirty="0" smtClean="0"/>
              <a:t>Four Strategic Priorities:</a:t>
            </a:r>
          </a:p>
          <a:p>
            <a:pPr algn="just" eaLnBrk="1" hangingPunct="1">
              <a:defRPr/>
            </a:pPr>
            <a:endParaRPr lang="en-US" sz="1100" dirty="0" smtClean="0"/>
          </a:p>
          <a:p>
            <a:pPr algn="just" eaLnBrk="1" hangingPunct="1">
              <a:buFontTx/>
              <a:buBlip>
                <a:blip r:embed="rId5"/>
              </a:buBlip>
              <a:defRPr/>
            </a:pPr>
            <a:r>
              <a:rPr lang="en-US" sz="2400" dirty="0" smtClean="0"/>
              <a:t> To improve the quality, coverage and use of core </a:t>
            </a:r>
          </a:p>
          <a:p>
            <a:pPr marL="393700" indent="-393700" algn="just" eaLnBrk="1" hangingPunct="1">
              <a:defRPr/>
            </a:pPr>
            <a:r>
              <a:rPr lang="en-US" sz="2400" dirty="0" smtClean="0"/>
              <a:t>    statistics: </a:t>
            </a:r>
            <a:r>
              <a:rPr lang="en-US" sz="2400" dirty="0" smtClean="0">
                <a:solidFill>
                  <a:srgbClr val="0066FF"/>
                </a:solidFill>
              </a:rPr>
              <a:t>to comply with Special Data Dissemination  Standard (SDDS)</a:t>
            </a:r>
          </a:p>
          <a:p>
            <a:pPr marL="344488" indent="-344488" algn="just" eaLnBrk="1" hangingPunct="1">
              <a:buFontTx/>
              <a:buBlip>
                <a:blip r:embed="rId5"/>
              </a:buBlip>
              <a:defRPr/>
            </a:pPr>
            <a:r>
              <a:rPr lang="en-US" sz="2400" dirty="0" smtClean="0"/>
              <a:t>To strengthen the professionalism of the national statistical system: </a:t>
            </a:r>
            <a:r>
              <a:rPr lang="en-US" sz="2400" dirty="0" smtClean="0">
                <a:solidFill>
                  <a:srgbClr val="0000FF"/>
                </a:solidFill>
              </a:rPr>
              <a:t>development of “skills &amp; expertise of work force”</a:t>
            </a:r>
          </a:p>
          <a:p>
            <a:pPr algn="just" eaLnBrk="1" hangingPunct="1">
              <a:buFontTx/>
              <a:buBlip>
                <a:blip r:embed="rId5"/>
              </a:buBlip>
              <a:defRPr/>
            </a:pPr>
            <a:r>
              <a:rPr lang="en-US" sz="2400" dirty="0" smtClean="0"/>
              <a:t> To build capacity to collect, compile, disseminate and,   </a:t>
            </a:r>
          </a:p>
          <a:p>
            <a:pPr algn="just" eaLnBrk="1" hangingPunct="1">
              <a:defRPr/>
            </a:pPr>
            <a:r>
              <a:rPr lang="en-US" sz="2400" dirty="0" smtClean="0"/>
              <a:t>    especially, use statistics at local level: </a:t>
            </a:r>
            <a:r>
              <a:rPr lang="en-US" sz="2400" dirty="0" smtClean="0">
                <a:solidFill>
                  <a:srgbClr val="0000FF"/>
                </a:solidFill>
              </a:rPr>
              <a:t>strengthening  </a:t>
            </a:r>
          </a:p>
          <a:p>
            <a:pPr algn="just" eaLnBrk="1" hangingPunct="1">
              <a:defRPr/>
            </a:pPr>
            <a:r>
              <a:rPr lang="en-US" sz="2400" dirty="0" smtClean="0">
                <a:solidFill>
                  <a:srgbClr val="0000FF"/>
                </a:solidFill>
              </a:rPr>
              <a:t>    “local  level statistics”</a:t>
            </a:r>
          </a:p>
          <a:p>
            <a:pPr algn="just" eaLnBrk="1" hangingPunct="1">
              <a:buFontTx/>
              <a:buBlip>
                <a:blip r:embed="rId5"/>
              </a:buBlip>
              <a:defRPr/>
            </a:pPr>
            <a:r>
              <a:rPr lang="en-US" sz="2400" dirty="0" smtClean="0"/>
              <a:t> To promote access and the use of official statistics at all </a:t>
            </a:r>
          </a:p>
          <a:p>
            <a:pPr algn="just" eaLnBrk="1" hangingPunct="1">
              <a:defRPr/>
            </a:pPr>
            <a:r>
              <a:rPr lang="en-US" sz="2400" dirty="0" smtClean="0"/>
              <a:t>    level of society: </a:t>
            </a:r>
            <a:r>
              <a:rPr lang="en-US" sz="2400" dirty="0" smtClean="0">
                <a:solidFill>
                  <a:srgbClr val="0000FF"/>
                </a:solidFill>
              </a:rPr>
              <a:t>moving towards “Open Data Strategy”</a:t>
            </a:r>
          </a:p>
        </p:txBody>
      </p:sp>
    </p:spTree>
    <p:extLst>
      <p:ext uri="{BB962C8B-B14F-4D97-AF65-F5344CB8AC3E}">
        <p14:creationId xmlns:p14="http://schemas.microsoft.com/office/powerpoint/2010/main" val="127008350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53CC694-F698-4A5F-8C80-2533876D4799}" type="slidenum">
              <a:rPr lang="en-US" smtClean="0"/>
              <a:pPr eaLnBrk="1" hangingPunct="1"/>
              <a:t>30</a:t>
            </a:fld>
            <a:endParaRPr lang="en-US" smtClean="0"/>
          </a:p>
        </p:txBody>
      </p:sp>
      <p:sp>
        <p:nvSpPr>
          <p:cNvPr id="16387" name="Text Box 4"/>
          <p:cNvSpPr txBox="1">
            <a:spLocks noChangeArrowheads="1"/>
          </p:cNvSpPr>
          <p:nvPr/>
        </p:nvSpPr>
        <p:spPr bwMode="auto">
          <a:xfrm>
            <a:off x="152400" y="2935069"/>
            <a:ext cx="8763000"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3600" b="1" dirty="0" smtClean="0">
                <a:solidFill>
                  <a:srgbClr val="008000"/>
                </a:solidFill>
              </a:rPr>
              <a:t>Data Dissemination Policy </a:t>
            </a:r>
          </a:p>
        </p:txBody>
      </p:sp>
    </p:spTree>
    <p:extLst>
      <p:ext uri="{BB962C8B-B14F-4D97-AF65-F5344CB8AC3E}">
        <p14:creationId xmlns:p14="http://schemas.microsoft.com/office/powerpoint/2010/main" val="4048598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53CC694-F698-4A5F-8C80-2533876D4799}" type="slidenum">
              <a:rPr lang="en-US" smtClean="0"/>
              <a:pPr eaLnBrk="1" hangingPunct="1"/>
              <a:t>31</a:t>
            </a:fld>
            <a:endParaRPr lang="en-US" smtClean="0"/>
          </a:p>
        </p:txBody>
      </p:sp>
      <p:sp>
        <p:nvSpPr>
          <p:cNvPr id="16387" name="Text Box 4"/>
          <p:cNvSpPr txBox="1">
            <a:spLocks noChangeArrowheads="1"/>
          </p:cNvSpPr>
          <p:nvPr/>
        </p:nvSpPr>
        <p:spPr bwMode="auto">
          <a:xfrm>
            <a:off x="152400" y="152400"/>
            <a:ext cx="8763000"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3600" b="1" dirty="0" smtClean="0">
                <a:solidFill>
                  <a:srgbClr val="008000"/>
                </a:solidFill>
              </a:rPr>
              <a:t>Data Dissemination Policy </a:t>
            </a:r>
          </a:p>
        </p:txBody>
      </p:sp>
      <p:sp>
        <p:nvSpPr>
          <p:cNvPr id="2" name="Oval 1"/>
          <p:cNvSpPr/>
          <p:nvPr/>
        </p:nvSpPr>
        <p:spPr>
          <a:xfrm>
            <a:off x="1752600" y="2209800"/>
            <a:ext cx="5867400" cy="4572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itchFamily="34" charset="0"/>
              <a:buChar char="•"/>
            </a:pPr>
            <a:r>
              <a:rPr lang="en-US" sz="2800" dirty="0" smtClean="0">
                <a:solidFill>
                  <a:srgbClr val="0000FF"/>
                </a:solidFill>
                <a:latin typeface="Arial" pitchFamily="34" charset="0"/>
                <a:cs typeface="Arial" pitchFamily="34" charset="0"/>
              </a:rPr>
              <a:t>What?</a:t>
            </a:r>
          </a:p>
          <a:p>
            <a:pPr marL="571500" indent="-571500">
              <a:buFont typeface="Arial" pitchFamily="34" charset="0"/>
              <a:buChar char="•"/>
            </a:pPr>
            <a:r>
              <a:rPr lang="en-US" sz="2800" dirty="0" smtClean="0">
                <a:solidFill>
                  <a:srgbClr val="0000FF"/>
                </a:solidFill>
                <a:latin typeface="Arial" pitchFamily="34" charset="0"/>
                <a:cs typeface="Arial" pitchFamily="34" charset="0"/>
              </a:rPr>
              <a:t>How?</a:t>
            </a:r>
          </a:p>
          <a:p>
            <a:pPr marL="571500" indent="-571500">
              <a:buFont typeface="Arial" pitchFamily="34" charset="0"/>
              <a:buChar char="•"/>
            </a:pPr>
            <a:r>
              <a:rPr lang="en-US" sz="2800" dirty="0" smtClean="0">
                <a:solidFill>
                  <a:srgbClr val="0000FF"/>
                </a:solidFill>
                <a:latin typeface="Arial" pitchFamily="34" charset="0"/>
                <a:cs typeface="Arial" pitchFamily="34" charset="0"/>
              </a:rPr>
              <a:t>Who?</a:t>
            </a:r>
          </a:p>
          <a:p>
            <a:pPr marL="571500" indent="-571500">
              <a:buFont typeface="Arial" pitchFamily="34" charset="0"/>
              <a:buChar char="•"/>
            </a:pPr>
            <a:r>
              <a:rPr lang="en-US" sz="2800" dirty="0" smtClean="0">
                <a:solidFill>
                  <a:srgbClr val="0000FF"/>
                </a:solidFill>
                <a:latin typeface="Arial" pitchFamily="34" charset="0"/>
                <a:cs typeface="Arial" pitchFamily="34" charset="0"/>
              </a:rPr>
              <a:t>When?</a:t>
            </a:r>
          </a:p>
          <a:p>
            <a:pPr marL="571500" indent="-571500">
              <a:buFont typeface="Arial" pitchFamily="34" charset="0"/>
              <a:buChar char="•"/>
            </a:pPr>
            <a:r>
              <a:rPr lang="en-US" sz="2800" dirty="0" smtClean="0">
                <a:solidFill>
                  <a:srgbClr val="0000FF"/>
                </a:solidFill>
                <a:latin typeface="Arial" pitchFamily="34" charset="0"/>
                <a:cs typeface="Arial" pitchFamily="34" charset="0"/>
              </a:rPr>
              <a:t>Fees or charge?</a:t>
            </a:r>
          </a:p>
          <a:p>
            <a:pPr marL="571500" indent="-571500">
              <a:buFont typeface="Arial" pitchFamily="34" charset="0"/>
              <a:buChar char="•"/>
            </a:pPr>
            <a:r>
              <a:rPr lang="en-US" sz="2800" dirty="0" smtClean="0">
                <a:solidFill>
                  <a:srgbClr val="0000FF"/>
                </a:solidFill>
                <a:latin typeface="Arial" pitchFamily="34" charset="0"/>
                <a:cs typeface="Arial" pitchFamily="34" charset="0"/>
              </a:rPr>
              <a:t>Norms for the users? </a:t>
            </a:r>
            <a:endParaRPr lang="en-US" sz="2800" dirty="0">
              <a:solidFill>
                <a:srgbClr val="0000FF"/>
              </a:solidFill>
              <a:latin typeface="Arial" pitchFamily="34" charset="0"/>
              <a:cs typeface="Arial" pitchFamily="34" charset="0"/>
            </a:endParaRPr>
          </a:p>
        </p:txBody>
      </p:sp>
      <p:sp>
        <p:nvSpPr>
          <p:cNvPr id="5" name="Text Box 4"/>
          <p:cNvSpPr txBox="1">
            <a:spLocks noChangeArrowheads="1"/>
          </p:cNvSpPr>
          <p:nvPr/>
        </p:nvSpPr>
        <p:spPr bwMode="auto">
          <a:xfrm>
            <a:off x="152400" y="1027093"/>
            <a:ext cx="8763000" cy="954107"/>
          </a:xfrm>
          <a:prstGeom prst="rect">
            <a:avLst/>
          </a:prstGeom>
          <a:solidFill>
            <a:schemeClr val="accent5">
              <a:lumMod val="40000"/>
              <a:lumOff val="60000"/>
            </a:schemeClr>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800" dirty="0" smtClean="0">
                <a:solidFill>
                  <a:srgbClr val="0000FF"/>
                </a:solidFill>
              </a:rPr>
              <a:t>An ideal data dissemination policy includes following components:</a:t>
            </a:r>
          </a:p>
        </p:txBody>
      </p:sp>
    </p:spTree>
    <p:extLst>
      <p:ext uri="{BB962C8B-B14F-4D97-AF65-F5344CB8AC3E}">
        <p14:creationId xmlns:p14="http://schemas.microsoft.com/office/powerpoint/2010/main" val="2072575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53CC694-F698-4A5F-8C80-2533876D4799}" type="slidenum">
              <a:rPr lang="en-US" smtClean="0"/>
              <a:pPr eaLnBrk="1" hangingPunct="1"/>
              <a:t>32</a:t>
            </a:fld>
            <a:endParaRPr lang="en-US" smtClean="0"/>
          </a:p>
        </p:txBody>
      </p:sp>
      <p:sp>
        <p:nvSpPr>
          <p:cNvPr id="16387" name="Text Box 4"/>
          <p:cNvSpPr txBox="1">
            <a:spLocks noChangeArrowheads="1"/>
          </p:cNvSpPr>
          <p:nvPr/>
        </p:nvSpPr>
        <p:spPr bwMode="auto">
          <a:xfrm>
            <a:off x="152400" y="152400"/>
            <a:ext cx="8763000"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3600" b="1" dirty="0" smtClean="0">
                <a:solidFill>
                  <a:srgbClr val="008000"/>
                </a:solidFill>
              </a:rPr>
              <a:t>Data Dissemination Policy </a:t>
            </a:r>
          </a:p>
        </p:txBody>
      </p:sp>
      <p:sp>
        <p:nvSpPr>
          <p:cNvPr id="2" name="Oval 1"/>
          <p:cNvSpPr/>
          <p:nvPr/>
        </p:nvSpPr>
        <p:spPr>
          <a:xfrm>
            <a:off x="1752600" y="2209800"/>
            <a:ext cx="5867400" cy="4572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itchFamily="34" charset="0"/>
              <a:buChar char="•"/>
            </a:pPr>
            <a:r>
              <a:rPr lang="en-US" sz="2800" dirty="0" smtClean="0">
                <a:solidFill>
                  <a:srgbClr val="0000FF"/>
                </a:solidFill>
                <a:latin typeface="Arial" pitchFamily="34" charset="0"/>
                <a:cs typeface="Arial" pitchFamily="34" charset="0"/>
                <a:hlinkClick r:id="rId2" action="ppaction://hlinkfile"/>
              </a:rPr>
              <a:t>India</a:t>
            </a:r>
            <a:endParaRPr lang="en-US" sz="2800" dirty="0" smtClean="0">
              <a:solidFill>
                <a:srgbClr val="0000FF"/>
              </a:solidFill>
              <a:latin typeface="Arial" pitchFamily="34" charset="0"/>
              <a:cs typeface="Arial" pitchFamily="34" charset="0"/>
            </a:endParaRPr>
          </a:p>
          <a:p>
            <a:pPr marL="571500" indent="-571500">
              <a:buFont typeface="Arial" pitchFamily="34" charset="0"/>
              <a:buChar char="•"/>
            </a:pPr>
            <a:r>
              <a:rPr lang="en-US" sz="2800" dirty="0" smtClean="0">
                <a:solidFill>
                  <a:srgbClr val="0000FF"/>
                </a:solidFill>
                <a:latin typeface="Arial" pitchFamily="34" charset="0"/>
                <a:cs typeface="Arial" pitchFamily="34" charset="0"/>
                <a:hlinkClick r:id="rId3" action="ppaction://hlinkfile"/>
              </a:rPr>
              <a:t>Sri Lanka</a:t>
            </a:r>
            <a:endParaRPr lang="en-US" sz="2800" dirty="0">
              <a:solidFill>
                <a:srgbClr val="0000FF"/>
              </a:solidFill>
              <a:latin typeface="Arial" pitchFamily="34" charset="0"/>
              <a:cs typeface="Arial" pitchFamily="34" charset="0"/>
            </a:endParaRPr>
          </a:p>
        </p:txBody>
      </p:sp>
      <p:sp>
        <p:nvSpPr>
          <p:cNvPr id="5" name="Text Box 4"/>
          <p:cNvSpPr txBox="1">
            <a:spLocks noChangeArrowheads="1"/>
          </p:cNvSpPr>
          <p:nvPr/>
        </p:nvSpPr>
        <p:spPr bwMode="auto">
          <a:xfrm>
            <a:off x="152400" y="1027093"/>
            <a:ext cx="8763000" cy="523220"/>
          </a:xfrm>
          <a:prstGeom prst="rect">
            <a:avLst/>
          </a:prstGeom>
          <a:solidFill>
            <a:schemeClr val="accent5">
              <a:lumMod val="40000"/>
              <a:lumOff val="60000"/>
            </a:schemeClr>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800" dirty="0" smtClean="0">
                <a:solidFill>
                  <a:srgbClr val="0000FF"/>
                </a:solidFill>
              </a:rPr>
              <a:t>Data dissemination policy of India and Sri Lanka</a:t>
            </a:r>
          </a:p>
        </p:txBody>
      </p:sp>
    </p:spTree>
    <p:extLst>
      <p:ext uri="{BB962C8B-B14F-4D97-AF65-F5344CB8AC3E}">
        <p14:creationId xmlns:p14="http://schemas.microsoft.com/office/powerpoint/2010/main" val="3444887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53CC694-F698-4A5F-8C80-2533876D4799}" type="slidenum">
              <a:rPr lang="en-US" smtClean="0"/>
              <a:pPr eaLnBrk="1" hangingPunct="1"/>
              <a:t>33</a:t>
            </a:fld>
            <a:endParaRPr lang="en-US" smtClean="0"/>
          </a:p>
        </p:txBody>
      </p:sp>
      <p:sp>
        <p:nvSpPr>
          <p:cNvPr id="16387" name="Text Box 4"/>
          <p:cNvSpPr txBox="1">
            <a:spLocks noChangeArrowheads="1"/>
          </p:cNvSpPr>
          <p:nvPr/>
        </p:nvSpPr>
        <p:spPr bwMode="auto">
          <a:xfrm>
            <a:off x="152400" y="2809875"/>
            <a:ext cx="8763000" cy="7699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4400" b="1" dirty="0" smtClean="0">
                <a:solidFill>
                  <a:srgbClr val="0000FF"/>
                </a:solidFill>
              </a:rPr>
              <a:t>Thank you all</a:t>
            </a:r>
          </a:p>
        </p:txBody>
      </p:sp>
    </p:spTree>
    <p:extLst>
      <p:ext uri="{BB962C8B-B14F-4D97-AF65-F5344CB8AC3E}">
        <p14:creationId xmlns:p14="http://schemas.microsoft.com/office/powerpoint/2010/main" val="1554810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76200"/>
            <a:ext cx="7239000" cy="762000"/>
          </a:xfrm>
          <a:solidFill>
            <a:srgbClr val="006600"/>
          </a:solidFill>
        </p:spPr>
        <p:txBody>
          <a:bodyPr/>
          <a:lstStyle/>
          <a:p>
            <a:pPr eaLnBrk="1" hangingPunct="1"/>
            <a:r>
              <a:rPr lang="en-US" sz="3200" b="1" dirty="0" smtClean="0">
                <a:solidFill>
                  <a:srgbClr val="FF0000"/>
                </a:solidFill>
                <a:latin typeface="Times New Roman" pitchFamily="18" charset="0"/>
                <a:cs typeface="Times New Roman" pitchFamily="18" charset="0"/>
              </a:rPr>
              <a:t>Principles of Open Data Strategy</a:t>
            </a:r>
          </a:p>
        </p:txBody>
      </p:sp>
      <p:sp>
        <p:nvSpPr>
          <p:cNvPr id="5" name="Date Placeholder 4"/>
          <p:cNvSpPr>
            <a:spLocks noGrp="1"/>
          </p:cNvSpPr>
          <p:nvPr>
            <p:ph type="dt" sz="quarter" idx="10"/>
          </p:nvPr>
        </p:nvSpPr>
        <p:spPr/>
        <p:txBody>
          <a:bodyPr/>
          <a:lstStyle/>
          <a:p>
            <a:pPr>
              <a:defRPr/>
            </a:pPr>
            <a:fld id="{E2DFED3C-F783-4E3B-A65F-FC240307E1DE}" type="datetime3">
              <a:rPr lang="en-US"/>
              <a:pPr>
                <a:defRPr/>
              </a:pPr>
              <a:t>19 September 2018</a:t>
            </a:fld>
            <a:endParaRPr lang="en-US" dirty="0"/>
          </a:p>
        </p:txBody>
      </p:sp>
      <p:sp>
        <p:nvSpPr>
          <p:cNvPr id="6" name="Slide Number Placeholder 5"/>
          <p:cNvSpPr>
            <a:spLocks noGrp="1"/>
          </p:cNvSpPr>
          <p:nvPr>
            <p:ph type="sldNum" sz="quarter" idx="12"/>
          </p:nvPr>
        </p:nvSpPr>
        <p:spPr/>
        <p:txBody>
          <a:bodyPr/>
          <a:lstStyle/>
          <a:p>
            <a:pPr>
              <a:defRPr/>
            </a:pPr>
            <a:fld id="{5FF191DA-9AAF-47AF-99B6-513E34E6FE02}" type="slidenum">
              <a:rPr lang="en-US"/>
              <a:pPr>
                <a:defRPr/>
              </a:pPr>
              <a:t>4</a:t>
            </a:fld>
            <a:endParaRPr lang="en-US"/>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7175" name="Rectangle 14"/>
          <p:cNvSpPr>
            <a:spLocks noChangeArrowheads="1"/>
          </p:cNvSpPr>
          <p:nvPr/>
        </p:nvSpPr>
        <p:spPr bwMode="auto">
          <a:xfrm>
            <a:off x="457200" y="990600"/>
            <a:ext cx="8267700" cy="4524315"/>
          </a:xfrm>
          <a:prstGeom prst="rect">
            <a:avLst/>
          </a:prstGeom>
          <a:solidFill>
            <a:schemeClr val="accent1">
              <a:lumMod val="20000"/>
              <a:lumOff val="80000"/>
            </a:schemeClr>
          </a:solidFill>
          <a:ln w="38100">
            <a:solidFill>
              <a:srgbClr val="0000FF"/>
            </a:solidFill>
            <a:miter lim="800000"/>
            <a:headEnd/>
            <a:tailEnd/>
          </a:ln>
        </p:spPr>
        <p:txBody>
          <a:bodyPr wrap="square">
            <a:spAutoFit/>
          </a:bodyPr>
          <a:lstStyle/>
          <a:p>
            <a:pPr algn="just"/>
            <a:endParaRPr lang="en-US" sz="2400" dirty="0" smtClean="0"/>
          </a:p>
          <a:p>
            <a:pPr algn="just"/>
            <a:r>
              <a:rPr lang="en-US" sz="2400" dirty="0" smtClean="0"/>
              <a:t>The </a:t>
            </a:r>
            <a:r>
              <a:rPr lang="en-US" sz="2400" dirty="0"/>
              <a:t>six Charter principles were developed in 2015 by governments, civil society, and experts around the world to represent a globally-agreed set of aspirational norms for how to publish </a:t>
            </a:r>
            <a:r>
              <a:rPr lang="en-US" sz="2400" dirty="0" smtClean="0"/>
              <a:t>data:</a:t>
            </a:r>
          </a:p>
          <a:p>
            <a:pPr algn="just"/>
            <a:endParaRPr lang="en-US" sz="2400" b="1" dirty="0" smtClean="0"/>
          </a:p>
          <a:p>
            <a:pPr algn="just"/>
            <a:r>
              <a:rPr lang="en-US" sz="2400" b="1" dirty="0" smtClean="0"/>
              <a:t>1</a:t>
            </a:r>
            <a:r>
              <a:rPr lang="en-US" sz="2400" b="1" dirty="0"/>
              <a:t>. Open By Default</a:t>
            </a:r>
          </a:p>
          <a:p>
            <a:pPr algn="just"/>
            <a:r>
              <a:rPr lang="en-US" sz="2400" b="1" dirty="0"/>
              <a:t>2. Timely and Comprehensive</a:t>
            </a:r>
          </a:p>
          <a:p>
            <a:pPr algn="just"/>
            <a:r>
              <a:rPr lang="en-US" sz="2400" b="1" dirty="0"/>
              <a:t>3. Accessible and </a:t>
            </a:r>
            <a:r>
              <a:rPr lang="en-US" sz="2400" b="1" dirty="0" smtClean="0"/>
              <a:t>Usable</a:t>
            </a:r>
          </a:p>
          <a:p>
            <a:pPr algn="just"/>
            <a:r>
              <a:rPr lang="en-US" sz="2400" b="1" dirty="0"/>
              <a:t>4. Comparable and Interoperable</a:t>
            </a:r>
          </a:p>
          <a:p>
            <a:pPr algn="just"/>
            <a:r>
              <a:rPr lang="en-US" sz="2400" b="1" dirty="0"/>
              <a:t>5. For Improved Governance &amp; Citizen Engagement</a:t>
            </a:r>
          </a:p>
          <a:p>
            <a:pPr algn="just"/>
            <a:r>
              <a:rPr lang="en-US" sz="2400" b="1" dirty="0"/>
              <a:t>6. For Inclusive Development and </a:t>
            </a:r>
            <a:r>
              <a:rPr lang="en-US" sz="2400" b="1" dirty="0" smtClean="0"/>
              <a:t>Innovation</a:t>
            </a:r>
            <a:endParaRPr lang="en-US" sz="2400"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Principles of International Open Data Charter</a:t>
            </a:r>
          </a:p>
        </p:txBody>
      </p:sp>
      <p:sp>
        <p:nvSpPr>
          <p:cNvPr id="5" name="Date Placeholder 4"/>
          <p:cNvSpPr>
            <a:spLocks noGrp="1"/>
          </p:cNvSpPr>
          <p:nvPr>
            <p:ph type="dt" sz="quarter" idx="10"/>
          </p:nvPr>
        </p:nvSpPr>
        <p:spPr/>
        <p:txBody>
          <a:bodyPr/>
          <a:lstStyle/>
          <a:p>
            <a:pPr>
              <a:defRPr/>
            </a:pPr>
            <a:fld id="{E2DFED3C-F783-4E3B-A65F-FC240307E1DE}" type="datetime3">
              <a:rPr lang="en-US"/>
              <a:pPr>
                <a:defRPr/>
              </a:pPr>
              <a:t>19 September 2018</a:t>
            </a:fld>
            <a:endParaRPr lang="en-US" dirty="0"/>
          </a:p>
        </p:txBody>
      </p:sp>
      <p:sp>
        <p:nvSpPr>
          <p:cNvPr id="6" name="Slide Number Placeholder 5"/>
          <p:cNvSpPr>
            <a:spLocks noGrp="1"/>
          </p:cNvSpPr>
          <p:nvPr>
            <p:ph type="sldNum" sz="quarter" idx="12"/>
          </p:nvPr>
        </p:nvSpPr>
        <p:spPr/>
        <p:txBody>
          <a:bodyPr/>
          <a:lstStyle/>
          <a:p>
            <a:pPr>
              <a:defRPr/>
            </a:pPr>
            <a:fld id="{5FF191DA-9AAF-47AF-99B6-513E34E6FE02}" type="slidenum">
              <a:rPr lang="en-US"/>
              <a:pPr>
                <a:defRPr/>
              </a:pPr>
              <a:t>5</a:t>
            </a:fld>
            <a:endParaRPr lang="en-US"/>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762000" y="2286000"/>
            <a:ext cx="7962900" cy="411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latin typeface="Arial" pitchFamily="34" charset="0"/>
              <a:cs typeface="Arial" pitchFamily="34" charset="0"/>
            </a:endParaRPr>
          </a:p>
          <a:p>
            <a:r>
              <a:rPr lang="en-US" sz="2000" dirty="0">
                <a:latin typeface="Arial" pitchFamily="34" charset="0"/>
                <a:cs typeface="Arial" pitchFamily="34" charset="0"/>
              </a:rPr>
              <a:t>This represents a real shift in how government operates and how it interacts with citizens. At the moment we often have to ask officials for the specific information we want. Open by default turns this on its head and says that there should be a presumption of publication for all. Governments need to justify data that’s kept closed, for example for security or data protection reasons. To make this work, citizens must also feel confident that open data will not compromise their right to privacy.</a:t>
            </a:r>
          </a:p>
          <a:p>
            <a:pPr algn="ct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pic>
        <p:nvPicPr>
          <p:cNvPr id="10" name="Picture 9" descr="https://opendatacharter.net/wp-content/uploads/2018/04/unlock.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990600"/>
            <a:ext cx="1143000" cy="1066800"/>
          </a:xfrm>
          <a:prstGeom prst="rect">
            <a:avLst/>
          </a:prstGeom>
          <a:noFill/>
          <a:ln>
            <a:noFill/>
          </a:ln>
        </p:spPr>
      </p:pic>
      <p:sp>
        <p:nvSpPr>
          <p:cNvPr id="4" name="Rectangle 3"/>
          <p:cNvSpPr/>
          <p:nvPr/>
        </p:nvSpPr>
        <p:spPr>
          <a:xfrm>
            <a:off x="2362200" y="1371600"/>
            <a:ext cx="4724400"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1. Open by Default</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69962706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Six Principle of International Open Data Charter</a:t>
            </a:r>
          </a:p>
        </p:txBody>
      </p:sp>
      <p:sp>
        <p:nvSpPr>
          <p:cNvPr id="5" name="Date Placeholder 4"/>
          <p:cNvSpPr>
            <a:spLocks noGrp="1"/>
          </p:cNvSpPr>
          <p:nvPr>
            <p:ph type="dt" sz="quarter" idx="10"/>
          </p:nvPr>
        </p:nvSpPr>
        <p:spPr/>
        <p:txBody>
          <a:bodyPr/>
          <a:lstStyle/>
          <a:p>
            <a:pPr>
              <a:defRPr/>
            </a:pPr>
            <a:fld id="{E2DFED3C-F783-4E3B-A65F-FC240307E1DE}" type="datetime3">
              <a:rPr lang="en-US"/>
              <a:pPr>
                <a:defRPr/>
              </a:pPr>
              <a:t>19 September 2018</a:t>
            </a:fld>
            <a:endParaRPr lang="en-US" dirty="0"/>
          </a:p>
        </p:txBody>
      </p:sp>
      <p:sp>
        <p:nvSpPr>
          <p:cNvPr id="6" name="Slide Number Placeholder 5"/>
          <p:cNvSpPr>
            <a:spLocks noGrp="1"/>
          </p:cNvSpPr>
          <p:nvPr>
            <p:ph type="sldNum" sz="quarter" idx="12"/>
          </p:nvPr>
        </p:nvSpPr>
        <p:spPr/>
        <p:txBody>
          <a:bodyPr/>
          <a:lstStyle/>
          <a:p>
            <a:pPr>
              <a:defRPr/>
            </a:pPr>
            <a:fld id="{5FF191DA-9AAF-47AF-99B6-513E34E6FE02}" type="slidenum">
              <a:rPr lang="en-US"/>
              <a:pPr>
                <a:defRPr/>
              </a:pPr>
              <a:t>6</a:t>
            </a:fld>
            <a:endParaRPr lang="en-US"/>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315200" cy="411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latin typeface="Arial" pitchFamily="34" charset="0"/>
              <a:cs typeface="Arial" pitchFamily="34" charset="0"/>
            </a:endParaRPr>
          </a:p>
          <a:p>
            <a:r>
              <a:rPr lang="en-US" sz="2400" dirty="0">
                <a:solidFill>
                  <a:srgbClr val="FF9900"/>
                </a:solidFill>
                <a:latin typeface="Arial" pitchFamily="34" charset="0"/>
                <a:cs typeface="Arial" pitchFamily="34" charset="0"/>
              </a:rPr>
              <a:t>Open data is only valuable if it’s still relevant. </a:t>
            </a:r>
            <a:r>
              <a:rPr lang="en-US" sz="2400" dirty="0">
                <a:latin typeface="Arial" pitchFamily="34" charset="0"/>
                <a:cs typeface="Arial" pitchFamily="34" charset="0"/>
              </a:rPr>
              <a:t>Getting information published quickly and in a comprehensive way is central to its potential for success. As much as possible </a:t>
            </a:r>
            <a:r>
              <a:rPr lang="en-US" sz="2400" dirty="0">
                <a:solidFill>
                  <a:schemeClr val="bg1"/>
                </a:solidFill>
                <a:latin typeface="Arial" pitchFamily="34" charset="0"/>
                <a:cs typeface="Arial" pitchFamily="34" charset="0"/>
              </a:rPr>
              <a:t>governments should provide</a:t>
            </a:r>
            <a:r>
              <a:rPr lang="en-US" sz="2400" dirty="0">
                <a:solidFill>
                  <a:srgbClr val="FF9900"/>
                </a:solidFill>
                <a:latin typeface="Arial" pitchFamily="34" charset="0"/>
                <a:cs typeface="Arial" pitchFamily="34" charset="0"/>
              </a:rPr>
              <a:t> data in its original, unmodified form.</a:t>
            </a:r>
          </a:p>
          <a:p>
            <a:pPr algn="ct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4" name="Rectangle 3"/>
          <p:cNvSpPr/>
          <p:nvPr/>
        </p:nvSpPr>
        <p:spPr>
          <a:xfrm>
            <a:off x="2514600" y="1371600"/>
            <a:ext cx="4724400"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itchFamily="34" charset="0"/>
                <a:cs typeface="Arial" pitchFamily="34" charset="0"/>
              </a:rPr>
              <a:t>2. Timely and Comprehensive</a:t>
            </a:r>
            <a:endParaRPr lang="en-US" sz="2400" dirty="0">
              <a:latin typeface="Arial" pitchFamily="34" charset="0"/>
              <a:cs typeface="Arial" pitchFamily="34" charset="0"/>
            </a:endParaRPr>
          </a:p>
        </p:txBody>
      </p:sp>
      <p:pic>
        <p:nvPicPr>
          <p:cNvPr id="12" name="Picture 11" descr="https://opendatacharter.net/wp-content/uploads/2018/04/clock.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990600"/>
            <a:ext cx="1295400" cy="1371600"/>
          </a:xfrm>
          <a:prstGeom prst="rect">
            <a:avLst/>
          </a:prstGeom>
          <a:noFill/>
          <a:ln>
            <a:noFill/>
          </a:ln>
        </p:spPr>
      </p:pic>
    </p:spTree>
    <p:extLst>
      <p:ext uri="{BB962C8B-B14F-4D97-AF65-F5344CB8AC3E}">
        <p14:creationId xmlns:p14="http://schemas.microsoft.com/office/powerpoint/2010/main" val="185590992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Six Principle of International Open Data Charter</a:t>
            </a:r>
          </a:p>
        </p:txBody>
      </p:sp>
      <p:sp>
        <p:nvSpPr>
          <p:cNvPr id="5" name="Date Placeholder 4"/>
          <p:cNvSpPr>
            <a:spLocks noGrp="1"/>
          </p:cNvSpPr>
          <p:nvPr>
            <p:ph type="dt" sz="quarter" idx="10"/>
          </p:nvPr>
        </p:nvSpPr>
        <p:spPr/>
        <p:txBody>
          <a:bodyPr/>
          <a:lstStyle/>
          <a:p>
            <a:pPr>
              <a:defRPr/>
            </a:pPr>
            <a:fld id="{E2DFED3C-F783-4E3B-A65F-FC240307E1DE}" type="datetime3">
              <a:rPr lang="en-US"/>
              <a:pPr>
                <a:defRPr/>
              </a:pPr>
              <a:t>19 September 2018</a:t>
            </a:fld>
            <a:endParaRPr lang="en-US" dirty="0"/>
          </a:p>
        </p:txBody>
      </p:sp>
      <p:sp>
        <p:nvSpPr>
          <p:cNvPr id="6" name="Slide Number Placeholder 5"/>
          <p:cNvSpPr>
            <a:spLocks noGrp="1"/>
          </p:cNvSpPr>
          <p:nvPr>
            <p:ph type="sldNum" sz="quarter" idx="12"/>
          </p:nvPr>
        </p:nvSpPr>
        <p:spPr/>
        <p:txBody>
          <a:bodyPr/>
          <a:lstStyle/>
          <a:p>
            <a:pPr>
              <a:defRPr/>
            </a:pPr>
            <a:fld id="{5FF191DA-9AAF-47AF-99B6-513E34E6FE02}" type="slidenum">
              <a:rPr lang="en-US"/>
              <a:pPr>
                <a:defRPr/>
              </a:pPr>
              <a:t>7</a:t>
            </a:fld>
            <a:endParaRPr lang="en-US"/>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315200" cy="411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latin typeface="Arial" pitchFamily="34" charset="0"/>
              <a:cs typeface="Arial" pitchFamily="34" charset="0"/>
            </a:endParaRPr>
          </a:p>
          <a:p>
            <a:r>
              <a:rPr lang="en-US" sz="2000" dirty="0">
                <a:latin typeface="Arial" pitchFamily="34" charset="0"/>
                <a:ea typeface="Times New Roman"/>
                <a:cs typeface="Arial" pitchFamily="34" charset="0"/>
              </a:rPr>
              <a:t>Ensuring that data is machine readable and easy to find will make data go further. Portals are one way of achieving this. But it’s also important to think about the user experience of those accessing data, including the file formats that information is provided. </a:t>
            </a:r>
            <a:r>
              <a:rPr lang="en-US" sz="2000" b="1" dirty="0">
                <a:solidFill>
                  <a:srgbClr val="FF9900"/>
                </a:solidFill>
                <a:latin typeface="Arial" pitchFamily="34" charset="0"/>
                <a:ea typeface="Times New Roman"/>
                <a:cs typeface="Arial" pitchFamily="34" charset="0"/>
              </a:rPr>
              <a:t>Data should be free of charge</a:t>
            </a:r>
            <a:r>
              <a:rPr lang="en-US" sz="2000" dirty="0">
                <a:latin typeface="Arial" pitchFamily="34" charset="0"/>
                <a:ea typeface="Times New Roman"/>
                <a:cs typeface="Arial" pitchFamily="34" charset="0"/>
              </a:rPr>
              <a:t>, under an open license, for example, those developed by Creative Commons</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4" name="Rectangle 3"/>
          <p:cNvSpPr/>
          <p:nvPr/>
        </p:nvSpPr>
        <p:spPr>
          <a:xfrm>
            <a:off x="2667000" y="1371600"/>
            <a:ext cx="4724400"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400" b="1" dirty="0">
                <a:latin typeface="Arial" pitchFamily="34" charset="0"/>
                <a:ea typeface="Times New Roman"/>
                <a:cs typeface="Arial" pitchFamily="34" charset="0"/>
              </a:rPr>
              <a:t>3. Accessible and Usable</a:t>
            </a:r>
            <a:endParaRPr lang="en-US" sz="2400" dirty="0">
              <a:latin typeface="Arial" pitchFamily="34" charset="0"/>
              <a:ea typeface="Calibri"/>
              <a:cs typeface="Arial" pitchFamily="34" charset="0"/>
            </a:endParaRPr>
          </a:p>
        </p:txBody>
      </p:sp>
      <p:pic>
        <p:nvPicPr>
          <p:cNvPr id="10" name="Picture 9" descr="https://opendatacharter.net/wp-content/uploads/2018/04/key-e152484224540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874713"/>
            <a:ext cx="1600200" cy="1411287"/>
          </a:xfrm>
          <a:prstGeom prst="rect">
            <a:avLst/>
          </a:prstGeom>
          <a:noFill/>
          <a:ln>
            <a:noFill/>
          </a:ln>
        </p:spPr>
      </p:pic>
    </p:spTree>
    <p:extLst>
      <p:ext uri="{BB962C8B-B14F-4D97-AF65-F5344CB8AC3E}">
        <p14:creationId xmlns:p14="http://schemas.microsoft.com/office/powerpoint/2010/main" val="13420638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Six Principle of International Open Data Charter</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8</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315200" cy="411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prstClr val="white"/>
              </a:solidFill>
              <a:latin typeface="Arial" pitchFamily="34" charset="0"/>
              <a:cs typeface="Arial" pitchFamily="34" charset="0"/>
            </a:endParaRPr>
          </a:p>
          <a:p>
            <a:pPr>
              <a:lnSpc>
                <a:spcPct val="115000"/>
              </a:lnSpc>
              <a:spcAft>
                <a:spcPts val="1000"/>
              </a:spcAft>
            </a:pPr>
            <a:r>
              <a:rPr lang="en-US" sz="2000" b="1" dirty="0">
                <a:latin typeface="Arial" pitchFamily="34" charset="0"/>
                <a:ea typeface="Times New Roman"/>
                <a:cs typeface="Arial" pitchFamily="34" charset="0"/>
              </a:rPr>
              <a:t>Data has a multiplier effect. The more quality datasets you have access to, and the easier it is for them to talk to each other, the more potential value you can get from them. Commonly-agreed data standards play a crucial role in making this happen.</a:t>
            </a:r>
            <a:endParaRPr lang="en-US" sz="2000" b="1" dirty="0">
              <a:latin typeface="Arial" pitchFamily="34" charset="0"/>
              <a:ea typeface="Calibri"/>
              <a:cs typeface="Arial" pitchFamily="34" charset="0"/>
            </a:endParaRPr>
          </a:p>
        </p:txBody>
      </p:sp>
      <p:sp>
        <p:nvSpPr>
          <p:cNvPr id="4" name="Rectangle 3"/>
          <p:cNvSpPr/>
          <p:nvPr/>
        </p:nvSpPr>
        <p:spPr>
          <a:xfrm>
            <a:off x="2819400" y="1371600"/>
            <a:ext cx="5486400"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400" b="1" dirty="0">
                <a:latin typeface="Arial" pitchFamily="34" charset="0"/>
                <a:ea typeface="Times New Roman"/>
                <a:cs typeface="Arial" pitchFamily="34" charset="0"/>
              </a:rPr>
              <a:t>4. Comparable and Interoperable</a:t>
            </a:r>
            <a:endParaRPr lang="en-US" sz="2400" dirty="0">
              <a:latin typeface="Arial" pitchFamily="34" charset="0"/>
              <a:ea typeface="Calibri"/>
              <a:cs typeface="Arial" pitchFamily="34" charset="0"/>
            </a:endParaRPr>
          </a:p>
        </p:txBody>
      </p:sp>
      <p:pic>
        <p:nvPicPr>
          <p:cNvPr id="11" name="Picture 10" descr="https://opendatacharter.net/wp-content/uploads/2018/04/overlap.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874713"/>
            <a:ext cx="1752600" cy="1563687"/>
          </a:xfrm>
          <a:prstGeom prst="rect">
            <a:avLst/>
          </a:prstGeom>
          <a:noFill/>
          <a:ln>
            <a:noFill/>
          </a:ln>
        </p:spPr>
      </p:pic>
    </p:spTree>
    <p:extLst>
      <p:ext uri="{BB962C8B-B14F-4D97-AF65-F5344CB8AC3E}">
        <p14:creationId xmlns:p14="http://schemas.microsoft.com/office/powerpoint/2010/main" val="905200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1"/>
            <a:ext cx="7239000" cy="457200"/>
          </a:xfrm>
          <a:solidFill>
            <a:srgbClr val="006600"/>
          </a:solidFill>
        </p:spPr>
        <p:txBody>
          <a:bodyPr>
            <a:normAutofit/>
          </a:bodyPr>
          <a:lstStyle/>
          <a:p>
            <a:pPr eaLnBrk="1" hangingPunct="1"/>
            <a:r>
              <a:rPr lang="en-US" sz="2400" b="1" dirty="0" smtClean="0">
                <a:solidFill>
                  <a:srgbClr val="FF0000"/>
                </a:solidFill>
                <a:latin typeface="Times New Roman" pitchFamily="18" charset="0"/>
                <a:cs typeface="Times New Roman" pitchFamily="18" charset="0"/>
              </a:rPr>
              <a:t>Six Principle of International Open Data Charter</a:t>
            </a:r>
          </a:p>
        </p:txBody>
      </p:sp>
      <p:sp>
        <p:nvSpPr>
          <p:cNvPr id="5" name="Date Placeholder 4"/>
          <p:cNvSpPr>
            <a:spLocks noGrp="1"/>
          </p:cNvSpPr>
          <p:nvPr>
            <p:ph type="dt" sz="quarter" idx="10"/>
          </p:nvPr>
        </p:nvSpPr>
        <p:spPr/>
        <p:txBody>
          <a:bodyPr/>
          <a:lstStyle/>
          <a:p>
            <a:pPr>
              <a:defRPr/>
            </a:pPr>
            <a:fld id="{E2DFED3C-F783-4E3B-A65F-FC240307E1DE}" type="datetime3">
              <a:rPr lang="en-US">
                <a:solidFill>
                  <a:prstClr val="black">
                    <a:tint val="75000"/>
                  </a:prstClr>
                </a:solidFill>
              </a:rPr>
              <a:pPr>
                <a:defRPr/>
              </a:pPr>
              <a:t>19 September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FF191DA-9AAF-47AF-99B6-513E34E6FE02}" type="slidenum">
              <a:rPr lang="en-US">
                <a:solidFill>
                  <a:prstClr val="black">
                    <a:tint val="75000"/>
                  </a:prstClr>
                </a:solidFill>
              </a:rPr>
              <a:pPr>
                <a:defRPr/>
              </a:pPr>
              <a:t>9</a:t>
            </a:fld>
            <a:endParaRPr lang="en-US">
              <a:solidFill>
                <a:prstClr val="black">
                  <a:tint val="75000"/>
                </a:prstClr>
              </a:solidFill>
            </a:endParaRPr>
          </a:p>
        </p:txBody>
      </p:sp>
      <p:pic>
        <p:nvPicPr>
          <p:cNvPr id="7173" name="Picture 3" descr="j0186509"/>
          <p:cNvPicPr>
            <a:picLocks noChangeAspect="1" noChangeArrowheads="1" noCrop="1"/>
          </p:cNvPicPr>
          <p:nvPr/>
        </p:nvPicPr>
        <p:blipFill>
          <a:blip r:embed="rId3"/>
          <a:srcRect/>
          <a:stretch>
            <a:fillRect/>
          </a:stretch>
        </p:blipFill>
        <p:spPr bwMode="auto">
          <a:xfrm>
            <a:off x="0" y="0"/>
            <a:ext cx="990600" cy="874713"/>
          </a:xfrm>
          <a:prstGeom prst="rect">
            <a:avLst/>
          </a:prstGeom>
          <a:noFill/>
          <a:ln w="9525">
            <a:noFill/>
            <a:miter lim="800000"/>
            <a:headEnd/>
            <a:tailEnd/>
          </a:ln>
        </p:spPr>
      </p:pic>
      <p:pic>
        <p:nvPicPr>
          <p:cNvPr id="7174" name="Picture 5" descr="govlogo"/>
          <p:cNvPicPr>
            <a:picLocks noChangeAspect="1" noChangeArrowheads="1"/>
          </p:cNvPicPr>
          <p:nvPr/>
        </p:nvPicPr>
        <p:blipFill>
          <a:blip r:embed="rId4"/>
          <a:srcRect/>
          <a:stretch>
            <a:fillRect/>
          </a:stretch>
        </p:blipFill>
        <p:spPr bwMode="auto">
          <a:xfrm>
            <a:off x="8305800" y="0"/>
            <a:ext cx="838200" cy="785813"/>
          </a:xfrm>
          <a:prstGeom prst="rect">
            <a:avLst/>
          </a:prstGeom>
          <a:noFill/>
          <a:ln w="9525">
            <a:noFill/>
            <a:miter lim="800000"/>
            <a:headEnd/>
            <a:tailEnd/>
          </a:ln>
        </p:spPr>
      </p:pic>
      <p:sp>
        <p:nvSpPr>
          <p:cNvPr id="2" name="Oval 1"/>
          <p:cNvSpPr/>
          <p:nvPr/>
        </p:nvSpPr>
        <p:spPr>
          <a:xfrm>
            <a:off x="838200" y="2286000"/>
            <a:ext cx="7315200" cy="411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prstClr val="white"/>
              </a:solidFill>
              <a:latin typeface="Arial" pitchFamily="34" charset="0"/>
              <a:cs typeface="Arial" pitchFamily="34" charset="0"/>
            </a:endParaRPr>
          </a:p>
          <a:p>
            <a:pPr>
              <a:lnSpc>
                <a:spcPct val="115000"/>
              </a:lnSpc>
              <a:spcAft>
                <a:spcPts val="1000"/>
              </a:spcAft>
            </a:pPr>
            <a:r>
              <a:rPr lang="en-US" sz="2400" dirty="0">
                <a:latin typeface="Arial" pitchFamily="34" charset="0"/>
                <a:ea typeface="Times New Roman"/>
                <a:cs typeface="Arial" pitchFamily="34" charset="0"/>
              </a:rPr>
              <a:t>Open data has the capacity </a:t>
            </a:r>
            <a:r>
              <a:rPr lang="en-US" sz="2400" dirty="0">
                <a:solidFill>
                  <a:srgbClr val="FF9900"/>
                </a:solidFill>
                <a:latin typeface="Arial" pitchFamily="34" charset="0"/>
                <a:ea typeface="Times New Roman"/>
                <a:cs typeface="Arial" pitchFamily="34" charset="0"/>
              </a:rPr>
              <a:t>to let citizens (and others in government) have a better idea of what officials and politicians are doing.</a:t>
            </a:r>
            <a:r>
              <a:rPr lang="en-US" sz="2400" dirty="0">
                <a:latin typeface="Arial" pitchFamily="34" charset="0"/>
                <a:ea typeface="Times New Roman"/>
                <a:cs typeface="Arial" pitchFamily="34" charset="0"/>
              </a:rPr>
              <a:t> This transparency can improve public services and help hold governments to account.</a:t>
            </a:r>
            <a:endParaRPr lang="en-US" sz="2400" dirty="0">
              <a:latin typeface="Arial" pitchFamily="34" charset="0"/>
              <a:ea typeface="Calibri"/>
              <a:cs typeface="Arial" pitchFamily="34" charset="0"/>
            </a:endParaRPr>
          </a:p>
        </p:txBody>
      </p:sp>
      <p:sp>
        <p:nvSpPr>
          <p:cNvPr id="4" name="Rectangle 3"/>
          <p:cNvSpPr/>
          <p:nvPr/>
        </p:nvSpPr>
        <p:spPr>
          <a:xfrm>
            <a:off x="1981200" y="1295400"/>
            <a:ext cx="6858000"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000" b="1" dirty="0">
                <a:solidFill>
                  <a:prstClr val="white"/>
                </a:solidFill>
                <a:latin typeface="Arial" pitchFamily="34" charset="0"/>
                <a:ea typeface="Times New Roman"/>
                <a:cs typeface="Arial" pitchFamily="34" charset="0"/>
              </a:rPr>
              <a:t>4. </a:t>
            </a:r>
            <a:r>
              <a:rPr lang="en-US" sz="2000" b="1" dirty="0" smtClean="0">
                <a:solidFill>
                  <a:prstClr val="white"/>
                </a:solidFill>
                <a:latin typeface="Arial" pitchFamily="34" charset="0"/>
                <a:ea typeface="Times New Roman"/>
                <a:cs typeface="Arial" pitchFamily="34" charset="0"/>
              </a:rPr>
              <a:t>Comparab</a:t>
            </a:r>
            <a:r>
              <a:rPr lang="en-US" sz="2000" b="1" dirty="0">
                <a:latin typeface="Arial" pitchFamily="34" charset="0"/>
                <a:ea typeface="Times New Roman"/>
                <a:cs typeface="Arial" pitchFamily="34" charset="0"/>
              </a:rPr>
              <a:t>5. For Improved Governance &amp; 5. 5. For 5. </a:t>
            </a:r>
            <a:r>
              <a:rPr lang="en-US" sz="2000" b="1" dirty="0" smtClean="0">
                <a:latin typeface="Arial" pitchFamily="34" charset="0"/>
                <a:ea typeface="Times New Roman"/>
                <a:cs typeface="Arial" pitchFamily="34" charset="0"/>
              </a:rPr>
              <a:t>5. For </a:t>
            </a:r>
            <a:r>
              <a:rPr lang="en-US" sz="2000" b="1" dirty="0">
                <a:latin typeface="Arial" pitchFamily="34" charset="0"/>
                <a:ea typeface="Times New Roman"/>
                <a:cs typeface="Arial" pitchFamily="34" charset="0"/>
              </a:rPr>
              <a:t>Improved Governance &amp; Citizen Engagement</a:t>
            </a:r>
            <a:endParaRPr lang="en-US" sz="2800" dirty="0">
              <a:latin typeface="Arial" pitchFamily="34" charset="0"/>
              <a:ea typeface="Calibri"/>
              <a:cs typeface="Arial" pitchFamily="34" charset="0"/>
            </a:endParaRPr>
          </a:p>
          <a:p>
            <a:pPr algn="ctr">
              <a:lnSpc>
                <a:spcPct val="115000"/>
              </a:lnSpc>
              <a:spcAft>
                <a:spcPts val="1000"/>
              </a:spcAft>
            </a:pPr>
            <a:r>
              <a:rPr lang="en-US" sz="2000" b="1" dirty="0" smtClean="0">
                <a:solidFill>
                  <a:prstClr val="white"/>
                </a:solidFill>
                <a:latin typeface="Arial" pitchFamily="34" charset="0"/>
                <a:ea typeface="Times New Roman"/>
                <a:cs typeface="Arial" pitchFamily="34" charset="0"/>
              </a:rPr>
              <a:t>le </a:t>
            </a:r>
            <a:r>
              <a:rPr lang="en-US" sz="2000" b="1" dirty="0">
                <a:solidFill>
                  <a:prstClr val="white"/>
                </a:solidFill>
                <a:latin typeface="Arial" pitchFamily="34" charset="0"/>
                <a:ea typeface="Times New Roman"/>
                <a:cs typeface="Arial" pitchFamily="34" charset="0"/>
              </a:rPr>
              <a:t>and Interoperable</a:t>
            </a:r>
            <a:endParaRPr lang="en-US" sz="2000" dirty="0">
              <a:solidFill>
                <a:prstClr val="white"/>
              </a:solidFill>
              <a:latin typeface="Arial" pitchFamily="34" charset="0"/>
              <a:ea typeface="Calibri"/>
              <a:cs typeface="Arial" pitchFamily="34" charset="0"/>
            </a:endParaRPr>
          </a:p>
        </p:txBody>
      </p:sp>
      <p:pic>
        <p:nvPicPr>
          <p:cNvPr id="10" name="Picture 9" descr="https://opendatacharter.net/wp-content/uploads/2018/04/bank.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 y="874712"/>
            <a:ext cx="1333500" cy="1258887"/>
          </a:xfrm>
          <a:prstGeom prst="rect">
            <a:avLst/>
          </a:prstGeom>
          <a:noFill/>
          <a:ln>
            <a:noFill/>
          </a:ln>
        </p:spPr>
      </p:pic>
    </p:spTree>
    <p:extLst>
      <p:ext uri="{BB962C8B-B14F-4D97-AF65-F5344CB8AC3E}">
        <p14:creationId xmlns:p14="http://schemas.microsoft.com/office/powerpoint/2010/main" val="122503953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4637</TotalTime>
  <Words>1521</Words>
  <Application>Microsoft Office PowerPoint</Application>
  <PresentationFormat>On-screen Show (4:3)</PresentationFormat>
  <Paragraphs>227</Paragraphs>
  <Slides>33</Slides>
  <Notes>27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Welcome  to  the Presentation    on </vt:lpstr>
      <vt:lpstr>Six Principle of International Open Data Charter</vt:lpstr>
      <vt:lpstr>Open Data Strategy in NSDS</vt:lpstr>
      <vt:lpstr>Principles of Open Data Strategy</vt:lpstr>
      <vt:lpstr>Principles of International Open Data Charter</vt:lpstr>
      <vt:lpstr>Six Principle of International Open Data Charter</vt:lpstr>
      <vt:lpstr>Six Principle of International Open Data Charter</vt:lpstr>
      <vt:lpstr>Six Principle of International Open Data Charter</vt:lpstr>
      <vt:lpstr>Six Principle of International Open Data Charter</vt:lpstr>
      <vt:lpstr>Six Principle of International Open Data Charter</vt:lpstr>
      <vt:lpstr>Main Drivers of Open Data Strategy</vt:lpstr>
      <vt:lpstr>Main Drivers of Open Data Strategy</vt:lpstr>
      <vt:lpstr>Main Drivers of Open Data Strategy</vt:lpstr>
      <vt:lpstr>Main Drivers of Open Data Strategy</vt:lpstr>
      <vt:lpstr>Main Drivers of Open Data Strategy</vt:lpstr>
      <vt:lpstr>Main Drivers of Open Data Strategy</vt:lpstr>
      <vt:lpstr>Main Drivers of Open Data Strategy</vt:lpstr>
      <vt:lpstr>Main Drivers of Open Data Strategy</vt:lpstr>
      <vt:lpstr>Main Drivers of Open Data Strategy</vt:lpstr>
      <vt:lpstr>Major Barriers of Open Data Strategy</vt:lpstr>
      <vt:lpstr>Major Barriers of Open Data Strategy</vt:lpstr>
      <vt:lpstr>Major Barriers of Open Data Strategy</vt:lpstr>
      <vt:lpstr>Major Barriers of Open Data Strategy</vt:lpstr>
      <vt:lpstr>Major Barriers of Open Data Strategy</vt:lpstr>
      <vt:lpstr>Major Barriers of Open Data Strategy</vt:lpstr>
      <vt:lpstr>Major Barriers of Open Data Strategy</vt:lpstr>
      <vt:lpstr>Major Barriers of Open Data Strategy</vt:lpstr>
      <vt:lpstr>Major Barriers of Open Data Strategy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Fujitsu</dc:creator>
  <cp:lastModifiedBy>HP</cp:lastModifiedBy>
  <cp:revision>1160</cp:revision>
  <cp:lastPrinted>2018-09-19T11:44:24Z</cp:lastPrinted>
  <dcterms:created xsi:type="dcterms:W3CDTF">2013-11-13T05:28:40Z</dcterms:created>
  <dcterms:modified xsi:type="dcterms:W3CDTF">2018-09-19T11:45:27Z</dcterms:modified>
</cp:coreProperties>
</file>